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25" r:id="rId2"/>
  </p:sldIdLst>
  <p:sldSz cx="12192000" cy="6858000"/>
  <p:notesSz cx="6742113" cy="987266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F9933"/>
    <a:srgbClr val="0066FF"/>
    <a:srgbClr val="CE665F"/>
    <a:srgbClr val="FF8181"/>
    <a:srgbClr val="0033C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51" autoAdjust="0"/>
  </p:normalViewPr>
  <p:slideViewPr>
    <p:cSldViewPr snapToGrid="0">
      <p:cViewPr varScale="1">
        <p:scale>
          <a:sx n="114" d="100"/>
          <a:sy n="114" d="100"/>
        </p:scale>
        <p:origin x="108" y="4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22165" cy="4956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18360" y="0"/>
            <a:ext cx="2922164" cy="4956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99D418-7655-4FE0-8D18-FF0876E31191}" type="datetimeFigureOut">
              <a:rPr lang="de-DE" smtClean="0"/>
              <a:t>08.07.2020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3" y="9377049"/>
            <a:ext cx="2922165" cy="4956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18360" y="9377049"/>
            <a:ext cx="2922164" cy="4956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211CDB-91BE-479D-BCE0-75E454037A1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08118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B3F389-810F-47A2-8259-227E6853EBE1}" type="datetimeFigureOut">
              <a:rPr lang="de-DE" smtClean="0"/>
              <a:t>08.07.2020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11163" y="1235075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4212" y="4751225"/>
            <a:ext cx="539369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9377322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18971" y="9377322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FBD57F-0FE5-4551-B397-B87AA933205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819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80951" y="365126"/>
            <a:ext cx="5914768" cy="639890"/>
          </a:xfrm>
        </p:spPr>
        <p:txBody>
          <a:bodyPr>
            <a:normAutofit/>
          </a:bodyPr>
          <a:lstStyle>
            <a:lvl1pPr algn="ctr">
              <a:defRPr sz="200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Bild 7" descr="HWT_Logo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1" y="408845"/>
            <a:ext cx="220980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Inhaltsplatzhalter 11"/>
          <p:cNvSpPr>
            <a:spLocks noGrp="1"/>
          </p:cNvSpPr>
          <p:nvPr>
            <p:ph sz="quarter" idx="13" hasCustomPrompt="1"/>
          </p:nvPr>
        </p:nvSpPr>
        <p:spPr>
          <a:xfrm>
            <a:off x="8493212" y="1096963"/>
            <a:ext cx="2860589" cy="727202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100" baseline="0"/>
            </a:lvl1pPr>
          </a:lstStyle>
          <a:p>
            <a:pPr lvl="0"/>
            <a:r>
              <a:rPr lang="de-DE" altLang="de-DE" b="0" dirty="0" smtClean="0">
                <a:solidFill>
                  <a:schemeClr val="tx2"/>
                </a:solidFill>
              </a:rPr>
              <a:t>Ansprechpartner im Zentrum für Onkologie</a:t>
            </a:r>
            <a:endParaRPr lang="de-DE" dirty="0"/>
          </a:p>
        </p:txBody>
      </p:sp>
      <p:cxnSp>
        <p:nvCxnSpPr>
          <p:cNvPr id="14" name="Gerader Verbinder 13"/>
          <p:cNvCxnSpPr/>
          <p:nvPr userDrawn="1"/>
        </p:nvCxnSpPr>
        <p:spPr>
          <a:xfrm>
            <a:off x="757881" y="6422256"/>
            <a:ext cx="10676238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feld 14"/>
          <p:cNvSpPr txBox="1"/>
          <p:nvPr userDrawn="1"/>
        </p:nvSpPr>
        <p:spPr>
          <a:xfrm>
            <a:off x="8277483" y="6498743"/>
            <a:ext cx="20594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 smtClean="0">
                <a:hlinkClick r:id="" action="ppaction://hlinkshowjump?jump=firstslide"/>
              </a:rPr>
              <a:t>Entitäten</a:t>
            </a:r>
            <a:endParaRPr lang="de-DE" sz="1400" dirty="0"/>
          </a:p>
        </p:txBody>
      </p:sp>
      <p:pic>
        <p:nvPicPr>
          <p:cNvPr id="16" name="Grafik 15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43016"/>
            <a:ext cx="71628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Datumsplatzhalter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92AB4D7-E6D3-47DE-A19A-9B39C5C70CB5}" type="datetime1">
              <a:rPr lang="de-DE" smtClean="0"/>
              <a:t>08.07.2020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 smtClean="0"/>
              <a:t>© Block/Böhlke Version 8.2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76965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838200" y="6465977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1E0E93A-6644-44A9-8326-E40F5B264AFA}" type="datetime1">
              <a:rPr lang="de-DE" smtClean="0"/>
              <a:t>08.07.2020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038601" y="6492147"/>
            <a:ext cx="4114800" cy="365125"/>
          </a:xfrm>
        </p:spPr>
        <p:txBody>
          <a:bodyPr anchor="b"/>
          <a:lstStyle/>
          <a:p>
            <a:r>
              <a:rPr lang="de-DE" smtClean="0"/>
              <a:t>© Block/Böhlke Version 8.2</a:t>
            </a:r>
            <a:endParaRPr lang="de-DE" dirty="0"/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3080951" y="365126"/>
            <a:ext cx="5914768" cy="639890"/>
          </a:xfrm>
        </p:spPr>
        <p:txBody>
          <a:bodyPr>
            <a:normAutofit/>
          </a:bodyPr>
          <a:lstStyle>
            <a:lvl1pPr algn="ctr">
              <a:defRPr sz="200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Bild 7" descr="HWT_Logo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1" y="408845"/>
            <a:ext cx="220980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Gerader Verbinder 16"/>
          <p:cNvCxnSpPr/>
          <p:nvPr userDrawn="1"/>
        </p:nvCxnSpPr>
        <p:spPr>
          <a:xfrm>
            <a:off x="757881" y="6422256"/>
            <a:ext cx="10676238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feld 18"/>
          <p:cNvSpPr txBox="1"/>
          <p:nvPr userDrawn="1"/>
        </p:nvSpPr>
        <p:spPr>
          <a:xfrm>
            <a:off x="8277483" y="6498743"/>
            <a:ext cx="20594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 smtClean="0">
                <a:hlinkClick r:id="" action="ppaction://hlinkshowjump?jump=firstslide"/>
              </a:rPr>
              <a:t>Entitäten</a:t>
            </a:r>
            <a:endParaRPr lang="de-DE" sz="1400" dirty="0"/>
          </a:p>
        </p:txBody>
      </p:sp>
      <p:sp>
        <p:nvSpPr>
          <p:cNvPr id="22" name="Textplatzhalter 2"/>
          <p:cNvSpPr>
            <a:spLocks noGrp="1"/>
          </p:cNvSpPr>
          <p:nvPr>
            <p:ph type="body" idx="16"/>
          </p:nvPr>
        </p:nvSpPr>
        <p:spPr>
          <a:xfrm>
            <a:off x="838201" y="4484186"/>
            <a:ext cx="10515600" cy="1861584"/>
          </a:xfrm>
          <a:ln>
            <a:solidFill>
              <a:schemeClr val="tx1"/>
            </a:solidFill>
          </a:ln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Formatvorlagen des Textmasters bearbeiten</a:t>
            </a:r>
          </a:p>
        </p:txBody>
      </p:sp>
      <p:sp>
        <p:nvSpPr>
          <p:cNvPr id="23" name="Textplatzhalter 2"/>
          <p:cNvSpPr>
            <a:spLocks noGrp="1"/>
          </p:cNvSpPr>
          <p:nvPr>
            <p:ph type="body" idx="17"/>
          </p:nvPr>
        </p:nvSpPr>
        <p:spPr>
          <a:xfrm>
            <a:off x="838200" y="1113466"/>
            <a:ext cx="10515600" cy="528722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 algn="ctr">
              <a:spcBef>
                <a:spcPts val="200"/>
              </a:spcBef>
              <a:buNone/>
              <a:defRPr sz="1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Formatvorlagen des </a:t>
            </a:r>
          </a:p>
          <a:p>
            <a:pPr lvl="0"/>
            <a:r>
              <a:rPr lang="de-DE" dirty="0" smtClean="0"/>
              <a:t>Textmasters bearbeiten</a:t>
            </a:r>
          </a:p>
        </p:txBody>
      </p:sp>
      <p:pic>
        <p:nvPicPr>
          <p:cNvPr id="12" name="Grafik 11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43016"/>
            <a:ext cx="71628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Foliennummernplatzhalter 5"/>
          <p:cNvSpPr>
            <a:spLocks noGrp="1"/>
          </p:cNvSpPr>
          <p:nvPr>
            <p:ph type="sldNum" sz="quarter" idx="18"/>
          </p:nvPr>
        </p:nvSpPr>
        <p:spPr>
          <a:xfrm>
            <a:off x="8610600" y="6356352"/>
            <a:ext cx="2743200" cy="365125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963792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>
          <a:xfrm>
            <a:off x="838200" y="6465977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40ABD3B-7859-486D-A03C-C5B26122AB0D}" type="datetime1">
              <a:rPr lang="de-DE" smtClean="0"/>
              <a:t>08.07.2020</a:t>
            </a:fld>
            <a:endParaRPr lang="de-DE" dirty="0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038601" y="6492147"/>
            <a:ext cx="4114800" cy="365125"/>
          </a:xfrm>
        </p:spPr>
        <p:txBody>
          <a:bodyPr anchor="b"/>
          <a:lstStyle/>
          <a:p>
            <a:r>
              <a:rPr lang="de-DE" smtClean="0"/>
              <a:t>© Block/Böhlke Version 8.2</a:t>
            </a:r>
            <a:endParaRPr lang="de-DE" dirty="0"/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3080951" y="365126"/>
            <a:ext cx="5914768" cy="639890"/>
          </a:xfrm>
        </p:spPr>
        <p:txBody>
          <a:bodyPr>
            <a:normAutofit/>
          </a:bodyPr>
          <a:lstStyle>
            <a:lvl1pPr algn="ctr">
              <a:defRPr sz="200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1" name="Bild 7" descr="HWT_Logo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1" y="408845"/>
            <a:ext cx="220980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platzhalter 2"/>
          <p:cNvSpPr>
            <a:spLocks noGrp="1"/>
          </p:cNvSpPr>
          <p:nvPr>
            <p:ph type="body" idx="15"/>
          </p:nvPr>
        </p:nvSpPr>
        <p:spPr>
          <a:xfrm>
            <a:off x="838201" y="1112723"/>
            <a:ext cx="10515600" cy="482812"/>
          </a:xfrm>
          <a:ln>
            <a:solidFill>
              <a:schemeClr val="tx1"/>
            </a:solidFill>
          </a:ln>
        </p:spPr>
        <p:txBody>
          <a:bodyPr/>
          <a:lstStyle>
            <a:lvl1pPr marL="0" indent="0" algn="ctr">
              <a:spcBef>
                <a:spcPts val="200"/>
              </a:spcBef>
              <a:buNone/>
              <a:defRPr sz="1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Formatvorlagen des </a:t>
            </a:r>
          </a:p>
          <a:p>
            <a:pPr lvl="0"/>
            <a:r>
              <a:rPr lang="de-DE" dirty="0" smtClean="0"/>
              <a:t>Textmasters bearbeiten</a:t>
            </a:r>
          </a:p>
        </p:txBody>
      </p:sp>
      <p:cxnSp>
        <p:nvCxnSpPr>
          <p:cNvPr id="13" name="Gerader Verbinder 12"/>
          <p:cNvCxnSpPr/>
          <p:nvPr userDrawn="1"/>
        </p:nvCxnSpPr>
        <p:spPr>
          <a:xfrm>
            <a:off x="757881" y="6422256"/>
            <a:ext cx="10676238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feld 13"/>
          <p:cNvSpPr txBox="1"/>
          <p:nvPr userDrawn="1"/>
        </p:nvSpPr>
        <p:spPr>
          <a:xfrm>
            <a:off x="8277483" y="6498743"/>
            <a:ext cx="20594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 smtClean="0">
                <a:hlinkClick r:id="" action="ppaction://hlinkshowjump?jump=firstslide"/>
              </a:rPr>
              <a:t>Entitäten</a:t>
            </a:r>
            <a:endParaRPr lang="de-DE" sz="1400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idx="16"/>
          </p:nvPr>
        </p:nvSpPr>
        <p:spPr>
          <a:xfrm>
            <a:off x="838200" y="5544518"/>
            <a:ext cx="10515600" cy="801251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Formatvorlagen des Textmasters bearbeiten</a:t>
            </a:r>
          </a:p>
        </p:txBody>
      </p:sp>
      <p:pic>
        <p:nvPicPr>
          <p:cNvPr id="15" name="Grafik 14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43016"/>
            <a:ext cx="71628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Foliennummernplatzhalter 5"/>
          <p:cNvSpPr>
            <a:spLocks noGrp="1"/>
          </p:cNvSpPr>
          <p:nvPr>
            <p:ph type="sldNum" sz="quarter" idx="17"/>
          </p:nvPr>
        </p:nvSpPr>
        <p:spPr>
          <a:xfrm>
            <a:off x="8610600" y="6356352"/>
            <a:ext cx="2743200" cy="365125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841559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udie viele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>
          <a:xfrm>
            <a:off x="838200" y="6465977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5771C84-0489-41A4-9C07-1FA5C6CAE3D8}" type="datetime1">
              <a:rPr lang="de-DE" smtClean="0"/>
              <a:t>08.07.2020</a:t>
            </a:fld>
            <a:endParaRPr lang="de-DE" dirty="0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038601" y="6492147"/>
            <a:ext cx="4114800" cy="365125"/>
          </a:xfrm>
        </p:spPr>
        <p:txBody>
          <a:bodyPr anchor="b"/>
          <a:lstStyle/>
          <a:p>
            <a:r>
              <a:rPr lang="de-DE" smtClean="0"/>
              <a:t>© Block/Böhlke Version 8.2</a:t>
            </a:r>
            <a:endParaRPr lang="de-DE" dirty="0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0420864" y="6465975"/>
            <a:ext cx="932937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D6B7D34-9DE2-4CCD-8DEC-49BC53CA5C6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3080951" y="365126"/>
            <a:ext cx="5914768" cy="639890"/>
          </a:xfrm>
        </p:spPr>
        <p:txBody>
          <a:bodyPr>
            <a:normAutofit/>
          </a:bodyPr>
          <a:lstStyle>
            <a:lvl1pPr algn="ctr">
              <a:defRPr sz="200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1" name="Bild 7" descr="HWT_Logo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1" y="408845"/>
            <a:ext cx="220980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platzhalter 2"/>
          <p:cNvSpPr>
            <a:spLocks noGrp="1"/>
          </p:cNvSpPr>
          <p:nvPr>
            <p:ph type="body" idx="15"/>
          </p:nvPr>
        </p:nvSpPr>
        <p:spPr>
          <a:xfrm>
            <a:off x="838201" y="1112723"/>
            <a:ext cx="10515600" cy="482812"/>
          </a:xfrm>
          <a:ln>
            <a:solidFill>
              <a:schemeClr val="tx1"/>
            </a:solidFill>
          </a:ln>
        </p:spPr>
        <p:txBody>
          <a:bodyPr/>
          <a:lstStyle>
            <a:lvl1pPr marL="0" indent="0" algn="ctr">
              <a:spcBef>
                <a:spcPts val="200"/>
              </a:spcBef>
              <a:buNone/>
              <a:defRPr sz="1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Formatvorlagen des </a:t>
            </a:r>
          </a:p>
          <a:p>
            <a:pPr lvl="0"/>
            <a:r>
              <a:rPr lang="de-DE" dirty="0" smtClean="0"/>
              <a:t>Textmasters bearbeiten</a:t>
            </a:r>
          </a:p>
        </p:txBody>
      </p:sp>
      <p:cxnSp>
        <p:nvCxnSpPr>
          <p:cNvPr id="13" name="Gerader Verbinder 12"/>
          <p:cNvCxnSpPr/>
          <p:nvPr userDrawn="1"/>
        </p:nvCxnSpPr>
        <p:spPr>
          <a:xfrm>
            <a:off x="757881" y="6422256"/>
            <a:ext cx="10676238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platzhalter 2"/>
          <p:cNvSpPr>
            <a:spLocks noGrp="1"/>
          </p:cNvSpPr>
          <p:nvPr>
            <p:ph type="body" idx="16"/>
          </p:nvPr>
        </p:nvSpPr>
        <p:spPr>
          <a:xfrm>
            <a:off x="838200" y="5544518"/>
            <a:ext cx="10515600" cy="801251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26916126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DE15DA-199F-4086-B233-D7D3CFB2E7BA}" type="datetime1">
              <a:rPr lang="de-DE" smtClean="0"/>
              <a:t>08.07.2020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smtClean="0"/>
              <a:t>© Block/Böhlke Version 8.2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7" name="Grafik 6"/>
          <p:cNvPicPr/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43016"/>
            <a:ext cx="716280" cy="76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Bild 7" descr="HWT_Logo_RGB.eps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1" y="408845"/>
            <a:ext cx="220980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0125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60" r:id="rId3"/>
    <p:sldLayoutId id="2147483662" r:id="rId4"/>
  </p:sldLayoutIdLst>
  <p:timing>
    <p:tnLst>
      <p:par>
        <p:cTn id="1" dur="indefinite" restart="never" nodeType="tmRoot"/>
      </p:par>
    </p:tnLst>
  </p:timing>
  <p:hf hdr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zaech@onkologie-hamburg.de" TargetMode="External"/><Relationship Id="rId2" Type="http://schemas.openxmlformats.org/officeDocument/2006/relationships/hyperlink" Target="mailto:i.bitdinger@uke.de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73CEB-F883-4E3B-9269-1C525C7940C6}" type="datetime1">
              <a:rPr lang="de-DE" smtClean="0"/>
              <a:t>08.07.2020</a:t>
            </a:fld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B7D34-9DE2-4CCD-8DEC-49BC53CA5C66}" type="slidenum">
              <a:rPr lang="de-DE" smtClean="0"/>
              <a:pPr/>
              <a:t>1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TARC </a:t>
            </a:r>
            <a:r>
              <a:rPr lang="de-DE" b="1" dirty="0" err="1"/>
              <a:t>trial</a:t>
            </a:r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idx="15"/>
          </p:nvPr>
        </p:nvSpPr>
        <p:spPr/>
        <p:txBody>
          <a:bodyPr>
            <a:normAutofit lnSpcReduction="10000"/>
          </a:bodyPr>
          <a:lstStyle/>
          <a:p>
            <a:endParaRPr lang="de-DE" dirty="0"/>
          </a:p>
          <a:p>
            <a:r>
              <a:rPr lang="en-US" dirty="0"/>
              <a:t>Evaluating </a:t>
            </a:r>
            <a:r>
              <a:rPr lang="en-US" dirty="0" err="1"/>
              <a:t>Trifluridine</a:t>
            </a:r>
            <a:r>
              <a:rPr lang="en-US" dirty="0"/>
              <a:t>/</a:t>
            </a:r>
            <a:r>
              <a:rPr lang="en-US" dirty="0" err="1"/>
              <a:t>tipiracil</a:t>
            </a:r>
            <a:r>
              <a:rPr lang="en-US" dirty="0"/>
              <a:t> based </a:t>
            </a:r>
            <a:r>
              <a:rPr lang="en-US" dirty="0" err="1"/>
              <a:t>chemoradiation</a:t>
            </a:r>
            <a:r>
              <a:rPr lang="en-US" dirty="0"/>
              <a:t> in locally Advanced </a:t>
            </a:r>
            <a:r>
              <a:rPr lang="en-US" dirty="0" smtClean="0"/>
              <a:t>Rectal Cancer - The </a:t>
            </a:r>
            <a:r>
              <a:rPr lang="en-US" dirty="0"/>
              <a:t>phase I/II TARC trial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idx="16"/>
          </p:nvPr>
        </p:nvSpPr>
        <p:spPr>
          <a:xfrm>
            <a:off x="838200" y="4926135"/>
            <a:ext cx="10515600" cy="1442392"/>
          </a:xfrm>
        </p:spPr>
        <p:txBody>
          <a:bodyPr>
            <a:normAutofit fontScale="85000" lnSpcReduction="20000"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altLang="de-DE" sz="1400" b="1" dirty="0">
                <a:solidFill>
                  <a:srgbClr val="000000"/>
                </a:solidFill>
                <a:latin typeface="Arial" panose="020B0604020202020204" pitchFamily="34" charset="0"/>
              </a:rPr>
              <a:t>Rekrutierung</a:t>
            </a:r>
            <a:r>
              <a:rPr lang="de-DE" altLang="de-DE" sz="1400" dirty="0">
                <a:solidFill>
                  <a:srgbClr val="000000"/>
                </a:solidFill>
                <a:latin typeface="Arial" panose="020B0604020202020204" pitchFamily="34" charset="0"/>
              </a:rPr>
              <a:t>: 	</a:t>
            </a:r>
            <a:r>
              <a:rPr lang="de-DE" altLang="de-DE" sz="14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Beginn</a:t>
            </a:r>
            <a:r>
              <a:rPr lang="de-DE" altLang="de-DE" sz="1400" dirty="0" smtClean="0">
                <a:solidFill>
                  <a:srgbClr val="000000"/>
                </a:solidFill>
                <a:latin typeface="Arial" panose="020B0604020202020204" pitchFamily="34" charset="0"/>
              </a:rPr>
              <a:t>: 17.10.2019 </a:t>
            </a:r>
            <a:r>
              <a:rPr lang="de-DE" altLang="de-DE" sz="1400" dirty="0">
                <a:solidFill>
                  <a:srgbClr val="000000"/>
                </a:solidFill>
                <a:latin typeface="Arial" panose="020B0604020202020204" pitchFamily="34" charset="0"/>
              </a:rPr>
              <a:t>	</a:t>
            </a:r>
            <a:r>
              <a:rPr lang="de-DE" altLang="de-DE" sz="14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Ende:</a:t>
            </a:r>
            <a:r>
              <a:rPr lang="de-DE" altLang="de-DE" sz="1400" dirty="0" smtClean="0">
                <a:solidFill>
                  <a:srgbClr val="000000"/>
                </a:solidFill>
                <a:latin typeface="Arial" panose="020B0604020202020204" pitchFamily="34" charset="0"/>
              </a:rPr>
              <a:t> offen	</a:t>
            </a:r>
            <a:r>
              <a:rPr lang="de-DE" altLang="de-DE" sz="14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Patientenzahl</a:t>
            </a:r>
            <a:r>
              <a:rPr lang="de-DE" altLang="de-DE" sz="1400" dirty="0">
                <a:solidFill>
                  <a:srgbClr val="000000"/>
                </a:solidFill>
                <a:latin typeface="Arial" panose="020B0604020202020204" pitchFamily="34" charset="0"/>
              </a:rPr>
              <a:t>: </a:t>
            </a:r>
            <a:r>
              <a:rPr lang="de-DE" altLang="de-DE" sz="1400" dirty="0" smtClean="0">
                <a:solidFill>
                  <a:srgbClr val="000000"/>
                </a:solidFill>
                <a:latin typeface="Arial" panose="020B0604020202020204" pitchFamily="34" charset="0"/>
              </a:rPr>
              <a:t>122</a:t>
            </a:r>
            <a:r>
              <a:rPr lang="de-DE" altLang="de-DE" sz="1400" dirty="0">
                <a:solidFill>
                  <a:srgbClr val="000000"/>
                </a:solidFill>
                <a:latin typeface="Arial" panose="020B0604020202020204" pitchFamily="34" charset="0"/>
              </a:rPr>
              <a:t>	</a:t>
            </a:r>
            <a:endParaRPr lang="de-DE" altLang="de-DE" sz="14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altLang="de-DE" sz="1400" dirty="0">
                <a:solidFill>
                  <a:srgbClr val="000000"/>
                </a:solidFill>
                <a:latin typeface="Arial" panose="020B0604020202020204" pitchFamily="34" charset="0"/>
              </a:rPr>
              <a:t>	</a:t>
            </a:r>
            <a:br>
              <a:rPr lang="de-DE" altLang="de-DE" sz="140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de-DE" altLang="de-DE" sz="14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Ansprechpartner UKE</a:t>
            </a:r>
            <a:r>
              <a:rPr lang="de-DE" altLang="de-DE" sz="1400" dirty="0" smtClean="0">
                <a:solidFill>
                  <a:srgbClr val="000000"/>
                </a:solidFill>
                <a:latin typeface="Arial" panose="020B0604020202020204" pitchFamily="34" charset="0"/>
              </a:rPr>
              <a:t>:</a:t>
            </a:r>
            <a:r>
              <a:rPr lang="de-DE" altLang="de-DE" sz="1400" dirty="0">
                <a:solidFill>
                  <a:srgbClr val="000000"/>
                </a:solidFill>
                <a:latin typeface="Arial" panose="020B0604020202020204" pitchFamily="34" charset="0"/>
              </a:rPr>
              <a:t>	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altLang="de-DE" sz="1400" dirty="0">
                <a:solidFill>
                  <a:srgbClr val="000000"/>
                </a:solidFill>
                <a:latin typeface="Arial" panose="020B0604020202020204" pitchFamily="34" charset="0"/>
              </a:rPr>
              <a:t>PI	</a:t>
            </a:r>
            <a:r>
              <a:rPr lang="de-DE" altLang="de-DE" sz="1400" dirty="0" smtClean="0">
                <a:solidFill>
                  <a:srgbClr val="000000"/>
                </a:solidFill>
                <a:latin typeface="Arial" panose="020B0604020202020204" pitchFamily="34" charset="0"/>
              </a:rPr>
              <a:t>PD Dr. Marianne Sinn </a:t>
            </a:r>
            <a:r>
              <a:rPr lang="de-DE" altLang="de-DE" sz="1400" dirty="0">
                <a:solidFill>
                  <a:srgbClr val="000000"/>
                </a:solidFill>
                <a:latin typeface="Arial" panose="020B0604020202020204" pitchFamily="34" charset="0"/>
              </a:rPr>
              <a:t>	</a:t>
            </a:r>
            <a:r>
              <a:rPr lang="de-DE" altLang="de-DE" sz="1400" dirty="0" smtClean="0">
                <a:solidFill>
                  <a:srgbClr val="000000"/>
                </a:solidFill>
                <a:latin typeface="Arial" panose="020B0604020202020204" pitchFamily="34" charset="0"/>
              </a:rPr>
              <a:t>	040 </a:t>
            </a:r>
            <a:r>
              <a:rPr lang="de-DE" altLang="de-DE" sz="1400" dirty="0">
                <a:solidFill>
                  <a:srgbClr val="000000"/>
                </a:solidFill>
                <a:latin typeface="Arial" panose="020B0604020202020204" pitchFamily="34" charset="0"/>
              </a:rPr>
              <a:t>– 7410 </a:t>
            </a:r>
            <a:r>
              <a:rPr lang="de-DE" altLang="de-DE" sz="1400" dirty="0" smtClean="0">
                <a:solidFill>
                  <a:srgbClr val="000000"/>
                </a:solidFill>
                <a:latin typeface="Arial" panose="020B0604020202020204" pitchFamily="34" charset="0"/>
              </a:rPr>
              <a:t>70434 </a:t>
            </a:r>
            <a:r>
              <a:rPr lang="de-DE" altLang="de-DE" sz="1400" dirty="0">
                <a:solidFill>
                  <a:srgbClr val="000000"/>
                </a:solidFill>
                <a:latin typeface="Arial" panose="020B0604020202020204" pitchFamily="34" charset="0"/>
              </a:rPr>
              <a:t>	</a:t>
            </a:r>
            <a:r>
              <a:rPr lang="de-DE" altLang="de-DE" sz="1400" dirty="0" smtClean="0">
                <a:solidFill>
                  <a:srgbClr val="000000"/>
                </a:solidFill>
                <a:latin typeface="Arial" panose="020B0604020202020204" pitchFamily="34" charset="0"/>
              </a:rPr>
              <a:t>ma.sinn@uke.de</a:t>
            </a:r>
            <a:endParaRPr lang="de-DE" altLang="de-DE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altLang="de-DE" sz="1400" dirty="0">
                <a:solidFill>
                  <a:srgbClr val="000000"/>
                </a:solidFill>
                <a:latin typeface="Arial" panose="020B0604020202020204" pitchFamily="34" charset="0"/>
              </a:rPr>
              <a:t>SI	</a:t>
            </a:r>
            <a:r>
              <a:rPr lang="de-DE" altLang="de-DE" sz="1400" dirty="0" smtClean="0">
                <a:solidFill>
                  <a:srgbClr val="000000"/>
                </a:solidFill>
                <a:latin typeface="Arial" panose="020B0604020202020204" pitchFamily="34" charset="0"/>
              </a:rPr>
              <a:t>Prof. Dr</a:t>
            </a:r>
            <a:r>
              <a:rPr lang="de-DE" altLang="de-DE" sz="1400" dirty="0">
                <a:solidFill>
                  <a:srgbClr val="000000"/>
                </a:solidFill>
                <a:latin typeface="Arial" panose="020B0604020202020204" pitchFamily="34" charset="0"/>
              </a:rPr>
              <a:t>. Cordula Petersen	</a:t>
            </a:r>
            <a:r>
              <a:rPr lang="de-DE" altLang="de-DE" sz="1400" dirty="0" smtClean="0">
                <a:solidFill>
                  <a:srgbClr val="000000"/>
                </a:solidFill>
                <a:latin typeface="Arial" panose="020B0604020202020204" pitchFamily="34" charset="0"/>
              </a:rPr>
              <a:t>	040 </a:t>
            </a:r>
            <a:r>
              <a:rPr lang="de-DE" altLang="de-DE" sz="1400" dirty="0">
                <a:solidFill>
                  <a:srgbClr val="000000"/>
                </a:solidFill>
                <a:latin typeface="Arial" panose="020B0604020202020204" pitchFamily="34" charset="0"/>
              </a:rPr>
              <a:t>– </a:t>
            </a:r>
            <a:r>
              <a:rPr lang="de-DE" altLang="de-DE" sz="1400" dirty="0" smtClean="0">
                <a:solidFill>
                  <a:srgbClr val="000000"/>
                </a:solidFill>
                <a:latin typeface="Arial" panose="020B0604020202020204" pitchFamily="34" charset="0"/>
              </a:rPr>
              <a:t>7410 58532</a:t>
            </a:r>
            <a:r>
              <a:rPr lang="de-DE" altLang="de-DE" sz="1400" dirty="0">
                <a:solidFill>
                  <a:srgbClr val="000000"/>
                </a:solidFill>
                <a:latin typeface="Arial" panose="020B0604020202020204" pitchFamily="34" charset="0"/>
              </a:rPr>
              <a:t>	a.petersen@uke.de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altLang="de-DE" sz="1400" dirty="0">
                <a:solidFill>
                  <a:srgbClr val="000000"/>
                </a:solidFill>
                <a:latin typeface="Arial" panose="020B0604020202020204" pitchFamily="34" charset="0"/>
              </a:rPr>
              <a:t>SK	</a:t>
            </a:r>
            <a:r>
              <a:rPr lang="de-DE" altLang="de-DE" sz="1400" dirty="0" smtClean="0">
                <a:solidFill>
                  <a:srgbClr val="000000"/>
                </a:solidFill>
                <a:latin typeface="Arial" panose="020B0604020202020204" pitchFamily="34" charset="0"/>
              </a:rPr>
              <a:t>Inga Bitdinger</a:t>
            </a:r>
            <a:r>
              <a:rPr lang="de-DE" altLang="de-DE" sz="1400" dirty="0">
                <a:solidFill>
                  <a:srgbClr val="000000"/>
                </a:solidFill>
                <a:latin typeface="Arial" panose="020B0604020202020204" pitchFamily="34" charset="0"/>
              </a:rPr>
              <a:t>		040 – 7410 </a:t>
            </a:r>
            <a:r>
              <a:rPr lang="de-DE" altLang="de-DE" sz="1400" dirty="0" smtClean="0">
                <a:solidFill>
                  <a:srgbClr val="000000"/>
                </a:solidFill>
                <a:latin typeface="Arial" panose="020B0604020202020204" pitchFamily="34" charset="0"/>
              </a:rPr>
              <a:t>54354</a:t>
            </a:r>
            <a:r>
              <a:rPr lang="de-DE" altLang="de-DE" sz="1400" dirty="0">
                <a:solidFill>
                  <a:srgbClr val="000000"/>
                </a:solidFill>
                <a:latin typeface="Arial" panose="020B0604020202020204" pitchFamily="34" charset="0"/>
              </a:rPr>
              <a:t>	</a:t>
            </a:r>
            <a:r>
              <a:rPr lang="de-DE" altLang="de-DE" sz="1400" dirty="0" smtClean="0">
                <a:solidFill>
                  <a:srgbClr val="000000"/>
                </a:solidFill>
                <a:latin typeface="Arial" panose="020B0604020202020204" pitchFamily="34" charset="0"/>
                <a:hlinkClick r:id="rId2"/>
              </a:rPr>
              <a:t>i.bitdinger</a:t>
            </a:r>
            <a:r>
              <a:rPr lang="de-DE" altLang="de-DE" sz="1400" dirty="0" smtClean="0">
                <a:solidFill>
                  <a:srgbClr val="000000"/>
                </a:solidFill>
                <a:latin typeface="Arial" panose="020B0604020202020204" pitchFamily="34" charset="0"/>
                <a:hlinkClick r:id="rId2"/>
              </a:rPr>
              <a:t>@uke.de</a:t>
            </a:r>
            <a:r>
              <a:rPr lang="de-DE" altLang="de-DE" sz="14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de-DE" altLang="de-DE" sz="14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91440">
              <a:lnSpc>
                <a:spcPts val="1255"/>
              </a:lnSpc>
              <a:spcBef>
                <a:spcPts val="1040"/>
              </a:spcBef>
            </a:pPr>
            <a:r>
              <a:rPr lang="de-DE" sz="1400" b="1" spc="-5" dirty="0" smtClean="0">
                <a:cs typeface="Arial"/>
              </a:rPr>
              <a:t>Ansprechpartner</a:t>
            </a:r>
            <a:r>
              <a:rPr lang="de-DE" sz="1400" b="1" spc="25" dirty="0" smtClean="0">
                <a:cs typeface="Arial"/>
              </a:rPr>
              <a:t> </a:t>
            </a:r>
            <a:r>
              <a:rPr lang="de-DE" sz="1400" b="1" spc="-5" dirty="0">
                <a:cs typeface="Arial"/>
              </a:rPr>
              <a:t>SOH:</a:t>
            </a:r>
            <a:endParaRPr lang="de-DE" sz="1400" dirty="0">
              <a:cs typeface="Arial"/>
            </a:endParaRPr>
          </a:p>
          <a:p>
            <a:pPr marL="91440">
              <a:lnSpc>
                <a:spcPts val="1255"/>
              </a:lnSpc>
              <a:tabLst>
                <a:tab pos="1005840" algn="l"/>
                <a:tab pos="3749040" algn="l"/>
                <a:tab pos="5578475" algn="l"/>
              </a:tabLst>
            </a:pPr>
            <a:r>
              <a:rPr lang="de-DE" sz="1400" spc="-5" dirty="0">
                <a:cs typeface="Arial"/>
              </a:rPr>
              <a:t>SK	</a:t>
            </a:r>
            <a:r>
              <a:rPr lang="de-DE" sz="1400" dirty="0">
                <a:cs typeface="Arial"/>
              </a:rPr>
              <a:t>Dorothea</a:t>
            </a:r>
            <a:r>
              <a:rPr lang="de-DE" sz="1400" spc="-25" dirty="0">
                <a:cs typeface="Arial"/>
              </a:rPr>
              <a:t> </a:t>
            </a:r>
            <a:r>
              <a:rPr lang="de-DE" sz="1400" dirty="0">
                <a:cs typeface="Arial"/>
              </a:rPr>
              <a:t>Zäch	040 – </a:t>
            </a:r>
            <a:r>
              <a:rPr lang="de-DE" sz="1400" spc="-5" dirty="0">
                <a:cs typeface="Arial"/>
              </a:rPr>
              <a:t>35071 </a:t>
            </a:r>
            <a:r>
              <a:rPr lang="de-DE" sz="1400" dirty="0">
                <a:cs typeface="Arial"/>
              </a:rPr>
              <a:t>777</a:t>
            </a:r>
            <a:r>
              <a:rPr lang="de-DE" sz="1400" spc="-15" dirty="0">
                <a:cs typeface="Arial"/>
              </a:rPr>
              <a:t> </a:t>
            </a:r>
            <a:r>
              <a:rPr lang="de-DE" sz="1400" dirty="0">
                <a:cs typeface="Arial"/>
              </a:rPr>
              <a:t>-</a:t>
            </a:r>
            <a:r>
              <a:rPr lang="de-DE" sz="1400" spc="-5" dirty="0">
                <a:cs typeface="Arial"/>
              </a:rPr>
              <a:t> </a:t>
            </a:r>
            <a:r>
              <a:rPr lang="de-DE" sz="1400" dirty="0">
                <a:cs typeface="Arial"/>
              </a:rPr>
              <a:t>526	</a:t>
            </a:r>
            <a:r>
              <a:rPr lang="de-DE" sz="14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cs typeface="Arial"/>
                <a:hlinkClick r:id="rId3"/>
              </a:rPr>
              <a:t>zaech@onkologie-hamburg.de</a:t>
            </a:r>
            <a:endParaRPr lang="de-DE" sz="1400" dirty="0">
              <a:cs typeface="Arial"/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endParaRPr lang="de-DE" altLang="de-DE" sz="14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1800783"/>
            <a:ext cx="6759901" cy="2673883"/>
          </a:xfrm>
          <a:prstGeom prst="rect">
            <a:avLst/>
          </a:prstGeom>
        </p:spPr>
      </p:pic>
      <p:sp>
        <p:nvSpPr>
          <p:cNvPr id="10" name="Rechteck 9"/>
          <p:cNvSpPr/>
          <p:nvPr/>
        </p:nvSpPr>
        <p:spPr>
          <a:xfrm>
            <a:off x="7823199" y="1800783"/>
            <a:ext cx="3462215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u="sng" dirty="0" smtClean="0"/>
              <a:t>Main Inclusion Criteria:</a:t>
            </a:r>
          </a:p>
          <a:p>
            <a:endParaRPr lang="en-US" sz="11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 smtClean="0"/>
              <a:t>Male </a:t>
            </a:r>
            <a:r>
              <a:rPr lang="en-US" sz="1100" dirty="0"/>
              <a:t>or female patients with histologically </a:t>
            </a:r>
            <a:r>
              <a:rPr lang="en-US" sz="1100" dirty="0" smtClean="0"/>
              <a:t>proven  adenocarcinoma </a:t>
            </a:r>
            <a:r>
              <a:rPr lang="en-US" sz="1100" dirty="0"/>
              <a:t>of the rectum (</a:t>
            </a:r>
            <a:r>
              <a:rPr lang="en-US" sz="1100" dirty="0" err="1"/>
              <a:t>tumour</a:t>
            </a:r>
            <a:r>
              <a:rPr lang="en-US" sz="1100" dirty="0"/>
              <a:t> ≤ 12 cm from the </a:t>
            </a:r>
            <a:r>
              <a:rPr lang="en-US" sz="1100" dirty="0" smtClean="0"/>
              <a:t>anal verge </a:t>
            </a:r>
            <a:r>
              <a:rPr lang="en-US" sz="1100" dirty="0"/>
              <a:t>as assessed by rigid proctoscopy).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 smtClean="0"/>
              <a:t>Indication </a:t>
            </a:r>
            <a:r>
              <a:rPr lang="en-US" sz="1100" dirty="0"/>
              <a:t>for </a:t>
            </a:r>
            <a:r>
              <a:rPr lang="en-US" sz="1100" dirty="0" err="1"/>
              <a:t>neoadjuvant</a:t>
            </a:r>
            <a:r>
              <a:rPr lang="en-US" sz="1100" dirty="0"/>
              <a:t> </a:t>
            </a:r>
            <a:r>
              <a:rPr lang="en-US" sz="1100" dirty="0" err="1"/>
              <a:t>chemoradiation</a:t>
            </a:r>
            <a:r>
              <a:rPr lang="en-US" sz="1100" dirty="0"/>
              <a:t>: clinical </a:t>
            </a:r>
            <a:r>
              <a:rPr lang="en-US" sz="1100" dirty="0" err="1"/>
              <a:t>tumour</a:t>
            </a:r>
            <a:r>
              <a:rPr lang="en-US" sz="1100" dirty="0"/>
              <a:t> </a:t>
            </a:r>
            <a:r>
              <a:rPr lang="en-US" sz="1100" dirty="0" smtClean="0"/>
              <a:t>stage T3/4 </a:t>
            </a:r>
            <a:r>
              <a:rPr lang="en-US" sz="1100" dirty="0"/>
              <a:t>or any node-positive disease (clinical stage according </a:t>
            </a:r>
            <a:r>
              <a:rPr lang="en-US" sz="1100" dirty="0" smtClean="0"/>
              <a:t>the TNM </a:t>
            </a:r>
            <a:r>
              <a:rPr lang="en-US" sz="1100" dirty="0"/>
              <a:t>classification system, based on MRI).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 smtClean="0"/>
              <a:t>No </a:t>
            </a:r>
            <a:r>
              <a:rPr lang="en-US" sz="1100" dirty="0"/>
              <a:t>evidence of metastatic disease (as evidenced by </a:t>
            </a:r>
            <a:r>
              <a:rPr lang="en-US" sz="1100" dirty="0" smtClean="0"/>
              <a:t>negative CT-scan </a:t>
            </a:r>
            <a:r>
              <a:rPr lang="en-US" sz="1100" dirty="0"/>
              <a:t>of the chest and abdomen).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 smtClean="0"/>
              <a:t>The </a:t>
            </a:r>
            <a:r>
              <a:rPr lang="en-US" sz="1100" dirty="0"/>
              <a:t>disease must be considered either </a:t>
            </a:r>
            <a:r>
              <a:rPr lang="en-US" sz="1100" dirty="0" err="1"/>
              <a:t>resectable</a:t>
            </a:r>
            <a:r>
              <a:rPr lang="en-US" sz="1100" dirty="0"/>
              <a:t> at the time </a:t>
            </a:r>
            <a:r>
              <a:rPr lang="en-US" sz="1100" dirty="0" smtClean="0"/>
              <a:t>of entry </a:t>
            </a:r>
            <a:r>
              <a:rPr lang="en-US" sz="1100" dirty="0"/>
              <a:t>or expected to become </a:t>
            </a:r>
            <a:r>
              <a:rPr lang="en-US" sz="1100" dirty="0" err="1"/>
              <a:t>resectable</a:t>
            </a:r>
            <a:r>
              <a:rPr lang="en-US" sz="1100" dirty="0"/>
              <a:t> after </a:t>
            </a:r>
            <a:r>
              <a:rPr lang="en-US" sz="1100" dirty="0" smtClean="0"/>
              <a:t>preoperative </a:t>
            </a:r>
            <a:r>
              <a:rPr lang="en-US" sz="1100" dirty="0" err="1" smtClean="0"/>
              <a:t>chemoradiation</a:t>
            </a:r>
            <a:r>
              <a:rPr lang="en-US" sz="1100" dirty="0"/>
              <a:t>.</a:t>
            </a:r>
            <a:endParaRPr lang="de-DE" sz="1100" dirty="0"/>
          </a:p>
        </p:txBody>
      </p:sp>
    </p:spTree>
    <p:extLst>
      <p:ext uri="{BB962C8B-B14F-4D97-AF65-F5344CB8AC3E}">
        <p14:creationId xmlns:p14="http://schemas.microsoft.com/office/powerpoint/2010/main" val="38646493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 bwMode="auto">
        <a:noFill/>
        <a:ln w="9525">
          <a:solidFill>
            <a:schemeClr val="tx1"/>
          </a:solidFill>
          <a:miter lim="800000"/>
          <a:headEnd/>
          <a:tailEnd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wrap="square">
        <a:spAutoFit/>
      </a:bodyPr>
      <a:lstStyle>
        <a:defPPr eaLnBrk="1" hangingPunct="1">
          <a:defRPr b="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193</Words>
  <Application>Microsoft Office PowerPoint</Application>
  <PresentationFormat>Breitbild</PresentationFormat>
  <Paragraphs>18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</vt:lpstr>
      <vt:lpstr>TARC trial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Trialfinder Offene Studien</dc:title>
  <dc:creator>Hunter</dc:creator>
  <cp:lastModifiedBy>Boehlke</cp:lastModifiedBy>
  <cp:revision>754</cp:revision>
  <cp:lastPrinted>2020-01-29T11:40:00Z</cp:lastPrinted>
  <dcterms:created xsi:type="dcterms:W3CDTF">2017-03-19T13:32:17Z</dcterms:created>
  <dcterms:modified xsi:type="dcterms:W3CDTF">2020-07-08T08:07:01Z</dcterms:modified>
</cp:coreProperties>
</file>