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2" r:id="rId2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FF"/>
    <a:srgbClr val="CE665F"/>
    <a:srgbClr val="FF8181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51" autoAdjust="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360" y="0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D418-7655-4FE0-8D18-FF0876E3119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377049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360" y="9377049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11CDB-91BE-479D-BCE0-75E454037A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11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F389-810F-47A2-8259-227E6853EBE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5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BD57F-0FE5-4551-B397-B87AA9332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1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1"/>
          <p:cNvSpPr>
            <a:spLocks noGrp="1"/>
          </p:cNvSpPr>
          <p:nvPr>
            <p:ph sz="quarter" idx="13" hasCustomPrompt="1"/>
          </p:nvPr>
        </p:nvSpPr>
        <p:spPr>
          <a:xfrm>
            <a:off x="8493212" y="1096963"/>
            <a:ext cx="2860589" cy="7272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de-DE" altLang="de-DE" b="0" dirty="0" smtClean="0">
                <a:solidFill>
                  <a:schemeClr val="tx2"/>
                </a:solidFill>
              </a:rPr>
              <a:t>Ansprechpartner im Zentrum für Onkologie</a:t>
            </a:r>
            <a:endParaRPr lang="de-DE" dirty="0"/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pic>
        <p:nvPicPr>
          <p:cNvPr id="16" name="Grafik 1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2AB4D7-E6D3-47DE-A19A-9B39C5C70CB5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96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E0E93A-6644-44A9-8326-E40F5B264AFA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r Verbinder 16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idx="16"/>
          </p:nvPr>
        </p:nvSpPr>
        <p:spPr>
          <a:xfrm>
            <a:off x="838201" y="4484186"/>
            <a:ext cx="10515600" cy="1861584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7"/>
          </p:nvPr>
        </p:nvSpPr>
        <p:spPr>
          <a:xfrm>
            <a:off x="838200" y="1113466"/>
            <a:ext cx="10515600" cy="5287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37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0ABD3B-7859-486D-A03C-C5B26122AB0D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pic>
        <p:nvPicPr>
          <p:cNvPr id="15" name="Grafik 14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55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03AF087D-FBE5-4584-84D6-606EDCBB16D7}" type="datetime1">
              <a:rPr lang="de-DE" spc="-5" smtClean="0"/>
              <a:t>08.07.2020</a:t>
            </a:fld>
            <a:endParaRPr lang="de-DE"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20"/>
              </a:spcBef>
            </a:pPr>
            <a:endParaRPr spc="-5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5164073" y="6553200"/>
            <a:ext cx="1861184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de-DE" smtClean="0"/>
              <a:t>© Block/Böhlke Version 8.2</a:t>
            </a:r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74622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E15DA-199F-4086-B233-D7D3CFB2E7BA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© Block/Böhlke Version 8.2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7" name="Grafik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 7" descr="HWT_Logo_RGB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.frenzel@uke.de" TargetMode="External"/><Relationship Id="rId2" Type="http://schemas.openxmlformats.org/officeDocument/2006/relationships/hyperlink" Target="mailto:ma.sinn@uke.d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linicaltrials.gov/ct2/show/NCT02467582?term=SAKK+41%2F13&amp;rank=1" TargetMode="External"/><Relationship Id="rId5" Type="http://schemas.openxmlformats.org/officeDocument/2006/relationships/image" Target="../media/image3.jpg"/><Relationship Id="rId4" Type="http://schemas.openxmlformats.org/officeDocument/2006/relationships/hyperlink" Target="mailto:zaech@onkologie-hamburg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7427" y="6422135"/>
            <a:ext cx="10676255" cy="0"/>
          </a:xfrm>
          <a:custGeom>
            <a:avLst/>
            <a:gdLst/>
            <a:ahLst/>
            <a:cxnLst/>
            <a:rect l="l" t="t" r="r" b="b"/>
            <a:pathLst>
              <a:path w="10676255">
                <a:moveTo>
                  <a:pt x="0" y="0"/>
                </a:moveTo>
                <a:lnTo>
                  <a:pt x="10676255" y="0"/>
                </a:lnTo>
              </a:path>
            </a:pathLst>
          </a:custGeom>
          <a:ln w="6096">
            <a:solidFill>
              <a:srgbClr val="76707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988178" y="638632"/>
            <a:ext cx="21659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/>
                <a:cs typeface="Arial"/>
              </a:rPr>
              <a:t>SAKK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41/13-Aspirin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8200" y="1112519"/>
            <a:ext cx="10515600" cy="483234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15290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Adjuvant </a:t>
            </a:r>
            <a:r>
              <a:rPr sz="1200" b="1" dirty="0">
                <a:latin typeface="Arial"/>
                <a:cs typeface="Arial"/>
              </a:rPr>
              <a:t>aspirin </a:t>
            </a:r>
            <a:r>
              <a:rPr sz="1200" b="1" spc="-5" dirty="0">
                <a:latin typeface="Arial"/>
                <a:cs typeface="Arial"/>
              </a:rPr>
              <a:t>treatment </a:t>
            </a:r>
            <a:r>
              <a:rPr sz="1200" b="1" dirty="0">
                <a:latin typeface="Arial"/>
                <a:cs typeface="Arial"/>
              </a:rPr>
              <a:t>in </a:t>
            </a:r>
            <a:r>
              <a:rPr sz="1200" b="1" spc="-5" dirty="0">
                <a:latin typeface="Arial"/>
                <a:cs typeface="Arial"/>
              </a:rPr>
              <a:t>PIK3CA </a:t>
            </a:r>
            <a:r>
              <a:rPr sz="1200" b="1" dirty="0">
                <a:latin typeface="Arial"/>
                <a:cs typeface="Arial"/>
              </a:rPr>
              <a:t>mutated colon </a:t>
            </a:r>
            <a:r>
              <a:rPr sz="1200" b="1" spc="-5" dirty="0">
                <a:latin typeface="Arial"/>
                <a:cs typeface="Arial"/>
              </a:rPr>
              <a:t>cancer patients. A </a:t>
            </a:r>
            <a:r>
              <a:rPr sz="1200" b="1" dirty="0">
                <a:latin typeface="Arial"/>
                <a:cs typeface="Arial"/>
              </a:rPr>
              <a:t>randomized, double-blinded, </a:t>
            </a:r>
            <a:r>
              <a:rPr sz="1200" b="1" spc="-5" dirty="0">
                <a:latin typeface="Arial"/>
                <a:cs typeface="Arial"/>
              </a:rPr>
              <a:t>placebo-controlled, phase </a:t>
            </a:r>
            <a:r>
              <a:rPr sz="1200" b="1" dirty="0">
                <a:latin typeface="Arial"/>
                <a:cs typeface="Arial"/>
              </a:rPr>
              <a:t>III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trial.</a:t>
            </a:r>
            <a:endParaRPr sz="1200" dirty="0">
              <a:latin typeface="Arial"/>
              <a:cs typeface="Arial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833627" y="4878323"/>
          <a:ext cx="10515599" cy="14904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8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79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Beginn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08/2017</a:t>
                      </a:r>
                    </a:p>
                  </a:txBody>
                  <a:tcPr marL="0" marR="0" marT="2540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22">
                <a:tc>
                  <a:txBody>
                    <a:bodyPr/>
                    <a:lstStyle/>
                    <a:p>
                      <a:pPr marL="91440">
                        <a:lnSpc>
                          <a:spcPts val="1255"/>
                        </a:lnSpc>
                        <a:spcBef>
                          <a:spcPts val="470"/>
                        </a:spcBef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Ansprechpartner</a:t>
                      </a:r>
                      <a:r>
                        <a:rPr sz="11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UKE: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145"/>
                        </a:lnSpc>
                        <a:tabLst>
                          <a:tab pos="1005840" algn="l"/>
                        </a:tabLst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PI	Marianne Sinn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R="344170" algn="r">
                        <a:lnSpc>
                          <a:spcPts val="1210"/>
                        </a:lnSpc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– 7410</a:t>
                      </a:r>
                      <a:r>
                        <a:rPr sz="11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70434</a:t>
                      </a: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51790">
                        <a:lnSpc>
                          <a:spcPts val="1210"/>
                        </a:lnSpc>
                      </a:pPr>
                      <a:r>
                        <a:rPr sz="1100" u="sng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ma.sinn@uke.de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50">
                <a:tc>
                  <a:txBody>
                    <a:bodyPr/>
                    <a:lstStyle/>
                    <a:p>
                      <a:pPr marL="91440">
                        <a:lnSpc>
                          <a:spcPts val="1090"/>
                        </a:lnSpc>
                        <a:tabLst>
                          <a:tab pos="1005840" algn="l"/>
                        </a:tabLst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SI	Dr.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Christian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Frenzel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44170" algn="r">
                        <a:lnSpc>
                          <a:spcPts val="1090"/>
                        </a:lnSpc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7410</a:t>
                      </a:r>
                      <a:r>
                        <a:rPr sz="11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50880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ts val="1090"/>
                        </a:lnSpc>
                      </a:pPr>
                      <a:r>
                        <a:rPr sz="1100" u="sng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c.frenzel@uke.de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757">
                <a:tc>
                  <a:txBody>
                    <a:bodyPr/>
                    <a:lstStyle/>
                    <a:p>
                      <a:pPr marL="91440">
                        <a:lnSpc>
                          <a:spcPts val="1110"/>
                        </a:lnSpc>
                        <a:tabLst>
                          <a:tab pos="1005840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SK	</a:t>
                      </a:r>
                      <a:r>
                        <a:rPr lang="de-DE" sz="1100" dirty="0" smtClean="0">
                          <a:latin typeface="Arial"/>
                          <a:cs typeface="Arial"/>
                        </a:rPr>
                        <a:t>Inga</a:t>
                      </a:r>
                      <a:r>
                        <a:rPr lang="de-DE" sz="1100" baseline="0" dirty="0" smtClean="0">
                          <a:latin typeface="Arial"/>
                          <a:cs typeface="Arial"/>
                        </a:rPr>
                        <a:t> Bitdinger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44170" algn="r">
                        <a:lnSpc>
                          <a:spcPts val="1110"/>
                        </a:lnSpc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– 7410</a:t>
                      </a:r>
                      <a:r>
                        <a:rPr sz="11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lang="de-DE" sz="1100" dirty="0" smtClean="0">
                          <a:latin typeface="Arial"/>
                          <a:cs typeface="Arial"/>
                        </a:rPr>
                        <a:t>4354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ts val="1110"/>
                        </a:lnSpc>
                      </a:pPr>
                      <a:r>
                        <a:rPr lang="de-DE" sz="1100" u="sng" dirty="0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i.bitdinger@uke.de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568">
                <a:tc gridSpan="3">
                  <a:txBody>
                    <a:bodyPr/>
                    <a:lstStyle/>
                    <a:p>
                      <a:pPr marL="91440">
                        <a:lnSpc>
                          <a:spcPts val="1255"/>
                        </a:lnSpc>
                        <a:spcBef>
                          <a:spcPts val="1040"/>
                        </a:spcBef>
                      </a:pPr>
                      <a:r>
                        <a:rPr sz="1100" b="1" spc="-5" dirty="0">
                          <a:latin typeface="Arial"/>
                          <a:cs typeface="Arial"/>
                        </a:rPr>
                        <a:t>Ansprechpartner</a:t>
                      </a:r>
                      <a:r>
                        <a:rPr sz="11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SOH: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255"/>
                        </a:lnSpc>
                        <a:tabLst>
                          <a:tab pos="1005840" algn="l"/>
                          <a:tab pos="3749040" algn="l"/>
                          <a:tab pos="5578475" algn="l"/>
                        </a:tabLst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SK	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Dorothea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Zäch	040 –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35071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777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526	</a:t>
                      </a:r>
                      <a:r>
                        <a:rPr sz="1100" u="sng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zaech@onkologie-hamburg.de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32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1492863" y="1839688"/>
            <a:ext cx="4148772" cy="28590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5999226" y="1668526"/>
            <a:ext cx="5118735" cy="301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Inclusion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criteria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65" dirty="0">
                <a:latin typeface="Arial"/>
                <a:cs typeface="Arial"/>
              </a:rPr>
              <a:t>To </a:t>
            </a:r>
            <a:r>
              <a:rPr sz="1200" spc="-5" dirty="0">
                <a:latin typeface="Arial"/>
                <a:cs typeface="Arial"/>
              </a:rPr>
              <a:t>be eligible </a:t>
            </a:r>
            <a:r>
              <a:rPr sz="1200" dirty="0">
                <a:latin typeface="Arial"/>
                <a:cs typeface="Arial"/>
              </a:rPr>
              <a:t>to enter this </a:t>
            </a:r>
            <a:r>
              <a:rPr sz="1200" spc="-5" dirty="0">
                <a:latin typeface="Arial"/>
                <a:cs typeface="Arial"/>
              </a:rPr>
              <a:t>trial, patients </a:t>
            </a:r>
            <a:r>
              <a:rPr sz="1200" dirty="0">
                <a:latin typeface="Arial"/>
                <a:cs typeface="Arial"/>
              </a:rPr>
              <a:t>must fulfill the </a:t>
            </a:r>
            <a:r>
              <a:rPr sz="1200" spc="-5" dirty="0">
                <a:latin typeface="Arial"/>
                <a:cs typeface="Arial"/>
              </a:rPr>
              <a:t>following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criteria.</a:t>
            </a:r>
            <a:endParaRPr sz="1200" dirty="0">
              <a:latin typeface="Arial"/>
              <a:cs typeface="Arial"/>
            </a:endParaRPr>
          </a:p>
          <a:p>
            <a:pPr marL="12700" marR="436245">
              <a:lnSpc>
                <a:spcPct val="100000"/>
              </a:lnSpc>
              <a:buAutoNum type="arabicPeriod"/>
              <a:tabLst>
                <a:tab pos="182245" algn="l"/>
              </a:tabLst>
            </a:pPr>
            <a:r>
              <a:rPr sz="1200" dirty="0">
                <a:latin typeface="Arial"/>
                <a:cs typeface="Arial"/>
              </a:rPr>
              <a:t>Written informed </a:t>
            </a:r>
            <a:r>
              <a:rPr sz="1200" spc="-5" dirty="0">
                <a:latin typeface="Arial"/>
                <a:cs typeface="Arial"/>
              </a:rPr>
              <a:t>consent according </a:t>
            </a:r>
            <a:r>
              <a:rPr sz="1200" dirty="0">
                <a:latin typeface="Arial"/>
                <a:cs typeface="Arial"/>
              </a:rPr>
              <a:t>to ICH/GCP </a:t>
            </a:r>
            <a:r>
              <a:rPr sz="1200" spc="-5" dirty="0">
                <a:latin typeface="Arial"/>
                <a:cs typeface="Arial"/>
              </a:rPr>
              <a:t>regulations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before  inclusion and prior </a:t>
            </a:r>
            <a:r>
              <a:rPr sz="1200" dirty="0">
                <a:latin typeface="Arial"/>
                <a:cs typeface="Arial"/>
              </a:rPr>
              <a:t>to any </a:t>
            </a:r>
            <a:r>
              <a:rPr sz="1200" spc="-5" dirty="0">
                <a:latin typeface="Arial"/>
                <a:cs typeface="Arial"/>
              </a:rPr>
              <a:t>trial-related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investigations.</a:t>
            </a:r>
            <a:endParaRPr sz="1200" dirty="0">
              <a:latin typeface="Arial"/>
              <a:cs typeface="Arial"/>
            </a:endParaRPr>
          </a:p>
          <a:p>
            <a:pPr marL="181610" indent="-168910">
              <a:lnSpc>
                <a:spcPct val="100000"/>
              </a:lnSpc>
              <a:buAutoNum type="arabicPeriod"/>
              <a:tabLst>
                <a:tab pos="182245" algn="l"/>
              </a:tabLst>
            </a:pPr>
            <a:r>
              <a:rPr sz="1200" spc="-5" dirty="0">
                <a:latin typeface="Arial"/>
                <a:cs typeface="Arial"/>
              </a:rPr>
              <a:t>Histologically confirmed diagnosis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adenocarcinoma </a:t>
            </a:r>
            <a:r>
              <a:rPr sz="1200" dirty="0">
                <a:latin typeface="Arial"/>
                <a:cs typeface="Arial"/>
              </a:rPr>
              <a:t>of the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colon.</a:t>
            </a:r>
          </a:p>
          <a:p>
            <a:pPr marL="181610" indent="-168910">
              <a:lnSpc>
                <a:spcPct val="100000"/>
              </a:lnSpc>
              <a:buAutoNum type="arabicPeriod"/>
              <a:tabLst>
                <a:tab pos="182245" algn="l"/>
              </a:tabLst>
            </a:pPr>
            <a:r>
              <a:rPr sz="1200" spc="-5" dirty="0">
                <a:latin typeface="Arial"/>
                <a:cs typeface="Arial"/>
              </a:rPr>
              <a:t>Stage </a:t>
            </a:r>
            <a:r>
              <a:rPr sz="1200" dirty="0">
                <a:latin typeface="Arial"/>
                <a:cs typeface="Arial"/>
              </a:rPr>
              <a:t>II (pT3/T4 </a:t>
            </a:r>
            <a:r>
              <a:rPr sz="1200" spc="-5" dirty="0">
                <a:latin typeface="Arial"/>
                <a:cs typeface="Arial"/>
              </a:rPr>
              <a:t>N0 cM0) or stage </a:t>
            </a:r>
            <a:r>
              <a:rPr sz="1200" dirty="0">
                <a:latin typeface="Arial"/>
                <a:cs typeface="Arial"/>
              </a:rPr>
              <a:t>III </a:t>
            </a:r>
            <a:r>
              <a:rPr sz="1200" spc="5" dirty="0">
                <a:latin typeface="Arial"/>
                <a:cs typeface="Arial"/>
              </a:rPr>
              <a:t>(pTx </a:t>
            </a:r>
            <a:r>
              <a:rPr sz="1200" spc="-5" dirty="0">
                <a:latin typeface="Arial"/>
                <a:cs typeface="Arial"/>
              </a:rPr>
              <a:t>pN+ cM0) colon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cancer.</a:t>
            </a:r>
            <a:endParaRPr sz="1200" dirty="0">
              <a:latin typeface="Arial"/>
              <a:cs typeface="Arial"/>
            </a:endParaRPr>
          </a:p>
          <a:p>
            <a:pPr marL="173990" indent="-161290">
              <a:lnSpc>
                <a:spcPct val="100000"/>
              </a:lnSpc>
              <a:buAutoNum type="arabicPeriod"/>
              <a:tabLst>
                <a:tab pos="174625" algn="l"/>
              </a:tabLst>
            </a:pPr>
            <a:r>
              <a:rPr sz="1200" spc="-5" dirty="0">
                <a:latin typeface="Arial"/>
                <a:cs typeface="Arial"/>
              </a:rPr>
              <a:t>Availability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cancer </a:t>
            </a:r>
            <a:r>
              <a:rPr sz="1200" dirty="0">
                <a:latin typeface="Arial"/>
                <a:cs typeface="Arial"/>
              </a:rPr>
              <a:t>tissue for </a:t>
            </a:r>
            <a:r>
              <a:rPr sz="1200" spc="-5" dirty="0">
                <a:latin typeface="Arial"/>
                <a:cs typeface="Arial"/>
              </a:rPr>
              <a:t>central molecular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testing.</a:t>
            </a:r>
            <a:endParaRPr sz="1200" dirty="0">
              <a:latin typeface="Arial"/>
              <a:cs typeface="Arial"/>
            </a:endParaRPr>
          </a:p>
          <a:p>
            <a:pPr marL="181610" indent="-168910">
              <a:lnSpc>
                <a:spcPct val="100000"/>
              </a:lnSpc>
              <a:buAutoNum type="arabicPeriod"/>
              <a:tabLst>
                <a:tab pos="182245" algn="l"/>
              </a:tabLst>
            </a:pPr>
            <a:r>
              <a:rPr sz="1200" spc="-5" dirty="0">
                <a:latin typeface="Arial"/>
                <a:cs typeface="Arial"/>
              </a:rPr>
              <a:t>Presence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5" dirty="0">
                <a:latin typeface="Arial"/>
                <a:cs typeface="Arial"/>
              </a:rPr>
              <a:t>predefined, activating </a:t>
            </a:r>
            <a:r>
              <a:rPr sz="1200" dirty="0">
                <a:latin typeface="Arial"/>
                <a:cs typeface="Arial"/>
              </a:rPr>
              <a:t>PIK3CA mutation </a:t>
            </a:r>
            <a:r>
              <a:rPr sz="1200" spc="-5" dirty="0">
                <a:latin typeface="Arial"/>
                <a:cs typeface="Arial"/>
              </a:rPr>
              <a:t>in exons 9 or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20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(centrally </a:t>
            </a:r>
            <a:r>
              <a:rPr sz="1200" dirty="0">
                <a:latin typeface="Arial"/>
                <a:cs typeface="Arial"/>
              </a:rPr>
              <a:t>assessed, see section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17).</a:t>
            </a:r>
          </a:p>
          <a:p>
            <a:pPr marL="12700" marR="60960">
              <a:lnSpc>
                <a:spcPct val="100000"/>
              </a:lnSpc>
              <a:spcBef>
                <a:spcPts val="5"/>
              </a:spcBef>
              <a:buAutoNum type="arabicPeriod" startAt="6"/>
              <a:tabLst>
                <a:tab pos="182245" algn="l"/>
              </a:tabLst>
            </a:pPr>
            <a:r>
              <a:rPr sz="1200" dirty="0">
                <a:latin typeface="Arial"/>
                <a:cs typeface="Arial"/>
              </a:rPr>
              <a:t>Complete </a:t>
            </a:r>
            <a:r>
              <a:rPr sz="1200" spc="-5" dirty="0">
                <a:latin typeface="Arial"/>
                <a:cs typeface="Arial"/>
              </a:rPr>
              <a:t>resection </a:t>
            </a:r>
            <a:r>
              <a:rPr sz="1200" dirty="0">
                <a:latin typeface="Arial"/>
                <a:cs typeface="Arial"/>
              </a:rPr>
              <a:t>of the </a:t>
            </a:r>
            <a:r>
              <a:rPr sz="1200" spc="-5" dirty="0">
                <a:latin typeface="Arial"/>
                <a:cs typeface="Arial"/>
              </a:rPr>
              <a:t>primary </a:t>
            </a:r>
            <a:r>
              <a:rPr sz="1200" dirty="0">
                <a:latin typeface="Arial"/>
                <a:cs typeface="Arial"/>
              </a:rPr>
              <a:t>tumor </a:t>
            </a:r>
            <a:r>
              <a:rPr sz="1200" spc="-5" dirty="0">
                <a:latin typeface="Arial"/>
                <a:cs typeface="Arial"/>
              </a:rPr>
              <a:t>(R0) within 10 weeks maximum  </a:t>
            </a:r>
            <a:r>
              <a:rPr sz="1200" dirty="0">
                <a:latin typeface="Arial"/>
                <a:cs typeface="Arial"/>
              </a:rPr>
              <a:t>before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registration.</a:t>
            </a:r>
            <a:endParaRPr sz="1200" dirty="0">
              <a:latin typeface="Arial"/>
              <a:cs typeface="Arial"/>
            </a:endParaRPr>
          </a:p>
          <a:p>
            <a:pPr marL="181610" indent="-168910">
              <a:lnSpc>
                <a:spcPct val="100000"/>
              </a:lnSpc>
              <a:buAutoNum type="arabicPeriod" startAt="6"/>
              <a:tabLst>
                <a:tab pos="182245" algn="l"/>
              </a:tabLst>
            </a:pPr>
            <a:r>
              <a:rPr sz="1200" spc="10" dirty="0">
                <a:latin typeface="Arial"/>
                <a:cs typeface="Arial"/>
              </a:rPr>
              <a:t>WHO </a:t>
            </a:r>
            <a:r>
              <a:rPr sz="1200" spc="-5" dirty="0">
                <a:latin typeface="Arial"/>
                <a:cs typeface="Arial"/>
              </a:rPr>
              <a:t>performance </a:t>
            </a:r>
            <a:r>
              <a:rPr sz="1200" dirty="0">
                <a:latin typeface="Arial"/>
                <a:cs typeface="Arial"/>
              </a:rPr>
              <a:t>status 0-2 </a:t>
            </a:r>
            <a:r>
              <a:rPr sz="1200" spc="-5" dirty="0">
                <a:latin typeface="Arial"/>
                <a:cs typeface="Arial"/>
              </a:rPr>
              <a:t>(see </a:t>
            </a:r>
            <a:r>
              <a:rPr sz="1200" dirty="0">
                <a:latin typeface="Arial"/>
                <a:cs typeface="Arial"/>
              </a:rPr>
              <a:t>Appendix</a:t>
            </a:r>
            <a:r>
              <a:rPr sz="1200" spc="-2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3).</a:t>
            </a:r>
          </a:p>
          <a:p>
            <a:pPr marL="173990" indent="-161290">
              <a:lnSpc>
                <a:spcPct val="100000"/>
              </a:lnSpc>
              <a:buAutoNum type="arabicPeriod" startAt="6"/>
              <a:tabLst>
                <a:tab pos="174625" algn="l"/>
              </a:tabLst>
            </a:pPr>
            <a:r>
              <a:rPr sz="1200" spc="-5" dirty="0">
                <a:latin typeface="Arial"/>
                <a:cs typeface="Arial"/>
              </a:rPr>
              <a:t>Age between </a:t>
            </a:r>
            <a:r>
              <a:rPr sz="1200" dirty="0">
                <a:latin typeface="Arial"/>
                <a:cs typeface="Arial"/>
              </a:rPr>
              <a:t>18–80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years.</a:t>
            </a:r>
            <a:endParaRPr sz="1200" dirty="0">
              <a:latin typeface="Arial"/>
              <a:cs typeface="Arial"/>
            </a:endParaRPr>
          </a:p>
          <a:p>
            <a:pPr marL="173990" indent="-161290">
              <a:lnSpc>
                <a:spcPct val="100000"/>
              </a:lnSpc>
              <a:buAutoNum type="arabicPeriod" startAt="6"/>
              <a:tabLst>
                <a:tab pos="174625" algn="l"/>
              </a:tabLst>
            </a:pPr>
            <a:r>
              <a:rPr sz="1200" spc="-5" dirty="0">
                <a:latin typeface="Arial"/>
                <a:cs typeface="Arial"/>
              </a:rPr>
              <a:t>Adequate hematological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values: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12204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Ergänzende Informationen sind unter </a:t>
            </a:r>
            <a:r>
              <a:rPr sz="10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6"/>
              </a:rPr>
              <a:t>ClinicalTrials.gov</a:t>
            </a:r>
            <a:r>
              <a:rPr sz="1000" b="1" spc="60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verfügbar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6BAED9C6-92B7-4C29-AB69-7519C937C0B3}" type="datetime1">
              <a:rPr lang="de-DE" spc="-5" smtClean="0"/>
              <a:t>08.07.2020</a:t>
            </a:fld>
            <a:endParaRPr spc="-5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de-DE" spc="-5" smtClean="0"/>
              <a:t>1</a:t>
            </a:fld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239054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>
          <a:solidFill>
            <a:schemeClr val="tx1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defRPr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206</Words>
  <Application>Microsoft Office PowerPoint</Application>
  <PresentationFormat>Breitbild</PresentationFormat>
  <Paragraphs>34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</vt:lpstr>
      <vt:lpstr>SAKK 41/13-Aspirin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Trialfinder Offene Studien</dc:title>
  <dc:creator>Hunter</dc:creator>
  <cp:lastModifiedBy>Boehlke</cp:lastModifiedBy>
  <cp:revision>751</cp:revision>
  <cp:lastPrinted>2020-01-29T11:40:00Z</cp:lastPrinted>
  <dcterms:created xsi:type="dcterms:W3CDTF">2017-03-19T13:32:17Z</dcterms:created>
  <dcterms:modified xsi:type="dcterms:W3CDTF">2020-07-08T08:00:39Z</dcterms:modified>
</cp:coreProperties>
</file>