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67" r:id="rId2"/>
    <p:sldId id="381" r:id="rId3"/>
    <p:sldId id="493" r:id="rId4"/>
    <p:sldId id="496" r:id="rId5"/>
    <p:sldId id="497" r:id="rId6"/>
    <p:sldId id="479" r:id="rId7"/>
    <p:sldId id="466" r:id="rId8"/>
    <p:sldId id="483" r:id="rId9"/>
    <p:sldId id="498" r:id="rId10"/>
    <p:sldId id="491" r:id="rId11"/>
    <p:sldId id="499" r:id="rId12"/>
    <p:sldId id="49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ssot Christophe" initials="PC" lastIdx="1" clrIdx="0">
    <p:extLst>
      <p:ext uri="{19B8F6BF-5375-455C-9EA6-DF929625EA0E}">
        <p15:presenceInfo xmlns:p15="http://schemas.microsoft.com/office/powerpoint/2012/main" userId="S::christophe.passot@ico.unicancer.fr::cfc718e9-470c-4422-8c2a-1877aaece6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732" autoAdjust="0"/>
  </p:normalViewPr>
  <p:slideViewPr>
    <p:cSldViewPr snapToGrid="0">
      <p:cViewPr varScale="1">
        <p:scale>
          <a:sx n="92" d="100"/>
          <a:sy n="92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BBDA2-3038-44BF-B4B1-4C56B498F4D0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4AA4F-3AFA-46DC-A223-670368655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08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184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693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698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128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408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723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979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076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39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530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74AA4F-3AFA-46DC-A223-670368655A5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7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AB6A8-67EA-458E-A2F1-696A57C19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D5035-F46E-46B9-958E-8F4D0E35B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72E5EC-784F-41C2-8FC8-85131C26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51D3A6-81EE-4E61-8E91-309503E23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BEDDA8-434B-4B4A-A62C-C7B3B40A8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948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6062BF-EDA7-4798-8EA5-0FF541F7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B8C3904-7C2A-4694-A9D4-F34051115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E7D00F-49E2-4C1B-A138-767637D1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EF7084-5BA6-4111-85BB-12CB82FF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CE5B91-2494-4601-A42E-3E9C90AE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74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BFB0037-959E-411A-B6AC-16FCD9A39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984D0D-1CC0-49F7-9D2C-2F7765DD2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2C979B-A11B-4984-AF4A-77A17FE5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C68AE2-CFD3-481A-A3D5-97BFA4D1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B58CBB-A238-4644-8A09-67E7929D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3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89" y="433760"/>
            <a:ext cx="2691679" cy="1758856"/>
          </a:xfrm>
          <a:prstGeom prst="rect">
            <a:avLst/>
          </a:prstGeom>
        </p:spPr>
      </p:pic>
      <p:sp>
        <p:nvSpPr>
          <p:cNvPr id="10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97418" y="3005667"/>
            <a:ext cx="5375349" cy="1622141"/>
          </a:xfrm>
          <a:prstGeom prst="rect">
            <a:avLst/>
          </a:prstGeom>
        </p:spPr>
        <p:txBody>
          <a:bodyPr/>
          <a:lstStyle>
            <a:lvl1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2667" b="1" u="none" kern="1200" cap="all" baseline="0" dirty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497418" y="4756598"/>
            <a:ext cx="5375349" cy="606737"/>
          </a:xfrm>
          <a:prstGeom prst="rect">
            <a:avLst/>
          </a:prstGeom>
        </p:spPr>
        <p:txBody>
          <a:bodyPr/>
          <a:lstStyle>
            <a:lvl1pPr>
              <a:defRPr lang="fr-FR" sz="2133" b="0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2667" b="1" u="none" kern="1200" cap="all" baseline="0" dirty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412124" y="6387023"/>
            <a:ext cx="539195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33" b="0" i="0" cap="small" dirty="0">
                <a:solidFill>
                  <a:srgbClr val="EA56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centre d’excellence</a:t>
            </a:r>
            <a:r>
              <a:rPr lang="fr-FR" sz="1333" b="0" i="0" cap="small" baseline="0" dirty="0">
                <a:solidFill>
                  <a:srgbClr val="EA56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 accès pour tous</a:t>
            </a:r>
            <a:endParaRPr lang="fr-FR" sz="1333" b="0" i="0" cap="small" dirty="0">
              <a:solidFill>
                <a:srgbClr val="EA56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 descr="Une image contenant personne, homme, chemise, grand&#10;&#10;Description générée automatiquement">
            <a:extLst>
              <a:ext uri="{FF2B5EF4-FFF2-40B4-BE49-F238E27FC236}">
                <a16:creationId xmlns:a16="http://schemas.microsoft.com/office/drawing/2014/main" id="{7CCE9380-72C7-4FBF-91E4-C12BB0E524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760" y="1"/>
            <a:ext cx="5818241" cy="693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13646"/>
            <a:ext cx="10515600" cy="47057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33" b="1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9178" indent="-239178">
              <a:buClr>
                <a:srgbClr val="FF5E00"/>
              </a:buClr>
              <a:buFont typeface="Wingdings" panose="05000000000000000000" pitchFamily="2" charset="2"/>
              <a:buChar char="§"/>
              <a:defRPr sz="16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1070" indent="-228594">
              <a:buClr>
                <a:srgbClr val="FF5E00"/>
              </a:buClr>
              <a:buFont typeface="Arial" panose="020B0604020202020204" pitchFamily="34" charset="0"/>
              <a:buChar char="□"/>
              <a:defRPr sz="1467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02835" indent="-228594">
              <a:buClr>
                <a:srgbClr val="FF5E00"/>
              </a:buClr>
              <a:buFont typeface="Arial" panose="020B0604020202020204" pitchFamily="34" charset="0"/>
              <a:buChar char="−"/>
              <a:defRPr sz="14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34665" indent="-228594">
              <a:buFont typeface="Courier New" panose="02070309020205020404" pitchFamily="49" charset="0"/>
              <a:buChar char="o"/>
              <a:defRPr sz="12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838200" y="451910"/>
            <a:ext cx="10515600" cy="655540"/>
          </a:xfrm>
          <a:prstGeom prst="rect">
            <a:avLst/>
          </a:prstGeom>
        </p:spPr>
        <p:txBody>
          <a:bodyPr/>
          <a:lstStyle>
            <a:lvl1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FF10633-471D-47A5-81EF-D7ABDF9230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DF2F667-FF21-481D-AC44-EEB15177928F}"/>
              </a:ext>
            </a:extLst>
          </p:cNvPr>
          <p:cNvCxnSpPr/>
          <p:nvPr userDrawn="1"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11394018" y="6421968"/>
            <a:ext cx="520700" cy="309033"/>
          </a:xfrm>
          <a:prstGeom prst="rect">
            <a:avLst/>
          </a:prstGeom>
        </p:spPr>
        <p:txBody>
          <a:bodyPr/>
          <a:lstStyle>
            <a:lvl1pPr>
              <a:defRPr sz="1067">
                <a:solidFill>
                  <a:srgbClr val="EA560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fld id="{21F0E541-015C-4D14-81CE-F40D464D20D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209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13646"/>
            <a:ext cx="10515600" cy="47057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33" b="1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9178" indent="-239178">
              <a:buClr>
                <a:srgbClr val="FF5E00"/>
              </a:buClr>
              <a:buFont typeface="Wingdings" panose="05000000000000000000" pitchFamily="2" charset="2"/>
              <a:buChar char="§"/>
              <a:defRPr sz="16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1070" indent="-228594">
              <a:buClr>
                <a:srgbClr val="FF5E00"/>
              </a:buClr>
              <a:buFont typeface="Arial" panose="020B0604020202020204" pitchFamily="34" charset="0"/>
              <a:buChar char="□"/>
              <a:defRPr sz="1467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02835" indent="-228594">
              <a:buClr>
                <a:srgbClr val="FF5E00"/>
              </a:buClr>
              <a:buFont typeface="Arial" panose="020B0604020202020204" pitchFamily="34" charset="0"/>
              <a:buChar char="−"/>
              <a:defRPr sz="14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34665" indent="-228594">
              <a:buFont typeface="Courier New" panose="02070309020205020404" pitchFamily="49" charset="0"/>
              <a:buChar char="o"/>
              <a:defRPr sz="120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838200" y="451910"/>
            <a:ext cx="10515600" cy="655540"/>
          </a:xfrm>
          <a:prstGeom prst="rect">
            <a:avLst/>
          </a:prstGeom>
        </p:spPr>
        <p:txBody>
          <a:bodyPr/>
          <a:lstStyle>
            <a:lvl1pPr>
              <a:defRPr lang="fr-FR" sz="2667" b="1" u="none" kern="1200" cap="all" baseline="0" dirty="0" smtClean="0">
                <a:solidFill>
                  <a:srgbClr val="8787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FF10633-471D-47A5-81EF-D7ABDF9230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DF2F667-FF21-481D-AC44-EEB15177928F}"/>
              </a:ext>
            </a:extLst>
          </p:cNvPr>
          <p:cNvCxnSpPr/>
          <p:nvPr userDrawn="1"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11"/>
          <p:cNvSpPr>
            <a:spLocks noGrp="1"/>
          </p:cNvSpPr>
          <p:nvPr>
            <p:ph type="body" sz="quarter" idx="10" hasCustomPrompt="1"/>
          </p:nvPr>
        </p:nvSpPr>
        <p:spPr>
          <a:xfrm>
            <a:off x="11394018" y="6421968"/>
            <a:ext cx="520700" cy="309033"/>
          </a:xfrm>
          <a:prstGeom prst="rect">
            <a:avLst/>
          </a:prstGeom>
        </p:spPr>
        <p:txBody>
          <a:bodyPr/>
          <a:lstStyle>
            <a:lvl1pPr>
              <a:defRPr sz="1067">
                <a:solidFill>
                  <a:srgbClr val="EA560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fld id="{21F0E541-015C-4D14-81CE-F40D464D20D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826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SION 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417" y="398267"/>
            <a:ext cx="2852928" cy="5327904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459027" y="3953290"/>
            <a:ext cx="66369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rgbClr val="EA56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THANK</a:t>
            </a:r>
            <a:r>
              <a:rPr lang="fr-FR" sz="8800" b="1" baseline="0" dirty="0">
                <a:solidFill>
                  <a:srgbClr val="EA56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Y</a:t>
            </a:r>
            <a:endParaRPr lang="fr-FR" sz="8800" b="1" dirty="0">
              <a:solidFill>
                <a:srgbClr val="EA560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 userDrawn="1"/>
        </p:nvSpPr>
        <p:spPr>
          <a:xfrm>
            <a:off x="8126460" y="3976888"/>
            <a:ext cx="7044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rgbClr val="EA56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64896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0924B0-04DB-41AF-AE55-F3F5EFB6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35E66E-707B-4E42-8576-C2E18C5AE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33AD56-10D4-490B-BC5E-5567B0625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6E8A3D-82A8-406E-8CC1-70FEEC412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A015FB-3C71-4911-ABBF-E0CE0EE06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3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1D737-62D0-4985-9B03-93462B70C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86A671-8EF2-4D93-8423-C0EBFE087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7051E7-2B5A-4B78-80EF-EE4F52C93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715137-238F-473A-854B-51BB464B5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3ADCDE-8F95-41E4-8373-F2FCF159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36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7EF624-0A26-4899-AE0E-E94993267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7B0B8D-E0EE-4E5C-AC5A-0EB9A2973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53F87B-D2C3-4288-9504-BD45A058A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1479F7-03D4-462B-BC76-7AA1E60CD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0D0916-E573-4C80-BEC3-51849DA00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26AE25-B838-49E1-B1C2-6CEC41B2C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19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7F25B-74E0-4017-B87B-197CD24B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203441-B51A-4202-BE48-4D440D67F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EE1116-45BB-4679-A256-445AA89E3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61F021-FF16-4F82-812E-18A1E6AB29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31533E-79CF-4A81-A4D7-138157F7C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D4BC962-9F09-46DB-B0AE-FD2FF92D3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C2B8A59-2B29-430A-84C4-037800DD1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5D1BA1D-177F-4612-8F79-F5F2D00DD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04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913BF7-5902-4182-90AD-E1410D08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36669B-D06E-4F89-BA31-EF819FDDD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29544F-FD56-4364-9F92-DD7691B82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F82C3E2-1E6E-48D9-B93C-E46DD8F7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22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CBD2CA3-9AEA-43C8-AA71-0E078D1B5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E225FC0-9AFF-4554-B854-49F7733C5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FEE168-3081-4C6C-9678-01E827D4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5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E6C4E-A177-4470-8BEF-C11F6D365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DF9E05-007B-4BDF-93E4-DC52810D8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15E6D4-DEEA-48CF-8EFD-36F69B7A9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F5945D-6B1A-4438-A164-AA2AA486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EE6DF6-18F5-4896-8066-DC7F209B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F3AFB8-1951-464B-B5DE-3CDB02CD6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73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AAD172-934D-4B19-B84F-FD6B4B41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BC915A1-4D87-46AC-B430-97C95DE2C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E91B513-5B0B-4F52-B572-E358D5EB0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D512D9-8BFD-4EE4-9F1D-51DDB54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6EE505-EF9D-44B7-B69C-B29236DB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8A19A4-7FAD-47D5-97A0-E781E144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47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DFD9BBE-C0FC-4CEC-A4B6-CBB24064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160F7F-9890-4440-80D2-997B55D8D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43676-AC44-42F1-83CD-83B1C6A8AD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7396F-B754-4D7C-B455-34704A04D6F8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EBFB5-D91D-4504-9A39-ED938E595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54DA80-4797-439C-B38E-BB7A49DC0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25AD1-BA2C-4238-AC49-4E8B8125FE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65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microsoft.com/office/2007/relationships/hdphoto" Target="../media/hdphoto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8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>
            <a:extLst>
              <a:ext uri="{FF2B5EF4-FFF2-40B4-BE49-F238E27FC236}">
                <a16:creationId xmlns:a16="http://schemas.microsoft.com/office/drawing/2014/main" id="{E7FEEE09-F011-45FA-B325-08EA2A51AF6A}"/>
              </a:ext>
            </a:extLst>
          </p:cNvPr>
          <p:cNvSpPr txBox="1">
            <a:spLocks/>
          </p:cNvSpPr>
          <p:nvPr/>
        </p:nvSpPr>
        <p:spPr>
          <a:xfrm>
            <a:off x="311727" y="2291380"/>
            <a:ext cx="5320146" cy="39951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Comprehensive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Cancer Center</a:t>
            </a:r>
          </a:p>
          <a:p>
            <a:pPr marL="0" indent="0"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Angers – Nantes</a:t>
            </a:r>
          </a:p>
          <a:p>
            <a:pPr marL="0" indent="0"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France</a:t>
            </a:r>
          </a:p>
          <a:p>
            <a:pPr marL="0" indent="0">
              <a:buNone/>
            </a:pPr>
            <a:endParaRPr lang="fr-FR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Christophe Passot (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PharmD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, PhD)</a:t>
            </a:r>
          </a:p>
          <a:p>
            <a:pPr marL="0" indent="0">
              <a:buNone/>
            </a:pPr>
            <a:endParaRPr lang="fr-FR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ELBS General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Assembly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November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3, 2025</a:t>
            </a:r>
          </a:p>
        </p:txBody>
      </p:sp>
    </p:spTree>
    <p:extLst>
      <p:ext uri="{BB962C8B-B14F-4D97-AF65-F5344CB8AC3E}">
        <p14:creationId xmlns:p14="http://schemas.microsoft.com/office/powerpoint/2010/main" val="340180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71C982-5D51-4EE8-AF74-851CCC1983CB}"/>
              </a:ext>
            </a:extLst>
          </p:cNvPr>
          <p:cNvSpPr txBox="1"/>
          <p:nvPr/>
        </p:nvSpPr>
        <p:spPr>
          <a:xfrm>
            <a:off x="516048" y="1448554"/>
            <a:ext cx="111629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Translational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collaboration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with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the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hospital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medical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oncologists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Dynamic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analysis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ctDNA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Non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small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cell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lung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cancer</a:t>
            </a:r>
          </a:p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Tumor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fraction estimation (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technology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determination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bioinformatic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analysis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Longitudinal modeling</a:t>
            </a:r>
          </a:p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</a:p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 of a PhD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student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Keva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Jussien,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mathematician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851E56-88DC-452B-AFD4-E6F6EB92E437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 err="1"/>
              <a:t>Translational</a:t>
            </a:r>
            <a:r>
              <a:rPr lang="fr-FR" sz="3600" dirty="0"/>
              <a:t> </a:t>
            </a:r>
            <a:r>
              <a:rPr lang="fr-FR" sz="3600" dirty="0" err="1"/>
              <a:t>research</a:t>
            </a:r>
            <a:endParaRPr lang="fr-FR" sz="3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A756E8-F5DB-425F-A966-01D9590E5A25}"/>
              </a:ext>
            </a:extLst>
          </p:cNvPr>
          <p:cNvSpPr txBox="1"/>
          <p:nvPr/>
        </p:nvSpPr>
        <p:spPr>
          <a:xfrm>
            <a:off x="11621427" y="6396881"/>
            <a:ext cx="369682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9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851E56-88DC-452B-AFD4-E6F6EB92E437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/>
              <a:t>Conclusion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8FE463-11E2-4B83-8EDA-9A1F7AC62C47}"/>
              </a:ext>
            </a:extLst>
          </p:cNvPr>
          <p:cNvSpPr/>
          <p:nvPr/>
        </p:nvSpPr>
        <p:spPr>
          <a:xfrm>
            <a:off x="4187682" y="1579731"/>
            <a:ext cx="3816636" cy="49598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3200" dirty="0" err="1">
                <a:solidFill>
                  <a:schemeClr val="tx1"/>
                </a:solidFill>
              </a:rPr>
              <a:t>Liquid</a:t>
            </a:r>
            <a:r>
              <a:rPr lang="fr-FR" sz="3200" dirty="0">
                <a:solidFill>
                  <a:schemeClr val="tx1"/>
                </a:solidFill>
              </a:rPr>
              <a:t> </a:t>
            </a:r>
            <a:r>
              <a:rPr lang="fr-FR" sz="3200" dirty="0" err="1">
                <a:solidFill>
                  <a:schemeClr val="tx1"/>
                </a:solidFill>
              </a:rPr>
              <a:t>biopsy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59F8617-30D0-4083-8BBE-97413354207D}"/>
              </a:ext>
            </a:extLst>
          </p:cNvPr>
          <p:cNvSpPr/>
          <p:nvPr/>
        </p:nvSpPr>
        <p:spPr>
          <a:xfrm>
            <a:off x="6951518" y="2710893"/>
            <a:ext cx="4155518" cy="4959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3200" dirty="0" err="1">
                <a:solidFill>
                  <a:schemeClr val="tx1"/>
                </a:solidFill>
              </a:rPr>
              <a:t>Translational</a:t>
            </a:r>
            <a:r>
              <a:rPr lang="fr-FR" sz="3200" dirty="0">
                <a:solidFill>
                  <a:schemeClr val="tx1"/>
                </a:solidFill>
              </a:rPr>
              <a:t> </a:t>
            </a:r>
            <a:r>
              <a:rPr lang="fr-FR" sz="3200" dirty="0" err="1">
                <a:solidFill>
                  <a:schemeClr val="tx1"/>
                </a:solidFill>
              </a:rPr>
              <a:t>research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F49530-11AA-47A7-9CA6-2BFD97C6529B}"/>
              </a:ext>
            </a:extLst>
          </p:cNvPr>
          <p:cNvSpPr txBox="1"/>
          <p:nvPr/>
        </p:nvSpPr>
        <p:spPr>
          <a:xfrm>
            <a:off x="11621427" y="6396881"/>
            <a:ext cx="369682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035D38-ACDF-469A-9CA3-681F773C7003}"/>
              </a:ext>
            </a:extLst>
          </p:cNvPr>
          <p:cNvSpPr/>
          <p:nvPr/>
        </p:nvSpPr>
        <p:spPr>
          <a:xfrm>
            <a:off x="1441719" y="2710893"/>
            <a:ext cx="3490500" cy="4959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3200" dirty="0">
                <a:solidFill>
                  <a:schemeClr val="tx1"/>
                </a:solidFill>
              </a:rPr>
              <a:t>Care</a:t>
            </a:r>
          </a:p>
        </p:txBody>
      </p:sp>
      <p:pic>
        <p:nvPicPr>
          <p:cNvPr id="1028" name="Picture 4" descr="label ELBS">
            <a:extLst>
              <a:ext uri="{FF2B5EF4-FFF2-40B4-BE49-F238E27FC236}">
                <a16:creationId xmlns:a16="http://schemas.microsoft.com/office/drawing/2014/main" id="{6F310281-060D-44F0-A9A2-67BD90329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083" y="3412127"/>
            <a:ext cx="4467833" cy="290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2FAB6B6-E1BB-435D-AC3B-56FDD46B0C2E}"/>
              </a:ext>
            </a:extLst>
          </p:cNvPr>
          <p:cNvCxnSpPr/>
          <p:nvPr/>
        </p:nvCxnSpPr>
        <p:spPr>
          <a:xfrm flipH="1">
            <a:off x="4852555" y="2075719"/>
            <a:ext cx="529936" cy="635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7C19B7E-BFD6-4D42-9158-9E5C3FBD751A}"/>
              </a:ext>
            </a:extLst>
          </p:cNvPr>
          <p:cNvCxnSpPr>
            <a:cxnSpLocks/>
          </p:cNvCxnSpPr>
          <p:nvPr/>
        </p:nvCxnSpPr>
        <p:spPr>
          <a:xfrm>
            <a:off x="7166264" y="2075719"/>
            <a:ext cx="529936" cy="635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81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C6CBFB4-4104-4F92-93CE-87A7ECD05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BC54826-FC2A-4114-B37D-A7C69ECB2670}"/>
              </a:ext>
            </a:extLst>
          </p:cNvPr>
          <p:cNvCxnSpPr/>
          <p:nvPr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DD1AE501-E6AD-4533-A2B3-90CFB8AFAA83}"/>
              </a:ext>
            </a:extLst>
          </p:cNvPr>
          <p:cNvSpPr txBox="1"/>
          <p:nvPr/>
        </p:nvSpPr>
        <p:spPr>
          <a:xfrm>
            <a:off x="11621427" y="6396881"/>
            <a:ext cx="369682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3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5833" flipH="1" flipV="1">
            <a:off x="7675689" y="4157331"/>
            <a:ext cx="1917547" cy="1453723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294" flipH="1">
            <a:off x="2466485" y="4262931"/>
            <a:ext cx="1917547" cy="145372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4952BE-23CD-48F6-84C9-F76CAC481C5F}"/>
              </a:ext>
            </a:extLst>
          </p:cNvPr>
          <p:cNvSpPr/>
          <p:nvPr/>
        </p:nvSpPr>
        <p:spPr>
          <a:xfrm>
            <a:off x="0" y="0"/>
            <a:ext cx="12192000" cy="269659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 dirty="0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400343" y="453027"/>
            <a:ext cx="3667363" cy="11749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10" dirty="0">
                <a:solidFill>
                  <a:schemeClr val="bg1"/>
                </a:solidFill>
              </a:rPr>
              <a:t>JANUARY 2011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840787" y="1267397"/>
            <a:ext cx="5414413" cy="12507"/>
          </a:xfrm>
          <a:prstGeom prst="line">
            <a:avLst/>
          </a:prstGeom>
          <a:ln>
            <a:solidFill>
              <a:srgbClr val="EA5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texte 2"/>
          <p:cNvSpPr txBox="1">
            <a:spLocks/>
          </p:cNvSpPr>
          <p:nvPr/>
        </p:nvSpPr>
        <p:spPr>
          <a:xfrm>
            <a:off x="785422" y="1505203"/>
            <a:ext cx="5525143" cy="6570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5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Creation</a:t>
            </a:r>
            <a:r>
              <a:rPr lang="fr-FR" sz="200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the Institut de Cancérologie de l’Ouest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789" y="2535258"/>
            <a:ext cx="3005159" cy="300127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983" y="2503539"/>
            <a:ext cx="3033191" cy="302926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07" y="3046411"/>
            <a:ext cx="1772812" cy="170999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18" y="3046411"/>
            <a:ext cx="1772812" cy="170999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7326" y="2921890"/>
            <a:ext cx="1674886" cy="562975"/>
          </a:xfrm>
          <a:prstGeom prst="rect">
            <a:avLst/>
          </a:prstGeom>
          <a:ln>
            <a:solidFill>
              <a:srgbClr val="EA560D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1404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1924 : </a:t>
            </a:r>
          </a:p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1404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René GAUDUCHEAU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46991" y="2921890"/>
            <a:ext cx="1307847" cy="562975"/>
          </a:xfrm>
          <a:prstGeom prst="rect">
            <a:avLst/>
          </a:prstGeom>
          <a:ln>
            <a:solidFill>
              <a:srgbClr val="EA560D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1404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1925 : </a:t>
            </a:r>
          </a:p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1404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Paul PAPIN</a:t>
            </a:r>
          </a:p>
        </p:txBody>
      </p:sp>
      <p:cxnSp>
        <p:nvCxnSpPr>
          <p:cNvPr id="23" name="Connecteur en angle 22"/>
          <p:cNvCxnSpPr>
            <a:stCxn id="20" idx="2"/>
          </p:cNvCxnSpPr>
          <p:nvPr/>
        </p:nvCxnSpPr>
        <p:spPr>
          <a:xfrm rot="16200000" flipH="1">
            <a:off x="1017170" y="3412464"/>
            <a:ext cx="551032" cy="695834"/>
          </a:xfrm>
          <a:prstGeom prst="bentConnector2">
            <a:avLst/>
          </a:prstGeom>
          <a:ln w="38100">
            <a:solidFill>
              <a:srgbClr val="EA56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21" idx="2"/>
          </p:cNvCxnSpPr>
          <p:nvPr/>
        </p:nvCxnSpPr>
        <p:spPr>
          <a:xfrm>
            <a:off x="6000915" y="3484865"/>
            <a:ext cx="1024409" cy="288564"/>
          </a:xfrm>
          <a:prstGeom prst="straightConnector1">
            <a:avLst/>
          </a:prstGeom>
          <a:ln w="38100">
            <a:solidFill>
              <a:srgbClr val="EA56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393879" y="5471087"/>
            <a:ext cx="4701001" cy="97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2"/>
              </a:spcAft>
            </a:pPr>
            <a:r>
              <a:rPr lang="en-US" sz="1404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the Pays de la Loire region, cancer affects more than 136,000 people, i.e. nearly 4% of residents:</a:t>
            </a:r>
          </a:p>
          <a:p>
            <a:pPr marL="286493" indent="-286493">
              <a:buFont typeface="Arial" panose="020B0604020202020204" pitchFamily="34" charset="0"/>
              <a:buChar char="•"/>
            </a:pPr>
            <a:r>
              <a:rPr lang="en-US" sz="1203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en-US" sz="1203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203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cause of death, all ages combined;</a:t>
            </a:r>
          </a:p>
          <a:p>
            <a:pPr marL="286493" indent="-286493">
              <a:buFont typeface="Arial" panose="020B0604020202020204" pitchFamily="34" charset="0"/>
              <a:buChar char="•"/>
            </a:pPr>
            <a:r>
              <a:rPr lang="en-US" sz="1203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40% of deaths before the age of 65, = 1</a:t>
            </a:r>
            <a:r>
              <a:rPr lang="en-US" sz="1203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203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cause of premature death.</a:t>
            </a:r>
            <a:endParaRPr lang="fr-FR" sz="1203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4031" y="149940"/>
            <a:ext cx="1840203" cy="1834665"/>
          </a:xfrm>
          <a:prstGeom prst="rect">
            <a:avLst/>
          </a:prstGeom>
          <a:noFill/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4908" y="682993"/>
            <a:ext cx="530156" cy="504669"/>
          </a:xfrm>
          <a:prstGeom prst="rect">
            <a:avLst/>
          </a:prstGeom>
          <a:noFill/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9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002" y="764151"/>
            <a:ext cx="598277" cy="826938"/>
          </a:xfrm>
          <a:prstGeom prst="rect">
            <a:avLst/>
          </a:prstGeom>
          <a:ln w="28575">
            <a:noFill/>
          </a:ln>
        </p:spPr>
      </p:pic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7C997437-C711-415E-803D-7A2036DC453E}"/>
              </a:ext>
            </a:extLst>
          </p:cNvPr>
          <p:cNvSpPr txBox="1">
            <a:spLocks/>
          </p:cNvSpPr>
          <p:nvPr/>
        </p:nvSpPr>
        <p:spPr>
          <a:xfrm>
            <a:off x="10034647" y="2018640"/>
            <a:ext cx="1916113" cy="609318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301"/>
              </a:spcBef>
              <a:buClr>
                <a:srgbClr val="F26522"/>
              </a:buClr>
            </a:pPr>
            <a:r>
              <a:rPr lang="en-US" sz="1003" i="1" dirty="0">
                <a:solidFill>
                  <a:srgbClr val="EA570F"/>
                </a:solidFill>
              </a:rPr>
              <a:t>Creation of CLCCs by ordinance of 1</a:t>
            </a:r>
            <a:r>
              <a:rPr lang="en-US" sz="1003" i="1" baseline="30000" dirty="0">
                <a:solidFill>
                  <a:srgbClr val="EA570F"/>
                </a:solidFill>
              </a:rPr>
              <a:t>st</a:t>
            </a:r>
            <a:r>
              <a:rPr lang="en-US" sz="1003" i="1" dirty="0">
                <a:solidFill>
                  <a:srgbClr val="EA570F"/>
                </a:solidFill>
              </a:rPr>
              <a:t> December 1945 which recognizes public utility of the FCCCs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5DEAF94-C2AA-4FAB-B3E4-842F71C47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516" y="3017260"/>
            <a:ext cx="1307432" cy="196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CE045B7-1E3B-4BD5-AFFA-F34E9970D16F}"/>
              </a:ext>
            </a:extLst>
          </p:cNvPr>
          <p:cNvSpPr/>
          <p:nvPr/>
        </p:nvSpPr>
        <p:spPr>
          <a:xfrm>
            <a:off x="10548322" y="5141418"/>
            <a:ext cx="1430485" cy="1054135"/>
          </a:xfrm>
          <a:prstGeom prst="rect">
            <a:avLst/>
          </a:prstGeom>
          <a:ln>
            <a:solidFill>
              <a:srgbClr val="EA560D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Head : </a:t>
            </a:r>
          </a:p>
          <a:p>
            <a:pPr>
              <a:spcBef>
                <a:spcPts val="301"/>
              </a:spcBef>
              <a:buClr>
                <a:srgbClr val="F26522"/>
              </a:buClr>
            </a:pP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 Mario Campone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1B9719F-0335-41F6-AE77-9366836DDC08}"/>
              </a:ext>
            </a:extLst>
          </p:cNvPr>
          <p:cNvSpPr/>
          <p:nvPr/>
        </p:nvSpPr>
        <p:spPr>
          <a:xfrm>
            <a:off x="10525387" y="876062"/>
            <a:ext cx="48336" cy="4833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659107F-B517-450D-AFB4-30CAB16BCFCD}"/>
              </a:ext>
            </a:extLst>
          </p:cNvPr>
          <p:cNvSpPr/>
          <p:nvPr/>
        </p:nvSpPr>
        <p:spPr>
          <a:xfrm>
            <a:off x="10372983" y="943793"/>
            <a:ext cx="48336" cy="4833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05737D59-66EE-4B5A-8311-8FFDD5804E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5583446"/>
            <a:ext cx="2614189" cy="87515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F671394-818E-45E1-9327-38BC6E321A5C}"/>
              </a:ext>
            </a:extLst>
          </p:cNvPr>
          <p:cNvSpPr/>
          <p:nvPr/>
        </p:nvSpPr>
        <p:spPr>
          <a:xfrm>
            <a:off x="85607" y="6465622"/>
            <a:ext cx="2609389" cy="215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401"/>
              </a:spcBef>
              <a:spcAft>
                <a:spcPts val="401"/>
              </a:spcAft>
            </a:pPr>
            <a:r>
              <a:rPr lang="en-US" sz="802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The excellence of our Institute is recognized at European level</a:t>
            </a:r>
          </a:p>
        </p:txBody>
      </p:sp>
    </p:spTree>
    <p:extLst>
      <p:ext uri="{BB962C8B-B14F-4D97-AF65-F5344CB8AC3E}">
        <p14:creationId xmlns:p14="http://schemas.microsoft.com/office/powerpoint/2010/main" val="416090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4704" y="1483879"/>
            <a:ext cx="3774102" cy="452797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sp>
        <p:nvSpPr>
          <p:cNvPr id="7" name="Rectangle 6"/>
          <p:cNvSpPr/>
          <p:nvPr/>
        </p:nvSpPr>
        <p:spPr>
          <a:xfrm>
            <a:off x="4386802" y="1483880"/>
            <a:ext cx="7234625" cy="190128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sp>
        <p:nvSpPr>
          <p:cNvPr id="8" name="Rectangle 7"/>
          <p:cNvSpPr/>
          <p:nvPr/>
        </p:nvSpPr>
        <p:spPr>
          <a:xfrm>
            <a:off x="4386802" y="3501551"/>
            <a:ext cx="3238406" cy="251030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sp>
        <p:nvSpPr>
          <p:cNvPr id="9" name="Rectangle 8"/>
          <p:cNvSpPr/>
          <p:nvPr/>
        </p:nvSpPr>
        <p:spPr>
          <a:xfrm>
            <a:off x="7725716" y="3501551"/>
            <a:ext cx="3895711" cy="251030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sp>
        <p:nvSpPr>
          <p:cNvPr id="10" name="ZoneTexte 9"/>
          <p:cNvSpPr txBox="1"/>
          <p:nvPr/>
        </p:nvSpPr>
        <p:spPr>
          <a:xfrm>
            <a:off x="506522" y="1743304"/>
            <a:ext cx="3774102" cy="6017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fr-FR" sz="4010" dirty="0">
                <a:solidFill>
                  <a:srgbClr val="EA560D"/>
                </a:solidFill>
              </a:rPr>
              <a:t>48 357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44704" y="2240570"/>
            <a:ext cx="3774102" cy="3639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fr-FR" sz="2005" dirty="0">
                <a:solidFill>
                  <a:schemeClr val="bg1"/>
                </a:solidFill>
                <a:latin typeface="+mn-lt"/>
              </a:rPr>
              <a:t>patients </a:t>
            </a:r>
            <a:r>
              <a:rPr lang="fr-FR" sz="2005" dirty="0" err="1">
                <a:solidFill>
                  <a:schemeClr val="bg1"/>
                </a:solidFill>
                <a:latin typeface="+mn-lt"/>
              </a:rPr>
              <a:t>admitted</a:t>
            </a:r>
            <a:endParaRPr lang="fr-FR" sz="2005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59" y="2838701"/>
            <a:ext cx="1521999" cy="150832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444631" y="4773247"/>
            <a:ext cx="431528" cy="40171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fr-FR" sz="1604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Incl.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01959" y="4606454"/>
            <a:ext cx="1471878" cy="709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10" dirty="0">
                <a:solidFill>
                  <a:srgbClr val="EA560D"/>
                </a:solidFill>
                <a:latin typeface="Arial Narrow" panose="020B0606020202030204" pitchFamily="34" charset="0"/>
              </a:rPr>
              <a:t>13 852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9426" y="5174960"/>
            <a:ext cx="2148292" cy="379575"/>
          </a:xfrm>
          <a:prstGeom prst="rect">
            <a:avLst/>
          </a:prstGeom>
        </p:spPr>
        <p:txBody>
          <a:bodyPr/>
          <a:lstStyle/>
          <a:p>
            <a:pPr algn="ctr" defTabSz="458389">
              <a:lnSpc>
                <a:spcPct val="90000"/>
              </a:lnSpc>
              <a:spcBef>
                <a:spcPts val="501"/>
              </a:spcBef>
            </a:pPr>
            <a:r>
              <a:rPr lang="fr-FR" sz="2005" dirty="0">
                <a:solidFill>
                  <a:schemeClr val="bg1"/>
                </a:solidFill>
              </a:rPr>
              <a:t>new patients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6542" y="1524232"/>
            <a:ext cx="1840203" cy="1834665"/>
          </a:xfrm>
          <a:prstGeom prst="rect">
            <a:avLst/>
          </a:prstGeom>
          <a:noFill/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716" y="1666886"/>
            <a:ext cx="354633" cy="64193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571209" y="2240570"/>
            <a:ext cx="2892425" cy="1017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5" dirty="0">
                <a:solidFill>
                  <a:schemeClr val="bg1"/>
                </a:solidFill>
              </a:rPr>
              <a:t>provincial FCCC in </a:t>
            </a:r>
            <a:r>
              <a:rPr lang="fr-FR" sz="2005" dirty="0" err="1">
                <a:solidFill>
                  <a:schemeClr val="bg1"/>
                </a:solidFill>
              </a:rPr>
              <a:t>number</a:t>
            </a:r>
            <a:r>
              <a:rPr lang="fr-FR" sz="2005" dirty="0">
                <a:solidFill>
                  <a:schemeClr val="bg1"/>
                </a:solidFill>
              </a:rPr>
              <a:t> of patients </a:t>
            </a:r>
            <a:r>
              <a:rPr lang="fr-FR" sz="2005" dirty="0" err="1">
                <a:solidFill>
                  <a:schemeClr val="bg1"/>
                </a:solidFill>
              </a:rPr>
              <a:t>admitted</a:t>
            </a:r>
            <a:r>
              <a:rPr lang="fr-FR" sz="2005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356988" y="1716148"/>
            <a:ext cx="936577" cy="6017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fr-FR" sz="4010" dirty="0">
                <a:solidFill>
                  <a:srgbClr val="EA560D"/>
                </a:solidFill>
              </a:rPr>
              <a:t>1</a:t>
            </a:r>
            <a:r>
              <a:rPr lang="fr-FR" sz="4010" baseline="30000" dirty="0">
                <a:solidFill>
                  <a:srgbClr val="EA560D"/>
                </a:solidFill>
              </a:rPr>
              <a:t>st</a:t>
            </a:r>
            <a:endParaRPr lang="fr-FR" sz="4010" dirty="0">
              <a:solidFill>
                <a:srgbClr val="EA560D"/>
              </a:solidFill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663" y="3734252"/>
            <a:ext cx="1127471" cy="1016227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4275064" y="4101751"/>
            <a:ext cx="1337902" cy="6017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fr-FR" sz="3509" dirty="0">
                <a:solidFill>
                  <a:srgbClr val="EA560D"/>
                </a:solidFill>
              </a:rPr>
              <a:t>97%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574732" y="3909591"/>
            <a:ext cx="2065615" cy="1943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5" dirty="0">
                <a:solidFill>
                  <a:schemeClr val="bg1"/>
                </a:solidFill>
              </a:rPr>
              <a:t>of the patients questioned are satisfied with their stay in hospital at the ICO.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53445" y="4051706"/>
            <a:ext cx="3963407" cy="92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2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7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67" y="4141087"/>
            <a:ext cx="692208" cy="720675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8" cstate="hq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91" y="4181840"/>
            <a:ext cx="751884" cy="75188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178317" y="3507545"/>
            <a:ext cx="2777492" cy="555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8" b="1" dirty="0" err="1">
                <a:solidFill>
                  <a:schemeClr val="bg1"/>
                </a:solidFill>
              </a:rPr>
              <a:t>Clinical</a:t>
            </a:r>
            <a:r>
              <a:rPr lang="fr-FR" sz="3008" b="1" dirty="0">
                <a:solidFill>
                  <a:schemeClr val="bg1"/>
                </a:solidFill>
              </a:rPr>
              <a:t> </a:t>
            </a:r>
            <a:r>
              <a:rPr lang="fr-FR" sz="3008" b="1" dirty="0" err="1">
                <a:solidFill>
                  <a:schemeClr val="bg1"/>
                </a:solidFill>
              </a:rPr>
              <a:t>research</a:t>
            </a:r>
            <a:endParaRPr lang="fr-FR" sz="3008" b="1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213332" y="4040109"/>
            <a:ext cx="2390423" cy="63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509" dirty="0">
                <a:solidFill>
                  <a:srgbClr val="EA560D"/>
                </a:solidFill>
                <a:latin typeface="Arial Narrow" panose="020B0606020202030204" pitchFamily="34" charset="0"/>
              </a:rPr>
              <a:t>1 390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81703" y="5191762"/>
            <a:ext cx="831972" cy="63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509" dirty="0">
                <a:solidFill>
                  <a:srgbClr val="EA560D"/>
                </a:solidFill>
                <a:latin typeface="Arial Narrow" panose="020B0606020202030204" pitchFamily="34" charset="0"/>
              </a:rPr>
              <a:t>270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86745" y="4502263"/>
            <a:ext cx="1986506" cy="400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5" dirty="0">
                <a:solidFill>
                  <a:schemeClr val="bg1">
                    <a:lumMod val="50000"/>
                  </a:schemeClr>
                </a:solidFill>
              </a:rPr>
              <a:t>patients </a:t>
            </a:r>
            <a:r>
              <a:rPr lang="fr-FR" sz="2005" dirty="0" err="1">
                <a:solidFill>
                  <a:schemeClr val="bg1">
                    <a:lumMod val="50000"/>
                  </a:schemeClr>
                </a:solidFill>
              </a:rPr>
              <a:t>included</a:t>
            </a:r>
            <a:endParaRPr lang="fr-FR" sz="2005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803319" y="5314933"/>
            <a:ext cx="2591655" cy="379575"/>
          </a:xfrm>
          <a:prstGeom prst="rect">
            <a:avLst/>
          </a:prstGeom>
        </p:spPr>
        <p:txBody>
          <a:bodyPr/>
          <a:lstStyle/>
          <a:p>
            <a:r>
              <a:rPr lang="fr-FR" sz="2000" dirty="0">
                <a:solidFill>
                  <a:schemeClr val="bg1"/>
                </a:solidFill>
              </a:rPr>
              <a:t>trials open to inclusion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5B25295F-9026-4362-B420-969DA5FC0038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/>
              <a:t>Key Figures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9D23429E-5B43-4541-86E1-6FEC44DDEA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D58E633-E199-4476-B989-9ECF45A0D18F}"/>
              </a:ext>
            </a:extLst>
          </p:cNvPr>
          <p:cNvCxnSpPr/>
          <p:nvPr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86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083DEE9-A767-4EA9-A237-2B037B5CADD5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/>
              <a:t>The UNICANCER Network</a:t>
            </a:r>
          </a:p>
        </p:txBody>
      </p:sp>
      <p:pic>
        <p:nvPicPr>
          <p:cNvPr id="4" name="Espace réservé pour une image  10">
            <a:extLst>
              <a:ext uri="{FF2B5EF4-FFF2-40B4-BE49-F238E27FC236}">
                <a16:creationId xmlns:a16="http://schemas.microsoft.com/office/drawing/2014/main" id="{AB0612A8-A41D-4A6E-A283-42747FA320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17" b="-667"/>
          <a:stretch/>
        </p:blipFill>
        <p:spPr>
          <a:xfrm>
            <a:off x="671500" y="2462102"/>
            <a:ext cx="3224263" cy="2894331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EE840D6-ABE8-40CE-B8A5-CA1C07B32AA3}"/>
              </a:ext>
            </a:extLst>
          </p:cNvPr>
          <p:cNvSpPr txBox="1">
            <a:spLocks/>
          </p:cNvSpPr>
          <p:nvPr/>
        </p:nvSpPr>
        <p:spPr>
          <a:xfrm>
            <a:off x="4521973" y="1018115"/>
            <a:ext cx="6897259" cy="14439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301"/>
              </a:spcBef>
              <a:buNone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Unicancer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network represents the eighteen Cancer Centers (CLCC) in France, develops their organization model in oncology and pools their resources and expertise.</a:t>
            </a:r>
          </a:p>
          <a:p>
            <a:pPr marL="0" indent="0" algn="just">
              <a:lnSpc>
                <a:spcPct val="100000"/>
              </a:lnSpc>
              <a:spcBef>
                <a:spcPts val="301"/>
              </a:spcBef>
              <a:buNone/>
            </a:pPr>
            <a:endParaRPr lang="en-US" sz="1805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301"/>
              </a:spcBef>
              <a:buNone/>
            </a:pPr>
            <a:endParaRPr lang="fr-FR" sz="1805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301"/>
              </a:spcBef>
              <a:buNone/>
            </a:pPr>
            <a:endParaRPr lang="fr-FR" sz="1805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9B7595-D398-4AF3-BEDE-D2E8844AB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380" y="1960479"/>
            <a:ext cx="1999265" cy="197080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A461B9-D4A7-4D88-8CD4-7EAD18779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833" y="4265872"/>
            <a:ext cx="4583375" cy="23952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743D4FC-CE10-4285-B5E0-F26EA176D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2908" y="1984575"/>
            <a:ext cx="1444595" cy="19708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8A0867-51F8-47DD-B8F7-ACB024F35D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3951" y="1918184"/>
            <a:ext cx="2069145" cy="17088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74CBE0-12BD-417F-8E2B-C5D82A66904A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A816F21-7B58-49DB-92B8-E40915A589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2AA9BD4-D90B-4E65-8BEA-D34817B3472E}"/>
              </a:ext>
            </a:extLst>
          </p:cNvPr>
          <p:cNvCxnSpPr/>
          <p:nvPr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5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083DEE9-A767-4EA9-A237-2B037B5CADD5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/>
              <a:t>The UNICANCER Network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6378E8-3B3F-4F68-9160-5A0A6BDE70B3}"/>
              </a:ext>
            </a:extLst>
          </p:cNvPr>
          <p:cNvSpPr/>
          <p:nvPr/>
        </p:nvSpPr>
        <p:spPr>
          <a:xfrm>
            <a:off x="298764" y="1798700"/>
            <a:ext cx="11380206" cy="87921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algn="just" defTabSz="458389">
              <a:spcBef>
                <a:spcPts val="301"/>
              </a:spcBef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UNICANCER network is</a:t>
            </a:r>
            <a:r>
              <a:rPr lang="en-US" sz="2400" b="1" dirty="0">
                <a:solidFill>
                  <a:srgbClr val="EA560D"/>
                </a:solidFill>
              </a:rPr>
              <a:t> based on a holistic, individualized and humanistic approach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the one hand, and on a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care-research continuum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the other.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ED690A-2DF1-44ED-A94D-5E40528DA426}"/>
              </a:ext>
            </a:extLst>
          </p:cNvPr>
          <p:cNvSpPr/>
          <p:nvPr/>
        </p:nvSpPr>
        <p:spPr>
          <a:xfrm>
            <a:off x="298764" y="3571543"/>
            <a:ext cx="11380206" cy="1382832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algn="just" defTabSz="458389">
              <a:spcBef>
                <a:spcPts val="301"/>
              </a:spcBef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Comprehensive Cancer Center model, guarantees the existence of centers of excellence with a European dimension: the majority of the Comprehensive Cancer Centers are committed to the highest level of European certification in oncology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1B57D0-744A-4E64-92AD-3D9876CAD9DD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87405A-D4ED-45DD-B274-6EFEC4BF9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29C7717-CB80-485F-895E-13205AFCC8CA}"/>
              </a:ext>
            </a:extLst>
          </p:cNvPr>
          <p:cNvCxnSpPr/>
          <p:nvPr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428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71C982-5D51-4EE8-AF74-851CCC1983CB}"/>
              </a:ext>
            </a:extLst>
          </p:cNvPr>
          <p:cNvSpPr txBox="1"/>
          <p:nvPr/>
        </p:nvSpPr>
        <p:spPr>
          <a:xfrm>
            <a:off x="516047" y="1448554"/>
            <a:ext cx="82299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medical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biologists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practitioners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(MD or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PharmD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+/- PhD)</a:t>
            </a: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medical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geneticist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(40%)</a:t>
            </a: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resident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bioinformaticians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manager of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technicians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technicians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administrative staff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851E56-88DC-452B-AFD4-E6F6EB92E437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 err="1"/>
              <a:t>Department</a:t>
            </a:r>
            <a:r>
              <a:rPr lang="fr-FR" sz="3600" dirty="0"/>
              <a:t> of </a:t>
            </a:r>
            <a:r>
              <a:rPr lang="fr-FR" sz="3600" dirty="0" err="1"/>
              <a:t>Medical</a:t>
            </a:r>
            <a:r>
              <a:rPr lang="fr-FR" sz="3600" dirty="0"/>
              <a:t> </a:t>
            </a:r>
            <a:r>
              <a:rPr lang="fr-FR" sz="3600" dirty="0" err="1"/>
              <a:t>biology</a:t>
            </a:r>
            <a:endParaRPr lang="fr-FR" sz="3600" dirty="0"/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29A697C9-0493-4D0E-B2DE-226145C8A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006" y="3038856"/>
            <a:ext cx="7326484" cy="338311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4DB1A28-0F1F-4A9F-A0EA-3F51C5EF0C43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7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5E44AF-34CB-458E-848B-32E55FE261B6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 err="1"/>
              <a:t>Department</a:t>
            </a:r>
            <a:r>
              <a:rPr lang="fr-FR" sz="3600" dirty="0"/>
              <a:t> of </a:t>
            </a:r>
            <a:r>
              <a:rPr lang="fr-FR" sz="3600" dirty="0" err="1"/>
              <a:t>Medical</a:t>
            </a:r>
            <a:r>
              <a:rPr lang="fr-FR" sz="3600" dirty="0"/>
              <a:t> </a:t>
            </a:r>
            <a:r>
              <a:rPr lang="fr-FR" sz="3600" dirty="0" err="1"/>
              <a:t>biology</a:t>
            </a:r>
            <a:endParaRPr lang="fr-FR" sz="3600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1A93E2C-E941-47DD-AC01-D0F543DA6651}"/>
              </a:ext>
            </a:extLst>
          </p:cNvPr>
          <p:cNvSpPr/>
          <p:nvPr/>
        </p:nvSpPr>
        <p:spPr>
          <a:xfrm>
            <a:off x="703409" y="1912238"/>
            <a:ext cx="2551564" cy="49598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General </a:t>
            </a:r>
            <a:r>
              <a:rPr lang="fr-FR" sz="2400" dirty="0" err="1">
                <a:solidFill>
                  <a:schemeClr val="tx1"/>
                </a:solidFill>
              </a:rPr>
              <a:t>diagnosis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464845-A44D-49F2-832B-FABF000A528B}"/>
              </a:ext>
            </a:extLst>
          </p:cNvPr>
          <p:cNvSpPr/>
          <p:nvPr/>
        </p:nvSpPr>
        <p:spPr>
          <a:xfrm>
            <a:off x="8610728" y="1912238"/>
            <a:ext cx="2706982" cy="49598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400" dirty="0" err="1">
                <a:solidFill>
                  <a:schemeClr val="tx1"/>
                </a:solidFill>
              </a:rPr>
              <a:t>Molecular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err="1">
                <a:solidFill>
                  <a:schemeClr val="tx1"/>
                </a:solidFill>
              </a:rPr>
              <a:t>Genetics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B3E9EC5-FA9F-4F9D-8E41-3E50E1649CDE}"/>
              </a:ext>
            </a:extLst>
          </p:cNvPr>
          <p:cNvSpPr/>
          <p:nvPr/>
        </p:nvSpPr>
        <p:spPr>
          <a:xfrm>
            <a:off x="4729930" y="1912238"/>
            <a:ext cx="2399168" cy="49598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400" dirty="0" err="1">
                <a:solidFill>
                  <a:schemeClr val="tx1"/>
                </a:solidFill>
              </a:rPr>
              <a:t>Pharmacology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2E8890D6-FEA8-45F0-9F74-6EAD93277487}"/>
              </a:ext>
            </a:extLst>
          </p:cNvPr>
          <p:cNvSpPr/>
          <p:nvPr/>
        </p:nvSpPr>
        <p:spPr>
          <a:xfrm>
            <a:off x="703409" y="2810484"/>
            <a:ext cx="2551564" cy="3056915"/>
          </a:xfrm>
          <a:prstGeom prst="roundRect">
            <a:avLst/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Biochemistry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Tumor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markers</a:t>
            </a:r>
          </a:p>
          <a:p>
            <a:pPr algn="ctr"/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Hematology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Hemostasis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B61327F-7C31-4FF8-BB97-F6CEFD43C3BF}"/>
              </a:ext>
            </a:extLst>
          </p:cNvPr>
          <p:cNvSpPr/>
          <p:nvPr/>
        </p:nvSpPr>
        <p:spPr>
          <a:xfrm>
            <a:off x="8255000" y="2810485"/>
            <a:ext cx="3480301" cy="646882"/>
          </a:xfrm>
          <a:prstGeom prst="roundRect">
            <a:avLst/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Somatic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variants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analysis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4513CF7-95C9-414D-BE20-5ECB5D7F469C}"/>
              </a:ext>
            </a:extLst>
          </p:cNvPr>
          <p:cNvSpPr/>
          <p:nvPr/>
        </p:nvSpPr>
        <p:spPr>
          <a:xfrm>
            <a:off x="4588413" y="2810484"/>
            <a:ext cx="2727794" cy="2773885"/>
          </a:xfrm>
          <a:prstGeom prst="roundRect">
            <a:avLst/>
          </a:prstGeom>
          <a:noFill/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Pharmacokinetics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Therapeutic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drug</a:t>
            </a: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monitoring</a:t>
            </a:r>
          </a:p>
          <a:p>
            <a:pPr algn="ctr"/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Pharmacogenetics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F6D813-7EA4-480F-A3BE-09A08CA9573B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1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2F2EC28A-86FB-4FFC-9C44-E022203DDEF3}"/>
              </a:ext>
            </a:extLst>
          </p:cNvPr>
          <p:cNvSpPr/>
          <p:nvPr/>
        </p:nvSpPr>
        <p:spPr>
          <a:xfrm>
            <a:off x="7055243" y="3958695"/>
            <a:ext cx="4985467" cy="19803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572DFE69-245D-4E3B-AEA0-5B3348A413B1}"/>
              </a:ext>
            </a:extLst>
          </p:cNvPr>
          <p:cNvSpPr/>
          <p:nvPr/>
        </p:nvSpPr>
        <p:spPr>
          <a:xfrm>
            <a:off x="151289" y="3976875"/>
            <a:ext cx="6738136" cy="19803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A98DF889-7DE6-4707-A2E3-62888645277B}"/>
              </a:ext>
            </a:extLst>
          </p:cNvPr>
          <p:cNvSpPr/>
          <p:nvPr/>
        </p:nvSpPr>
        <p:spPr>
          <a:xfrm>
            <a:off x="151289" y="2420318"/>
            <a:ext cx="3143650" cy="12519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2484CC4-6DDE-4EE1-81C4-2E968C21BAB9}"/>
              </a:ext>
            </a:extLst>
          </p:cNvPr>
          <p:cNvSpPr/>
          <p:nvPr/>
        </p:nvSpPr>
        <p:spPr>
          <a:xfrm>
            <a:off x="6461588" y="250336"/>
            <a:ext cx="5579122" cy="19333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0FD60FA-FB5C-4E78-8418-B78BEBCBD810}"/>
              </a:ext>
            </a:extLst>
          </p:cNvPr>
          <p:cNvSpPr txBox="1"/>
          <p:nvPr/>
        </p:nvSpPr>
        <p:spPr>
          <a:xfrm>
            <a:off x="6552029" y="260478"/>
            <a:ext cx="455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DNA </a:t>
            </a:r>
            <a:r>
              <a:rPr lang="fr-FR" sz="2400" b="1" dirty="0" err="1"/>
              <a:t>analysis</a:t>
            </a:r>
            <a:r>
              <a:rPr lang="fr-FR" sz="2400" b="1" dirty="0"/>
              <a:t> (mutations and MSI)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D7BDC52-DDD7-4B8D-A577-6271AF7F4BC6}"/>
              </a:ext>
            </a:extLst>
          </p:cNvPr>
          <p:cNvSpPr/>
          <p:nvPr/>
        </p:nvSpPr>
        <p:spPr>
          <a:xfrm>
            <a:off x="151289" y="249752"/>
            <a:ext cx="6113708" cy="19247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11525A2-0404-4E87-851F-5263584D9E57}"/>
              </a:ext>
            </a:extLst>
          </p:cNvPr>
          <p:cNvSpPr/>
          <p:nvPr/>
        </p:nvSpPr>
        <p:spPr>
          <a:xfrm>
            <a:off x="1368998" y="1443160"/>
            <a:ext cx="1287301" cy="488312"/>
          </a:xfrm>
          <a:custGeom>
            <a:avLst/>
            <a:gdLst>
              <a:gd name="connsiteX0" fmla="*/ 0 w 3450997"/>
              <a:gd name="connsiteY0" fmla="*/ 81387 h 488312"/>
              <a:gd name="connsiteX1" fmla="*/ 81387 w 3450997"/>
              <a:gd name="connsiteY1" fmla="*/ 0 h 488312"/>
              <a:gd name="connsiteX2" fmla="*/ 3369610 w 3450997"/>
              <a:gd name="connsiteY2" fmla="*/ 0 h 488312"/>
              <a:gd name="connsiteX3" fmla="*/ 3450997 w 3450997"/>
              <a:gd name="connsiteY3" fmla="*/ 81387 h 488312"/>
              <a:gd name="connsiteX4" fmla="*/ 3450997 w 3450997"/>
              <a:gd name="connsiteY4" fmla="*/ 406925 h 488312"/>
              <a:gd name="connsiteX5" fmla="*/ 3369610 w 3450997"/>
              <a:gd name="connsiteY5" fmla="*/ 488312 h 488312"/>
              <a:gd name="connsiteX6" fmla="*/ 81387 w 3450997"/>
              <a:gd name="connsiteY6" fmla="*/ 488312 h 488312"/>
              <a:gd name="connsiteX7" fmla="*/ 0 w 3450997"/>
              <a:gd name="connsiteY7" fmla="*/ 406925 h 488312"/>
              <a:gd name="connsiteX8" fmla="*/ 0 w 3450997"/>
              <a:gd name="connsiteY8" fmla="*/ 81387 h 4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50997" h="488312">
                <a:moveTo>
                  <a:pt x="0" y="81387"/>
                </a:moveTo>
                <a:cubicBezTo>
                  <a:pt x="0" y="36438"/>
                  <a:pt x="36438" y="0"/>
                  <a:pt x="81387" y="0"/>
                </a:cubicBezTo>
                <a:lnTo>
                  <a:pt x="3369610" y="0"/>
                </a:lnTo>
                <a:cubicBezTo>
                  <a:pt x="3414559" y="0"/>
                  <a:pt x="3450997" y="36438"/>
                  <a:pt x="3450997" y="81387"/>
                </a:cubicBezTo>
                <a:lnTo>
                  <a:pt x="3450997" y="406925"/>
                </a:lnTo>
                <a:cubicBezTo>
                  <a:pt x="3450997" y="451874"/>
                  <a:pt x="3414559" y="488312"/>
                  <a:pt x="3369610" y="488312"/>
                </a:cubicBezTo>
                <a:lnTo>
                  <a:pt x="81387" y="488312"/>
                </a:lnTo>
                <a:cubicBezTo>
                  <a:pt x="36438" y="488312"/>
                  <a:pt x="0" y="451874"/>
                  <a:pt x="0" y="406925"/>
                </a:cubicBezTo>
                <a:lnTo>
                  <a:pt x="0" y="81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5714"/>
            </a:schemeClr>
          </a:effectRef>
          <a:fontRef idx="minor">
            <a:schemeClr val="lt1"/>
          </a:fontRef>
        </p:style>
        <p:txBody>
          <a:bodyPr spcFirstLastPara="0" vert="horz" wrap="square" lIns="87337" tIns="87337" rIns="87337" bIns="87337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750 </a:t>
            </a:r>
            <a:r>
              <a:rPr lang="fr-FR" sz="2500" kern="1200" dirty="0" err="1">
                <a:solidFill>
                  <a:schemeClr val="tx1"/>
                </a:solidFill>
              </a:rPr>
              <a:t>lung</a:t>
            </a:r>
            <a:endParaRPr lang="fr-FR" sz="2500" kern="1200" dirty="0">
              <a:solidFill>
                <a:schemeClr val="tx1"/>
              </a:solidFill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CA070912-BD4C-4C5A-A96B-8D82EEEA88E4}"/>
              </a:ext>
            </a:extLst>
          </p:cNvPr>
          <p:cNvSpPr/>
          <p:nvPr/>
        </p:nvSpPr>
        <p:spPr>
          <a:xfrm>
            <a:off x="4270428" y="1547683"/>
            <a:ext cx="1724811" cy="383789"/>
          </a:xfrm>
          <a:custGeom>
            <a:avLst/>
            <a:gdLst>
              <a:gd name="connsiteX0" fmla="*/ 0 w 3450997"/>
              <a:gd name="connsiteY0" fmla="*/ 81387 h 488312"/>
              <a:gd name="connsiteX1" fmla="*/ 81387 w 3450997"/>
              <a:gd name="connsiteY1" fmla="*/ 0 h 488312"/>
              <a:gd name="connsiteX2" fmla="*/ 3369610 w 3450997"/>
              <a:gd name="connsiteY2" fmla="*/ 0 h 488312"/>
              <a:gd name="connsiteX3" fmla="*/ 3450997 w 3450997"/>
              <a:gd name="connsiteY3" fmla="*/ 81387 h 488312"/>
              <a:gd name="connsiteX4" fmla="*/ 3450997 w 3450997"/>
              <a:gd name="connsiteY4" fmla="*/ 406925 h 488312"/>
              <a:gd name="connsiteX5" fmla="*/ 3369610 w 3450997"/>
              <a:gd name="connsiteY5" fmla="*/ 488312 h 488312"/>
              <a:gd name="connsiteX6" fmla="*/ 81387 w 3450997"/>
              <a:gd name="connsiteY6" fmla="*/ 488312 h 488312"/>
              <a:gd name="connsiteX7" fmla="*/ 0 w 3450997"/>
              <a:gd name="connsiteY7" fmla="*/ 406925 h 488312"/>
              <a:gd name="connsiteX8" fmla="*/ 0 w 3450997"/>
              <a:gd name="connsiteY8" fmla="*/ 81387 h 4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50997" h="488312">
                <a:moveTo>
                  <a:pt x="0" y="81387"/>
                </a:moveTo>
                <a:cubicBezTo>
                  <a:pt x="0" y="36438"/>
                  <a:pt x="36438" y="0"/>
                  <a:pt x="81387" y="0"/>
                </a:cubicBezTo>
                <a:lnTo>
                  <a:pt x="3369610" y="0"/>
                </a:lnTo>
                <a:cubicBezTo>
                  <a:pt x="3414559" y="0"/>
                  <a:pt x="3450997" y="36438"/>
                  <a:pt x="3450997" y="81387"/>
                </a:cubicBezTo>
                <a:lnTo>
                  <a:pt x="3450997" y="406925"/>
                </a:lnTo>
                <a:cubicBezTo>
                  <a:pt x="3450997" y="451874"/>
                  <a:pt x="3414559" y="488312"/>
                  <a:pt x="3369610" y="488312"/>
                </a:cubicBezTo>
                <a:lnTo>
                  <a:pt x="81387" y="488312"/>
                </a:lnTo>
                <a:cubicBezTo>
                  <a:pt x="36438" y="488312"/>
                  <a:pt x="0" y="451874"/>
                  <a:pt x="0" y="406925"/>
                </a:cubicBezTo>
                <a:lnTo>
                  <a:pt x="0" y="81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11429"/>
            </a:schemeClr>
          </a:effectRef>
          <a:fontRef idx="minor">
            <a:schemeClr val="lt1"/>
          </a:fontRef>
        </p:style>
        <p:txBody>
          <a:bodyPr spcFirstLastPara="0" vert="horz" wrap="square" lIns="82257" tIns="82257" rIns="82257" bIns="82257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300" kern="1200" dirty="0">
                <a:solidFill>
                  <a:schemeClr val="tx1"/>
                </a:solidFill>
              </a:rPr>
              <a:t>100 </a:t>
            </a:r>
            <a:r>
              <a:rPr lang="fr-FR" sz="2300" kern="1200" dirty="0" err="1">
                <a:solidFill>
                  <a:schemeClr val="tx1"/>
                </a:solidFill>
              </a:rPr>
              <a:t>sarcoma</a:t>
            </a:r>
            <a:endParaRPr lang="fr-FR" sz="2300" kern="1200" dirty="0">
              <a:solidFill>
                <a:schemeClr val="tx1"/>
              </a:solidFill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95D6788F-7E85-4BD7-ACC8-73EFEC4B828A}"/>
              </a:ext>
            </a:extLst>
          </p:cNvPr>
          <p:cNvSpPr/>
          <p:nvPr/>
        </p:nvSpPr>
        <p:spPr>
          <a:xfrm>
            <a:off x="6568704" y="1770619"/>
            <a:ext cx="2674881" cy="397986"/>
          </a:xfrm>
          <a:custGeom>
            <a:avLst/>
            <a:gdLst>
              <a:gd name="connsiteX0" fmla="*/ 0 w 1398957"/>
              <a:gd name="connsiteY0" fmla="*/ 184446 h 1106656"/>
              <a:gd name="connsiteX1" fmla="*/ 184446 w 1398957"/>
              <a:gd name="connsiteY1" fmla="*/ 0 h 1106656"/>
              <a:gd name="connsiteX2" fmla="*/ 1214511 w 1398957"/>
              <a:gd name="connsiteY2" fmla="*/ 0 h 1106656"/>
              <a:gd name="connsiteX3" fmla="*/ 1398957 w 1398957"/>
              <a:gd name="connsiteY3" fmla="*/ 184446 h 1106656"/>
              <a:gd name="connsiteX4" fmla="*/ 1398957 w 1398957"/>
              <a:gd name="connsiteY4" fmla="*/ 922210 h 1106656"/>
              <a:gd name="connsiteX5" fmla="*/ 1214511 w 1398957"/>
              <a:gd name="connsiteY5" fmla="*/ 1106656 h 1106656"/>
              <a:gd name="connsiteX6" fmla="*/ 184446 w 1398957"/>
              <a:gd name="connsiteY6" fmla="*/ 1106656 h 1106656"/>
              <a:gd name="connsiteX7" fmla="*/ 0 w 1398957"/>
              <a:gd name="connsiteY7" fmla="*/ 922210 h 1106656"/>
              <a:gd name="connsiteX8" fmla="*/ 0 w 1398957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8957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1214511" y="0"/>
                </a:lnTo>
                <a:cubicBezTo>
                  <a:pt x="1316378" y="0"/>
                  <a:pt x="1398957" y="82579"/>
                  <a:pt x="1398957" y="184446"/>
                </a:cubicBezTo>
                <a:lnTo>
                  <a:pt x="1398957" y="922210"/>
                </a:lnTo>
                <a:cubicBezTo>
                  <a:pt x="1398957" y="1024077"/>
                  <a:pt x="1316378" y="1106656"/>
                  <a:pt x="1214511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17143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450 colon-rectum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76D68FD0-0752-4A64-8AC0-519D35C26D94}"/>
              </a:ext>
            </a:extLst>
          </p:cNvPr>
          <p:cNvSpPr/>
          <p:nvPr/>
        </p:nvSpPr>
        <p:spPr>
          <a:xfrm>
            <a:off x="8398249" y="5276067"/>
            <a:ext cx="1530871" cy="397986"/>
          </a:xfrm>
          <a:custGeom>
            <a:avLst/>
            <a:gdLst>
              <a:gd name="connsiteX0" fmla="*/ 0 w 1530871"/>
              <a:gd name="connsiteY0" fmla="*/ 184446 h 1106656"/>
              <a:gd name="connsiteX1" fmla="*/ 184446 w 1530871"/>
              <a:gd name="connsiteY1" fmla="*/ 0 h 1106656"/>
              <a:gd name="connsiteX2" fmla="*/ 1346425 w 1530871"/>
              <a:gd name="connsiteY2" fmla="*/ 0 h 1106656"/>
              <a:gd name="connsiteX3" fmla="*/ 1530871 w 1530871"/>
              <a:gd name="connsiteY3" fmla="*/ 184446 h 1106656"/>
              <a:gd name="connsiteX4" fmla="*/ 1530871 w 1530871"/>
              <a:gd name="connsiteY4" fmla="*/ 922210 h 1106656"/>
              <a:gd name="connsiteX5" fmla="*/ 1346425 w 1530871"/>
              <a:gd name="connsiteY5" fmla="*/ 1106656 h 1106656"/>
              <a:gd name="connsiteX6" fmla="*/ 184446 w 1530871"/>
              <a:gd name="connsiteY6" fmla="*/ 1106656 h 1106656"/>
              <a:gd name="connsiteX7" fmla="*/ 0 w 1530871"/>
              <a:gd name="connsiteY7" fmla="*/ 922210 h 1106656"/>
              <a:gd name="connsiteX8" fmla="*/ 0 w 1530871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0871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1346425" y="0"/>
                </a:lnTo>
                <a:cubicBezTo>
                  <a:pt x="1448292" y="0"/>
                  <a:pt x="1530871" y="82579"/>
                  <a:pt x="1530871" y="184446"/>
                </a:cubicBezTo>
                <a:lnTo>
                  <a:pt x="1530871" y="922210"/>
                </a:lnTo>
                <a:cubicBezTo>
                  <a:pt x="1530871" y="1024077"/>
                  <a:pt x="1448292" y="1106656"/>
                  <a:pt x="1346425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22857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200 </a:t>
            </a:r>
            <a:r>
              <a:rPr lang="fr-FR" sz="2500" kern="1200" dirty="0" err="1">
                <a:solidFill>
                  <a:schemeClr val="tx1"/>
                </a:solidFill>
              </a:rPr>
              <a:t>ovary</a:t>
            </a:r>
            <a:endParaRPr lang="fr-FR" sz="2500" kern="1200" dirty="0">
              <a:solidFill>
                <a:schemeClr val="tx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A18BE65E-A066-435D-8194-F58085E23FCF}"/>
              </a:ext>
            </a:extLst>
          </p:cNvPr>
          <p:cNvSpPr/>
          <p:nvPr/>
        </p:nvSpPr>
        <p:spPr>
          <a:xfrm>
            <a:off x="1010538" y="3144732"/>
            <a:ext cx="2210325" cy="383789"/>
          </a:xfrm>
          <a:custGeom>
            <a:avLst/>
            <a:gdLst>
              <a:gd name="connsiteX0" fmla="*/ 0 w 2210325"/>
              <a:gd name="connsiteY0" fmla="*/ 184446 h 1106656"/>
              <a:gd name="connsiteX1" fmla="*/ 184446 w 2210325"/>
              <a:gd name="connsiteY1" fmla="*/ 0 h 1106656"/>
              <a:gd name="connsiteX2" fmla="*/ 2025879 w 2210325"/>
              <a:gd name="connsiteY2" fmla="*/ 0 h 1106656"/>
              <a:gd name="connsiteX3" fmla="*/ 2210325 w 2210325"/>
              <a:gd name="connsiteY3" fmla="*/ 184446 h 1106656"/>
              <a:gd name="connsiteX4" fmla="*/ 2210325 w 2210325"/>
              <a:gd name="connsiteY4" fmla="*/ 922210 h 1106656"/>
              <a:gd name="connsiteX5" fmla="*/ 2025879 w 2210325"/>
              <a:gd name="connsiteY5" fmla="*/ 1106656 h 1106656"/>
              <a:gd name="connsiteX6" fmla="*/ 184446 w 2210325"/>
              <a:gd name="connsiteY6" fmla="*/ 1106656 h 1106656"/>
              <a:gd name="connsiteX7" fmla="*/ 0 w 2210325"/>
              <a:gd name="connsiteY7" fmla="*/ 922210 h 1106656"/>
              <a:gd name="connsiteX8" fmla="*/ 0 w 2210325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0325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2025879" y="0"/>
                </a:lnTo>
                <a:cubicBezTo>
                  <a:pt x="2127746" y="0"/>
                  <a:pt x="2210325" y="82579"/>
                  <a:pt x="2210325" y="184446"/>
                </a:cubicBezTo>
                <a:lnTo>
                  <a:pt x="2210325" y="922210"/>
                </a:lnTo>
                <a:cubicBezTo>
                  <a:pt x="2210325" y="1024077"/>
                  <a:pt x="2127746" y="1106656"/>
                  <a:pt x="2025879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28571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250 </a:t>
            </a:r>
            <a:r>
              <a:rPr lang="fr-FR" sz="2500" kern="1200" dirty="0" err="1">
                <a:solidFill>
                  <a:schemeClr val="tx1"/>
                </a:solidFill>
              </a:rPr>
              <a:t>melanoma</a:t>
            </a:r>
            <a:endParaRPr lang="fr-FR" sz="2500" kern="1200" dirty="0">
              <a:solidFill>
                <a:schemeClr val="tx1"/>
              </a:solidFill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45D9E333-1B4B-4FDF-AE8D-7423907014DC}"/>
              </a:ext>
            </a:extLst>
          </p:cNvPr>
          <p:cNvSpPr/>
          <p:nvPr/>
        </p:nvSpPr>
        <p:spPr>
          <a:xfrm>
            <a:off x="792616" y="5176050"/>
            <a:ext cx="1991737" cy="424179"/>
          </a:xfrm>
          <a:custGeom>
            <a:avLst/>
            <a:gdLst>
              <a:gd name="connsiteX0" fmla="*/ 0 w 1660737"/>
              <a:gd name="connsiteY0" fmla="*/ 184446 h 1106656"/>
              <a:gd name="connsiteX1" fmla="*/ 184446 w 1660737"/>
              <a:gd name="connsiteY1" fmla="*/ 0 h 1106656"/>
              <a:gd name="connsiteX2" fmla="*/ 1476291 w 1660737"/>
              <a:gd name="connsiteY2" fmla="*/ 0 h 1106656"/>
              <a:gd name="connsiteX3" fmla="*/ 1660737 w 1660737"/>
              <a:gd name="connsiteY3" fmla="*/ 184446 h 1106656"/>
              <a:gd name="connsiteX4" fmla="*/ 1660737 w 1660737"/>
              <a:gd name="connsiteY4" fmla="*/ 922210 h 1106656"/>
              <a:gd name="connsiteX5" fmla="*/ 1476291 w 1660737"/>
              <a:gd name="connsiteY5" fmla="*/ 1106656 h 1106656"/>
              <a:gd name="connsiteX6" fmla="*/ 184446 w 1660737"/>
              <a:gd name="connsiteY6" fmla="*/ 1106656 h 1106656"/>
              <a:gd name="connsiteX7" fmla="*/ 0 w 1660737"/>
              <a:gd name="connsiteY7" fmla="*/ 922210 h 1106656"/>
              <a:gd name="connsiteX8" fmla="*/ 0 w 1660737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0737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1476291" y="0"/>
                </a:lnTo>
                <a:cubicBezTo>
                  <a:pt x="1578158" y="0"/>
                  <a:pt x="1660737" y="82579"/>
                  <a:pt x="1660737" y="184446"/>
                </a:cubicBezTo>
                <a:lnTo>
                  <a:pt x="1660737" y="922210"/>
                </a:lnTo>
                <a:cubicBezTo>
                  <a:pt x="1660737" y="1024077"/>
                  <a:pt x="1578158" y="1106656"/>
                  <a:pt x="1476291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34286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350 prostate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D5E3FB53-D42A-4EE7-8F6E-76F660A2227B}"/>
              </a:ext>
            </a:extLst>
          </p:cNvPr>
          <p:cNvSpPr/>
          <p:nvPr/>
        </p:nvSpPr>
        <p:spPr>
          <a:xfrm>
            <a:off x="5235467" y="5155354"/>
            <a:ext cx="1672681" cy="397986"/>
          </a:xfrm>
          <a:custGeom>
            <a:avLst/>
            <a:gdLst>
              <a:gd name="connsiteX0" fmla="*/ 0 w 1106656"/>
              <a:gd name="connsiteY0" fmla="*/ 184446 h 1106656"/>
              <a:gd name="connsiteX1" fmla="*/ 184446 w 1106656"/>
              <a:gd name="connsiteY1" fmla="*/ 0 h 1106656"/>
              <a:gd name="connsiteX2" fmla="*/ 922210 w 1106656"/>
              <a:gd name="connsiteY2" fmla="*/ 0 h 1106656"/>
              <a:gd name="connsiteX3" fmla="*/ 1106656 w 1106656"/>
              <a:gd name="connsiteY3" fmla="*/ 184446 h 1106656"/>
              <a:gd name="connsiteX4" fmla="*/ 1106656 w 1106656"/>
              <a:gd name="connsiteY4" fmla="*/ 922210 h 1106656"/>
              <a:gd name="connsiteX5" fmla="*/ 922210 w 1106656"/>
              <a:gd name="connsiteY5" fmla="*/ 1106656 h 1106656"/>
              <a:gd name="connsiteX6" fmla="*/ 184446 w 1106656"/>
              <a:gd name="connsiteY6" fmla="*/ 1106656 h 1106656"/>
              <a:gd name="connsiteX7" fmla="*/ 0 w 1106656"/>
              <a:gd name="connsiteY7" fmla="*/ 922210 h 1106656"/>
              <a:gd name="connsiteX8" fmla="*/ 0 w 1106656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6656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922210" y="0"/>
                </a:lnTo>
                <a:cubicBezTo>
                  <a:pt x="1024077" y="0"/>
                  <a:pt x="1106656" y="82579"/>
                  <a:pt x="1106656" y="184446"/>
                </a:cubicBezTo>
                <a:lnTo>
                  <a:pt x="1106656" y="922210"/>
                </a:lnTo>
                <a:cubicBezTo>
                  <a:pt x="1106656" y="1024077"/>
                  <a:pt x="1024077" y="1106656"/>
                  <a:pt x="922210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kern="1200" dirty="0">
                <a:solidFill>
                  <a:schemeClr val="tx1"/>
                </a:solidFill>
              </a:rPr>
              <a:t>350 </a:t>
            </a:r>
            <a:r>
              <a:rPr lang="fr-FR" sz="2500" kern="1200" dirty="0" err="1">
                <a:solidFill>
                  <a:schemeClr val="tx1"/>
                </a:solidFill>
              </a:rPr>
              <a:t>breast</a:t>
            </a:r>
            <a:endParaRPr lang="fr-FR" sz="2500" kern="1200" dirty="0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3CB351-89A7-46F8-84DE-75DC3CACBCA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703"/>
          <a:stretch>
            <a:fillRect/>
          </a:stretch>
        </p:blipFill>
        <p:spPr bwMode="auto">
          <a:xfrm>
            <a:off x="402321" y="1105415"/>
            <a:ext cx="731174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4" descr="Kyste de l'ovaire : symptômes - traitements | Creapharma">
            <a:extLst>
              <a:ext uri="{FF2B5EF4-FFF2-40B4-BE49-F238E27FC236}">
                <a16:creationId xmlns:a16="http://schemas.microsoft.com/office/drawing/2014/main" id="{F6E87EEE-A3D9-4A51-8961-DA236F9C78F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330" b="-163"/>
          <a:stretch>
            <a:fillRect/>
          </a:stretch>
        </p:blipFill>
        <p:spPr bwMode="auto">
          <a:xfrm>
            <a:off x="7216359" y="5130212"/>
            <a:ext cx="981379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7">
            <a:extLst>
              <a:ext uri="{FF2B5EF4-FFF2-40B4-BE49-F238E27FC236}">
                <a16:creationId xmlns:a16="http://schemas.microsoft.com/office/drawing/2014/main" id="{BF10AF17-0937-4434-B315-956110A1425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914" y="752861"/>
            <a:ext cx="807714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Diagnósticos Genéticos - DNA Clinic">
            <a:extLst>
              <a:ext uri="{FF2B5EF4-FFF2-40B4-BE49-F238E27FC236}">
                <a16:creationId xmlns:a16="http://schemas.microsoft.com/office/drawing/2014/main" id="{7A58892B-CBBD-47D8-BA78-A4463DBC23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9430" r="-4948"/>
          <a:stretch>
            <a:fillRect/>
          </a:stretch>
        </p:blipFill>
        <p:spPr bwMode="auto">
          <a:xfrm>
            <a:off x="298722" y="2977956"/>
            <a:ext cx="772353" cy="6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2" descr="Anatomie, rôle et pathologies de la prostate chez un homme">
            <a:extLst>
              <a:ext uri="{FF2B5EF4-FFF2-40B4-BE49-F238E27FC236}">
                <a16:creationId xmlns:a16="http://schemas.microsoft.com/office/drawing/2014/main" id="{2B5F1E1E-DD3B-4F9F-B57F-14A54734B69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326" t="-1408" r="-19057" b="-703"/>
          <a:stretch>
            <a:fillRect/>
          </a:stretch>
        </p:blipFill>
        <p:spPr bwMode="auto">
          <a:xfrm>
            <a:off x="135017" y="5115060"/>
            <a:ext cx="739241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3">
            <a:extLst>
              <a:ext uri="{FF2B5EF4-FFF2-40B4-BE49-F238E27FC236}">
                <a16:creationId xmlns:a16="http://schemas.microsoft.com/office/drawing/2014/main" id="{1250426E-C899-40D0-A8C0-3C3D86CE4161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677" y="4904636"/>
            <a:ext cx="961013" cy="9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C511B381-8885-4FA8-92BE-A1F2F513B8DA}"/>
              </a:ext>
            </a:extLst>
          </p:cNvPr>
          <p:cNvSpPr/>
          <p:nvPr/>
        </p:nvSpPr>
        <p:spPr>
          <a:xfrm>
            <a:off x="9243585" y="1785725"/>
            <a:ext cx="2665331" cy="397986"/>
          </a:xfrm>
          <a:custGeom>
            <a:avLst/>
            <a:gdLst>
              <a:gd name="connsiteX0" fmla="*/ 0 w 1530871"/>
              <a:gd name="connsiteY0" fmla="*/ 184446 h 1106656"/>
              <a:gd name="connsiteX1" fmla="*/ 184446 w 1530871"/>
              <a:gd name="connsiteY1" fmla="*/ 0 h 1106656"/>
              <a:gd name="connsiteX2" fmla="*/ 1346425 w 1530871"/>
              <a:gd name="connsiteY2" fmla="*/ 0 h 1106656"/>
              <a:gd name="connsiteX3" fmla="*/ 1530871 w 1530871"/>
              <a:gd name="connsiteY3" fmla="*/ 184446 h 1106656"/>
              <a:gd name="connsiteX4" fmla="*/ 1530871 w 1530871"/>
              <a:gd name="connsiteY4" fmla="*/ 922210 h 1106656"/>
              <a:gd name="connsiteX5" fmla="*/ 1346425 w 1530871"/>
              <a:gd name="connsiteY5" fmla="*/ 1106656 h 1106656"/>
              <a:gd name="connsiteX6" fmla="*/ 184446 w 1530871"/>
              <a:gd name="connsiteY6" fmla="*/ 1106656 h 1106656"/>
              <a:gd name="connsiteX7" fmla="*/ 0 w 1530871"/>
              <a:gd name="connsiteY7" fmla="*/ 922210 h 1106656"/>
              <a:gd name="connsiteX8" fmla="*/ 0 w 1530871"/>
              <a:gd name="connsiteY8" fmla="*/ 184446 h 110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0871" h="1106656">
                <a:moveTo>
                  <a:pt x="0" y="184446"/>
                </a:moveTo>
                <a:cubicBezTo>
                  <a:pt x="0" y="82579"/>
                  <a:pt x="82579" y="0"/>
                  <a:pt x="184446" y="0"/>
                </a:cubicBezTo>
                <a:lnTo>
                  <a:pt x="1346425" y="0"/>
                </a:lnTo>
                <a:cubicBezTo>
                  <a:pt x="1448292" y="0"/>
                  <a:pt x="1530871" y="82579"/>
                  <a:pt x="1530871" y="184446"/>
                </a:cubicBezTo>
                <a:lnTo>
                  <a:pt x="1530871" y="922210"/>
                </a:lnTo>
                <a:cubicBezTo>
                  <a:pt x="1530871" y="1024077"/>
                  <a:pt x="1448292" y="1106656"/>
                  <a:pt x="1346425" y="1106656"/>
                </a:cubicBezTo>
                <a:lnTo>
                  <a:pt x="184446" y="1106656"/>
                </a:lnTo>
                <a:cubicBezTo>
                  <a:pt x="82579" y="1106656"/>
                  <a:pt x="0" y="1024077"/>
                  <a:pt x="0" y="922210"/>
                </a:cubicBezTo>
                <a:lnTo>
                  <a:pt x="0" y="18444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hueOff val="0"/>
              <a:satOff val="0"/>
              <a:lumOff val="0"/>
              <a:alphaOff val="-22857"/>
            </a:schemeClr>
          </a:effectRef>
          <a:fontRef idx="minor">
            <a:schemeClr val="lt1"/>
          </a:fontRef>
        </p:style>
        <p:txBody>
          <a:bodyPr spcFirstLastPara="0" vert="horz" wrap="square" lIns="117522" tIns="117522" rIns="117522" bIns="117522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500" dirty="0">
                <a:solidFill>
                  <a:schemeClr val="tx1"/>
                </a:solidFill>
              </a:rPr>
              <a:t>170</a:t>
            </a:r>
            <a:r>
              <a:rPr lang="fr-FR" sz="2500" kern="1200" dirty="0">
                <a:solidFill>
                  <a:schemeClr val="tx1"/>
                </a:solidFill>
              </a:rPr>
              <a:t> </a:t>
            </a:r>
            <a:r>
              <a:rPr lang="fr-FR" sz="2500" kern="1200" dirty="0" err="1">
                <a:solidFill>
                  <a:schemeClr val="tx1"/>
                </a:solidFill>
              </a:rPr>
              <a:t>endometrium</a:t>
            </a:r>
            <a:endParaRPr lang="fr-FR" sz="2500" kern="1200" dirty="0">
              <a:solidFill>
                <a:schemeClr val="tx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03AC4B6-F9F6-4CA4-B214-F633C27E70EF}"/>
              </a:ext>
            </a:extLst>
          </p:cNvPr>
          <p:cNvSpPr txBox="1"/>
          <p:nvPr/>
        </p:nvSpPr>
        <p:spPr>
          <a:xfrm>
            <a:off x="204861" y="260478"/>
            <a:ext cx="6256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DNA and RNA </a:t>
            </a:r>
            <a:r>
              <a:rPr lang="fr-FR" sz="2400" b="1" dirty="0" err="1"/>
              <a:t>analysis</a:t>
            </a:r>
            <a:r>
              <a:rPr lang="fr-FR" sz="2400" b="1" dirty="0"/>
              <a:t> (mutations and fusions)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CA86A63-2B58-40E8-8CE3-109549F3D8F6}"/>
              </a:ext>
            </a:extLst>
          </p:cNvPr>
          <p:cNvSpPr txBox="1"/>
          <p:nvPr/>
        </p:nvSpPr>
        <p:spPr>
          <a:xfrm>
            <a:off x="144594" y="4025114"/>
            <a:ext cx="5215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DNA </a:t>
            </a:r>
            <a:r>
              <a:rPr lang="fr-FR" sz="2400" b="1" dirty="0" err="1"/>
              <a:t>analysis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(</a:t>
            </a:r>
            <a:r>
              <a:rPr lang="fr-FR" sz="2400" b="1" i="1" dirty="0"/>
              <a:t>BRCA1/2</a:t>
            </a:r>
            <a:r>
              <a:rPr lang="fr-FR" sz="2400" b="1" dirty="0"/>
              <a:t> +/- </a:t>
            </a:r>
            <a:r>
              <a:rPr lang="fr-FR" sz="2400" b="1" i="1" dirty="0"/>
              <a:t>PALB2</a:t>
            </a:r>
            <a:r>
              <a:rPr lang="fr-FR" sz="2400" b="1" dirty="0"/>
              <a:t>, </a:t>
            </a:r>
            <a:r>
              <a:rPr lang="fr-FR" sz="2400" b="1" i="1" dirty="0"/>
              <a:t>RAD51C</a:t>
            </a:r>
            <a:r>
              <a:rPr lang="fr-FR" sz="2400" b="1" dirty="0"/>
              <a:t>, </a:t>
            </a:r>
            <a:r>
              <a:rPr lang="fr-FR" sz="2400" b="1" i="1" dirty="0"/>
              <a:t>RAD51D</a:t>
            </a:r>
            <a:r>
              <a:rPr lang="fr-FR" sz="2400" b="1" dirty="0"/>
              <a:t>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33644D6-297A-405A-B87A-0D9B6699AF9B}"/>
              </a:ext>
            </a:extLst>
          </p:cNvPr>
          <p:cNvSpPr txBox="1"/>
          <p:nvPr/>
        </p:nvSpPr>
        <p:spPr>
          <a:xfrm>
            <a:off x="151289" y="2467732"/>
            <a:ext cx="1921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DNA </a:t>
            </a:r>
            <a:r>
              <a:rPr lang="fr-FR" sz="2400" b="1" dirty="0" err="1"/>
              <a:t>analysis</a:t>
            </a:r>
            <a:endParaRPr lang="fr-FR" sz="2400" b="1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9FFAF0A-D5DB-4527-920B-082B3D8F2BA3}"/>
              </a:ext>
            </a:extLst>
          </p:cNvPr>
          <p:cNvSpPr txBox="1"/>
          <p:nvPr/>
        </p:nvSpPr>
        <p:spPr>
          <a:xfrm>
            <a:off x="7028721" y="4025114"/>
            <a:ext cx="508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DNA </a:t>
            </a:r>
            <a:r>
              <a:rPr lang="fr-FR" sz="2400" b="1" dirty="0" err="1"/>
              <a:t>analysis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(</a:t>
            </a:r>
            <a:r>
              <a:rPr lang="fr-FR" sz="2400" b="1" dirty="0" err="1"/>
              <a:t>Homologous</a:t>
            </a:r>
            <a:r>
              <a:rPr lang="fr-FR" sz="2400" b="1" dirty="0"/>
              <a:t> </a:t>
            </a:r>
            <a:r>
              <a:rPr lang="fr-FR" sz="2400" b="1" dirty="0" err="1"/>
              <a:t>Recombination</a:t>
            </a:r>
            <a:r>
              <a:rPr lang="fr-FR" sz="2400" b="1" dirty="0"/>
              <a:t> </a:t>
            </a:r>
            <a:r>
              <a:rPr lang="fr-FR" sz="2400" b="1" dirty="0" err="1"/>
              <a:t>Deficiency</a:t>
            </a:r>
            <a:r>
              <a:rPr lang="fr-FR" sz="2400" b="1" dirty="0"/>
              <a:t> </a:t>
            </a:r>
            <a:r>
              <a:rPr lang="fr-FR" sz="2400" b="1" dirty="0" err="1"/>
              <a:t>status</a:t>
            </a:r>
            <a:r>
              <a:rPr lang="fr-FR" sz="2400" b="1" dirty="0"/>
              <a:t>)</a:t>
            </a:r>
          </a:p>
        </p:txBody>
      </p:sp>
      <p:pic>
        <p:nvPicPr>
          <p:cNvPr id="42" name="Picture 14" descr="Kyste de l'ovaire : symptômes - traitements | Creapharma">
            <a:extLst>
              <a:ext uri="{FF2B5EF4-FFF2-40B4-BE49-F238E27FC236}">
                <a16:creationId xmlns:a16="http://schemas.microsoft.com/office/drawing/2014/main" id="{4DD8C0A0-7561-4269-850A-3CD29E8E31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330" b="-163"/>
          <a:stretch>
            <a:fillRect/>
          </a:stretch>
        </p:blipFill>
        <p:spPr bwMode="auto">
          <a:xfrm>
            <a:off x="10202494" y="803702"/>
            <a:ext cx="981379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F692FC47-5C43-41C6-ABF7-639EE05509E7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16256" y="1153340"/>
            <a:ext cx="568826" cy="791126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0D5E1CD-79AD-4345-B08B-EA19F56838AD}"/>
              </a:ext>
            </a:extLst>
          </p:cNvPr>
          <p:cNvSpPr/>
          <p:nvPr/>
        </p:nvSpPr>
        <p:spPr>
          <a:xfrm>
            <a:off x="4249677" y="2489927"/>
            <a:ext cx="5932224" cy="1167009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2106" tIns="202106" rIns="202106" bIns="202106" numCol="1" spcCol="1270" anchor="ctr" anchorCtr="0">
            <a:noAutofit/>
          </a:bodyPr>
          <a:lstStyle/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3600" kern="1200" dirty="0">
                <a:latin typeface="Calibri" panose="020F0502020204030204" pitchFamily="34" charset="0"/>
                <a:cs typeface="Calibri" panose="020F0502020204030204" pitchFamily="34" charset="0"/>
              </a:rPr>
              <a:t>≈ 35</a:t>
            </a: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00 NGS </a:t>
            </a:r>
            <a:r>
              <a:rPr lang="fr-FR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fr-FR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year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320 </a:t>
            </a:r>
            <a:r>
              <a:rPr lang="fr-FR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ctDNA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95F4B31-ED40-41CE-9231-7C3CFCA1DEF8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2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083DEE9-A767-4EA9-A237-2B037B5CADD5}"/>
              </a:ext>
            </a:extLst>
          </p:cNvPr>
          <p:cNvSpPr/>
          <p:nvPr/>
        </p:nvSpPr>
        <p:spPr>
          <a:xfrm>
            <a:off x="298764" y="330893"/>
            <a:ext cx="11380206" cy="6468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dirty="0" err="1"/>
              <a:t>Translational</a:t>
            </a:r>
            <a:r>
              <a:rPr lang="fr-FR" sz="3600" dirty="0"/>
              <a:t> </a:t>
            </a:r>
            <a:r>
              <a:rPr lang="fr-FR" sz="3600" dirty="0" err="1"/>
              <a:t>research</a:t>
            </a:r>
            <a:endParaRPr lang="fr-FR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FFBF53-ECC6-46A1-94AB-F1AD5FF6C156}"/>
              </a:ext>
            </a:extLst>
          </p:cNvPr>
          <p:cNvSpPr/>
          <p:nvPr/>
        </p:nvSpPr>
        <p:spPr>
          <a:xfrm>
            <a:off x="473336" y="1122728"/>
            <a:ext cx="10544519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36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 units: 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Functional genomics (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I. Tournier)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Tumor heterogeneity (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Heymman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including expertise on circulating tumor cells)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Genes &amp; environment relationship (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Lelièvre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Genome integrity (Dr P.A.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Vidi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Oncoproteomics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(Dr F.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Guillonneau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 sciences (Dr P.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Jezequel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 &amp; social sciences (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M. </a:t>
            </a:r>
            <a:r>
              <a:rPr lang="en-US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Bellanger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lvl="1" algn="just">
              <a:spcAft>
                <a:spcPts val="597"/>
              </a:spcAft>
            </a:pPr>
            <a:endParaRPr lang="fr-FR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4136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fr-F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biological</a:t>
            </a: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resource</a:t>
            </a: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center: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NF S 96 900 and NF EN ISO 20387 certification</a:t>
            </a:r>
          </a:p>
          <a:p>
            <a:pPr marL="741336" lvl="1" indent="-284136" algn="just">
              <a:spcAft>
                <a:spcPts val="597"/>
              </a:spcAft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≈ 7-10k new/</a:t>
            </a:r>
            <a:r>
              <a:rPr lang="fr-F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year</a:t>
            </a:r>
            <a:endParaRPr lang="fr-FR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3D71EFB-9B62-49E1-BD34-980F522C3D39}"/>
              </a:ext>
            </a:extLst>
          </p:cNvPr>
          <p:cNvSpPr txBox="1"/>
          <p:nvPr/>
        </p:nvSpPr>
        <p:spPr>
          <a:xfrm>
            <a:off x="11621427" y="6396881"/>
            <a:ext cx="305614" cy="27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CC5B115-9B2C-49EE-87F8-2FE8242ACE70}" type="slidenum">
              <a:rPr lang="fr-FR" sz="1203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fr-FR" sz="1203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79662E-B7B6-428D-8791-8B6633BCF6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0" y="6113258"/>
            <a:ext cx="988201" cy="617887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2804382-2A1B-412C-943F-58AB4C3E5F8E}"/>
              </a:ext>
            </a:extLst>
          </p:cNvPr>
          <p:cNvCxnSpPr/>
          <p:nvPr/>
        </p:nvCxnSpPr>
        <p:spPr>
          <a:xfrm flipV="1">
            <a:off x="1314975" y="6570079"/>
            <a:ext cx="10080000" cy="27023"/>
          </a:xfrm>
          <a:prstGeom prst="line">
            <a:avLst/>
          </a:prstGeom>
          <a:ln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1043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554</Words>
  <Application>Microsoft Office PowerPoint</Application>
  <PresentationFormat>Grand écran</PresentationFormat>
  <Paragraphs>132</Paragraphs>
  <Slides>12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Calibri Light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Passot Christophe</dc:creator>
  <cp:lastModifiedBy>Passot Christophe</cp:lastModifiedBy>
  <cp:revision>203</cp:revision>
  <dcterms:created xsi:type="dcterms:W3CDTF">2025-05-05T06:32:24Z</dcterms:created>
  <dcterms:modified xsi:type="dcterms:W3CDTF">2025-10-28T10:11:34Z</dcterms:modified>
</cp:coreProperties>
</file>