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4718" r:id="rId2"/>
    <p:sldMasterId id="2147484723" r:id="rId3"/>
  </p:sldMasterIdLst>
  <p:notesMasterIdLst>
    <p:notesMasterId r:id="rId15"/>
  </p:notesMasterIdLst>
  <p:handoutMasterIdLst>
    <p:handoutMasterId r:id="rId16"/>
  </p:handoutMasterIdLst>
  <p:sldIdLst>
    <p:sldId id="2504" r:id="rId4"/>
    <p:sldId id="2588" r:id="rId5"/>
    <p:sldId id="2530" r:id="rId6"/>
    <p:sldId id="2650" r:id="rId7"/>
    <p:sldId id="2658" r:id="rId8"/>
    <p:sldId id="2587" r:id="rId9"/>
    <p:sldId id="2657" r:id="rId10"/>
    <p:sldId id="2655" r:id="rId11"/>
    <p:sldId id="2508" r:id="rId12"/>
    <p:sldId id="2656" r:id="rId13"/>
    <p:sldId id="2645" r:id="rId14"/>
  </p:sldIdLst>
  <p:sldSz cx="9144000" cy="5143500" type="screen16x9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368" userDrawn="1">
          <p15:clr>
            <a:srgbClr val="A4A3A4"/>
          </p15:clr>
        </p15:guide>
        <p15:guide id="2" pos="2925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5425" userDrawn="1">
          <p15:clr>
            <a:srgbClr val="A4A3A4"/>
          </p15:clr>
        </p15:guide>
        <p15:guide id="5" pos="5012" userDrawn="1">
          <p15:clr>
            <a:srgbClr val="A4A3A4"/>
          </p15:clr>
        </p15:guide>
        <p15:guide id="6" orient="horz" pos="2845" userDrawn="1">
          <p15:clr>
            <a:srgbClr val="A4A3A4"/>
          </p15:clr>
        </p15:guide>
        <p15:guide id="7" orient="horz" pos="586" userDrawn="1">
          <p15:clr>
            <a:srgbClr val="A4A3A4"/>
          </p15:clr>
        </p15:guide>
        <p15:guide id="8" orient="horz" pos="758" userDrawn="1">
          <p15:clr>
            <a:srgbClr val="A4A3A4"/>
          </p15:clr>
        </p15:guide>
        <p15:guide id="9" pos="2250" userDrawn="1">
          <p15:clr>
            <a:srgbClr val="A4A3A4"/>
          </p15:clr>
        </p15:guide>
        <p15:guide id="10" pos="2154" userDrawn="1">
          <p15:clr>
            <a:srgbClr val="A4A3A4"/>
          </p15:clr>
        </p15:guide>
        <p15:guide id="11" pos="2826" userDrawn="1">
          <p15:clr>
            <a:srgbClr val="A4A3A4"/>
          </p15:clr>
        </p15:guide>
        <p15:guide id="12" orient="horz" pos="30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D7D31"/>
    <a:srgbClr val="FFC000"/>
    <a:srgbClr val="70AD47"/>
    <a:srgbClr val="790B1A"/>
    <a:srgbClr val="617D2B"/>
    <a:srgbClr val="F3D6BC"/>
    <a:srgbClr val="E5AE7C"/>
    <a:srgbClr val="D7843F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977" autoAdjust="0"/>
    <p:restoredTop sz="94727" autoAdjust="0"/>
  </p:normalViewPr>
  <p:slideViewPr>
    <p:cSldViewPr showGuides="1">
      <p:cViewPr varScale="1">
        <p:scale>
          <a:sx n="73" d="100"/>
          <a:sy n="73" d="100"/>
        </p:scale>
        <p:origin x="796" y="44"/>
      </p:cViewPr>
      <p:guideLst>
        <p:guide orient="horz" pos="368"/>
        <p:guide pos="2925"/>
        <p:guide pos="340"/>
        <p:guide pos="5425"/>
        <p:guide pos="5012"/>
        <p:guide orient="horz" pos="2845"/>
        <p:guide orient="horz" pos="586"/>
        <p:guide orient="horz" pos="758"/>
        <p:guide pos="2250"/>
        <p:guide pos="2154"/>
        <p:guide pos="2826"/>
        <p:guide orient="horz" pos="3033"/>
      </p:guideLst>
    </p:cSldViewPr>
  </p:slideViewPr>
  <p:outlineViewPr>
    <p:cViewPr>
      <p:scale>
        <a:sx n="33" d="100"/>
        <a:sy n="33" d="100"/>
      </p:scale>
      <p:origin x="0" y="-3845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howGuides="1">
      <p:cViewPr varScale="1">
        <p:scale>
          <a:sx n="122" d="100"/>
          <a:sy n="122" d="100"/>
        </p:scale>
        <p:origin x="370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9286428-3033-F948-BAA0-5E6A7D49C7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85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15113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72" y="4715406"/>
            <a:ext cx="4982732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148692A-D6D2-8340-BB47-13E8A19B5F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159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1325850"/>
            <a:ext cx="8077201" cy="1121807"/>
          </a:xfrm>
        </p:spPr>
        <p:txBody>
          <a:bodyPr anchor="b"/>
          <a:lstStyle>
            <a:lvl1pPr>
              <a:lnSpc>
                <a:spcPts val="4000"/>
              </a:lnSpc>
              <a:defRPr sz="36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467888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530225" y="3357035"/>
            <a:ext cx="8077200" cy="1162980"/>
          </a:xfrm>
        </p:spPr>
        <p:txBody>
          <a:bodyPr/>
          <a:lstStyle>
            <a:lvl1pPr>
              <a:buNone/>
              <a:defRPr sz="1600">
                <a:solidFill>
                  <a:srgbClr val="000A10"/>
                </a:solidFill>
              </a:defRPr>
            </a:lvl1pPr>
            <a:lvl2pPr>
              <a:defRPr sz="1800">
                <a:solidFill>
                  <a:srgbClr val="000A10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  <p:grpSp>
        <p:nvGrpSpPr>
          <p:cNvPr id="67" name="Gruppierung 66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68" name="Gruppierung 6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82" name="Gerade Verbindung 81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3" name="Gerade Verbindung 82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Gerade Verbindung 83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Gerade Verbindung 84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Gerade Verbindung 85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Gerade Verbindung 86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Gerade Verbindung 87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Gerade Verbindung 88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Gerade Verbindung 89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1" name="Gerade Verbindung 90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2" name="Gerade Verbindung 91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3" name="Rechteck 92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69" name="Gruppierung 68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70" name="Parallelogramm 69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1" name="Parallelogramm 70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2" name="Parallelogramm 71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3" name="Parallelogramm 72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4" name="Parallelogramm 73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5" name="Parallelogramm 74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6" name="Parallelogramm 75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7" name="Parallelogramm 76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8" name="Parallelogramm 77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9" name="Parallelogramm 78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80" name="Parallelogramm 79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81" name="Parallelogramm 80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383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2"/>
          </p:nvPr>
        </p:nvSpPr>
        <p:spPr bwMode="auto">
          <a:xfrm>
            <a:off x="533096" y="928440"/>
            <a:ext cx="8085792" cy="3585177"/>
          </a:xfrm>
          <a:custGeom>
            <a:avLst/>
            <a:gdLst>
              <a:gd name="connsiteX0" fmla="*/ 8 w 8085792"/>
              <a:gd name="connsiteY0" fmla="*/ 0 h 3585177"/>
              <a:gd name="connsiteX1" fmla="*/ 8085792 w 8085792"/>
              <a:gd name="connsiteY1" fmla="*/ 0 h 3585177"/>
              <a:gd name="connsiteX2" fmla="*/ 8083990 w 8085792"/>
              <a:gd name="connsiteY2" fmla="*/ 2920424 h 3585177"/>
              <a:gd name="connsiteX3" fmla="*/ 7426443 w 8085792"/>
              <a:gd name="connsiteY3" fmla="*/ 3585177 h 3585177"/>
              <a:gd name="connsiteX4" fmla="*/ 305 w 8085792"/>
              <a:gd name="connsiteY4" fmla="*/ 3581991 h 3585177"/>
              <a:gd name="connsiteX5" fmla="*/ 3 w 8085792"/>
              <a:gd name="connsiteY5" fmla="*/ 34892 h 3585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792" h="3585177">
                <a:moveTo>
                  <a:pt x="8" y="0"/>
                </a:moveTo>
                <a:lnTo>
                  <a:pt x="8085792" y="0"/>
                </a:lnTo>
                <a:lnTo>
                  <a:pt x="8083990" y="2920424"/>
                </a:lnTo>
                <a:lnTo>
                  <a:pt x="7426443" y="3585177"/>
                </a:lnTo>
                <a:lnTo>
                  <a:pt x="305" y="3581991"/>
                </a:lnTo>
                <a:cubicBezTo>
                  <a:pt x="1165" y="2190443"/>
                  <a:pt x="-71" y="1255292"/>
                  <a:pt x="3" y="34892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F8A39F7-97EC-2142-B264-F44D66BBE89D}" type="datetime1">
              <a:rPr lang="de-AT" smtClean="0"/>
              <a:t>02.11.2025</a:t>
            </a:fld>
            <a:endParaRPr lang="de-DE" dirty="0"/>
          </a:p>
        </p:txBody>
      </p:sp>
      <p:grpSp>
        <p:nvGrpSpPr>
          <p:cNvPr id="8" name="Gruppierung 7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9" name="Gruppierung 8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6" name="Rechteck 35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noProof="0" smtClean="0"/>
              <a:pPr>
                <a:defRPr/>
              </a:pPr>
              <a:t>‹Nr.›</a:t>
            </a:fld>
            <a:endParaRPr lang="en-GB" sz="1400" noProof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noProof="0" smtClean="0"/>
              <a:t>02/11/2025</a:t>
            </a:fld>
            <a:endParaRPr lang="en-GB" sz="1400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539752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539752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22"/>
          </p:nvPr>
        </p:nvSpPr>
        <p:spPr>
          <a:xfrm>
            <a:off x="539752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3"/>
          </p:nvPr>
        </p:nvSpPr>
        <p:spPr>
          <a:xfrm>
            <a:off x="2692797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4"/>
          </p:nvPr>
        </p:nvSpPr>
        <p:spPr>
          <a:xfrm>
            <a:off x="2692797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5"/>
          </p:nvPr>
        </p:nvSpPr>
        <p:spPr>
          <a:xfrm>
            <a:off x="2692797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6"/>
          </p:nvPr>
        </p:nvSpPr>
        <p:spPr>
          <a:xfrm>
            <a:off x="4845842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845842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8"/>
          </p:nvPr>
        </p:nvSpPr>
        <p:spPr>
          <a:xfrm>
            <a:off x="4845842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29"/>
          </p:nvPr>
        </p:nvSpPr>
        <p:spPr>
          <a:xfrm>
            <a:off x="6998888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0"/>
          </p:nvPr>
        </p:nvSpPr>
        <p:spPr>
          <a:xfrm>
            <a:off x="6998888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20" name="Bildplatzhalter 7"/>
          <p:cNvSpPr>
            <a:spLocks noGrp="1"/>
          </p:cNvSpPr>
          <p:nvPr>
            <p:ph type="pic" sz="quarter" idx="31"/>
          </p:nvPr>
        </p:nvSpPr>
        <p:spPr>
          <a:xfrm>
            <a:off x="6998888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grpSp>
        <p:nvGrpSpPr>
          <p:cNvPr id="21" name="Gruppierung 20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22" name="Gruppierung 21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Gerade Verbindung 3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Gerade Verbindung 3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Gerade Verbindung 3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Gerade Verbindung 3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Gerade Verbindung 4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Gerade Verbindung 4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Gerade Verbindung 4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Gerade Verbindung 4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Gerade Verbindung 4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Gerade Verbindung 4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Rechteck 4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3" name="Gruppierung 22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24" name="Parallelogramm 23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6" name="Parallelogramm 25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7" name="Parallelogramm 26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0" name="Parallelogramm 29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522001" y="1296000"/>
            <a:ext cx="8077201" cy="816769"/>
          </a:xfrm>
        </p:spPr>
        <p:txBody>
          <a:bodyPr anchor="b"/>
          <a:lstStyle>
            <a:lvl1pPr>
              <a:lnSpc>
                <a:spcPts val="4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13300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3635896" y="3840832"/>
            <a:ext cx="5508104" cy="1302668"/>
            <a:chOff x="3635896" y="5555331"/>
            <a:chExt cx="5508104" cy="1302668"/>
          </a:xfrm>
        </p:grpSpPr>
        <p:sp>
          <p:nvSpPr>
            <p:cNvPr id="7" name="Parallelogramm 6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8" name="Freihandform 7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9" name="Gruppierung 8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6" name="Parallelogramm 15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3" name="Parallelogramm 12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grpSp>
        <p:nvGrpSpPr>
          <p:cNvPr id="22" name="Gruppierung 21"/>
          <p:cNvGrpSpPr/>
          <p:nvPr userDrawn="1"/>
        </p:nvGrpSpPr>
        <p:grpSpPr>
          <a:xfrm>
            <a:off x="2587960" y="2984548"/>
            <a:ext cx="4926351" cy="389740"/>
            <a:chOff x="2587960" y="4027999"/>
            <a:chExt cx="4926351" cy="389740"/>
          </a:xfrm>
        </p:grpSpPr>
        <p:sp>
          <p:nvSpPr>
            <p:cNvPr id="23" name="Parallelogramm 22"/>
            <p:cNvSpPr/>
            <p:nvPr userDrawn="1"/>
          </p:nvSpPr>
          <p:spPr bwMode="auto">
            <a:xfrm>
              <a:off x="2587960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9A0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Parallelogramm 23"/>
            <p:cNvSpPr/>
            <p:nvPr userDrawn="1"/>
          </p:nvSpPr>
          <p:spPr bwMode="auto">
            <a:xfrm>
              <a:off x="348178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B8A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5" name="Parallelogramm 24"/>
            <p:cNvSpPr/>
            <p:nvPr userDrawn="1"/>
          </p:nvSpPr>
          <p:spPr bwMode="auto">
            <a:xfrm>
              <a:off x="436906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D6D8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6" name="Parallelogramm 25"/>
            <p:cNvSpPr/>
            <p:nvPr userDrawn="1"/>
          </p:nvSpPr>
          <p:spPr bwMode="auto">
            <a:xfrm>
              <a:off x="526414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F577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7" name="Parallelogramm 26"/>
            <p:cNvSpPr/>
            <p:nvPr userDrawn="1"/>
          </p:nvSpPr>
          <p:spPr bwMode="auto">
            <a:xfrm>
              <a:off x="6157479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0427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8" name="Parallelogramm 27"/>
            <p:cNvSpPr/>
            <p:nvPr userDrawn="1"/>
          </p:nvSpPr>
          <p:spPr bwMode="auto">
            <a:xfrm>
              <a:off x="7050774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22B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29" name="Bild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70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ung 58"/>
          <p:cNvGrpSpPr/>
          <p:nvPr userDrawn="1"/>
        </p:nvGrpSpPr>
        <p:grpSpPr>
          <a:xfrm>
            <a:off x="-7816" y="0"/>
            <a:ext cx="9159631" cy="5143500"/>
            <a:chOff x="-7816" y="0"/>
            <a:chExt cx="9159631" cy="5143500"/>
          </a:xfrm>
        </p:grpSpPr>
        <p:grpSp>
          <p:nvGrpSpPr>
            <p:cNvPr id="25" name="Gruppierung 24"/>
            <p:cNvGrpSpPr/>
            <p:nvPr userDrawn="1"/>
          </p:nvGrpSpPr>
          <p:grpSpPr>
            <a:xfrm>
              <a:off x="-7816" y="0"/>
              <a:ext cx="9159631" cy="5143500"/>
              <a:chOff x="-7816" y="0"/>
              <a:chExt cx="9159631" cy="5143500"/>
            </a:xfrm>
          </p:grpSpPr>
          <p:grpSp>
            <p:nvGrpSpPr>
              <p:cNvPr id="26" name="Gruppierung 25"/>
              <p:cNvGrpSpPr/>
              <p:nvPr userDrawn="1"/>
            </p:nvGrpSpPr>
            <p:grpSpPr>
              <a:xfrm>
                <a:off x="-7816" y="0"/>
                <a:ext cx="9159631" cy="5143500"/>
                <a:chOff x="-7816" y="0"/>
                <a:chExt cx="9159631" cy="5143500"/>
              </a:xfrm>
            </p:grpSpPr>
            <p:cxnSp>
              <p:nvCxnSpPr>
                <p:cNvPr id="28" name="Gerade Verbindung 27"/>
                <p:cNvCxnSpPr/>
                <p:nvPr userDrawn="1"/>
              </p:nvCxnSpPr>
              <p:spPr bwMode="auto">
                <a:xfrm>
                  <a:off x="53022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Gerade Verbindung 28"/>
                <p:cNvCxnSpPr/>
                <p:nvPr userDrawn="1"/>
              </p:nvCxnSpPr>
              <p:spPr bwMode="auto">
                <a:xfrm>
                  <a:off x="861568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Gerade Verbindung 29"/>
                <p:cNvCxnSpPr/>
                <p:nvPr userDrawn="1"/>
              </p:nvCxnSpPr>
              <p:spPr bwMode="auto">
                <a:xfrm>
                  <a:off x="7815" y="120184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Gerade Verbindung 30"/>
                <p:cNvCxnSpPr/>
                <p:nvPr userDrawn="1"/>
              </p:nvCxnSpPr>
              <p:spPr bwMode="auto">
                <a:xfrm>
                  <a:off x="0" y="578550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2" name="Gerade Verbindung 31"/>
                <p:cNvCxnSpPr/>
                <p:nvPr userDrawn="1"/>
              </p:nvCxnSpPr>
              <p:spPr bwMode="auto">
                <a:xfrm>
                  <a:off x="-7816" y="481418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3" name="Gerade Verbindung 32"/>
                <p:cNvCxnSpPr/>
                <p:nvPr userDrawn="1"/>
              </p:nvCxnSpPr>
              <p:spPr bwMode="auto">
                <a:xfrm>
                  <a:off x="7956376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4" name="Gerade Verbindung 33"/>
                <p:cNvCxnSpPr/>
                <p:nvPr userDrawn="1"/>
              </p:nvCxnSpPr>
              <p:spPr bwMode="auto">
                <a:xfrm>
                  <a:off x="0" y="451596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7" name="Gerade Verbindung 26"/>
              <p:cNvCxnSpPr/>
              <p:nvPr userDrawn="1"/>
            </p:nvCxnSpPr>
            <p:spPr bwMode="auto">
              <a:xfrm>
                <a:off x="0" y="92843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5" name="Gerade Verbindung 54"/>
            <p:cNvCxnSpPr/>
            <p:nvPr userDrawn="1"/>
          </p:nvCxnSpPr>
          <p:spPr bwMode="auto">
            <a:xfrm>
              <a:off x="3572273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3419872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>
              <a:off x="4641850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489449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10402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D66D3-C8B6-4C45-AF21-FBFE3F944AB3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2151-8713-4660-AB46-BFF4320BE216}" type="datetime1">
              <a:rPr lang="de-DE"/>
              <a:pPr>
                <a:defRPr/>
              </a:pPr>
              <a:t>02.11.2025</a:t>
            </a:fld>
            <a:endParaRPr lang="de-DE" sz="1050"/>
          </a:p>
        </p:txBody>
      </p:sp>
    </p:spTree>
    <p:extLst>
      <p:ext uri="{BB962C8B-B14F-4D97-AF65-F5344CB8AC3E}">
        <p14:creationId xmlns:p14="http://schemas.microsoft.com/office/powerpoint/2010/main" val="2368486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036619" y="204571"/>
            <a:ext cx="6478732" cy="994172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89968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530225" y="3028950"/>
            <a:ext cx="8077200" cy="1162980"/>
          </a:xfrm>
        </p:spPr>
        <p:txBody>
          <a:bodyPr/>
          <a:lstStyle>
            <a:lvl1pPr>
              <a:buNone/>
              <a:defRPr sz="1350">
                <a:solidFill>
                  <a:srgbClr val="000A10"/>
                </a:solidFill>
              </a:defRPr>
            </a:lvl1pPr>
            <a:lvl2pPr>
              <a:defRPr sz="1350">
                <a:solidFill>
                  <a:srgbClr val="000A10"/>
                </a:solidFill>
              </a:defRPr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  <p:grpSp>
        <p:nvGrpSpPr>
          <p:cNvPr id="9" name="Gruppierung 8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8248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3712580"/>
            <a:ext cx="8077201" cy="459121"/>
          </a:xfrm>
        </p:spPr>
        <p:txBody>
          <a:bodyPr anchor="b"/>
          <a:lstStyle>
            <a:lvl1pPr>
              <a:lnSpc>
                <a:spcPts val="3000"/>
              </a:lnSpc>
              <a:defRPr sz="2025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419193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2"/>
          </p:nvPr>
        </p:nvSpPr>
        <p:spPr bwMode="auto">
          <a:xfrm>
            <a:off x="533406" y="1189324"/>
            <a:ext cx="8084447" cy="2516552"/>
          </a:xfrm>
          <a:custGeom>
            <a:avLst/>
            <a:gdLst>
              <a:gd name="connsiteX0" fmla="*/ 0 w 8084447"/>
              <a:gd name="connsiteY0" fmla="*/ 0 h 3223360"/>
              <a:gd name="connsiteX1" fmla="*/ 8082887 w 8084447"/>
              <a:gd name="connsiteY1" fmla="*/ 0 h 3223360"/>
              <a:gd name="connsiteX2" fmla="*/ 8083177 w 8084447"/>
              <a:gd name="connsiteY2" fmla="*/ 255282 h 3223360"/>
              <a:gd name="connsiteX3" fmla="*/ 8083685 w 8084447"/>
              <a:gd name="connsiteY3" fmla="*/ 2560887 h 3223360"/>
              <a:gd name="connsiteX4" fmla="*/ 7426138 w 8084447"/>
              <a:gd name="connsiteY4" fmla="*/ 3223360 h 3223360"/>
              <a:gd name="connsiteX5" fmla="*/ 0 w 8084447"/>
              <a:gd name="connsiteY5" fmla="*/ 3220185 h 3223360"/>
              <a:gd name="connsiteX0" fmla="*/ 0 w 8084447"/>
              <a:gd name="connsiteY0" fmla="*/ 0 h 3355403"/>
              <a:gd name="connsiteX1" fmla="*/ 8082887 w 8084447"/>
              <a:gd name="connsiteY1" fmla="*/ 132043 h 3355403"/>
              <a:gd name="connsiteX2" fmla="*/ 8083177 w 8084447"/>
              <a:gd name="connsiteY2" fmla="*/ 387325 h 3355403"/>
              <a:gd name="connsiteX3" fmla="*/ 8083685 w 8084447"/>
              <a:gd name="connsiteY3" fmla="*/ 2692930 h 3355403"/>
              <a:gd name="connsiteX4" fmla="*/ 7426138 w 8084447"/>
              <a:gd name="connsiteY4" fmla="*/ 3355403 h 3355403"/>
              <a:gd name="connsiteX5" fmla="*/ 0 w 8084447"/>
              <a:gd name="connsiteY5" fmla="*/ 3352228 h 3355403"/>
              <a:gd name="connsiteX6" fmla="*/ 0 w 8084447"/>
              <a:gd name="connsiteY6" fmla="*/ 0 h 3355403"/>
              <a:gd name="connsiteX0" fmla="*/ 0 w 8084447"/>
              <a:gd name="connsiteY0" fmla="*/ 0 h 3355403"/>
              <a:gd name="connsiteX1" fmla="*/ 8082887 w 8084447"/>
              <a:gd name="connsiteY1" fmla="*/ 0 h 3355403"/>
              <a:gd name="connsiteX2" fmla="*/ 8083177 w 8084447"/>
              <a:gd name="connsiteY2" fmla="*/ 387325 h 3355403"/>
              <a:gd name="connsiteX3" fmla="*/ 8083685 w 8084447"/>
              <a:gd name="connsiteY3" fmla="*/ 2692930 h 3355403"/>
              <a:gd name="connsiteX4" fmla="*/ 7426138 w 8084447"/>
              <a:gd name="connsiteY4" fmla="*/ 3355403 h 3355403"/>
              <a:gd name="connsiteX5" fmla="*/ 0 w 8084447"/>
              <a:gd name="connsiteY5" fmla="*/ 3352228 h 3355403"/>
              <a:gd name="connsiteX6" fmla="*/ 0 w 8084447"/>
              <a:gd name="connsiteY6" fmla="*/ 0 h 335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4447" h="3355403">
                <a:moveTo>
                  <a:pt x="0" y="0"/>
                </a:moveTo>
                <a:lnTo>
                  <a:pt x="8082887" y="0"/>
                </a:lnTo>
                <a:cubicBezTo>
                  <a:pt x="8082984" y="85094"/>
                  <a:pt x="8083080" y="302231"/>
                  <a:pt x="8083177" y="387325"/>
                </a:cubicBezTo>
                <a:cubicBezTo>
                  <a:pt x="8084149" y="1212833"/>
                  <a:pt x="8085201" y="2044039"/>
                  <a:pt x="8083685" y="2692930"/>
                </a:cubicBezTo>
                <a:lnTo>
                  <a:pt x="7426138" y="3355403"/>
                </a:lnTo>
                <a:lnTo>
                  <a:pt x="0" y="33522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  <p:grpSp>
        <p:nvGrpSpPr>
          <p:cNvPr id="9" name="Gruppierung 8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6" name="Rechteck 35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3" name="Parallelogramm 12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682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2025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grpSp>
        <p:nvGrpSpPr>
          <p:cNvPr id="8" name="Gruppierung 7"/>
          <p:cNvGrpSpPr/>
          <p:nvPr userDrawn="1"/>
        </p:nvGrpSpPr>
        <p:grpSpPr>
          <a:xfrm>
            <a:off x="3635896" y="4166498"/>
            <a:ext cx="5508104" cy="977001"/>
            <a:chOff x="3635896" y="5555331"/>
            <a:chExt cx="5508104" cy="1302668"/>
          </a:xfrm>
        </p:grpSpPr>
        <p:sp>
          <p:nvSpPr>
            <p:cNvPr id="9" name="Parallelogramm 8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10" name="Freihandform 9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11" name="Gruppierung 10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6" name="Parallelogramm 15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3" name="Parallelogramm 12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pic>
        <p:nvPicPr>
          <p:cNvPr id="22" name="Bild 2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7066144" y="195534"/>
            <a:ext cx="1543335" cy="26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1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6A82841-864F-0247-95A5-646D1154CD9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30228" y="4811316"/>
            <a:ext cx="1914525" cy="3321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530226" y="1188599"/>
            <a:ext cx="8085460" cy="332580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96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ung 8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7" name="Rechteck 3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3712578"/>
            <a:ext cx="8077201" cy="459121"/>
          </a:xfrm>
        </p:spPr>
        <p:txBody>
          <a:bodyPr anchor="b"/>
          <a:lstStyle>
            <a:lvl1pPr>
              <a:lnSpc>
                <a:spcPts val="4000"/>
              </a:lnSpc>
              <a:defRPr sz="27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419193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3"/>
          </p:nvPr>
        </p:nvSpPr>
        <p:spPr bwMode="auto">
          <a:xfrm>
            <a:off x="533402" y="1435578"/>
            <a:ext cx="8084447" cy="2249098"/>
          </a:xfrm>
          <a:custGeom>
            <a:avLst/>
            <a:gdLst>
              <a:gd name="connsiteX0" fmla="*/ 0 w 8084447"/>
              <a:gd name="connsiteY0" fmla="*/ 0 h 2249098"/>
              <a:gd name="connsiteX1" fmla="*/ 8083969 w 8084447"/>
              <a:gd name="connsiteY1" fmla="*/ 0 h 2249098"/>
              <a:gd name="connsiteX2" fmla="*/ 8084277 w 8084447"/>
              <a:gd name="connsiteY2" fmla="*/ 352027 h 2249098"/>
              <a:gd name="connsiteX3" fmla="*/ 8083685 w 8084447"/>
              <a:gd name="connsiteY3" fmla="*/ 1586625 h 2249098"/>
              <a:gd name="connsiteX4" fmla="*/ 7426138 w 8084447"/>
              <a:gd name="connsiteY4" fmla="*/ 2249098 h 2249098"/>
              <a:gd name="connsiteX5" fmla="*/ 0 w 8084447"/>
              <a:gd name="connsiteY5" fmla="*/ 2245923 h 224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447" h="2249098">
                <a:moveTo>
                  <a:pt x="0" y="0"/>
                </a:moveTo>
                <a:lnTo>
                  <a:pt x="8083969" y="0"/>
                </a:lnTo>
                <a:lnTo>
                  <a:pt x="8084277" y="352027"/>
                </a:lnTo>
                <a:cubicBezTo>
                  <a:pt x="8084578" y="798937"/>
                  <a:pt x="8084538" y="1221624"/>
                  <a:pt x="8083685" y="1586625"/>
                </a:cubicBezTo>
                <a:lnTo>
                  <a:pt x="7426138" y="2249098"/>
                </a:lnTo>
                <a:lnTo>
                  <a:pt x="0" y="2245923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530229" y="1188599"/>
            <a:ext cx="8080375" cy="218065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342892" indent="0" algn="ctr">
              <a:buNone/>
              <a:defRPr/>
            </a:lvl2pPr>
            <a:lvl3pPr marL="685783" indent="0" algn="ctr">
              <a:buNone/>
              <a:defRPr/>
            </a:lvl3pPr>
            <a:lvl4pPr marL="1028675" indent="0" algn="ctr">
              <a:buNone/>
              <a:defRPr/>
            </a:lvl4pPr>
            <a:lvl5pPr marL="1371566" indent="0" algn="ctr">
              <a:buNone/>
              <a:defRPr/>
            </a:lvl5pPr>
            <a:lvl6pPr marL="1714457" indent="0" algn="ctr">
              <a:buNone/>
              <a:defRPr/>
            </a:lvl6pPr>
            <a:lvl7pPr marL="2057348" indent="0" algn="ctr">
              <a:buNone/>
              <a:defRPr/>
            </a:lvl7pPr>
            <a:lvl8pPr marL="2400240" indent="0" algn="ctr">
              <a:buNone/>
              <a:defRPr/>
            </a:lvl8pPr>
            <a:lvl9pPr marL="2743132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530226" y="1465121"/>
            <a:ext cx="8085460" cy="304928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7"/>
            <a:ext cx="1824037" cy="18951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7"/>
            <a:ext cx="1905000" cy="19019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2885039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auto">
          <a:xfrm>
            <a:off x="4641851" y="1190837"/>
            <a:ext cx="3977572" cy="3325947"/>
          </a:xfrm>
          <a:custGeom>
            <a:avLst/>
            <a:gdLst>
              <a:gd name="connsiteX0" fmla="*/ 0 w 3977572"/>
              <a:gd name="connsiteY0" fmla="*/ 0 h 4434596"/>
              <a:gd name="connsiteX1" fmla="*/ 3977572 w 3977572"/>
              <a:gd name="connsiteY1" fmla="*/ 0 h 4434596"/>
              <a:gd name="connsiteX2" fmla="*/ 3975236 w 3977572"/>
              <a:gd name="connsiteY2" fmla="*/ 3772123 h 4434596"/>
              <a:gd name="connsiteX3" fmla="*/ 3317689 w 3977572"/>
              <a:gd name="connsiteY3" fmla="*/ 4434596 h 4434596"/>
              <a:gd name="connsiteX4" fmla="*/ 0 w 3977572"/>
              <a:gd name="connsiteY4" fmla="*/ 4433178 h 4434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7572" h="4434596">
                <a:moveTo>
                  <a:pt x="0" y="0"/>
                </a:moveTo>
                <a:lnTo>
                  <a:pt x="3977572" y="0"/>
                </a:lnTo>
                <a:cubicBezTo>
                  <a:pt x="3974632" y="1258455"/>
                  <a:pt x="3978176" y="2513668"/>
                  <a:pt x="3975236" y="3772123"/>
                </a:cubicBezTo>
                <a:lnTo>
                  <a:pt x="3317689" y="4434596"/>
                </a:lnTo>
                <a:lnTo>
                  <a:pt x="0" y="4433178"/>
                </a:lnTo>
                <a:close/>
              </a:path>
            </a:pathLst>
          </a:cu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0225" y="357505"/>
            <a:ext cx="8080374" cy="57951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65549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t>02.11.2025</a:t>
            </a:fld>
            <a:endParaRPr lang="de-DE" sz="105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0225" y="357505"/>
            <a:ext cx="8080374" cy="57951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4"/>
          </p:nvPr>
        </p:nvSpPr>
        <p:spPr>
          <a:xfrm>
            <a:off x="4644012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8757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5"/>
          <p:cNvSpPr>
            <a:spLocks noGrp="1"/>
          </p:cNvSpPr>
          <p:nvPr>
            <p:ph type="pic" sz="quarter" idx="12"/>
          </p:nvPr>
        </p:nvSpPr>
        <p:spPr bwMode="auto">
          <a:xfrm>
            <a:off x="533096" y="1190835"/>
            <a:ext cx="8086326" cy="3325948"/>
          </a:xfrm>
          <a:custGeom>
            <a:avLst/>
            <a:gdLst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8080375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4427119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9196"/>
              <a:gd name="connsiteY0" fmla="*/ 0 h 5083175"/>
              <a:gd name="connsiteX1" fmla="*/ 8089196 w 8089196"/>
              <a:gd name="connsiteY1" fmla="*/ 651754 h 5083175"/>
              <a:gd name="connsiteX2" fmla="*/ 8080375 w 8089196"/>
              <a:gd name="connsiteY2" fmla="*/ 4427119 h 5083175"/>
              <a:gd name="connsiteX3" fmla="*/ 7422963 w 8089196"/>
              <a:gd name="connsiteY3" fmla="*/ 5083175 h 5083175"/>
              <a:gd name="connsiteX4" fmla="*/ 0 w 8089196"/>
              <a:gd name="connsiteY4" fmla="*/ 5083175 h 5083175"/>
              <a:gd name="connsiteX5" fmla="*/ 0 w 8089196"/>
              <a:gd name="connsiteY5" fmla="*/ 0 h 5083175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0375 w 8089196"/>
              <a:gd name="connsiteY2" fmla="*/ 3775366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6860 w 8089196"/>
              <a:gd name="connsiteY2" fmla="*/ 3772124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7622"/>
              <a:gd name="connsiteY0" fmla="*/ 688974 h 5120396"/>
              <a:gd name="connsiteX1" fmla="*/ 8086021 w 8087622"/>
              <a:gd name="connsiteY1" fmla="*/ 0 h 5120396"/>
              <a:gd name="connsiteX2" fmla="*/ 8086860 w 8087622"/>
              <a:gd name="connsiteY2" fmla="*/ 4461098 h 5120396"/>
              <a:gd name="connsiteX3" fmla="*/ 7422963 w 8087622"/>
              <a:gd name="connsiteY3" fmla="*/ 5120396 h 5120396"/>
              <a:gd name="connsiteX4" fmla="*/ 0 w 8087622"/>
              <a:gd name="connsiteY4" fmla="*/ 5120396 h 5120396"/>
              <a:gd name="connsiteX5" fmla="*/ 0 w 8087622"/>
              <a:gd name="connsiteY5" fmla="*/ 688974 h 5120396"/>
              <a:gd name="connsiteX0" fmla="*/ 3175 w 8087622"/>
              <a:gd name="connsiteY0" fmla="*/ 0 h 5120397"/>
              <a:gd name="connsiteX1" fmla="*/ 8086021 w 8087622"/>
              <a:gd name="connsiteY1" fmla="*/ 1 h 5120397"/>
              <a:gd name="connsiteX2" fmla="*/ 8086860 w 8087622"/>
              <a:gd name="connsiteY2" fmla="*/ 4461099 h 5120397"/>
              <a:gd name="connsiteX3" fmla="*/ 7422963 w 8087622"/>
              <a:gd name="connsiteY3" fmla="*/ 5120397 h 5120397"/>
              <a:gd name="connsiteX4" fmla="*/ 0 w 8087622"/>
              <a:gd name="connsiteY4" fmla="*/ 5120397 h 5120397"/>
              <a:gd name="connsiteX5" fmla="*/ 3175 w 8087622"/>
              <a:gd name="connsiteY5" fmla="*/ 0 h 5120397"/>
              <a:gd name="connsiteX0" fmla="*/ 7 w 8084454"/>
              <a:gd name="connsiteY0" fmla="*/ 0 h 5120397"/>
              <a:gd name="connsiteX1" fmla="*/ 8082853 w 8084454"/>
              <a:gd name="connsiteY1" fmla="*/ 1 h 5120397"/>
              <a:gd name="connsiteX2" fmla="*/ 8083692 w 8084454"/>
              <a:gd name="connsiteY2" fmla="*/ 4461099 h 5120397"/>
              <a:gd name="connsiteX3" fmla="*/ 7419795 w 8084454"/>
              <a:gd name="connsiteY3" fmla="*/ 5120397 h 5120397"/>
              <a:gd name="connsiteX4" fmla="*/ 117482 w 8084454"/>
              <a:gd name="connsiteY4" fmla="*/ 5041022 h 5120397"/>
              <a:gd name="connsiteX5" fmla="*/ 7 w 8084454"/>
              <a:gd name="connsiteY5" fmla="*/ 0 h 5120397"/>
              <a:gd name="connsiteX0" fmla="*/ 305 w 8084752"/>
              <a:gd name="connsiteY0" fmla="*/ 0 h 5120397"/>
              <a:gd name="connsiteX1" fmla="*/ 8083151 w 8084752"/>
              <a:gd name="connsiteY1" fmla="*/ 1 h 5120397"/>
              <a:gd name="connsiteX2" fmla="*/ 8083990 w 8084752"/>
              <a:gd name="connsiteY2" fmla="*/ 4461099 h 5120397"/>
              <a:gd name="connsiteX3" fmla="*/ 7420093 w 8084752"/>
              <a:gd name="connsiteY3" fmla="*/ 5120397 h 5120397"/>
              <a:gd name="connsiteX4" fmla="*/ 305 w 8084752"/>
              <a:gd name="connsiteY4" fmla="*/ 5120397 h 5120397"/>
              <a:gd name="connsiteX5" fmla="*/ 305 w 8084752"/>
              <a:gd name="connsiteY5" fmla="*/ 0 h 5120397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9618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3151"/>
              <a:gd name="connsiteY0" fmla="*/ 0 h 5123572"/>
              <a:gd name="connsiteX1" fmla="*/ 8083151 w 8083151"/>
              <a:gd name="connsiteY1" fmla="*/ 1 h 5123572"/>
              <a:gd name="connsiteX2" fmla="*/ 8036365 w 8083151"/>
              <a:gd name="connsiteY2" fmla="*/ 4445224 h 5123572"/>
              <a:gd name="connsiteX3" fmla="*/ 7426443 w 8083151"/>
              <a:gd name="connsiteY3" fmla="*/ 5123572 h 5123572"/>
              <a:gd name="connsiteX4" fmla="*/ 305 w 8083151"/>
              <a:gd name="connsiteY4" fmla="*/ 5120397 h 5123572"/>
              <a:gd name="connsiteX5" fmla="*/ 305 w 8083151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6326"/>
              <a:gd name="connsiteY0" fmla="*/ 0 h 5123572"/>
              <a:gd name="connsiteX1" fmla="*/ 8086326 w 8086326"/>
              <a:gd name="connsiteY1" fmla="*/ 688976 h 5123572"/>
              <a:gd name="connsiteX2" fmla="*/ 8083990 w 8086326"/>
              <a:gd name="connsiteY2" fmla="*/ 4461099 h 5123572"/>
              <a:gd name="connsiteX3" fmla="*/ 7426443 w 8086326"/>
              <a:gd name="connsiteY3" fmla="*/ 5123572 h 5123572"/>
              <a:gd name="connsiteX4" fmla="*/ 305 w 8086326"/>
              <a:gd name="connsiteY4" fmla="*/ 5120397 h 5123572"/>
              <a:gd name="connsiteX5" fmla="*/ 305 w 8086326"/>
              <a:gd name="connsiteY5" fmla="*/ 0 h 5123572"/>
              <a:gd name="connsiteX0" fmla="*/ 305 w 8086326"/>
              <a:gd name="connsiteY0" fmla="*/ 0 h 4434597"/>
              <a:gd name="connsiteX1" fmla="*/ 8086326 w 8086326"/>
              <a:gd name="connsiteY1" fmla="*/ 1 h 4434597"/>
              <a:gd name="connsiteX2" fmla="*/ 8083990 w 8086326"/>
              <a:gd name="connsiteY2" fmla="*/ 3772124 h 4434597"/>
              <a:gd name="connsiteX3" fmla="*/ 7426443 w 8086326"/>
              <a:gd name="connsiteY3" fmla="*/ 4434597 h 4434597"/>
              <a:gd name="connsiteX4" fmla="*/ 305 w 8086326"/>
              <a:gd name="connsiteY4" fmla="*/ 4431422 h 4434597"/>
              <a:gd name="connsiteX5" fmla="*/ 305 w 8086326"/>
              <a:gd name="connsiteY5" fmla="*/ 0 h 443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6326" h="4434597">
                <a:moveTo>
                  <a:pt x="305" y="0"/>
                </a:moveTo>
                <a:lnTo>
                  <a:pt x="8086326" y="1"/>
                </a:lnTo>
                <a:cubicBezTo>
                  <a:pt x="8083386" y="1258456"/>
                  <a:pt x="8086930" y="2513669"/>
                  <a:pt x="8083990" y="3772124"/>
                </a:cubicBezTo>
                <a:lnTo>
                  <a:pt x="7426443" y="4434597"/>
                </a:lnTo>
                <a:lnTo>
                  <a:pt x="305" y="4431422"/>
                </a:lnTo>
                <a:cubicBezTo>
                  <a:pt x="1363" y="2724623"/>
                  <a:pt x="-753" y="1706799"/>
                  <a:pt x="305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2479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8"/>
            <a:ext cx="1824037" cy="13620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6"/>
            <a:ext cx="1905000" cy="13669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7" name="Gruppierung 6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1" name="Gerade Verbindung 20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Gerade Verbindung 21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hteck 31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8" name="Gruppierung 7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9" name="Parallelogramm 8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0" name="Parallelogramm 9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1" name="Parallelogramm 10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1085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5"/>
          <p:cNvSpPr>
            <a:spLocks noGrp="1"/>
          </p:cNvSpPr>
          <p:nvPr>
            <p:ph type="pic" sz="quarter" idx="12"/>
          </p:nvPr>
        </p:nvSpPr>
        <p:spPr bwMode="auto">
          <a:xfrm>
            <a:off x="533097" y="674105"/>
            <a:ext cx="8084752" cy="3842679"/>
          </a:xfrm>
          <a:custGeom>
            <a:avLst/>
            <a:gdLst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8080375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4427119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9196"/>
              <a:gd name="connsiteY0" fmla="*/ 0 h 5083175"/>
              <a:gd name="connsiteX1" fmla="*/ 8089196 w 8089196"/>
              <a:gd name="connsiteY1" fmla="*/ 651754 h 5083175"/>
              <a:gd name="connsiteX2" fmla="*/ 8080375 w 8089196"/>
              <a:gd name="connsiteY2" fmla="*/ 4427119 h 5083175"/>
              <a:gd name="connsiteX3" fmla="*/ 7422963 w 8089196"/>
              <a:gd name="connsiteY3" fmla="*/ 5083175 h 5083175"/>
              <a:gd name="connsiteX4" fmla="*/ 0 w 8089196"/>
              <a:gd name="connsiteY4" fmla="*/ 5083175 h 5083175"/>
              <a:gd name="connsiteX5" fmla="*/ 0 w 8089196"/>
              <a:gd name="connsiteY5" fmla="*/ 0 h 5083175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0375 w 8089196"/>
              <a:gd name="connsiteY2" fmla="*/ 3775366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6860 w 8089196"/>
              <a:gd name="connsiteY2" fmla="*/ 3772124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7622"/>
              <a:gd name="connsiteY0" fmla="*/ 688974 h 5120396"/>
              <a:gd name="connsiteX1" fmla="*/ 8086021 w 8087622"/>
              <a:gd name="connsiteY1" fmla="*/ 0 h 5120396"/>
              <a:gd name="connsiteX2" fmla="*/ 8086860 w 8087622"/>
              <a:gd name="connsiteY2" fmla="*/ 4461098 h 5120396"/>
              <a:gd name="connsiteX3" fmla="*/ 7422963 w 8087622"/>
              <a:gd name="connsiteY3" fmla="*/ 5120396 h 5120396"/>
              <a:gd name="connsiteX4" fmla="*/ 0 w 8087622"/>
              <a:gd name="connsiteY4" fmla="*/ 5120396 h 5120396"/>
              <a:gd name="connsiteX5" fmla="*/ 0 w 8087622"/>
              <a:gd name="connsiteY5" fmla="*/ 688974 h 5120396"/>
              <a:gd name="connsiteX0" fmla="*/ 3175 w 8087622"/>
              <a:gd name="connsiteY0" fmla="*/ 0 h 5120397"/>
              <a:gd name="connsiteX1" fmla="*/ 8086021 w 8087622"/>
              <a:gd name="connsiteY1" fmla="*/ 1 h 5120397"/>
              <a:gd name="connsiteX2" fmla="*/ 8086860 w 8087622"/>
              <a:gd name="connsiteY2" fmla="*/ 4461099 h 5120397"/>
              <a:gd name="connsiteX3" fmla="*/ 7422963 w 8087622"/>
              <a:gd name="connsiteY3" fmla="*/ 5120397 h 5120397"/>
              <a:gd name="connsiteX4" fmla="*/ 0 w 8087622"/>
              <a:gd name="connsiteY4" fmla="*/ 5120397 h 5120397"/>
              <a:gd name="connsiteX5" fmla="*/ 3175 w 8087622"/>
              <a:gd name="connsiteY5" fmla="*/ 0 h 5120397"/>
              <a:gd name="connsiteX0" fmla="*/ 7 w 8084454"/>
              <a:gd name="connsiteY0" fmla="*/ 0 h 5120397"/>
              <a:gd name="connsiteX1" fmla="*/ 8082853 w 8084454"/>
              <a:gd name="connsiteY1" fmla="*/ 1 h 5120397"/>
              <a:gd name="connsiteX2" fmla="*/ 8083692 w 8084454"/>
              <a:gd name="connsiteY2" fmla="*/ 4461099 h 5120397"/>
              <a:gd name="connsiteX3" fmla="*/ 7419795 w 8084454"/>
              <a:gd name="connsiteY3" fmla="*/ 5120397 h 5120397"/>
              <a:gd name="connsiteX4" fmla="*/ 117482 w 8084454"/>
              <a:gd name="connsiteY4" fmla="*/ 5041022 h 5120397"/>
              <a:gd name="connsiteX5" fmla="*/ 7 w 8084454"/>
              <a:gd name="connsiteY5" fmla="*/ 0 h 5120397"/>
              <a:gd name="connsiteX0" fmla="*/ 305 w 8084752"/>
              <a:gd name="connsiteY0" fmla="*/ 0 h 5120397"/>
              <a:gd name="connsiteX1" fmla="*/ 8083151 w 8084752"/>
              <a:gd name="connsiteY1" fmla="*/ 1 h 5120397"/>
              <a:gd name="connsiteX2" fmla="*/ 8083990 w 8084752"/>
              <a:gd name="connsiteY2" fmla="*/ 4461099 h 5120397"/>
              <a:gd name="connsiteX3" fmla="*/ 7420093 w 8084752"/>
              <a:gd name="connsiteY3" fmla="*/ 5120397 h 5120397"/>
              <a:gd name="connsiteX4" fmla="*/ 305 w 8084752"/>
              <a:gd name="connsiteY4" fmla="*/ 5120397 h 5120397"/>
              <a:gd name="connsiteX5" fmla="*/ 305 w 8084752"/>
              <a:gd name="connsiteY5" fmla="*/ 0 h 5120397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9618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3151"/>
              <a:gd name="connsiteY0" fmla="*/ 0 h 5123572"/>
              <a:gd name="connsiteX1" fmla="*/ 8083151 w 8083151"/>
              <a:gd name="connsiteY1" fmla="*/ 1 h 5123572"/>
              <a:gd name="connsiteX2" fmla="*/ 8036365 w 8083151"/>
              <a:gd name="connsiteY2" fmla="*/ 4445224 h 5123572"/>
              <a:gd name="connsiteX3" fmla="*/ 7426443 w 8083151"/>
              <a:gd name="connsiteY3" fmla="*/ 5123572 h 5123572"/>
              <a:gd name="connsiteX4" fmla="*/ 305 w 8083151"/>
              <a:gd name="connsiteY4" fmla="*/ 5120397 h 5123572"/>
              <a:gd name="connsiteX5" fmla="*/ 305 w 8083151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752" h="5123572">
                <a:moveTo>
                  <a:pt x="305" y="0"/>
                </a:moveTo>
                <a:lnTo>
                  <a:pt x="8083151" y="1"/>
                </a:lnTo>
                <a:cubicBezTo>
                  <a:pt x="8080211" y="1258456"/>
                  <a:pt x="8086930" y="3202644"/>
                  <a:pt x="8083990" y="4461099"/>
                </a:cubicBezTo>
                <a:lnTo>
                  <a:pt x="7426443" y="5123572"/>
                </a:lnTo>
                <a:lnTo>
                  <a:pt x="305" y="5120397"/>
                </a:lnTo>
                <a:cubicBezTo>
                  <a:pt x="1363" y="3413598"/>
                  <a:pt x="-753" y="1706799"/>
                  <a:pt x="305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9"/>
            <a:ext cx="1824037" cy="1529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7"/>
            <a:ext cx="1905000" cy="153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02.11.2025</a:t>
            </a:fld>
            <a:endParaRPr lang="de-DE" sz="1050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Rechteck 33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8731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9D2028D-284B-DB46-AEB2-FE4D4A733661}" type="datetime1">
              <a:rPr lang="de-AT" smtClean="0"/>
              <a:t>02.11.2025</a:t>
            </a:fld>
            <a:endParaRPr lang="de-DE" sz="10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539752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539752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22"/>
          </p:nvPr>
        </p:nvSpPr>
        <p:spPr>
          <a:xfrm>
            <a:off x="539752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23"/>
          </p:nvPr>
        </p:nvSpPr>
        <p:spPr>
          <a:xfrm>
            <a:off x="2622489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4"/>
          </p:nvPr>
        </p:nvSpPr>
        <p:spPr>
          <a:xfrm>
            <a:off x="2622489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5"/>
          </p:nvPr>
        </p:nvSpPr>
        <p:spPr>
          <a:xfrm>
            <a:off x="2622489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6"/>
          </p:nvPr>
        </p:nvSpPr>
        <p:spPr>
          <a:xfrm>
            <a:off x="4716544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716544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8"/>
          </p:nvPr>
        </p:nvSpPr>
        <p:spPr>
          <a:xfrm>
            <a:off x="4716544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9"/>
          </p:nvPr>
        </p:nvSpPr>
        <p:spPr>
          <a:xfrm>
            <a:off x="6810599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30"/>
          </p:nvPr>
        </p:nvSpPr>
        <p:spPr>
          <a:xfrm>
            <a:off x="6810599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1"/>
          </p:nvPr>
        </p:nvSpPr>
        <p:spPr>
          <a:xfrm>
            <a:off x="6810599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grpSp>
        <p:nvGrpSpPr>
          <p:cNvPr id="21" name="Gruppierung 20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22" name="Gruppierung 21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Gerade Verbindung 3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Gerade Verbindung 3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Gerade Verbindung 3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Gerade Verbindung 3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Gerade Verbindung 4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Gerade Verbindung 4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Gerade Verbindung 4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Gerade Verbindung 4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Gerade Verbindung 4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Gerade Verbindung 4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Rechteck 4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3" name="Gruppierung 22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24" name="Parallelogramm 23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6" name="Parallelogramm 25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7" name="Parallelogramm 26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0" name="Parallelogramm 29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923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635896" y="4166498"/>
            <a:ext cx="5508104" cy="977001"/>
            <a:chOff x="3635896" y="5555331"/>
            <a:chExt cx="5508104" cy="1302668"/>
          </a:xfrm>
        </p:grpSpPr>
        <p:sp>
          <p:nvSpPr>
            <p:cNvPr id="8" name="Parallelogramm 7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9" name="Freihandform 8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10" name="Gruppierung 9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5" name="Parallelogramm 14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2" name="Parallelogramm 11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grpSp>
        <p:nvGrpSpPr>
          <p:cNvPr id="21" name="Gruppierung 20"/>
          <p:cNvGrpSpPr/>
          <p:nvPr userDrawn="1"/>
        </p:nvGrpSpPr>
        <p:grpSpPr>
          <a:xfrm>
            <a:off x="2587964" y="3524285"/>
            <a:ext cx="4926351" cy="292305"/>
            <a:chOff x="2587960" y="4027999"/>
            <a:chExt cx="4926351" cy="389740"/>
          </a:xfrm>
        </p:grpSpPr>
        <p:sp>
          <p:nvSpPr>
            <p:cNvPr id="22" name="Parallelogramm 21"/>
            <p:cNvSpPr/>
            <p:nvPr userDrawn="1"/>
          </p:nvSpPr>
          <p:spPr bwMode="auto">
            <a:xfrm>
              <a:off x="2587960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9A0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3" name="Parallelogramm 22"/>
            <p:cNvSpPr/>
            <p:nvPr userDrawn="1"/>
          </p:nvSpPr>
          <p:spPr bwMode="auto">
            <a:xfrm>
              <a:off x="348178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B8A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Parallelogramm 23"/>
            <p:cNvSpPr/>
            <p:nvPr userDrawn="1"/>
          </p:nvSpPr>
          <p:spPr bwMode="auto">
            <a:xfrm>
              <a:off x="436906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D6D8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5" name="Parallelogramm 24"/>
            <p:cNvSpPr/>
            <p:nvPr userDrawn="1"/>
          </p:nvSpPr>
          <p:spPr bwMode="auto">
            <a:xfrm>
              <a:off x="526414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F577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6" name="Parallelogramm 25"/>
            <p:cNvSpPr/>
            <p:nvPr userDrawn="1"/>
          </p:nvSpPr>
          <p:spPr bwMode="auto">
            <a:xfrm>
              <a:off x="6157479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0427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7" name="Parallelogramm 26"/>
            <p:cNvSpPr/>
            <p:nvPr userDrawn="1"/>
          </p:nvSpPr>
          <p:spPr bwMode="auto">
            <a:xfrm>
              <a:off x="7050774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22B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28" name="Bild 2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1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ung 19"/>
          <p:cNvGrpSpPr/>
          <p:nvPr userDrawn="1"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grpSp>
          <p:nvGrpSpPr>
            <p:cNvPr id="11" name="Gruppierung 10"/>
            <p:cNvGrpSpPr/>
            <p:nvPr userDrawn="1"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cxnSp>
            <p:nvCxnSpPr>
              <p:cNvPr id="12" name="Gerade Verbindung 11"/>
              <p:cNvCxnSpPr/>
              <p:nvPr userDrawn="1"/>
            </p:nvCxnSpPr>
            <p:spPr bwMode="auto">
              <a:xfrm>
                <a:off x="530225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Gerade Verbindung 12"/>
              <p:cNvCxnSpPr/>
              <p:nvPr userDrawn="1"/>
            </p:nvCxnSpPr>
            <p:spPr bwMode="auto">
              <a:xfrm>
                <a:off x="8615685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Gerade Verbindung 13"/>
              <p:cNvCxnSpPr/>
              <p:nvPr userDrawn="1"/>
            </p:nvCxnSpPr>
            <p:spPr bwMode="auto">
              <a:xfrm>
                <a:off x="0" y="6019200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" name="Gerade Verbindung 14"/>
              <p:cNvCxnSpPr/>
              <p:nvPr userDrawn="1"/>
            </p:nvCxnSpPr>
            <p:spPr bwMode="auto">
              <a:xfrm>
                <a:off x="0" y="1584796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Gerade Verbindung 15"/>
              <p:cNvCxnSpPr/>
              <p:nvPr userDrawn="1"/>
            </p:nvCxnSpPr>
            <p:spPr bwMode="auto">
              <a:xfrm>
                <a:off x="0" y="58496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Gerade Verbindung 16"/>
              <p:cNvCxnSpPr/>
              <p:nvPr userDrawn="1"/>
            </p:nvCxnSpPr>
            <p:spPr bwMode="auto">
              <a:xfrm>
                <a:off x="0" y="5361263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Gerade Verbindung 17"/>
              <p:cNvCxnSpPr/>
              <p:nvPr userDrawn="1"/>
            </p:nvCxnSpPr>
            <p:spPr bwMode="auto">
              <a:xfrm>
                <a:off x="7956376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9" name="Gerade Verbindung 18"/>
            <p:cNvCxnSpPr/>
            <p:nvPr userDrawn="1"/>
          </p:nvCxnSpPr>
          <p:spPr bwMode="auto">
            <a:xfrm>
              <a:off x="0" y="897178"/>
              <a:ext cx="9144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1" name="Gerade Verbindung 20"/>
          <p:cNvCxnSpPr/>
          <p:nvPr userDrawn="1"/>
        </p:nvCxnSpPr>
        <p:spPr bwMode="auto">
          <a:xfrm>
            <a:off x="3572273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/>
          <p:cNvCxnSpPr/>
          <p:nvPr userDrawn="1"/>
        </p:nvCxnSpPr>
        <p:spPr bwMode="auto">
          <a:xfrm>
            <a:off x="3419872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Gerade Verbindung 22"/>
          <p:cNvCxnSpPr/>
          <p:nvPr userDrawn="1"/>
        </p:nvCxnSpPr>
        <p:spPr bwMode="auto">
          <a:xfrm>
            <a:off x="464185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Gerade Verbindung 23"/>
          <p:cNvCxnSpPr/>
          <p:nvPr userDrawn="1"/>
        </p:nvCxnSpPr>
        <p:spPr bwMode="auto">
          <a:xfrm>
            <a:off x="4489449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25108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‹Nr.›</a:t>
            </a:fld>
            <a:endParaRPr lang="en-GB" sz="1400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02/11/2025</a:t>
            </a:fld>
            <a:endParaRPr lang="en-GB" sz="1400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44009" y="1203598"/>
            <a:ext cx="3960440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769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1296000"/>
            <a:ext cx="8077201" cy="816769"/>
          </a:xfrm>
        </p:spPr>
        <p:txBody>
          <a:bodyPr anchor="b"/>
          <a:lstStyle>
            <a:lvl1pPr>
              <a:lnSpc>
                <a:spcPts val="4000"/>
              </a:lnSpc>
              <a:defRPr sz="27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  <p:grpSp>
        <p:nvGrpSpPr>
          <p:cNvPr id="22" name="Gruppierung 21"/>
          <p:cNvGrpSpPr/>
          <p:nvPr userDrawn="1"/>
        </p:nvGrpSpPr>
        <p:grpSpPr>
          <a:xfrm>
            <a:off x="3635896" y="3840832"/>
            <a:ext cx="5508104" cy="1302668"/>
            <a:chOff x="3635896" y="5555331"/>
            <a:chExt cx="5508104" cy="1302668"/>
          </a:xfrm>
        </p:grpSpPr>
        <p:sp>
          <p:nvSpPr>
            <p:cNvPr id="23" name="Parallelogramm 22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Freihandform 23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25" name="Gruppierung 24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30" name="Parallelogramm 29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6" name="Gruppierung 25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27" name="Parallelogramm 26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530225" y="1203598"/>
            <a:ext cx="8085460" cy="33123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0225" y="267494"/>
            <a:ext cx="6274023" cy="72008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36B4F74-2901-1B4A-A15E-8C1388FF047B}" type="datetime1">
              <a:rPr lang="de-AT" smtClean="0"/>
              <a:t>02.11.2025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843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530226" y="1188597"/>
            <a:ext cx="8080375" cy="218065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530225" y="1465119"/>
            <a:ext cx="8085460" cy="30508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8FC4669-B5B2-424D-A5E6-D35A4A957E17}" type="datetime1">
              <a:rPr lang="de-AT" smtClean="0"/>
              <a:t>02.11.2025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03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4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40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de-AT" smtClean="0"/>
              <a:t>02.11.2025</a:t>
            </a:fld>
            <a:endParaRPr lang="de-DE" sz="1400"/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2"/>
          </p:nvPr>
        </p:nvSpPr>
        <p:spPr bwMode="auto">
          <a:xfrm>
            <a:off x="4644008" y="1201762"/>
            <a:ext cx="3974719" cy="3314204"/>
          </a:xfrm>
          <a:custGeom>
            <a:avLst/>
            <a:gdLst>
              <a:gd name="connsiteX0" fmla="*/ 0 w 3974719"/>
              <a:gd name="connsiteY0" fmla="*/ 0 h 3314204"/>
              <a:gd name="connsiteX1" fmla="*/ 3974719 w 3974719"/>
              <a:gd name="connsiteY1" fmla="*/ 0 h 3314204"/>
              <a:gd name="connsiteX2" fmla="*/ 3973079 w 3974719"/>
              <a:gd name="connsiteY2" fmla="*/ 2650893 h 3314204"/>
              <a:gd name="connsiteX3" fmla="*/ 3315532 w 3974719"/>
              <a:gd name="connsiteY3" fmla="*/ 3314204 h 3314204"/>
              <a:gd name="connsiteX4" fmla="*/ 0 w 3974719"/>
              <a:gd name="connsiteY4" fmla="*/ 3312785 h 331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719" h="3314204">
                <a:moveTo>
                  <a:pt x="0" y="0"/>
                </a:moveTo>
                <a:lnTo>
                  <a:pt x="3974719" y="0"/>
                </a:lnTo>
                <a:lnTo>
                  <a:pt x="3973079" y="2650893"/>
                </a:lnTo>
                <a:lnTo>
                  <a:pt x="3315532" y="3314204"/>
                </a:lnTo>
                <a:lnTo>
                  <a:pt x="0" y="331278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230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4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40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de-AT" smtClean="0"/>
              <a:t>02.11.2025</a:t>
            </a:fld>
            <a:endParaRPr lang="de-DE" sz="140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3960440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40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de-AT" smtClean="0"/>
              <a:t>02.11.2025</a:t>
            </a:fld>
            <a:endParaRPr lang="de-DE" sz="1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 bwMode="auto">
          <a:xfrm>
            <a:off x="533104" y="1201762"/>
            <a:ext cx="8085623" cy="3314204"/>
          </a:xfrm>
          <a:custGeom>
            <a:avLst/>
            <a:gdLst>
              <a:gd name="connsiteX0" fmla="*/ 0 w 8085623"/>
              <a:gd name="connsiteY0" fmla="*/ 0 h 3310018"/>
              <a:gd name="connsiteX1" fmla="*/ 8085623 w 8085623"/>
              <a:gd name="connsiteY1" fmla="*/ 0 h 3310018"/>
              <a:gd name="connsiteX2" fmla="*/ 8083983 w 8085623"/>
              <a:gd name="connsiteY2" fmla="*/ 2647545 h 3310018"/>
              <a:gd name="connsiteX3" fmla="*/ 7426436 w 8085623"/>
              <a:gd name="connsiteY3" fmla="*/ 3310018 h 3310018"/>
              <a:gd name="connsiteX4" fmla="*/ 298 w 8085623"/>
              <a:gd name="connsiteY4" fmla="*/ 3306843 h 3310018"/>
              <a:gd name="connsiteX5" fmla="*/ 1 w 8085623"/>
              <a:gd name="connsiteY5" fmla="*/ 47868 h 331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623" h="3310018">
                <a:moveTo>
                  <a:pt x="0" y="0"/>
                </a:moveTo>
                <a:lnTo>
                  <a:pt x="8085623" y="0"/>
                </a:lnTo>
                <a:lnTo>
                  <a:pt x="8083983" y="2647545"/>
                </a:lnTo>
                <a:lnTo>
                  <a:pt x="7426436" y="3310018"/>
                </a:lnTo>
                <a:lnTo>
                  <a:pt x="298" y="3306843"/>
                </a:lnTo>
                <a:cubicBezTo>
                  <a:pt x="1092" y="2026744"/>
                  <a:pt x="100" y="1134193"/>
                  <a:pt x="1" y="47868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9" name="Gruppierung 8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353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9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AF9002-F3AC-9D48-9425-5ADC68E24044}" type="datetime1">
              <a:rPr lang="de-AT" smtClean="0"/>
              <a:t>02.11.2025</a:t>
            </a:fld>
            <a:endParaRPr lang="de-DE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7" name="Gruppierung 6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Rechteck 33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5197BF1-BDDE-E74D-BA45-32BDC1105D8B}" type="datetime1">
              <a:rPr lang="de-AT" smtClean="0"/>
              <a:t>02.11.2025</a:t>
            </a:fld>
            <a:endParaRPr lang="de-DE" dirty="0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530225" y="267494"/>
            <a:ext cx="627402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Mastertitelformat bearbeiten</a:t>
            </a:r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0225" y="1201738"/>
            <a:ext cx="8080375" cy="331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Mastertextformat bearbeiten</a:t>
            </a:r>
          </a:p>
          <a:p>
            <a:pPr lvl="1"/>
            <a:r>
              <a:rPr lang="de-AT" altLang="de-DE" dirty="0"/>
              <a:t>Zweite Ebene</a:t>
            </a:r>
          </a:p>
          <a:p>
            <a:pPr lvl="2"/>
            <a:r>
              <a:rPr lang="de-AT" altLang="de-DE" dirty="0"/>
              <a:t>Dritte Ebene</a:t>
            </a:r>
          </a:p>
          <a:p>
            <a:pPr lvl="3"/>
            <a:r>
              <a:rPr lang="de-AT" altLang="de-DE" dirty="0"/>
              <a:t>Vierte Ebene</a:t>
            </a:r>
          </a:p>
          <a:p>
            <a:pPr lvl="4"/>
            <a:r>
              <a:rPr lang="de-AT" altLang="de-DE" dirty="0"/>
              <a:t>Fünfte Ebene</a:t>
            </a:r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4516439" y="320279"/>
            <a:ext cx="822325" cy="616744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9" name="Bild 8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7066140" y="260712"/>
            <a:ext cx="1543335" cy="3475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94" r:id="rId1"/>
    <p:sldLayoutId id="2147484707" r:id="rId2"/>
    <p:sldLayoutId id="2147484711" r:id="rId3"/>
    <p:sldLayoutId id="2147484696" r:id="rId4"/>
    <p:sldLayoutId id="2147484695" r:id="rId5"/>
    <p:sldLayoutId id="2147484698" r:id="rId6"/>
    <p:sldLayoutId id="2147484714" r:id="rId7"/>
    <p:sldLayoutId id="2147484701" r:id="rId8"/>
    <p:sldLayoutId id="2147484712" r:id="rId9"/>
    <p:sldLayoutId id="2147484706" r:id="rId10"/>
    <p:sldLayoutId id="2147484716" r:id="rId11"/>
    <p:sldLayoutId id="2147484703" r:id="rId12"/>
    <p:sldLayoutId id="2147484713" r:id="rId13"/>
    <p:sldLayoutId id="2147484721" r:id="rId1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69875" indent="-269875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eaLnBrk="1" fontAlgn="base" hangingPunct="1">
        <a:spcBef>
          <a:spcPts val="4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804863" indent="-269875" algn="l" rtl="0" eaLnBrk="1" fontAlgn="base" hangingPunct="1">
        <a:spcBef>
          <a:spcPts val="4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1090612" indent="-285750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355725" indent="-285750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5274" y="165175"/>
            <a:ext cx="1641491" cy="443522"/>
          </a:xfrm>
          <a:prstGeom prst="rect">
            <a:avLst/>
          </a:prstGeom>
        </p:spPr>
      </p:pic>
      <p:cxnSp>
        <p:nvCxnSpPr>
          <p:cNvPr id="8" name="Gerader Verbinder 7"/>
          <p:cNvCxnSpPr/>
          <p:nvPr userDrawn="1"/>
        </p:nvCxnSpPr>
        <p:spPr>
          <a:xfrm>
            <a:off x="0" y="755855"/>
            <a:ext cx="9126000" cy="0"/>
          </a:xfrm>
          <a:prstGeom prst="line">
            <a:avLst/>
          </a:prstGeom>
          <a:ln w="38100">
            <a:solidFill>
              <a:srgbClr val="BE15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72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0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4" y="4812508"/>
            <a:ext cx="1824037" cy="13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811316"/>
            <a:ext cx="1905000" cy="13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675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2B1B25B-28AE-B84E-9B4E-1F6AD112EC3A}" type="datetime1">
              <a:rPr lang="de-AT" smtClean="0"/>
              <a:t>02.11.2025</a:t>
            </a:fld>
            <a:endParaRPr lang="de-DE" dirty="0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530228" y="357505"/>
            <a:ext cx="6535915" cy="57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Mastertitelformat bearbeiten</a:t>
            </a:r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0228" y="1188244"/>
            <a:ext cx="8080375" cy="332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Mastertextformat bearbeiten</a:t>
            </a:r>
          </a:p>
          <a:p>
            <a:pPr lvl="1"/>
            <a:r>
              <a:rPr lang="de-AT" altLang="de-DE" dirty="0"/>
              <a:t>Zweite Ebene</a:t>
            </a:r>
          </a:p>
          <a:p>
            <a:pPr lvl="2"/>
            <a:r>
              <a:rPr lang="de-AT" altLang="de-DE" dirty="0"/>
              <a:t>Dritte Ebene</a:t>
            </a:r>
          </a:p>
          <a:p>
            <a:pPr lvl="3"/>
            <a:r>
              <a:rPr lang="de-AT" altLang="de-DE" dirty="0"/>
              <a:t>Vierte Ebene</a:t>
            </a:r>
          </a:p>
          <a:p>
            <a:pPr lvl="4"/>
            <a:r>
              <a:rPr lang="de-AT" altLang="de-DE" dirty="0"/>
              <a:t>Fünfte Ebene</a:t>
            </a:r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4516442" y="320280"/>
            <a:ext cx="822325" cy="616744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3" name="Picture 2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CC8B4A0-3020-EDAF-32C5-797027935DF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36259" y="-20537"/>
            <a:ext cx="1467534" cy="8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1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4" r:id="rId1"/>
    <p:sldLayoutId id="2147484725" r:id="rId2"/>
    <p:sldLayoutId id="2147484726" r:id="rId3"/>
    <p:sldLayoutId id="2147484727" r:id="rId4"/>
    <p:sldLayoutId id="2147484728" r:id="rId5"/>
    <p:sldLayoutId id="2147484729" r:id="rId6"/>
    <p:sldLayoutId id="2147484730" r:id="rId7"/>
    <p:sldLayoutId id="2147484731" r:id="rId8"/>
    <p:sldLayoutId id="2147484732" r:id="rId9"/>
    <p:sldLayoutId id="2147484733" r:id="rId10"/>
    <p:sldLayoutId id="2147484734" r:id="rId11"/>
    <p:sldLayoutId id="2147484735" r:id="rId12"/>
    <p:sldLayoutId id="2147484736" r:id="rId13"/>
    <p:sldLayoutId id="2147484740" r:id="rId1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8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342892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685783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028675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371566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02401" indent="-202401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1231" indent="-198830" algn="l" rtl="0" eaLnBrk="1" fontAlgn="base" hangingPunct="1">
        <a:spcBef>
          <a:spcPts val="3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603632" indent="-202401" algn="l" rtl="0" eaLnBrk="1" fontAlgn="base" hangingPunct="1">
        <a:spcBef>
          <a:spcPts val="3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817939" indent="-214308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016768" indent="-214308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1885903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2914577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67.png"/><Relationship Id="rId18" Type="http://schemas.openxmlformats.org/officeDocument/2006/relationships/image" Target="../media/image4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image" Target="../media/image57.png"/><Relationship Id="rId16" Type="http://schemas.openxmlformats.org/officeDocument/2006/relationships/image" Target="../media/image70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g"/><Relationship Id="rId11" Type="http://schemas.openxmlformats.org/officeDocument/2006/relationships/image" Target="../media/image65.jpg"/><Relationship Id="rId5" Type="http://schemas.openxmlformats.org/officeDocument/2006/relationships/image" Target="../media/image60.jp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44.svg"/><Relationship Id="rId4" Type="http://schemas.openxmlformats.org/officeDocument/2006/relationships/image" Target="../media/image59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3" Type="http://schemas.openxmlformats.org/officeDocument/2006/relationships/hyperlink" Target="http://www.molecular-diagnostics.ait.ac.at/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tiff"/><Relationship Id="rId7" Type="http://schemas.openxmlformats.org/officeDocument/2006/relationships/image" Target="../media/image22.jpeg"/><Relationship Id="rId12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jpe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emf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http://www.olink.com/sites/default/files/pictures/Incubation---Extension---Detection_3.png" TargetMode="Externa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4.sv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image" Target="../media/image54.jpg"/><Relationship Id="rId4" Type="http://schemas.openxmlformats.org/officeDocument/2006/relationships/hyperlink" Target="https://www.ihi.europa.eu/sites/default/files/uploads/Documents/Calls/FutureTopics/Call_12_DraftText_Oct2025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02"/>
          <a:stretch/>
        </p:blipFill>
        <p:spPr>
          <a:xfrm>
            <a:off x="289561" y="3258816"/>
            <a:ext cx="4168140" cy="1690772"/>
          </a:xfrm>
          <a:noFill/>
        </p:spPr>
      </p:pic>
      <p:sp>
        <p:nvSpPr>
          <p:cNvPr id="2" name="Untertitel 1">
            <a:extLst>
              <a:ext uri="{FF2B5EF4-FFF2-40B4-BE49-F238E27FC236}">
                <a16:creationId xmlns:a16="http://schemas.microsoft.com/office/drawing/2014/main" id="{9B41AF39-72A5-43DA-A267-EE0EE6369DD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467544" y="1584300"/>
            <a:ext cx="8380413" cy="600768"/>
          </a:xfrm>
        </p:spPr>
        <p:txBody>
          <a:bodyPr/>
          <a:lstStyle/>
          <a:p>
            <a:r>
              <a:rPr lang="en-US" sz="21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Comprehensive multi-omics technologies and solutions ready to be applied to your patients and clinical needs – </a:t>
            </a:r>
            <a:r>
              <a:rPr lang="en-US" sz="1800" b="1" cap="all" dirty="0">
                <a:latin typeface="+mj-lt"/>
                <a:ea typeface="+mj-ea"/>
                <a:cs typeface="+mj-cs"/>
              </a:rPr>
              <a:t>Call for collaboration in 2026 EU calls</a:t>
            </a:r>
          </a:p>
          <a:p>
            <a:endParaRPr lang="de-DE" sz="1500" b="1" dirty="0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96484D44-6948-4EA0-A4DC-6E699904ECAD}"/>
              </a:ext>
            </a:extLst>
          </p:cNvPr>
          <p:cNvSpPr txBox="1">
            <a:spLocks/>
          </p:cNvSpPr>
          <p:nvPr/>
        </p:nvSpPr>
        <p:spPr bwMode="auto">
          <a:xfrm>
            <a:off x="5197906" y="3176218"/>
            <a:ext cx="8077201" cy="45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ts val="5333"/>
              </a:lnSpc>
              <a:spcBef>
                <a:spcPct val="0"/>
              </a:spcBef>
              <a:spcAft>
                <a:spcPct val="0"/>
              </a:spcAft>
              <a:defRPr sz="36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GB" sz="1050" kern="0" dirty="0"/>
              <a:t>Molecular Diagnostics</a:t>
            </a:r>
            <a:endParaRPr lang="de-DE" sz="1050" kern="0" dirty="0"/>
          </a:p>
        </p:txBody>
      </p:sp>
      <p:sp>
        <p:nvSpPr>
          <p:cNvPr id="7" name="Untertitel 1">
            <a:extLst>
              <a:ext uri="{FF2B5EF4-FFF2-40B4-BE49-F238E27FC236}">
                <a16:creationId xmlns:a16="http://schemas.microsoft.com/office/drawing/2014/main" id="{F8E84FB2-A48D-4F7D-B457-EA6E8C39CCCB}"/>
              </a:ext>
            </a:extLst>
          </p:cNvPr>
          <p:cNvSpPr txBox="1">
            <a:spLocks/>
          </p:cNvSpPr>
          <p:nvPr/>
        </p:nvSpPr>
        <p:spPr bwMode="auto">
          <a:xfrm>
            <a:off x="5206564" y="3651870"/>
            <a:ext cx="8074025" cy="60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Wingdings" pitchFamily="-65" charset="2"/>
              <a:buNone/>
              <a:tabLst/>
              <a:defRPr sz="2667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e-DE" sz="1350" kern="0" dirty="0"/>
              <a:t>AIT Austrian Institute of Technology</a:t>
            </a:r>
          </a:p>
          <a:p>
            <a:endParaRPr lang="de-DE" sz="1350" kern="0" dirty="0"/>
          </a:p>
          <a:p>
            <a:r>
              <a:rPr lang="de-DE" sz="1100" kern="0" cap="all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Christa Nöhammer, PhD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C370759-F1C4-4498-936F-441DE447537C}"/>
              </a:ext>
            </a:extLst>
          </p:cNvPr>
          <p:cNvSpPr txBox="1"/>
          <p:nvPr/>
        </p:nvSpPr>
        <p:spPr bwMode="auto">
          <a:xfrm>
            <a:off x="5129014" y="4340200"/>
            <a:ext cx="663892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christa.noehammer@ait.ac.ac</a:t>
            </a:r>
          </a:p>
        </p:txBody>
      </p:sp>
      <p:pic>
        <p:nvPicPr>
          <p:cNvPr id="4" name="Grafik 3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77E53F4B-8958-B683-4030-FAACAAAC1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1" y="411510"/>
            <a:ext cx="1218477" cy="48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9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B4DCA-249E-AFC5-1138-ADA5B6F44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5EC27A7-0A89-41EE-FBD6-93D0A2211B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67F6EC-59F6-4747-AD02-8B2929E149E7}" type="slidenum">
              <a:rPr lang="de-DE" smtClean="0"/>
              <a:pPr>
                <a:defRPr/>
              </a:pPr>
              <a:t>10</a:t>
            </a:fld>
            <a:endParaRPr lang="de-DE" sz="1400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47FE6761-36F8-F18C-473E-C6EBB0BE4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777" y="471749"/>
            <a:ext cx="6274023" cy="648072"/>
          </a:xfrm>
        </p:spPr>
        <p:txBody>
          <a:bodyPr/>
          <a:lstStyle/>
          <a:p>
            <a:r>
              <a:rPr lang="de-DE" dirty="0" err="1"/>
              <a:t>Upcoming</a:t>
            </a:r>
            <a:r>
              <a:rPr lang="de-DE" dirty="0"/>
              <a:t> Mission Cancer Calls </a:t>
            </a:r>
            <a:br>
              <a:rPr lang="de-DE" dirty="0"/>
            </a:br>
            <a:r>
              <a:rPr lang="de-DE" dirty="0" err="1"/>
              <a:t>fitting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Multi-</a:t>
            </a:r>
            <a:r>
              <a:rPr lang="de-DE" dirty="0" err="1"/>
              <a:t>OMIcs</a:t>
            </a:r>
            <a:r>
              <a:rPr lang="de-DE" dirty="0"/>
              <a:t> Expertise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CE7DE2D-570D-272F-0C0A-5FFB8354B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696080"/>
            <a:ext cx="1713967" cy="75787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27FE37F-431B-5571-69BE-1F4B055E9E75}"/>
              </a:ext>
            </a:extLst>
          </p:cNvPr>
          <p:cNvSpPr txBox="1"/>
          <p:nvPr/>
        </p:nvSpPr>
        <p:spPr>
          <a:xfrm>
            <a:off x="107504" y="1292630"/>
            <a:ext cx="4464496" cy="954107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21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z="1400" dirty="0"/>
              <a:t>HORIZON-MISS-2026-02-CANCER-03: </a:t>
            </a:r>
            <a:r>
              <a:rPr lang="en-US" sz="1400" b="1" dirty="0"/>
              <a:t>Pragmatic clinical trials to </a:t>
            </a:r>
            <a:r>
              <a:rPr lang="en-US" sz="1400" b="1" dirty="0" err="1"/>
              <a:t>optimise</a:t>
            </a:r>
            <a:r>
              <a:rPr lang="en-US" sz="1400" b="1" dirty="0"/>
              <a:t> immunotherapeutic interventions for patients with refractory cancers </a:t>
            </a:r>
          </a:p>
          <a:p>
            <a:r>
              <a:rPr lang="en-US" sz="1400" dirty="0"/>
              <a:t>RIA 7-8 Mio € </a:t>
            </a:r>
            <a:r>
              <a:rPr lang="en-US" sz="1400" dirty="0">
                <a:sym typeface="Wingdings" panose="05000000000000000000" pitchFamily="2" charset="2"/>
              </a:rPr>
              <a:t> 3 projects funded</a:t>
            </a:r>
            <a:r>
              <a:rPr lang="en-US" sz="1400" dirty="0"/>
              <a:t> </a:t>
            </a:r>
            <a:endParaRPr lang="de-DE" sz="1400" dirty="0"/>
          </a:p>
        </p:txBody>
      </p:sp>
      <p:pic>
        <p:nvPicPr>
          <p:cNvPr id="2" name="Grafik 1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7BADE43B-07BD-639D-9087-A7B223396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E424A04-A7C9-FD5E-8A17-EC9A03A36809}"/>
              </a:ext>
            </a:extLst>
          </p:cNvPr>
          <p:cNvSpPr txBox="1"/>
          <p:nvPr/>
        </p:nvSpPr>
        <p:spPr bwMode="auto">
          <a:xfrm>
            <a:off x="4848533" y="1508073"/>
            <a:ext cx="2861984" cy="523220"/>
          </a:xfrm>
          <a:prstGeom prst="rect">
            <a:avLst/>
          </a:prstGeom>
          <a:noFill/>
          <a:ln w="9525">
            <a:solidFill>
              <a:schemeClr val="tx2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b="1" dirty="0"/>
              <a:t>Final </a:t>
            </a:r>
            <a:r>
              <a:rPr lang="en-US" b="1" dirty="0" err="1"/>
              <a:t>Calltext</a:t>
            </a:r>
            <a:r>
              <a:rPr lang="en-US" b="1" dirty="0"/>
              <a:t>: </a:t>
            </a:r>
            <a:r>
              <a:rPr lang="en-US" dirty="0"/>
              <a:t>Feb 2026</a:t>
            </a:r>
          </a:p>
          <a:p>
            <a:r>
              <a:rPr lang="en-US" b="1" dirty="0"/>
              <a:t>Submission deadline: </a:t>
            </a:r>
            <a:r>
              <a:rPr lang="en-US" dirty="0"/>
              <a:t>Sept 15, 2026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66A1CC3-55BE-4DF0-B814-2A45708B0550}"/>
              </a:ext>
            </a:extLst>
          </p:cNvPr>
          <p:cNvSpPr txBox="1"/>
          <p:nvPr/>
        </p:nvSpPr>
        <p:spPr bwMode="auto">
          <a:xfrm>
            <a:off x="5615608" y="2201969"/>
            <a:ext cx="352839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1050" b="0" i="0" u="none" strike="noStrike" baseline="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US" b="1" dirty="0"/>
              <a:t>Scope: </a:t>
            </a:r>
            <a:r>
              <a:rPr lang="en-US" dirty="0"/>
              <a:t>Patients with refractory cancers across Europe need access to more effective, affordable and tailored cancer immunotherapeutic interventions which keep up with complex/fragmented healthcare landscape &amp; </a:t>
            </a:r>
            <a:r>
              <a:rPr lang="en-US" dirty="0" err="1"/>
              <a:t>spiralling</a:t>
            </a:r>
            <a:r>
              <a:rPr lang="en-US" dirty="0"/>
              <a:t> costs.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80F43A5-B553-641C-2907-55AFECA1DF63}"/>
              </a:ext>
            </a:extLst>
          </p:cNvPr>
          <p:cNvSpPr txBox="1"/>
          <p:nvPr/>
        </p:nvSpPr>
        <p:spPr bwMode="auto">
          <a:xfrm>
            <a:off x="351777" y="2300854"/>
            <a:ext cx="5156327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Proposals should address all the following: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Conduct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randomised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or cluster-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randomised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academic investigator-initiated</a:t>
            </a:r>
            <a:r>
              <a:rPr lang="en-US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pragmatic clinical trials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that benefit 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patients with refractory cancers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(a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ny disease stage, cancer subtype, age group or part of society) - to deliver effective, affordable and tailored immunotherapeutic interventions for implementation by healthcare systems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All data should be disaggregated by sex, gender, age, socio-economic status or ethnicity.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Translational research is limited to supporting biomarker-informed patient stratification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and the conduct and analyses of the proposed clinical trial(s).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The primary and secondary endpoints of the pragmatic clinical trials should target overall survival, patient-reported outcomes and quality of life issues considered important by and for cancer patients and their caregivers/families. Such endpoints should be defined together with patients and their caregivers/families through research that stimulates social innovation and supports end-user engagement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hosen treatment intervention(s) should be adapted to the particular needs of the target population and the specificities of the provision of care at regional, national level, Furthermore, affordability/accessibility should be taken into account.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Applicants should include an appropriate mix of stakeholders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E98F8C-77FF-4CF1-63DE-51A0531A75E3}"/>
              </a:ext>
            </a:extLst>
          </p:cNvPr>
          <p:cNvSpPr txBox="1"/>
          <p:nvPr/>
        </p:nvSpPr>
        <p:spPr bwMode="auto">
          <a:xfrm>
            <a:off x="5538395" y="3522488"/>
            <a:ext cx="3579592" cy="84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Multi-</a:t>
            </a:r>
            <a:r>
              <a:rPr lang="de-DE" sz="1200" kern="0" dirty="0" err="1">
                <a:solidFill>
                  <a:schemeClr val="tx2"/>
                </a:solidFill>
              </a:rPr>
              <a:t>omics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therapy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response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prediction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biomarkers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from</a:t>
            </a:r>
            <a:r>
              <a:rPr lang="de-DE" sz="1200" kern="0" dirty="0">
                <a:solidFill>
                  <a:schemeClr val="tx2"/>
                </a:solidFill>
              </a:rPr>
              <a:t> liquid </a:t>
            </a:r>
            <a:r>
              <a:rPr lang="de-DE" sz="1200" kern="0" dirty="0" err="1">
                <a:solidFill>
                  <a:schemeClr val="tx2"/>
                </a:solidFill>
              </a:rPr>
              <a:t>biopsy</a:t>
            </a:r>
            <a:r>
              <a:rPr lang="de-DE" sz="1200" kern="0" dirty="0">
                <a:solidFill>
                  <a:schemeClr val="tx2"/>
                </a:solidFill>
              </a:rPr>
              <a:t> (&amp; </a:t>
            </a:r>
            <a:r>
              <a:rPr lang="de-DE" sz="1200" kern="0" dirty="0" err="1">
                <a:solidFill>
                  <a:schemeClr val="tx2"/>
                </a:solidFill>
              </a:rPr>
              <a:t>tissue</a:t>
            </a:r>
            <a:r>
              <a:rPr lang="de-DE" sz="1200" kern="0" dirty="0">
                <a:solidFill>
                  <a:schemeClr val="tx2"/>
                </a:solidFill>
              </a:rPr>
              <a:t>)</a:t>
            </a: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Data </a:t>
            </a:r>
            <a:r>
              <a:rPr lang="de-DE" sz="1200" kern="0" dirty="0" err="1">
                <a:solidFill>
                  <a:schemeClr val="tx2"/>
                </a:solidFill>
              </a:rPr>
              <a:t>analysis</a:t>
            </a:r>
            <a:r>
              <a:rPr lang="de-DE" sz="1200" kern="0" dirty="0">
                <a:solidFill>
                  <a:schemeClr val="tx2"/>
                </a:solidFill>
              </a:rPr>
              <a:t>, feature </a:t>
            </a:r>
            <a:r>
              <a:rPr lang="de-DE" sz="1200" kern="0" dirty="0" err="1">
                <a:solidFill>
                  <a:schemeClr val="tx2"/>
                </a:solidFill>
              </a:rPr>
              <a:t>extraction</a:t>
            </a:r>
            <a:endParaRPr lang="de-DE" sz="1200" kern="0" dirty="0">
              <a:solidFill>
                <a:schemeClr val="tx2"/>
              </a:solidFill>
            </a:endParaRP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Multi-</a:t>
            </a:r>
            <a:r>
              <a:rPr lang="de-DE" sz="1200" kern="0" dirty="0" err="1">
                <a:solidFill>
                  <a:schemeClr val="tx2"/>
                </a:solidFill>
              </a:rPr>
              <a:t>omics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analysis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from</a:t>
            </a:r>
            <a:r>
              <a:rPr lang="de-DE" sz="1200" kern="0" dirty="0">
                <a:solidFill>
                  <a:schemeClr val="tx2"/>
                </a:solidFill>
              </a:rPr>
              <a:t> ex vivo </a:t>
            </a:r>
            <a:r>
              <a:rPr lang="de-DE" sz="1200" kern="0" dirty="0" err="1">
                <a:solidFill>
                  <a:schemeClr val="tx2"/>
                </a:solidFill>
              </a:rPr>
              <a:t>organ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cultures</a:t>
            </a:r>
            <a:endParaRPr lang="de-DE" sz="1200" kern="0" dirty="0">
              <a:solidFill>
                <a:schemeClr val="tx2"/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AF6AE8BF-424A-C6C9-B50D-77263F9E7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571" y="3059103"/>
            <a:ext cx="1219263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3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el 1"/>
          <p:cNvSpPr>
            <a:spLocks noGrp="1"/>
          </p:cNvSpPr>
          <p:nvPr>
            <p:ph type="title"/>
          </p:nvPr>
        </p:nvSpPr>
        <p:spPr>
          <a:xfrm>
            <a:off x="428674" y="110539"/>
            <a:ext cx="6057900" cy="526256"/>
          </a:xfrm>
        </p:spPr>
        <p:txBody>
          <a:bodyPr/>
          <a:lstStyle/>
          <a:p>
            <a:r>
              <a:rPr lang="de-AT" dirty="0" err="1"/>
              <a:t>ACKnowledgments</a:t>
            </a:r>
            <a:endParaRPr lang="de-DE" dirty="0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306785" y="3705876"/>
            <a:ext cx="6667593" cy="1188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sz="1200" kern="0" dirty="0">
              <a:solidFill>
                <a:srgbClr val="000A10"/>
              </a:solidFill>
              <a:latin typeface="Arial"/>
              <a:ea typeface="ＭＳ Ｐゴシック"/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1200" kern="0" dirty="0">
              <a:solidFill>
                <a:srgbClr val="000C20"/>
              </a:solidFill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defTabSz="685800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</p:txBody>
      </p:sp>
      <p:sp>
        <p:nvSpPr>
          <p:cNvPr id="3" name="AutoShape 2" descr="Bildergebnis für fp7 logo"/>
          <p:cNvSpPr>
            <a:spLocks noChangeAspect="1" noChangeArrowheads="1"/>
          </p:cNvSpPr>
          <p:nvPr/>
        </p:nvSpPr>
        <p:spPr bwMode="auto">
          <a:xfrm>
            <a:off x="1190625" y="-102394"/>
            <a:ext cx="1071563" cy="8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de-DE" sz="75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7" r="34002"/>
          <a:stretch/>
        </p:blipFill>
        <p:spPr bwMode="auto">
          <a:xfrm>
            <a:off x="7825351" y="758212"/>
            <a:ext cx="952424" cy="88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 bwMode="auto">
          <a:xfrm>
            <a:off x="5293762" y="3995993"/>
            <a:ext cx="918102" cy="5538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>
              <a:defRPr/>
            </a:pPr>
            <a:endParaRPr lang="de-DE" sz="75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8082091" y="3929475"/>
            <a:ext cx="98616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de-DE" sz="750" dirty="0">
                <a:ea typeface="ＭＳ Ｐゴシック" pitchFamily="-112" charset="-128"/>
              </a:rPr>
              <a:t>Klemens Vierlinger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099022" y="2611626"/>
            <a:ext cx="98777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de-DE" sz="750" dirty="0">
                <a:ea typeface="ＭＳ Ｐゴシック" pitchFamily="-112" charset="-128"/>
              </a:rPr>
              <a:t>Christa </a:t>
            </a:r>
            <a:r>
              <a:rPr lang="de-DE" sz="750" dirty="0" err="1">
                <a:ea typeface="ＭＳ Ｐゴシック" pitchFamily="-112" charset="-128"/>
              </a:rPr>
              <a:t>Nöhammer</a:t>
            </a:r>
            <a:endParaRPr lang="de-DE" sz="750" dirty="0">
              <a:ea typeface="ＭＳ Ｐゴシック" pitchFamily="-112" charset="-128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B5A0B4F-5BA5-D5EC-983D-471A8611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791" y="1762530"/>
            <a:ext cx="671345" cy="834474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D1B9A83-F549-CD4B-803C-C3634CFD0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8784" y="3049753"/>
            <a:ext cx="626614" cy="862729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EDB285AA-3D8B-4812-8A66-F1199EADA00E}"/>
              </a:ext>
            </a:extLst>
          </p:cNvPr>
          <p:cNvSpPr txBox="1"/>
          <p:nvPr/>
        </p:nvSpPr>
        <p:spPr>
          <a:xfrm>
            <a:off x="5669306" y="3969804"/>
            <a:ext cx="968535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de-DE" sz="750" dirty="0">
                <a:ea typeface="ＭＳ Ｐゴシック" pitchFamily="-112" charset="-128"/>
              </a:rPr>
              <a:t>Michaela Hendling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919DD9C-F2DB-9829-E96E-BD50C638740A}"/>
              </a:ext>
            </a:extLst>
          </p:cNvPr>
          <p:cNvSpPr txBox="1"/>
          <p:nvPr/>
        </p:nvSpPr>
        <p:spPr>
          <a:xfrm>
            <a:off x="6566556" y="3953945"/>
            <a:ext cx="857928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de-DE" sz="750" dirty="0">
                <a:ea typeface="ＭＳ Ｐゴシック" pitchFamily="-112" charset="-128"/>
              </a:rPr>
              <a:t>Gabriel Vignolle</a:t>
            </a:r>
          </a:p>
        </p:txBody>
      </p:sp>
      <p:pic>
        <p:nvPicPr>
          <p:cNvPr id="17" name="Grafik 16" descr="Ein Bild, das Person, Mann, Anzug, Wand enthält.&#10;&#10;Automatisch generierte Beschreibung">
            <a:extLst>
              <a:ext uri="{FF2B5EF4-FFF2-40B4-BE49-F238E27FC236}">
                <a16:creationId xmlns:a16="http://schemas.microsoft.com/office/drawing/2014/main" id="{01890226-0C76-42C4-552E-5EA02623C8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311" t="16401" r="28246" b="34250"/>
          <a:stretch/>
        </p:blipFill>
        <p:spPr>
          <a:xfrm>
            <a:off x="6685061" y="3086345"/>
            <a:ext cx="572456" cy="82888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Grafik 4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D1783E51-2E3F-731A-022E-097DCA39DA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94" t="18756" r="11065" b="32587"/>
          <a:stretch/>
        </p:blipFill>
        <p:spPr>
          <a:xfrm>
            <a:off x="5795503" y="3079019"/>
            <a:ext cx="683100" cy="850455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7904" name="Textfeld 37903">
            <a:extLst>
              <a:ext uri="{FF2B5EF4-FFF2-40B4-BE49-F238E27FC236}">
                <a16:creationId xmlns:a16="http://schemas.microsoft.com/office/drawing/2014/main" id="{AF29B16B-6A0F-BF7F-2E5F-ACA103149BC7}"/>
              </a:ext>
            </a:extLst>
          </p:cNvPr>
          <p:cNvSpPr txBox="1"/>
          <p:nvPr/>
        </p:nvSpPr>
        <p:spPr>
          <a:xfrm>
            <a:off x="5676043" y="2603061"/>
            <a:ext cx="77457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algn="ctr">
              <a:defRPr>
                <a:ea typeface="ＭＳ Ｐゴシック" pitchFamily="-112" charset="-128"/>
              </a:defRPr>
            </a:lvl1pPr>
          </a:lstStyle>
          <a:p>
            <a:pPr defTabSz="685800">
              <a:defRPr/>
            </a:pPr>
            <a:r>
              <a:rPr lang="de-DE" sz="750" dirty="0"/>
              <a:t>Jasmin Huber</a:t>
            </a:r>
          </a:p>
        </p:txBody>
      </p:sp>
      <p:sp>
        <p:nvSpPr>
          <p:cNvPr id="37899" name="Titel 1">
            <a:extLst>
              <a:ext uri="{FF2B5EF4-FFF2-40B4-BE49-F238E27FC236}">
                <a16:creationId xmlns:a16="http://schemas.microsoft.com/office/drawing/2014/main" id="{11F291F9-23B5-0541-7F0C-5FFA6DD579D3}"/>
              </a:ext>
            </a:extLst>
          </p:cNvPr>
          <p:cNvSpPr txBox="1">
            <a:spLocks/>
          </p:cNvSpPr>
          <p:nvPr/>
        </p:nvSpPr>
        <p:spPr bwMode="auto">
          <a:xfrm>
            <a:off x="5759312" y="907410"/>
            <a:ext cx="2195246" cy="52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 defTabSz="685800">
              <a:defRPr/>
            </a:pPr>
            <a:r>
              <a:rPr lang="de-AT" sz="1800" kern="0" dirty="0">
                <a:solidFill>
                  <a:srgbClr val="790B1A"/>
                </a:solidFill>
                <a:latin typeface="Arial" panose="020B0604020202020204"/>
              </a:rPr>
              <a:t>BIOMARKER/</a:t>
            </a:r>
          </a:p>
          <a:p>
            <a:pPr defTabSz="685800">
              <a:defRPr/>
            </a:pPr>
            <a:r>
              <a:rPr lang="de-AT" sz="1800" kern="0" dirty="0" err="1">
                <a:solidFill>
                  <a:srgbClr val="790B1A"/>
                </a:solidFill>
                <a:latin typeface="Arial" panose="020B0604020202020204"/>
              </a:rPr>
              <a:t>biOINFORMATICS</a:t>
            </a:r>
            <a:endParaRPr lang="de-DE" sz="1800" kern="0" dirty="0">
              <a:solidFill>
                <a:srgbClr val="790B1A"/>
              </a:solidFill>
              <a:latin typeface="Arial" panose="020B0604020202020204"/>
            </a:endParaRPr>
          </a:p>
        </p:txBody>
      </p:sp>
      <p:pic>
        <p:nvPicPr>
          <p:cNvPr id="37906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7BBB05F-311D-10D1-8162-E293C24361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994"/>
          <a:stretch/>
        </p:blipFill>
        <p:spPr>
          <a:xfrm>
            <a:off x="305895" y="887396"/>
            <a:ext cx="5061920" cy="3233102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2A55CFD-9D3B-25B6-45DB-5CA6CCF3CF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9579" y="1793010"/>
            <a:ext cx="580846" cy="768409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999BA45A-B188-A9A5-276F-EC31C091C0F5}"/>
              </a:ext>
            </a:extLst>
          </p:cNvPr>
          <p:cNvSpPr txBox="1"/>
          <p:nvPr/>
        </p:nvSpPr>
        <p:spPr>
          <a:xfrm>
            <a:off x="7335711" y="3953257"/>
            <a:ext cx="86594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de-DE" sz="750" dirty="0">
                <a:ea typeface="ＭＳ Ｐゴシック" pitchFamily="-112" charset="-128"/>
              </a:rPr>
              <a:t>Enrique Ozcariz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BA96C13-5B47-C302-EA94-DFC080F0C41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75506" r="11318" b="72969"/>
          <a:stretch/>
        </p:blipFill>
        <p:spPr>
          <a:xfrm>
            <a:off x="7400378" y="3085809"/>
            <a:ext cx="731601" cy="843832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3" name="Picture 2" descr="A person with long hair smiling&#10;&#10;Description automatically generated">
            <a:extLst>
              <a:ext uri="{FF2B5EF4-FFF2-40B4-BE49-F238E27FC236}">
                <a16:creationId xmlns:a16="http://schemas.microsoft.com/office/drawing/2014/main" id="{A9FDF409-2BFE-0F34-42D9-75E0DDB49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9937" y="1799796"/>
            <a:ext cx="737690" cy="73769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52311279-759E-336A-BA4A-A3A0E0814145}"/>
              </a:ext>
            </a:extLst>
          </p:cNvPr>
          <p:cNvSpPr txBox="1"/>
          <p:nvPr/>
        </p:nvSpPr>
        <p:spPr bwMode="auto">
          <a:xfrm>
            <a:off x="6419999" y="2552331"/>
            <a:ext cx="843616" cy="207749"/>
          </a:xfrm>
          <a:prstGeom prst="rect">
            <a:avLst/>
          </a:prstGeom>
          <a:noFill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rtlCol="0">
            <a:sp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rgbClr val="666369"/>
                </a:solidFill>
                <a:latin typeface="Arial" charset="0"/>
                <a:ea typeface="ＭＳ Ｐゴシック" pitchFamily="-112" charset="-128"/>
              </a:defRPr>
            </a:lvl1pPr>
          </a:lstStyle>
          <a:p>
            <a:r>
              <a:rPr lang="it-IT" sz="750" dirty="0"/>
              <a:t>Ulrike Kegler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2D30F56A-FE6F-20A2-F1CC-8FA5E0B82F5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7730"/>
          <a:stretch/>
        </p:blipFill>
        <p:spPr>
          <a:xfrm>
            <a:off x="7373035" y="1793313"/>
            <a:ext cx="684200" cy="744173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DFEA3F45-FEC9-4677-FD68-3D62C1655834}"/>
              </a:ext>
            </a:extLst>
          </p:cNvPr>
          <p:cNvSpPr txBox="1"/>
          <p:nvPr/>
        </p:nvSpPr>
        <p:spPr>
          <a:xfrm>
            <a:off x="7335244" y="2553902"/>
            <a:ext cx="76377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R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rgbClr val="666369"/>
                </a:solidFill>
                <a:latin typeface="Arial" charset="0"/>
                <a:ea typeface="ＭＳ Ｐゴシック" pitchFamily="-112" charset="-128"/>
              </a:defRPr>
            </a:lvl1pPr>
          </a:lstStyle>
          <a:p>
            <a:r>
              <a:rPr lang="de-DE" sz="750" dirty="0"/>
              <a:t>Lucia Ciglar</a:t>
            </a:r>
          </a:p>
        </p:txBody>
      </p:sp>
      <p:pic>
        <p:nvPicPr>
          <p:cNvPr id="27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7867E2BE-32F1-0529-40F2-E305714A00A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29110" y="4583625"/>
            <a:ext cx="1442351" cy="242589"/>
          </a:xfrm>
          <a:prstGeom prst="rect">
            <a:avLst/>
          </a:prstGeom>
        </p:spPr>
      </p:pic>
      <p:pic>
        <p:nvPicPr>
          <p:cNvPr id="28" name="Picture 4" descr="Christian-Albrechts-Universität zu Kiel – Wikipedia">
            <a:extLst>
              <a:ext uri="{FF2B5EF4-FFF2-40B4-BE49-F238E27FC236}">
                <a16:creationId xmlns:a16="http://schemas.microsoft.com/office/drawing/2014/main" id="{AC2BDF2A-F593-FA65-A8B7-BC1B9A03D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862" y="4624548"/>
            <a:ext cx="1327043" cy="44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0A45FC58-CF2E-015F-C2F2-CB114F7C692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03055" y="4106890"/>
            <a:ext cx="998698" cy="471761"/>
          </a:xfrm>
          <a:prstGeom prst="rect">
            <a:avLst/>
          </a:prstGeom>
        </p:spPr>
      </p:pic>
      <p:pic>
        <p:nvPicPr>
          <p:cNvPr id="31" name="Grafik 30" descr="Ein Bild, das Schrift, Logo, Grafiken, Text enthält.&#10;&#10;Automatisch generierte Beschreibung">
            <a:extLst>
              <a:ext uri="{FF2B5EF4-FFF2-40B4-BE49-F238E27FC236}">
                <a16:creationId xmlns:a16="http://schemas.microsoft.com/office/drawing/2014/main" id="{1B8125D2-F1B7-B3EF-ADDC-BF986D77A48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1" b="22382"/>
          <a:stretch/>
        </p:blipFill>
        <p:spPr>
          <a:xfrm>
            <a:off x="3865202" y="4120498"/>
            <a:ext cx="1655896" cy="484932"/>
          </a:xfrm>
          <a:prstGeom prst="rect">
            <a:avLst/>
          </a:prstGeom>
        </p:spPr>
      </p:pic>
      <p:pic>
        <p:nvPicPr>
          <p:cNvPr id="37888" name="Graphic 11">
            <a:extLst>
              <a:ext uri="{FF2B5EF4-FFF2-40B4-BE49-F238E27FC236}">
                <a16:creationId xmlns:a16="http://schemas.microsoft.com/office/drawing/2014/main" id="{08943D7C-9E6A-D8EA-D34D-4028401046B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629550" y="4351127"/>
            <a:ext cx="719063" cy="50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733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Foliennummernplatzhalt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90B1A"/>
              </a:buClr>
              <a:buFont typeface="Wingdings" charset="2"/>
              <a:buChar char="§"/>
              <a:defRPr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742931" indent="-285743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1142972" indent="-228594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600160" indent="-228594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4pPr>
            <a:lvl5pPr marL="2057348" indent="-228594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514537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971726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428915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886103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8584D0E-2203-2D47-9F18-14C70725E08F}" type="slidenum">
              <a:rPr lang="de-DE" altLang="de-DE">
                <a:solidFill>
                  <a:schemeClr val="accent2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>
              <a:solidFill>
                <a:schemeClr val="accent2"/>
              </a:solidFill>
            </a:endParaRPr>
          </a:p>
        </p:txBody>
      </p:sp>
      <p:sp>
        <p:nvSpPr>
          <p:cNvPr id="19457" name="Titel 1"/>
          <p:cNvSpPr>
            <a:spLocks noGrp="1"/>
          </p:cNvSpPr>
          <p:nvPr>
            <p:ph type="title"/>
          </p:nvPr>
        </p:nvSpPr>
        <p:spPr>
          <a:xfrm>
            <a:off x="225201" y="28403"/>
            <a:ext cx="6274023" cy="648072"/>
          </a:xfrm>
        </p:spPr>
        <p:txBody>
          <a:bodyPr/>
          <a:lstStyle/>
          <a:p>
            <a:r>
              <a:rPr lang="nl-NL" altLang="de-DE" dirty="0"/>
              <a:t>MOLECULAR DIAGNOSTICS UNIT</a:t>
            </a:r>
            <a:endParaRPr lang="de-DE" altLang="de-DE" dirty="0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08FDF7EA-6C0E-485E-85A3-EBD806A68394}"/>
              </a:ext>
            </a:extLst>
          </p:cNvPr>
          <p:cNvSpPr/>
          <p:nvPr/>
        </p:nvSpPr>
        <p:spPr bwMode="auto">
          <a:xfrm rot="18900000">
            <a:off x="8110272" y="1765680"/>
            <a:ext cx="1008112" cy="485154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r>
              <a:rPr lang="de-DE" sz="1200" dirty="0">
                <a:solidFill>
                  <a:schemeClr val="accent2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86A8433-975D-52F3-612E-454825FBC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150" y="303556"/>
            <a:ext cx="2610437" cy="138875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4CDEAB8-942D-9C4A-C42C-DC90330C48CD}"/>
              </a:ext>
            </a:extLst>
          </p:cNvPr>
          <p:cNvSpPr txBox="1"/>
          <p:nvPr/>
        </p:nvSpPr>
        <p:spPr>
          <a:xfrm>
            <a:off x="7409515" y="2774353"/>
            <a:ext cx="1403528" cy="2885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685800">
              <a:defRPr/>
            </a:pPr>
            <a:endParaRPr lang="de-AT" sz="1500" dirty="0">
              <a:solidFill>
                <a:srgbClr val="5D6C74"/>
              </a:solidFill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6160E2D-2027-353C-1125-BD113C50E64B}"/>
              </a:ext>
            </a:extLst>
          </p:cNvPr>
          <p:cNvSpPr txBox="1"/>
          <p:nvPr/>
        </p:nvSpPr>
        <p:spPr>
          <a:xfrm>
            <a:off x="7409515" y="1077827"/>
            <a:ext cx="1591828" cy="30008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685800">
              <a:defRPr/>
            </a:pPr>
            <a:r>
              <a:rPr lang="de-DE" sz="1500" dirty="0">
                <a:solidFill>
                  <a:srgbClr val="5D6C74"/>
                </a:solidFill>
                <a:cs typeface="+mn-cs"/>
              </a:rPr>
              <a:t>Austria‘s </a:t>
            </a:r>
            <a:r>
              <a:rPr lang="de-DE" sz="1500" dirty="0" err="1">
                <a:solidFill>
                  <a:srgbClr val="5D6C74"/>
                </a:solidFill>
                <a:cs typeface="+mn-cs"/>
              </a:rPr>
              <a:t>largest</a:t>
            </a:r>
            <a:r>
              <a:rPr lang="de-DE" sz="1500" dirty="0">
                <a:solidFill>
                  <a:srgbClr val="5D6C74"/>
                </a:solidFill>
                <a:cs typeface="+mn-cs"/>
              </a:rPr>
              <a:t> </a:t>
            </a:r>
          </a:p>
          <a:p>
            <a:pPr defTabSz="685800">
              <a:defRPr/>
            </a:pPr>
            <a:r>
              <a:rPr lang="de-DE" sz="1500" dirty="0">
                <a:solidFill>
                  <a:srgbClr val="5D6C74"/>
                </a:solidFill>
                <a:cs typeface="+mn-cs"/>
              </a:rPr>
              <a:t>        </a:t>
            </a:r>
            <a:r>
              <a:rPr lang="de-DE" sz="2250" dirty="0">
                <a:solidFill>
                  <a:srgbClr val="40AA9B"/>
                </a:solidFill>
                <a:cs typeface="+mn-cs"/>
              </a:rPr>
              <a:t>RTO</a:t>
            </a:r>
          </a:p>
        </p:txBody>
      </p:sp>
      <p:grpSp>
        <p:nvGrpSpPr>
          <p:cNvPr id="30" name="Gruppierung 13">
            <a:extLst>
              <a:ext uri="{FF2B5EF4-FFF2-40B4-BE49-F238E27FC236}">
                <a16:creationId xmlns:a16="http://schemas.microsoft.com/office/drawing/2014/main" id="{80ABC582-CB13-190D-89C5-0355BDE236B1}"/>
              </a:ext>
            </a:extLst>
          </p:cNvPr>
          <p:cNvGrpSpPr/>
          <p:nvPr/>
        </p:nvGrpSpPr>
        <p:grpSpPr>
          <a:xfrm>
            <a:off x="6058587" y="1657785"/>
            <a:ext cx="3070958" cy="328009"/>
            <a:chOff x="593045" y="1442274"/>
            <a:chExt cx="4094611" cy="437345"/>
          </a:xfrm>
        </p:grpSpPr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A50F621A-FD10-52BC-7473-6F90435C5675}"/>
                </a:ext>
              </a:extLst>
            </p:cNvPr>
            <p:cNvSpPr txBox="1"/>
            <p:nvPr/>
          </p:nvSpPr>
          <p:spPr>
            <a:xfrm>
              <a:off x="2807709" y="1466297"/>
              <a:ext cx="1879947" cy="39930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defTabSz="685800">
                <a:defRPr/>
              </a:pPr>
              <a:r>
                <a:rPr lang="de-AT" sz="1400" dirty="0" err="1">
                  <a:solidFill>
                    <a:srgbClr val="40AA9B"/>
                  </a:solidFill>
                  <a:cs typeface="+mn-cs"/>
                </a:rPr>
                <a:t>employees</a:t>
              </a:r>
              <a:r>
                <a:rPr lang="de-AT" sz="1400" dirty="0">
                  <a:solidFill>
                    <a:srgbClr val="5D6C74"/>
                  </a:solidFill>
                  <a:cs typeface="+mn-cs"/>
                </a:rPr>
                <a:t> 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66D9A69D-FE7A-4033-7DDB-1046F7893B2C}"/>
                </a:ext>
              </a:extLst>
            </p:cNvPr>
            <p:cNvSpPr txBox="1"/>
            <p:nvPr/>
          </p:nvSpPr>
          <p:spPr>
            <a:xfrm>
              <a:off x="721788" y="1496985"/>
              <a:ext cx="2509436" cy="37667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defTabSz="685800">
                <a:defRPr/>
              </a:pPr>
              <a:r>
                <a:rPr lang="de-AT" sz="2000" b="1" dirty="0">
                  <a:solidFill>
                    <a:srgbClr val="40AA9B"/>
                  </a:solidFill>
                  <a:cs typeface="+mn-cs"/>
                </a:rPr>
                <a:t>1,500</a:t>
              </a:r>
              <a:endParaRPr lang="de-AT" sz="2000" dirty="0">
                <a:solidFill>
                  <a:srgbClr val="5D6C74"/>
                </a:solidFill>
                <a:cs typeface="+mn-cs"/>
              </a:endParaRP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E7D042E-E297-1FD3-EF44-B604073D81F0}"/>
                </a:ext>
              </a:extLst>
            </p:cNvPr>
            <p:cNvSpPr txBox="1"/>
            <p:nvPr/>
          </p:nvSpPr>
          <p:spPr>
            <a:xfrm>
              <a:off x="593045" y="1442274"/>
              <a:ext cx="860708" cy="43734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defTabSz="685800">
                <a:defRPr/>
              </a:pPr>
              <a:r>
                <a:rPr lang="de-AT" sz="1100" dirty="0" err="1">
                  <a:solidFill>
                    <a:srgbClr val="5D6C74"/>
                  </a:solidFill>
                  <a:cs typeface="+mn-cs"/>
                </a:rPr>
                <a:t>over</a:t>
              </a:r>
              <a:endParaRPr lang="de-AT" sz="1100" dirty="0">
                <a:solidFill>
                  <a:srgbClr val="5D6C74"/>
                </a:solidFill>
                <a:cs typeface="+mn-cs"/>
              </a:endParaRPr>
            </a:p>
          </p:txBody>
        </p:sp>
      </p:grpSp>
      <p:sp>
        <p:nvSpPr>
          <p:cNvPr id="53" name="Rechteck 52">
            <a:extLst>
              <a:ext uri="{FF2B5EF4-FFF2-40B4-BE49-F238E27FC236}">
                <a16:creationId xmlns:a16="http://schemas.microsoft.com/office/drawing/2014/main" id="{C4A76FCE-FA08-9FA1-B355-30FD0C800AED}"/>
              </a:ext>
            </a:extLst>
          </p:cNvPr>
          <p:cNvSpPr/>
          <p:nvPr/>
        </p:nvSpPr>
        <p:spPr bwMode="auto">
          <a:xfrm>
            <a:off x="5053452" y="4555340"/>
            <a:ext cx="562835" cy="3240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/>
            <a:endParaRPr lang="de-DE" sz="75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2722A028-3E1D-02BA-E75D-DA676D918C2A}"/>
              </a:ext>
            </a:extLst>
          </p:cNvPr>
          <p:cNvSpPr/>
          <p:nvPr/>
        </p:nvSpPr>
        <p:spPr bwMode="auto">
          <a:xfrm>
            <a:off x="536580" y="1059582"/>
            <a:ext cx="2891489" cy="501778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3047924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3657509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4267093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4876678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defTabSz="685783">
              <a:defRPr/>
            </a:pPr>
            <a:r>
              <a:rPr lang="en-US" sz="1100" b="1" dirty="0">
                <a:solidFill>
                  <a:srgbClr val="FFFFFF">
                    <a:lumMod val="95000"/>
                  </a:srgbClr>
                </a:solidFill>
              </a:rPr>
              <a:t>MINIMALLY INVASIVE BIOMARKERS</a:t>
            </a:r>
            <a:endParaRPr lang="en-US" sz="1100" b="1" kern="0" dirty="0">
              <a:solidFill>
                <a:srgbClr val="FFFFFF">
                  <a:lumMod val="95000"/>
                </a:srgbClr>
              </a:solidFill>
              <a:cs typeface="+mj-cs"/>
            </a:endParaRPr>
          </a:p>
        </p:txBody>
      </p:sp>
      <p:grpSp>
        <p:nvGrpSpPr>
          <p:cNvPr id="19481" name="Gruppieren 19480">
            <a:extLst>
              <a:ext uri="{FF2B5EF4-FFF2-40B4-BE49-F238E27FC236}">
                <a16:creationId xmlns:a16="http://schemas.microsoft.com/office/drawing/2014/main" id="{8F81C39C-C47B-C955-25FB-06C166E97B0F}"/>
              </a:ext>
            </a:extLst>
          </p:cNvPr>
          <p:cNvGrpSpPr/>
          <p:nvPr/>
        </p:nvGrpSpPr>
        <p:grpSpPr>
          <a:xfrm>
            <a:off x="4245610" y="2328186"/>
            <a:ext cx="6524344" cy="2877909"/>
            <a:chOff x="6786564" y="1939992"/>
            <a:chExt cx="6949032" cy="3089036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6FC5AF53-52C3-4EC3-B126-5EBE0E3A1468}"/>
                </a:ext>
              </a:extLst>
            </p:cNvPr>
            <p:cNvSpPr/>
            <p:nvPr/>
          </p:nvSpPr>
          <p:spPr>
            <a:xfrm>
              <a:off x="7106121" y="3915423"/>
              <a:ext cx="14944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3200" b="1" dirty="0">
                  <a:solidFill>
                    <a:schemeClr val="accent1"/>
                  </a:solidFill>
                </a:rPr>
                <a:t> 60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5B16EDF-C357-9F7C-5E14-9C3D4D10819A}"/>
                </a:ext>
              </a:extLst>
            </p:cNvPr>
            <p:cNvSpPr/>
            <p:nvPr/>
          </p:nvSpPr>
          <p:spPr>
            <a:xfrm>
              <a:off x="8323192" y="2624443"/>
              <a:ext cx="78531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600" dirty="0">
                  <a:solidFill>
                    <a:schemeClr val="tx1"/>
                  </a:solidFill>
                </a:rPr>
                <a:t>Christa </a:t>
              </a:r>
              <a:r>
                <a:rPr lang="de-DE" sz="600" dirty="0" err="1">
                  <a:solidFill>
                    <a:schemeClr val="tx1"/>
                  </a:solidFill>
                </a:rPr>
                <a:t>Nöhammer</a:t>
              </a:r>
              <a:endParaRPr lang="de-DE" sz="600" dirty="0">
                <a:solidFill>
                  <a:schemeClr val="tx1"/>
                </a:solidFill>
              </a:endParaRPr>
            </a:p>
          </p:txBody>
        </p:sp>
        <p:grpSp>
          <p:nvGrpSpPr>
            <p:cNvPr id="19480" name="Gruppieren 19479">
              <a:extLst>
                <a:ext uri="{FF2B5EF4-FFF2-40B4-BE49-F238E27FC236}">
                  <a16:creationId xmlns:a16="http://schemas.microsoft.com/office/drawing/2014/main" id="{A5D48416-7927-538E-0D3A-DC1F261536BB}"/>
                </a:ext>
              </a:extLst>
            </p:cNvPr>
            <p:cNvGrpSpPr/>
            <p:nvPr/>
          </p:nvGrpSpPr>
          <p:grpSpPr>
            <a:xfrm>
              <a:off x="6786564" y="1939992"/>
              <a:ext cx="6949032" cy="3089036"/>
              <a:chOff x="4095688" y="2194566"/>
              <a:chExt cx="6949032" cy="3089036"/>
            </a:xfrm>
          </p:grpSpPr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029EC6CF-511D-4588-8A62-B1678A0BC67E}"/>
                  </a:ext>
                </a:extLst>
              </p:cNvPr>
              <p:cNvSpPr txBox="1"/>
              <p:nvPr/>
            </p:nvSpPr>
            <p:spPr>
              <a:xfrm>
                <a:off x="4307989" y="4697232"/>
                <a:ext cx="1429212" cy="5863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r>
                  <a:rPr lang="de-DE" sz="1200" b="1" dirty="0">
                    <a:solidFill>
                      <a:schemeClr val="accent1"/>
                    </a:solidFill>
                  </a:rPr>
                  <a:t>#</a:t>
                </a:r>
                <a:r>
                  <a:rPr lang="de-DE" sz="1200" b="1" dirty="0" err="1">
                    <a:solidFill>
                      <a:schemeClr val="accent1"/>
                    </a:solidFill>
                  </a:rPr>
                  <a:t>employees</a:t>
                </a:r>
                <a:r>
                  <a:rPr lang="de-DE" sz="1200" b="1" dirty="0">
                    <a:solidFill>
                      <a:schemeClr val="accent1"/>
                    </a:solidFill>
                  </a:rPr>
                  <a:t> </a:t>
                </a:r>
              </a:p>
              <a:p>
                <a:r>
                  <a:rPr lang="de-DE" sz="1200" b="1" dirty="0">
                    <a:solidFill>
                      <a:schemeClr val="accent1"/>
                    </a:solidFill>
                  </a:rPr>
                  <a:t>  &amp; </a:t>
                </a:r>
                <a:r>
                  <a:rPr lang="de-DE" sz="1200" b="1" dirty="0" err="1">
                    <a:solidFill>
                      <a:schemeClr val="accent1"/>
                    </a:solidFill>
                  </a:rPr>
                  <a:t>students</a:t>
                </a:r>
                <a:r>
                  <a:rPr lang="de-DE" sz="1200" b="1" dirty="0">
                    <a:solidFill>
                      <a:schemeClr val="accent1"/>
                    </a:solidFill>
                  </a:rPr>
                  <a:t>:</a:t>
                </a:r>
              </a:p>
            </p:txBody>
          </p: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549373A4-B69B-BACF-AA3B-CE6C93E96669}"/>
                  </a:ext>
                </a:extLst>
              </p:cNvPr>
              <p:cNvSpPr txBox="1"/>
              <p:nvPr/>
            </p:nvSpPr>
            <p:spPr bwMode="auto">
              <a:xfrm>
                <a:off x="6378832" y="2194566"/>
                <a:ext cx="4665888" cy="564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Aft>
                    <a:spcPts val="750"/>
                  </a:spcAft>
                </a:pPr>
                <a:r>
                  <a:rPr lang="en-US" sz="1200" b="1" dirty="0">
                    <a:solidFill>
                      <a:srgbClr val="7C8388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de-DE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750"/>
                  </a:spcAft>
                </a:pPr>
                <a:r>
                  <a:rPr lang="en-US" sz="1200" b="1" u="sng" dirty="0">
                    <a:solidFill>
                      <a:srgbClr val="0000FF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hlinkClick r:id="rId3"/>
                  </a:rPr>
                  <a:t>www.molecular-diagnostics.ait.ac.at</a:t>
                </a:r>
                <a:endParaRPr lang="de-DE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9" name="Grafik 28">
                <a:extLst>
                  <a:ext uri="{FF2B5EF4-FFF2-40B4-BE49-F238E27FC236}">
                    <a16:creationId xmlns:a16="http://schemas.microsoft.com/office/drawing/2014/main" id="{E4FCCEA6-E266-4951-2B8C-712548BCBC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16402"/>
              <a:stretch/>
            </p:blipFill>
            <p:spPr>
              <a:xfrm>
                <a:off x="5694115" y="2295636"/>
                <a:ext cx="469954" cy="589309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</p:pic>
          <p:pic>
            <p:nvPicPr>
              <p:cNvPr id="48" name="Grafik 47">
                <a:extLst>
                  <a:ext uri="{FF2B5EF4-FFF2-40B4-BE49-F238E27FC236}">
                    <a16:creationId xmlns:a16="http://schemas.microsoft.com/office/drawing/2014/main" id="{3E63DDAF-FECF-5E17-726C-DF3DFD70E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95688" y="2843706"/>
                <a:ext cx="4986844" cy="2255953"/>
              </a:xfrm>
              <a:prstGeom prst="rect">
                <a:avLst/>
              </a:prstGeom>
            </p:spPr>
          </p:pic>
          <p:sp>
            <p:nvSpPr>
              <p:cNvPr id="49" name="Sechseck 48">
                <a:extLst>
                  <a:ext uri="{FF2B5EF4-FFF2-40B4-BE49-F238E27FC236}">
                    <a16:creationId xmlns:a16="http://schemas.microsoft.com/office/drawing/2014/main" id="{1A0225EF-BD24-0895-ED18-1CA4F6DCA807}"/>
                  </a:ext>
                </a:extLst>
              </p:cNvPr>
              <p:cNvSpPr/>
              <p:nvPr/>
            </p:nvSpPr>
            <p:spPr bwMode="auto">
              <a:xfrm>
                <a:off x="5497841" y="3203393"/>
                <a:ext cx="823694" cy="738845"/>
              </a:xfrm>
              <a:prstGeom prst="hexagon">
                <a:avLst/>
              </a:prstGeom>
              <a:noFill/>
              <a:ln w="285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defTabSz="685800"/>
                <a:endParaRPr lang="de-DE" sz="750"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pic>
        <p:nvPicPr>
          <p:cNvPr id="19466" name="Grafik 19465">
            <a:extLst>
              <a:ext uri="{FF2B5EF4-FFF2-40B4-BE49-F238E27FC236}">
                <a16:creationId xmlns:a16="http://schemas.microsoft.com/office/drawing/2014/main" id="{BF7ABF62-6E21-2853-C78B-A68AD17A9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26" y="1632154"/>
            <a:ext cx="3246728" cy="2821962"/>
          </a:xfrm>
          <a:prstGeom prst="rect">
            <a:avLst/>
          </a:prstGeom>
        </p:spPr>
      </p:pic>
      <p:pic>
        <p:nvPicPr>
          <p:cNvPr id="19471" name="Grafik 19470">
            <a:extLst>
              <a:ext uri="{FF2B5EF4-FFF2-40B4-BE49-F238E27FC236}">
                <a16:creationId xmlns:a16="http://schemas.microsoft.com/office/drawing/2014/main" id="{F97A872F-70BC-194D-DC09-36A89D1E38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731" y="4689949"/>
            <a:ext cx="754168" cy="323215"/>
          </a:xfrm>
          <a:prstGeom prst="rect">
            <a:avLst/>
          </a:prstGeom>
        </p:spPr>
      </p:pic>
      <p:pic>
        <p:nvPicPr>
          <p:cNvPr id="19473" name="Grafik 19472">
            <a:extLst>
              <a:ext uri="{FF2B5EF4-FFF2-40B4-BE49-F238E27FC236}">
                <a16:creationId xmlns:a16="http://schemas.microsoft.com/office/drawing/2014/main" id="{0BD887FC-E157-9974-4CCE-76394604AF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117" y="4554005"/>
            <a:ext cx="528311" cy="505341"/>
          </a:xfrm>
          <a:prstGeom prst="rect">
            <a:avLst/>
          </a:prstGeom>
        </p:spPr>
      </p:pic>
      <p:pic>
        <p:nvPicPr>
          <p:cNvPr id="19475" name="Grafik 19474">
            <a:extLst>
              <a:ext uri="{FF2B5EF4-FFF2-40B4-BE49-F238E27FC236}">
                <a16:creationId xmlns:a16="http://schemas.microsoft.com/office/drawing/2014/main" id="{93721D27-5EEE-E676-81E6-5C39F9E25CD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60567"/>
          <a:stretch/>
        </p:blipFill>
        <p:spPr>
          <a:xfrm>
            <a:off x="1588145" y="4582686"/>
            <a:ext cx="582161" cy="508929"/>
          </a:xfrm>
          <a:prstGeom prst="rect">
            <a:avLst/>
          </a:prstGeom>
        </p:spPr>
      </p:pic>
      <p:pic>
        <p:nvPicPr>
          <p:cNvPr id="19476" name="Grafik 19475">
            <a:extLst>
              <a:ext uri="{FF2B5EF4-FFF2-40B4-BE49-F238E27FC236}">
                <a16:creationId xmlns:a16="http://schemas.microsoft.com/office/drawing/2014/main" id="{9D103536-0195-0368-F382-06461379B5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6718"/>
          <a:stretch/>
        </p:blipFill>
        <p:spPr>
          <a:xfrm>
            <a:off x="2109236" y="4590977"/>
            <a:ext cx="638981" cy="508929"/>
          </a:xfrm>
          <a:prstGeom prst="rect">
            <a:avLst/>
          </a:prstGeom>
        </p:spPr>
      </p:pic>
      <p:pic>
        <p:nvPicPr>
          <p:cNvPr id="19479" name="Grafik 19478">
            <a:extLst>
              <a:ext uri="{FF2B5EF4-FFF2-40B4-BE49-F238E27FC236}">
                <a16:creationId xmlns:a16="http://schemas.microsoft.com/office/drawing/2014/main" id="{726DD651-D2B4-9680-EEFD-005D9B1821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9863" y="4112799"/>
            <a:ext cx="638981" cy="549147"/>
          </a:xfrm>
          <a:prstGeom prst="rect">
            <a:avLst/>
          </a:prstGeom>
        </p:spPr>
      </p:pic>
      <p:pic>
        <p:nvPicPr>
          <p:cNvPr id="19482" name="Grafik 19481">
            <a:extLst>
              <a:ext uri="{FF2B5EF4-FFF2-40B4-BE49-F238E27FC236}">
                <a16:creationId xmlns:a16="http://schemas.microsoft.com/office/drawing/2014/main" id="{CFE5AAB9-0645-EA78-8106-6436C98179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49741" y="4432906"/>
            <a:ext cx="694344" cy="618435"/>
          </a:xfrm>
          <a:prstGeom prst="rect">
            <a:avLst/>
          </a:prstGeom>
        </p:spPr>
      </p:pic>
      <p:pic>
        <p:nvPicPr>
          <p:cNvPr id="19483" name="Grafik 19482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8318D200-C9D2-A195-8E2C-AA55C01F45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A30FBF4-DF2D-1383-598B-ECA35F63028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5232" y="1611583"/>
            <a:ext cx="1011649" cy="153447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2CB9FBE-D955-27EA-7662-8FA049EAC3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9990" y="1917365"/>
            <a:ext cx="584582" cy="79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9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93060E-DC9B-CC75-0522-F53DA9E959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3</a:t>
            </a:fld>
            <a:endParaRPr lang="de-DE" sz="105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FB5B529F-00D9-3544-848B-8276DEBEC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694" y="861029"/>
            <a:ext cx="3396695" cy="1909274"/>
          </a:xfrm>
          <a:prstGeom prst="rect">
            <a:avLst/>
          </a:prstGeom>
        </p:spPr>
      </p:pic>
      <p:sp>
        <p:nvSpPr>
          <p:cNvPr id="21" name="Titel 1">
            <a:extLst>
              <a:ext uri="{FF2B5EF4-FFF2-40B4-BE49-F238E27FC236}">
                <a16:creationId xmlns:a16="http://schemas.microsoft.com/office/drawing/2014/main" id="{42D63441-0804-9237-EA35-D0DC0B3B50EC}"/>
              </a:ext>
            </a:extLst>
          </p:cNvPr>
          <p:cNvSpPr txBox="1">
            <a:spLocks/>
          </p:cNvSpPr>
          <p:nvPr/>
        </p:nvSpPr>
        <p:spPr>
          <a:xfrm>
            <a:off x="305526" y="249492"/>
            <a:ext cx="6418039" cy="64807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nl-NL" altLang="de-DE" sz="2200" kern="0" dirty="0"/>
              <a:t>Nucleic ACID Technologies @ AIT</a:t>
            </a:r>
            <a:endParaRPr lang="de-DE" altLang="de-DE" sz="2200" kern="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2A6C87-185E-5C75-5BBA-2A046E3C7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7" b="2729"/>
          <a:stretch/>
        </p:blipFill>
        <p:spPr>
          <a:xfrm>
            <a:off x="7226465" y="861028"/>
            <a:ext cx="1393188" cy="2093273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5F16F417-F33A-6A6A-97CB-73FD8AABF856}"/>
              </a:ext>
            </a:extLst>
          </p:cNvPr>
          <p:cNvGrpSpPr/>
          <p:nvPr/>
        </p:nvGrpSpPr>
        <p:grpSpPr>
          <a:xfrm>
            <a:off x="3405564" y="3253946"/>
            <a:ext cx="5675450" cy="1673142"/>
            <a:chOff x="4217365" y="4378261"/>
            <a:chExt cx="7567267" cy="2230856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627AFBA6-38E5-75E1-B6B1-E0658DADD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7365" y="4378261"/>
              <a:ext cx="5623051" cy="2230856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BD64B809-465B-183D-03DA-09C8177B1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81612" y="4517392"/>
              <a:ext cx="3103020" cy="2079960"/>
            </a:xfrm>
            <a:prstGeom prst="rect">
              <a:avLst/>
            </a:prstGeom>
          </p:spPr>
        </p:pic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569503F8-9E33-C27C-4F6E-6C28E188915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95972" y="779115"/>
            <a:ext cx="1539458" cy="1087760"/>
            <a:chOff x="9652" y="11669"/>
            <a:chExt cx="3380" cy="2389"/>
          </a:xfrm>
        </p:grpSpPr>
        <p:sp>
          <p:nvSpPr>
            <p:cNvPr id="9" name="Rectangle 38">
              <a:extLst>
                <a:ext uri="{FF2B5EF4-FFF2-40B4-BE49-F238E27FC236}">
                  <a16:creationId xmlns:a16="http://schemas.microsoft.com/office/drawing/2014/main" id="{37B8D850-5683-37FD-AA82-A061735FDD3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652" y="11669"/>
              <a:ext cx="3380" cy="2389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790B1A"/>
                </a:buClr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2"/>
                </a:buClr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Geneva" pitchFamily="-107" charset="-128"/>
                  <a:cs typeface="ＭＳ Ｐゴシック" pitchFamily="34" charset="-128"/>
                </a:defRPr>
              </a:lvl9pPr>
            </a:lstStyle>
            <a:p>
              <a:pPr algn="r" defTabSz="685800">
                <a:spcBef>
                  <a:spcPct val="0"/>
                </a:spcBef>
                <a:buClrTx/>
                <a:buNone/>
                <a:defRPr/>
              </a:pPr>
              <a:endParaRPr lang="de-AT" altLang="de-DE" sz="750">
                <a:solidFill>
                  <a:srgbClr val="666369"/>
                </a:solidFill>
              </a:endParaRPr>
            </a:p>
          </p:txBody>
        </p:sp>
        <p:grpSp>
          <p:nvGrpSpPr>
            <p:cNvPr id="10" name="Group 39">
              <a:extLst>
                <a:ext uri="{FF2B5EF4-FFF2-40B4-BE49-F238E27FC236}">
                  <a16:creationId xmlns:a16="http://schemas.microsoft.com/office/drawing/2014/main" id="{30FA9E35-191F-0FF3-BC86-B03838094BF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682" y="11768"/>
              <a:ext cx="3312" cy="2223"/>
              <a:chOff x="294" y="572"/>
              <a:chExt cx="3312" cy="2223"/>
            </a:xfrm>
          </p:grpSpPr>
          <p:pic>
            <p:nvPicPr>
              <p:cNvPr id="11" name="Picture 40" descr="img056">
                <a:extLst>
                  <a:ext uri="{FF2B5EF4-FFF2-40B4-BE49-F238E27FC236}">
                    <a16:creationId xmlns:a16="http://schemas.microsoft.com/office/drawing/2014/main" id="{7C23C9EC-EA93-849E-1143-104B31DDB5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73" y="1638"/>
                <a:ext cx="1451" cy="10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41" descr="img056">
                <a:extLst>
                  <a:ext uri="{FF2B5EF4-FFF2-40B4-BE49-F238E27FC236}">
                    <a16:creationId xmlns:a16="http://schemas.microsoft.com/office/drawing/2014/main" id="{96CA9681-7EFF-5E34-AF71-63CF13733A6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0" y="572"/>
                <a:ext cx="1996" cy="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42" descr="img056">
                <a:extLst>
                  <a:ext uri="{FF2B5EF4-FFF2-40B4-BE49-F238E27FC236}">
                    <a16:creationId xmlns:a16="http://schemas.microsoft.com/office/drawing/2014/main" id="{EC0D35BB-8180-EA7C-1690-6460AA9EAE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4" y="2432"/>
                <a:ext cx="1177" cy="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43" descr="5_bases_01_onoff">
                <a:extLst>
                  <a:ext uri="{FF2B5EF4-FFF2-40B4-BE49-F238E27FC236}">
                    <a16:creationId xmlns:a16="http://schemas.microsoft.com/office/drawing/2014/main" id="{86EC7F4A-299D-33D9-D010-5FDAAA8D037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-19031"/>
              <a:stretch>
                <a:fillRect/>
              </a:stretch>
            </p:blipFill>
            <p:spPr bwMode="auto">
              <a:xfrm>
                <a:off x="316" y="1706"/>
                <a:ext cx="1451" cy="6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" name="Picture 44" descr="5_bases_01_onoff">
                <a:extLst>
                  <a:ext uri="{FF2B5EF4-FFF2-40B4-BE49-F238E27FC236}">
                    <a16:creationId xmlns:a16="http://schemas.microsoft.com/office/drawing/2014/main" id="{AE12DD34-08E5-92C9-80DB-F5E319C14C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" y="618"/>
                <a:ext cx="1361" cy="7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90DB19AE-CDA7-EB4E-EE84-EA7FEBE5E5CB}"/>
              </a:ext>
            </a:extLst>
          </p:cNvPr>
          <p:cNvGrpSpPr/>
          <p:nvPr/>
        </p:nvGrpSpPr>
        <p:grpSpPr>
          <a:xfrm>
            <a:off x="34686" y="1729961"/>
            <a:ext cx="3329135" cy="3529826"/>
            <a:chOff x="46248" y="2075138"/>
            <a:chExt cx="4438846" cy="470643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1DC9E74-69FC-0413-0BF9-610A1F8853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48" y="2075138"/>
              <a:ext cx="4321770" cy="4606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0140723A-A630-0DE0-3204-A1FA7CE911B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988" t="73474" r="10026"/>
            <a:stretch/>
          </p:blipFill>
          <p:spPr bwMode="auto">
            <a:xfrm>
              <a:off x="1606556" y="4609160"/>
              <a:ext cx="2878538" cy="16281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3E8C39D9-9AB2-F607-9695-BC1B2D66DF86}"/>
                </a:ext>
              </a:extLst>
            </p:cNvPr>
            <p:cNvSpPr/>
            <p:nvPr/>
          </p:nvSpPr>
          <p:spPr bwMode="auto">
            <a:xfrm>
              <a:off x="1775520" y="6243442"/>
              <a:ext cx="2160240" cy="53813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r" defTabSz="685800"/>
              <a:endParaRPr lang="de-DE" sz="750"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18" name="Rechteck 17">
            <a:extLst>
              <a:ext uri="{FF2B5EF4-FFF2-40B4-BE49-F238E27FC236}">
                <a16:creationId xmlns:a16="http://schemas.microsoft.com/office/drawing/2014/main" id="{B66E82B6-9282-900A-2E46-437399795C8C}"/>
              </a:ext>
            </a:extLst>
          </p:cNvPr>
          <p:cNvSpPr/>
          <p:nvPr/>
        </p:nvSpPr>
        <p:spPr bwMode="auto">
          <a:xfrm>
            <a:off x="1347968" y="2427734"/>
            <a:ext cx="642715" cy="144016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22" name="Grafik 21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EAF56DC8-E34F-4CF7-9B59-04E66C7312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7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93060E-DC9B-CC75-0522-F53DA9E959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4</a:t>
            </a:fld>
            <a:endParaRPr lang="de-DE" sz="105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42D63441-0804-9237-EA35-D0DC0B3B50EC}"/>
              </a:ext>
            </a:extLst>
          </p:cNvPr>
          <p:cNvSpPr txBox="1">
            <a:spLocks/>
          </p:cNvSpPr>
          <p:nvPr/>
        </p:nvSpPr>
        <p:spPr>
          <a:xfrm>
            <a:off x="530225" y="339502"/>
            <a:ext cx="6274023" cy="64807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nl-NL" altLang="de-DE" sz="2200" kern="0" dirty="0"/>
              <a:t>Protein Technologies @ AIT</a:t>
            </a:r>
            <a:endParaRPr lang="de-DE" altLang="de-DE" sz="2200" kern="0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E959043A-EAFB-17B7-EAEC-D4C759D9B805}"/>
              </a:ext>
            </a:extLst>
          </p:cNvPr>
          <p:cNvGrpSpPr/>
          <p:nvPr/>
        </p:nvGrpSpPr>
        <p:grpSpPr>
          <a:xfrm>
            <a:off x="255259" y="663538"/>
            <a:ext cx="6009560" cy="4284476"/>
            <a:chOff x="340345" y="884717"/>
            <a:chExt cx="8012746" cy="5712635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FF59A4EC-EC29-35A3-869A-EF0504340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345" y="1378412"/>
              <a:ext cx="5899671" cy="5218940"/>
            </a:xfrm>
            <a:prstGeom prst="rect">
              <a:avLst/>
            </a:prstGeom>
          </p:spPr>
        </p:pic>
        <p:sp>
          <p:nvSpPr>
            <p:cNvPr id="3" name="Titel 2">
              <a:extLst>
                <a:ext uri="{FF2B5EF4-FFF2-40B4-BE49-F238E27FC236}">
                  <a16:creationId xmlns:a16="http://schemas.microsoft.com/office/drawing/2014/main" id="{E48AAF64-A351-9D3F-A301-BA4088F6682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007598" y="884717"/>
              <a:ext cx="2345493" cy="960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anchor="b" anchorCtr="0" compatLnSpc="1">
              <a:prstTxWarp prst="textNoShape">
                <a:avLst/>
              </a:prstTxWarp>
            </a:bodyPr>
            <a:lstStyle>
              <a:lvl1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2933" cap="all" baseline="0">
                  <a:solidFill>
                    <a:schemeClr val="accent1"/>
                  </a:solidFill>
                  <a:latin typeface="+mj-lt"/>
                  <a:ea typeface="+mj-ea"/>
                  <a:cs typeface="+mj-cs"/>
                </a:defRPr>
              </a:lvl1pPr>
              <a:lvl2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790B1A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2pPr>
              <a:lvl3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790B1A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3pPr>
              <a:lvl4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790B1A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4pPr>
              <a:lvl5pPr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rgbClr val="790B1A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5pPr>
              <a:lvl6pPr marL="609585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467">
                  <a:solidFill>
                    <a:srgbClr val="A6173B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6pPr>
              <a:lvl7pPr marL="1219170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467">
                  <a:solidFill>
                    <a:srgbClr val="A6173B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7pPr>
              <a:lvl8pPr marL="1828754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467">
                  <a:solidFill>
                    <a:srgbClr val="A6173B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8pPr>
              <a:lvl9pPr marL="2438339" algn="l" rtl="0" eaLnBrk="1" fontAlgn="base" hangingPunct="1">
                <a:spcBef>
                  <a:spcPct val="0"/>
                </a:spcBef>
                <a:spcAft>
                  <a:spcPct val="0"/>
                </a:spcAft>
                <a:defRPr sz="3467">
                  <a:solidFill>
                    <a:srgbClr val="A6173B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defRPr>
              </a:lvl9pPr>
            </a:lstStyle>
            <a:p>
              <a:pPr algn="ctr"/>
              <a:r>
                <a:rPr lang="de-DE" sz="1500" b="1" kern="0" dirty="0"/>
                <a:t>(AUTO)-</a:t>
              </a:r>
              <a:r>
                <a:rPr lang="de-DE" sz="1500" b="1" kern="0" dirty="0" err="1"/>
                <a:t>Antibodies</a:t>
              </a:r>
              <a:endParaRPr lang="de-DE" sz="1500" b="1" kern="0" dirty="0"/>
            </a:p>
          </p:txBody>
        </p:sp>
      </p:grpSp>
      <p:pic>
        <p:nvPicPr>
          <p:cNvPr id="19" name="Grafik 18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F4BE5DB3-9199-A596-95BB-814557B6F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464E8CF4-33FD-483C-0F50-0ED908D80A8A}"/>
              </a:ext>
            </a:extLst>
          </p:cNvPr>
          <p:cNvSpPr txBox="1">
            <a:spLocks/>
          </p:cNvSpPr>
          <p:nvPr/>
        </p:nvSpPr>
        <p:spPr>
          <a:xfrm>
            <a:off x="5780301" y="4064699"/>
            <a:ext cx="2003018" cy="1641446"/>
          </a:xfrm>
          <a:prstGeom prst="rect">
            <a:avLst/>
          </a:prstGeom>
        </p:spPr>
        <p:txBody>
          <a:bodyPr/>
          <a:lstStyle>
            <a:lvl1pPr marL="3598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de-AT" sz="800" kern="0" dirty="0"/>
              <a:t>253 </a:t>
            </a:r>
            <a:r>
              <a:rPr lang="de-AT" sz="800" kern="0" dirty="0" err="1"/>
              <a:t>bacterial</a:t>
            </a:r>
            <a:r>
              <a:rPr lang="de-AT" sz="800" kern="0" dirty="0"/>
              <a:t> + 7 </a:t>
            </a:r>
            <a:r>
              <a:rPr lang="de-AT" sz="800" kern="0" dirty="0" err="1"/>
              <a:t>fungal</a:t>
            </a:r>
            <a:r>
              <a:rPr lang="de-AT" sz="800" kern="0" dirty="0"/>
              <a:t> </a:t>
            </a:r>
            <a:r>
              <a:rPr lang="de-AT" sz="800" kern="0" dirty="0" err="1"/>
              <a:t>lysates</a:t>
            </a:r>
            <a:r>
              <a:rPr lang="de-AT" sz="800" kern="0" dirty="0"/>
              <a:t> (</a:t>
            </a:r>
            <a:r>
              <a:rPr lang="en-GB" sz="800" kern="0" dirty="0"/>
              <a:t>mainly representing sepsis pathogens</a:t>
            </a:r>
            <a:r>
              <a:rPr lang="en-GB" sz="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de-AT" sz="800" kern="0" dirty="0"/>
              <a:t> </a:t>
            </a:r>
          </a:p>
          <a:p>
            <a:pPr marL="0" indent="0">
              <a:buNone/>
            </a:pPr>
            <a:r>
              <a:rPr lang="de-AT" sz="800" kern="0" dirty="0" err="1"/>
              <a:t>crude</a:t>
            </a:r>
            <a:r>
              <a:rPr lang="de-AT" sz="800" kern="0" dirty="0"/>
              <a:t> </a:t>
            </a:r>
            <a:r>
              <a:rPr lang="de-AT" sz="800" kern="0" dirty="0" err="1"/>
              <a:t>protein</a:t>
            </a:r>
            <a:r>
              <a:rPr lang="de-AT" sz="800" kern="0" dirty="0"/>
              <a:t> </a:t>
            </a:r>
            <a:r>
              <a:rPr lang="de-AT" sz="800" kern="0" dirty="0" err="1"/>
              <a:t>lysates</a:t>
            </a:r>
            <a:r>
              <a:rPr lang="de-AT" sz="800" kern="0" dirty="0"/>
              <a:t> </a:t>
            </a:r>
            <a:r>
              <a:rPr lang="de-AT" sz="800" kern="0" dirty="0" err="1"/>
              <a:t>spotted</a:t>
            </a:r>
            <a:r>
              <a:rPr lang="de-AT" sz="800" kern="0" dirty="0"/>
              <a:t> in </a:t>
            </a:r>
            <a:r>
              <a:rPr lang="de-AT" sz="800" kern="0" dirty="0" err="1"/>
              <a:t>duplicates</a:t>
            </a:r>
            <a:r>
              <a:rPr lang="de-AT" sz="800" kern="0" dirty="0"/>
              <a:t> (</a:t>
            </a:r>
            <a:r>
              <a:rPr lang="de-AT" sz="800" kern="0" dirty="0" err="1"/>
              <a:t>inkjet</a:t>
            </a:r>
            <a:r>
              <a:rPr lang="de-AT" sz="800" kern="0" dirty="0"/>
              <a:t> </a:t>
            </a:r>
            <a:r>
              <a:rPr lang="de-AT" sz="800" kern="0" dirty="0" err="1"/>
              <a:t>printing</a:t>
            </a:r>
            <a:r>
              <a:rPr lang="de-AT" sz="800" kern="0" dirty="0"/>
              <a:t>) </a:t>
            </a:r>
          </a:p>
          <a:p>
            <a:endParaRPr lang="de-AT" sz="800" kern="0" dirty="0"/>
          </a:p>
          <a:p>
            <a:pPr marL="0" indent="0">
              <a:buNone/>
            </a:pPr>
            <a:r>
              <a:rPr lang="de-AT" sz="800" kern="0" dirty="0"/>
              <a:t>3x7 </a:t>
            </a:r>
            <a:r>
              <a:rPr lang="de-AT" sz="800" kern="0" dirty="0" err="1"/>
              <a:t>subarrays</a:t>
            </a:r>
            <a:r>
              <a:rPr lang="de-AT" sz="800" kern="0" dirty="0"/>
              <a:t> per </a:t>
            </a:r>
            <a:r>
              <a:rPr lang="de-AT" sz="800" kern="0" dirty="0" err="1"/>
              <a:t>slide</a:t>
            </a:r>
            <a:endParaRPr lang="de-AT" sz="800" kern="0" dirty="0"/>
          </a:p>
          <a:p>
            <a:pPr marL="0" indent="0">
              <a:buNone/>
            </a:pPr>
            <a:endParaRPr lang="de-AT" sz="800" kern="0" dirty="0"/>
          </a:p>
          <a:p>
            <a:pPr lvl="1"/>
            <a:endParaRPr lang="de-AT" sz="800" kern="0" dirty="0"/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47D6E73-94B4-6345-3BF5-E6A96A3323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411"/>
          <a:stretch/>
        </p:blipFill>
        <p:spPr>
          <a:xfrm>
            <a:off x="5477223" y="3246444"/>
            <a:ext cx="1464931" cy="728619"/>
          </a:xfrm>
          <a:prstGeom prst="rect">
            <a:avLst/>
          </a:prstGeom>
        </p:spPr>
      </p:pic>
      <p:pic>
        <p:nvPicPr>
          <p:cNvPr id="26" name="Grafik 25" descr="Ein Bild, das Küchenutensilien, Hebel enthält.&#10;&#10;Automatisch generierte Beschreibung">
            <a:extLst>
              <a:ext uri="{FF2B5EF4-FFF2-40B4-BE49-F238E27FC236}">
                <a16:creationId xmlns:a16="http://schemas.microsoft.com/office/drawing/2014/main" id="{626AA1F1-8EED-14A5-142E-A6F3591229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2395" b="18698"/>
          <a:stretch/>
        </p:blipFill>
        <p:spPr>
          <a:xfrm>
            <a:off x="6915073" y="3409281"/>
            <a:ext cx="805279" cy="474365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EA32A67C-7999-CBB6-DFA8-B01503442FC2}"/>
              </a:ext>
            </a:extLst>
          </p:cNvPr>
          <p:cNvSpPr txBox="1"/>
          <p:nvPr/>
        </p:nvSpPr>
        <p:spPr bwMode="auto">
          <a:xfrm>
            <a:off x="4370609" y="2601029"/>
            <a:ext cx="457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Bacterial</a:t>
            </a:r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/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lysate</a:t>
            </a:r>
            <a:r>
              <a:rPr lang="de-DE" sz="1400" b="1" kern="0" dirty="0"/>
              <a:t> </a:t>
            </a:r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array</a:t>
            </a:r>
            <a:endParaRPr lang="de-DE" sz="1500" b="1" kern="0" cap="all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23D01E2A-B8C3-3C96-450F-086D71D8EF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0352" y="1703502"/>
            <a:ext cx="1368459" cy="3368604"/>
          </a:xfrm>
          <a:prstGeom prst="rect">
            <a:avLst/>
          </a:prstGeom>
        </p:spPr>
      </p:pic>
      <p:sp>
        <p:nvSpPr>
          <p:cNvPr id="30" name="Rechteck 2">
            <a:extLst>
              <a:ext uri="{FF2B5EF4-FFF2-40B4-BE49-F238E27FC236}">
                <a16:creationId xmlns:a16="http://schemas.microsoft.com/office/drawing/2014/main" id="{4EE16ED1-8F59-3A83-71DD-827A1C86ACCF}"/>
              </a:ext>
            </a:extLst>
          </p:cNvPr>
          <p:cNvSpPr/>
          <p:nvPr/>
        </p:nvSpPr>
        <p:spPr>
          <a:xfrm>
            <a:off x="4713764" y="1436803"/>
            <a:ext cx="1464931" cy="964367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ts val="533"/>
              </a:spcBef>
              <a:buClr>
                <a:schemeClr val="tx1"/>
              </a:buClr>
            </a:pPr>
            <a:r>
              <a:rPr lang="en-US" sz="8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AIT’s 16k protein array: </a:t>
            </a:r>
          </a:p>
          <a:p>
            <a:pPr eaLnBrk="1" hangingPunct="1">
              <a:spcBef>
                <a:spcPts val="533"/>
              </a:spcBef>
              <a:buClr>
                <a:schemeClr val="tx1"/>
              </a:buClr>
            </a:pPr>
            <a:r>
              <a:rPr lang="en-US" sz="8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His-tag / </a:t>
            </a:r>
            <a:r>
              <a:rPr lang="en-US" sz="800" kern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NiNTA</a:t>
            </a:r>
            <a:r>
              <a:rPr lang="en-US" sz="8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-purified recombinant proteins</a:t>
            </a:r>
          </a:p>
          <a:p>
            <a:pPr eaLnBrk="1" hangingPunct="1">
              <a:spcBef>
                <a:spcPts val="533"/>
              </a:spcBef>
              <a:buClr>
                <a:schemeClr val="tx1"/>
              </a:buClr>
            </a:pPr>
            <a:r>
              <a:rPr lang="en-US" sz="800" kern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expressed in E.coli (15286 human cDNA-clones representing 6369 distinct human proteins)</a:t>
            </a:r>
          </a:p>
          <a:p>
            <a:pPr eaLnBrk="1" hangingPunct="1">
              <a:spcBef>
                <a:spcPts val="533"/>
              </a:spcBef>
              <a:buClr>
                <a:schemeClr val="tx1"/>
              </a:buClr>
            </a:pPr>
            <a:endParaRPr lang="en-US" sz="800" kern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C6B94D20-3777-4D8E-659F-C82C7594097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35879"/>
          <a:stretch/>
        </p:blipFill>
        <p:spPr>
          <a:xfrm>
            <a:off x="6106473" y="1388898"/>
            <a:ext cx="1027182" cy="62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92AE3-3FF0-4441-72CD-F321C7DC6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9581157-125B-A08A-6498-E5F86EEEFC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5</a:t>
            </a:fld>
            <a:endParaRPr lang="de-DE" sz="105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19DF13D0-CA08-351D-4F59-10BE16DC293F}"/>
              </a:ext>
            </a:extLst>
          </p:cNvPr>
          <p:cNvSpPr txBox="1">
            <a:spLocks/>
          </p:cNvSpPr>
          <p:nvPr/>
        </p:nvSpPr>
        <p:spPr>
          <a:xfrm>
            <a:off x="505974" y="246250"/>
            <a:ext cx="6274023" cy="64807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nl-NL" altLang="de-DE" sz="2200" kern="0" dirty="0"/>
              <a:t>More Protein Technologies @ AIT</a:t>
            </a:r>
            <a:endParaRPr lang="de-DE" altLang="de-DE" sz="2200" kern="0" dirty="0"/>
          </a:p>
        </p:txBody>
      </p:sp>
      <p:sp>
        <p:nvSpPr>
          <p:cNvPr id="3" name="Foliennummernplatzhalter 1">
            <a:extLst>
              <a:ext uri="{FF2B5EF4-FFF2-40B4-BE49-F238E27FC236}">
                <a16:creationId xmlns:a16="http://schemas.microsoft.com/office/drawing/2014/main" id="{2340C6C4-C2C6-EDAF-B4BF-FC4AF86293E3}"/>
              </a:ext>
            </a:extLst>
          </p:cNvPr>
          <p:cNvSpPr txBox="1">
            <a:spLocks/>
          </p:cNvSpPr>
          <p:nvPr/>
        </p:nvSpPr>
        <p:spPr bwMode="auto">
          <a:xfrm>
            <a:off x="6786563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5</a:t>
            </a:fld>
            <a:endParaRPr lang="de-DE" sz="105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12DDE719-A3CA-2812-237B-64B446AA36C5}"/>
              </a:ext>
            </a:extLst>
          </p:cNvPr>
          <p:cNvGrpSpPr/>
          <p:nvPr/>
        </p:nvGrpSpPr>
        <p:grpSpPr>
          <a:xfrm>
            <a:off x="395536" y="771550"/>
            <a:ext cx="4579346" cy="4308724"/>
            <a:chOff x="7060483" y="958006"/>
            <a:chExt cx="6105794" cy="5744966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F0E5B506-3EB2-61D0-B2E6-D89E6F3B890B}"/>
                </a:ext>
              </a:extLst>
            </p:cNvPr>
            <p:cNvGrpSpPr/>
            <p:nvPr/>
          </p:nvGrpSpPr>
          <p:grpSpPr>
            <a:xfrm>
              <a:off x="9012951" y="958006"/>
              <a:ext cx="4153326" cy="5102608"/>
              <a:chOff x="9012951" y="1378412"/>
              <a:chExt cx="4153326" cy="5102608"/>
            </a:xfrm>
          </p:grpSpPr>
          <p:sp>
            <p:nvSpPr>
              <p:cNvPr id="18" name="Titel 2">
                <a:extLst>
                  <a:ext uri="{FF2B5EF4-FFF2-40B4-BE49-F238E27FC236}">
                    <a16:creationId xmlns:a16="http://schemas.microsoft.com/office/drawing/2014/main" id="{510B4E37-6FB7-6609-5635-2AA8A49C8AB5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820784" y="3533427"/>
                <a:ext cx="2345493" cy="960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anchor="b" anchorCtr="0" compatLnSpc="1">
                <a:prstTxWarp prst="textNoShape">
                  <a:avLst/>
                </a:prstTxWarp>
              </a:bodyPr>
              <a:lstStyle>
                <a:lvl1pPr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2933" cap="all" baseline="0">
                    <a:solidFill>
                      <a:schemeClr val="accent1"/>
                    </a:solidFill>
                    <a:latin typeface="+mj-lt"/>
                    <a:ea typeface="+mj-ea"/>
                    <a:cs typeface="+mj-cs"/>
                  </a:defRPr>
                </a:lvl1pPr>
                <a:lvl2pPr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790B1A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2pPr>
                <a:lvl3pPr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790B1A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3pPr>
                <a:lvl4pPr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790B1A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4pPr>
                <a:lvl5pPr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rgbClr val="790B1A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5pPr>
                <a:lvl6pPr marL="609585"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467">
                    <a:solidFill>
                      <a:srgbClr val="A6173B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6pPr>
                <a:lvl7pPr marL="1219170"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467">
                    <a:solidFill>
                      <a:srgbClr val="A6173B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7pPr>
                <a:lvl8pPr marL="1828754"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467">
                    <a:solidFill>
                      <a:srgbClr val="A6173B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8pPr>
                <a:lvl9pPr marL="2438339" algn="l" rtl="0" eaLnBrk="1" fontAlgn="base" hangingPunct="1">
                  <a:spcBef>
                    <a:spcPct val="0"/>
                  </a:spcBef>
                  <a:spcAft>
                    <a:spcPct val="0"/>
                  </a:spcAft>
                  <a:defRPr sz="3467">
                    <a:solidFill>
                      <a:srgbClr val="A6173B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defRPr>
                </a:lvl9pPr>
              </a:lstStyle>
              <a:p>
                <a:r>
                  <a:rPr lang="de-DE" sz="1500" b="1" kern="0" dirty="0" err="1"/>
                  <a:t>ProteinS</a:t>
                </a:r>
                <a:endParaRPr lang="de-DE" sz="1500" b="1" kern="0" dirty="0"/>
              </a:p>
            </p:txBody>
          </p:sp>
          <p:grpSp>
            <p:nvGrpSpPr>
              <p:cNvPr id="32" name="Gruppieren 31">
                <a:extLst>
                  <a:ext uri="{FF2B5EF4-FFF2-40B4-BE49-F238E27FC236}">
                    <a16:creationId xmlns:a16="http://schemas.microsoft.com/office/drawing/2014/main" id="{DEC92232-8C0E-28DC-B8CD-E4FDD42AC0EE}"/>
                  </a:ext>
                </a:extLst>
              </p:cNvPr>
              <p:cNvGrpSpPr/>
              <p:nvPr/>
            </p:nvGrpSpPr>
            <p:grpSpPr>
              <a:xfrm>
                <a:off x="9012951" y="1378412"/>
                <a:ext cx="3044876" cy="5102608"/>
                <a:chOff x="9487099" y="1353638"/>
                <a:chExt cx="3044876" cy="5102608"/>
              </a:xfrm>
            </p:grpSpPr>
            <p:grpSp>
              <p:nvGrpSpPr>
                <p:cNvPr id="37" name="Gruppieren 36">
                  <a:extLst>
                    <a:ext uri="{FF2B5EF4-FFF2-40B4-BE49-F238E27FC236}">
                      <a16:creationId xmlns:a16="http://schemas.microsoft.com/office/drawing/2014/main" id="{DDADACE5-DC19-B95C-2846-F05BF0C8FECC}"/>
                    </a:ext>
                  </a:extLst>
                </p:cNvPr>
                <p:cNvGrpSpPr/>
                <p:nvPr/>
              </p:nvGrpSpPr>
              <p:grpSpPr>
                <a:xfrm>
                  <a:off x="9487099" y="1353638"/>
                  <a:ext cx="2152727" cy="5102608"/>
                  <a:chOff x="9487099" y="1353638"/>
                  <a:chExt cx="2152727" cy="5102608"/>
                </a:xfrm>
              </p:grpSpPr>
              <p:pic>
                <p:nvPicPr>
                  <p:cNvPr id="41" name="Picture 2" descr="http://www.olink.com/sites/default/files/pictures/Incubation---Extension---Detection_3.png">
                    <a:extLst>
                      <a:ext uri="{FF2B5EF4-FFF2-40B4-BE49-F238E27FC236}">
                        <a16:creationId xmlns:a16="http://schemas.microsoft.com/office/drawing/2014/main" id="{84E40263-FAE9-3B7B-E27E-A2B8FEAE3DD5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r:link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520928" y="2114635"/>
                    <a:ext cx="2038301" cy="765975"/>
                  </a:xfrm>
                  <a:prstGeom prst="rect">
                    <a:avLst/>
                  </a:prstGeom>
                  <a:noFill/>
                  <a:ln w="6350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42" name="Rechteck 1">
                    <a:extLst>
                      <a:ext uri="{FF2B5EF4-FFF2-40B4-BE49-F238E27FC236}">
                        <a16:creationId xmlns:a16="http://schemas.microsoft.com/office/drawing/2014/main" id="{1B091744-C2AA-0198-0603-E674C2E9A39D}"/>
                      </a:ext>
                    </a:extLst>
                  </p:cNvPr>
                  <p:cNvSpPr/>
                  <p:nvPr/>
                </p:nvSpPr>
                <p:spPr>
                  <a:xfrm>
                    <a:off x="9509482" y="1353638"/>
                    <a:ext cx="2061195" cy="707887"/>
                  </a:xfrm>
                  <a:prstGeom prst="rect">
                    <a:avLst/>
                  </a:prstGeom>
                  <a:noFill/>
                </p:spPr>
                <p:txBody>
                  <a:bodyPr wrap="square" lIns="68580" tIns="34290" rIns="68580" bIns="34290">
                    <a:spAutoFit/>
                    <a:scene3d>
                      <a:camera prst="orthographicFront">
                        <a:rot lat="0" lon="0" rev="0"/>
                      </a:camera>
                      <a:lightRig rig="contrasting" dir="t">
                        <a:rot lat="0" lon="0" rev="4500000"/>
                      </a:lightRig>
                    </a:scene3d>
                    <a:sp3d contourW="6350" prstMaterial="metal">
                      <a:bevelT w="127000" h="31750" prst="relaxedInset"/>
                      <a:contourClr>
                        <a:schemeClr val="accent1">
                          <a:shade val="75000"/>
                        </a:schemeClr>
                      </a:contourClr>
                    </a:sp3d>
                  </a:bodyPr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de-DE" sz="1500" b="1" dirty="0" err="1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Olink‘s</a:t>
                    </a:r>
                    <a:r>
                      <a:rPr lang="de-DE" sz="1500" b="1" dirty="0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 </a:t>
                    </a:r>
                    <a:r>
                      <a:rPr lang="de-DE" sz="1500" b="1" dirty="0" err="1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Targeted</a:t>
                    </a:r>
                    <a:r>
                      <a:rPr lang="de-DE" sz="1500" b="1" dirty="0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 </a:t>
                    </a:r>
                    <a:r>
                      <a:rPr lang="de-DE" sz="1500" b="1" dirty="0" err="1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panel</a:t>
                    </a:r>
                    <a:r>
                      <a:rPr lang="de-DE" sz="1500" b="1" dirty="0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 </a:t>
                    </a:r>
                    <a:r>
                      <a:rPr lang="de-DE" sz="1500" b="1" dirty="0" err="1">
                        <a:ln w="0"/>
                        <a:gradFill flip="none">
                          <a:gsLst>
                            <a:gs pos="0">
                              <a:srgbClr val="4F81BD">
                                <a:tint val="75000"/>
                                <a:shade val="75000"/>
                                <a:satMod val="170000"/>
                              </a:srgbClr>
                            </a:gs>
                            <a:gs pos="49000">
                              <a:srgbClr val="4F81BD">
                                <a:tint val="88000"/>
                                <a:shade val="65000"/>
                                <a:satMod val="172000"/>
                              </a:srgbClr>
                            </a:gs>
                            <a:gs pos="50000">
                              <a:srgbClr val="4F81BD">
                                <a:shade val="65000"/>
                                <a:satMod val="130000"/>
                              </a:srgbClr>
                            </a:gs>
                            <a:gs pos="92000">
                              <a:srgbClr val="4F81BD">
                                <a:shade val="50000"/>
                                <a:satMod val="120000"/>
                              </a:srgbClr>
                            </a:gs>
                            <a:gs pos="100000">
                              <a:srgbClr val="4F81BD">
                                <a:shade val="48000"/>
                                <a:satMod val="120000"/>
                              </a:srgbClr>
                            </a:gs>
                          </a:gsLst>
                          <a:lin ang="5400000"/>
                        </a:gradFill>
                        <a:effectLst>
                          <a:reflection blurRad="12700" stA="50000" endPos="50000" dist="5000" dir="5400000" sy="-100000" rotWithShape="0"/>
                        </a:effectLst>
                        <a:latin typeface="Calibri"/>
                        <a:ea typeface="ＭＳ Ｐゴシック"/>
                      </a:rPr>
                      <a:t>assays</a:t>
                    </a:r>
                    <a:endParaRPr lang="de-DE" sz="1500" b="1" cap="all" dirty="0">
                      <a:ln w="0"/>
                      <a:gradFill flip="none">
                        <a:gsLst>
                          <a:gs pos="0">
                            <a:srgbClr val="4F81BD">
                              <a:tint val="75000"/>
                              <a:shade val="75000"/>
                              <a:satMod val="170000"/>
                            </a:srgbClr>
                          </a:gs>
                          <a:gs pos="49000">
                            <a:srgbClr val="4F81BD">
                              <a:tint val="88000"/>
                              <a:shade val="65000"/>
                              <a:satMod val="172000"/>
                            </a:srgbClr>
                          </a:gs>
                          <a:gs pos="50000">
                            <a:srgbClr val="4F81BD">
                              <a:shade val="65000"/>
                              <a:satMod val="130000"/>
                            </a:srgbClr>
                          </a:gs>
                          <a:gs pos="92000">
                            <a:srgbClr val="4F81BD">
                              <a:shade val="50000"/>
                              <a:satMod val="120000"/>
                            </a:srgbClr>
                          </a:gs>
                          <a:gs pos="100000">
                            <a:srgbClr val="4F81BD">
                              <a:shade val="48000"/>
                              <a:satMod val="120000"/>
                            </a:srgbClr>
                          </a:gs>
                        </a:gsLst>
                        <a:lin ang="5400000"/>
                      </a:gradFill>
                      <a:effectLst>
                        <a:reflection blurRad="12700" stA="50000" endPos="50000" dist="5000" dir="5400000" sy="-100000" rotWithShape="0"/>
                      </a:effectLst>
                      <a:latin typeface="Calibri"/>
                      <a:ea typeface="ＭＳ Ｐゴシック"/>
                    </a:endParaRPr>
                  </a:p>
                </p:txBody>
              </p:sp>
              <p:pic>
                <p:nvPicPr>
                  <p:cNvPr id="43" name="Picture 2">
                    <a:extLst>
                      <a:ext uri="{FF2B5EF4-FFF2-40B4-BE49-F238E27FC236}">
                        <a16:creationId xmlns:a16="http://schemas.microsoft.com/office/drawing/2014/main" id="{04ADA926-C1B6-C061-10D9-7C9DAC65CD2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237" t="12836" r="73899"/>
                  <a:stretch/>
                </p:blipFill>
                <p:spPr bwMode="auto">
                  <a:xfrm>
                    <a:off x="10089765" y="3621475"/>
                    <a:ext cx="902779" cy="26878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</p:pic>
              <p:sp>
                <p:nvSpPr>
                  <p:cNvPr id="44" name="Textfeld 43">
                    <a:extLst>
                      <a:ext uri="{FF2B5EF4-FFF2-40B4-BE49-F238E27FC236}">
                        <a16:creationId xmlns:a16="http://schemas.microsoft.com/office/drawing/2014/main" id="{B7190E52-5822-3D35-B4CB-73BCB126C453}"/>
                      </a:ext>
                    </a:extLst>
                  </p:cNvPr>
                  <p:cNvSpPr txBox="1"/>
                  <p:nvPr/>
                </p:nvSpPr>
                <p:spPr>
                  <a:xfrm>
                    <a:off x="9606706" y="3004106"/>
                    <a:ext cx="1919758" cy="553997"/>
                  </a:xfrm>
                  <a:prstGeom prst="rect">
                    <a:avLst/>
                  </a:prstGeom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de-AT" sz="1050" dirty="0" err="1">
                        <a:solidFill>
                          <a:srgbClr val="FFFFFF"/>
                        </a:solidFill>
                      </a:rPr>
                      <a:t>analyse</a:t>
                    </a:r>
                    <a:r>
                      <a:rPr lang="de-AT" sz="1050" dirty="0">
                        <a:solidFill>
                          <a:srgbClr val="FFFFFF"/>
                        </a:solidFill>
                      </a:rPr>
                      <a:t> </a:t>
                    </a:r>
                    <a:r>
                      <a:rPr lang="de-AT" sz="1050" b="1" dirty="0">
                        <a:solidFill>
                          <a:srgbClr val="FFFFFF"/>
                        </a:solidFill>
                      </a:rPr>
                      <a:t>92 </a:t>
                    </a:r>
                    <a:r>
                      <a:rPr lang="de-AT" sz="1050" b="1" dirty="0" err="1">
                        <a:solidFill>
                          <a:srgbClr val="FFFFFF"/>
                        </a:solidFill>
                      </a:rPr>
                      <a:t>markers</a:t>
                    </a:r>
                    <a:r>
                      <a:rPr lang="de-AT" sz="1050" dirty="0">
                        <a:solidFill>
                          <a:srgbClr val="FFFFFF"/>
                        </a:solidFill>
                      </a:rPr>
                      <a:t> </a:t>
                    </a:r>
                    <a:br>
                      <a:rPr lang="de-AT" sz="1050" dirty="0">
                        <a:solidFill>
                          <a:srgbClr val="FFFFFF"/>
                        </a:solidFill>
                      </a:rPr>
                    </a:br>
                    <a:r>
                      <a:rPr lang="de-AT" sz="1050" dirty="0" err="1">
                        <a:solidFill>
                          <a:srgbClr val="FFFFFF"/>
                        </a:solidFill>
                      </a:rPr>
                      <a:t>from</a:t>
                    </a:r>
                    <a:r>
                      <a:rPr lang="de-AT" sz="1050" dirty="0">
                        <a:solidFill>
                          <a:srgbClr val="FFFFFF"/>
                        </a:solidFill>
                      </a:rPr>
                      <a:t> 1µl of </a:t>
                    </a:r>
                    <a:r>
                      <a:rPr lang="de-AT" sz="1050" dirty="0" err="1">
                        <a:solidFill>
                          <a:srgbClr val="FFFFFF"/>
                        </a:solidFill>
                      </a:rPr>
                      <a:t>serum</a:t>
                    </a:r>
                    <a:endParaRPr lang="de-AT" sz="1050" dirty="0">
                      <a:solidFill>
                        <a:srgbClr val="FFFFFF"/>
                      </a:solidFill>
                    </a:endParaRPr>
                  </a:p>
                </p:txBody>
              </p:sp>
              <p:sp>
                <p:nvSpPr>
                  <p:cNvPr id="45" name="Textfeld 44">
                    <a:extLst>
                      <a:ext uri="{FF2B5EF4-FFF2-40B4-BE49-F238E27FC236}">
                        <a16:creationId xmlns:a16="http://schemas.microsoft.com/office/drawing/2014/main" id="{896B8F05-19C9-04DB-EEB0-2A3023F4269B}"/>
                      </a:ext>
                    </a:extLst>
                  </p:cNvPr>
                  <p:cNvSpPr txBox="1"/>
                  <p:nvPr/>
                </p:nvSpPr>
                <p:spPr>
                  <a:xfrm>
                    <a:off x="9487099" y="4308650"/>
                    <a:ext cx="2152727" cy="214759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/>
                    <a:r>
                      <a:rPr lang="de-AT" sz="1050" b="1" dirty="0" err="1">
                        <a:solidFill>
                          <a:srgbClr val="000C20"/>
                        </a:solidFill>
                      </a:rPr>
                      <a:t>Oncology</a:t>
                    </a:r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>
                      <a:spcBef>
                        <a:spcPts val="450"/>
                      </a:spcBef>
                    </a:pPr>
                    <a:r>
                      <a:rPr lang="de-AT" sz="1050" b="1" dirty="0" err="1">
                        <a:solidFill>
                          <a:srgbClr val="000C20"/>
                        </a:solidFill>
                      </a:rPr>
                      <a:t>Cardio-Vascular</a:t>
                    </a:r>
                    <a:r>
                      <a:rPr lang="de-AT" sz="1050" b="1" dirty="0">
                        <a:solidFill>
                          <a:srgbClr val="000C20"/>
                        </a:solidFill>
                      </a:rPr>
                      <a:t> / CVD</a:t>
                    </a: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endParaRPr lang="de-AT" sz="1050" b="1" dirty="0">
                      <a:solidFill>
                        <a:srgbClr val="000C20"/>
                      </a:solidFill>
                    </a:endParaRPr>
                  </a:p>
                  <a:p>
                    <a:pPr algn="ctr"/>
                    <a:r>
                      <a:rPr lang="de-AT" sz="1050" b="1" dirty="0">
                        <a:solidFill>
                          <a:srgbClr val="000C20"/>
                        </a:solidFill>
                      </a:rPr>
                      <a:t>Inflammation</a:t>
                    </a:r>
                  </a:p>
                </p:txBody>
              </p:sp>
            </p:grpSp>
            <p:pic>
              <p:nvPicPr>
                <p:cNvPr id="40" name="Grafik 39">
                  <a:extLst>
                    <a:ext uri="{FF2B5EF4-FFF2-40B4-BE49-F238E27FC236}">
                      <a16:creationId xmlns:a16="http://schemas.microsoft.com/office/drawing/2014/main" id="{D351117D-35B9-2EA4-94B7-678A32D89D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873010" y="2128755"/>
                  <a:ext cx="658965" cy="1166945"/>
                </a:xfrm>
                <a:prstGeom prst="rect">
                  <a:avLst/>
                </a:prstGeom>
              </p:spPr>
            </p:pic>
          </p:grpSp>
        </p:grp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6B961052-F86F-7F37-437B-B4164B7EF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0483" y="6275245"/>
              <a:ext cx="5001198" cy="427727"/>
            </a:xfrm>
            <a:prstGeom prst="rect">
              <a:avLst/>
            </a:prstGeom>
            <a:noFill/>
          </p:spPr>
        </p:pic>
      </p:grpSp>
      <p:pic>
        <p:nvPicPr>
          <p:cNvPr id="46" name="Grafik 45">
            <a:extLst>
              <a:ext uri="{FF2B5EF4-FFF2-40B4-BE49-F238E27FC236}">
                <a16:creationId xmlns:a16="http://schemas.microsoft.com/office/drawing/2014/main" id="{8967F8FE-6683-BFAC-223F-8DF63B8820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502" y="2798257"/>
            <a:ext cx="1001715" cy="108249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5FC42DAD-F830-1479-C919-DD2BE51B60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4554" y="3127815"/>
            <a:ext cx="744938" cy="423382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922FBE8A-92AC-DA15-7D54-65363BDCA9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21" y="3961243"/>
            <a:ext cx="1635691" cy="241208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BD7C6AFE-A7F9-B7EE-DCB7-E33C3B7580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419" y="4236117"/>
            <a:ext cx="1629393" cy="299658"/>
          </a:xfrm>
          <a:prstGeom prst="rect">
            <a:avLst/>
          </a:prstGeom>
        </p:spPr>
      </p:pic>
      <p:pic>
        <p:nvPicPr>
          <p:cNvPr id="5" name="Inhaltsplatzhalter 6" descr="Fig. 3">
            <a:extLst>
              <a:ext uri="{FF2B5EF4-FFF2-40B4-BE49-F238E27FC236}">
                <a16:creationId xmlns:a16="http://schemas.microsoft.com/office/drawing/2014/main" id="{895D67DF-D3A9-89FC-75A4-80B9698593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72" y="1596751"/>
            <a:ext cx="1824037" cy="187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3" descr="A group of colorful lines with text&#10;&#10;Description automatically generated with medium confidence">
            <a:extLst>
              <a:ext uri="{FF2B5EF4-FFF2-40B4-BE49-F238E27FC236}">
                <a16:creationId xmlns:a16="http://schemas.microsoft.com/office/drawing/2014/main" id="{0F6E9652-E3DE-0118-E3C4-E601C296598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405" t="1634" r="21402" b="69081"/>
          <a:stretch/>
        </p:blipFill>
        <p:spPr>
          <a:xfrm rot="19055555">
            <a:off x="6383875" y="1833528"/>
            <a:ext cx="1056730" cy="35336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7EA0275-A19C-777A-DB6F-A17086769516}"/>
              </a:ext>
            </a:extLst>
          </p:cNvPr>
          <p:cNvSpPr txBox="1"/>
          <p:nvPr/>
        </p:nvSpPr>
        <p:spPr bwMode="auto">
          <a:xfrm>
            <a:off x="-1480753" y="1033631"/>
            <a:ext cx="457200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OLINK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8AC0D2C-6EE2-ABC8-6FFC-FEBDDA6A90A6}"/>
              </a:ext>
            </a:extLst>
          </p:cNvPr>
          <p:cNvSpPr txBox="1"/>
          <p:nvPr/>
        </p:nvSpPr>
        <p:spPr bwMode="auto">
          <a:xfrm>
            <a:off x="4577680" y="918214"/>
            <a:ext cx="48844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EV / </a:t>
            </a:r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cell</a:t>
            </a:r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surface</a:t>
            </a:r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characterization</a:t>
            </a:r>
            <a:endParaRPr lang="de-DE" sz="1500" b="1" kern="0" cap="all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Via </a:t>
            </a:r>
            <a:r>
              <a:rPr lang="de-DE" sz="1500" b="1" kern="0" cap="all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immuno</a:t>
            </a:r>
            <a:r>
              <a:rPr lang="de-DE" sz="1500" b="1" kern="0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qPCR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D98F12E-6B8C-9ECA-45DC-F50C7B344E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99320" y="3645293"/>
            <a:ext cx="4076005" cy="1363158"/>
          </a:xfrm>
          <a:prstGeom prst="rect">
            <a:avLst/>
          </a:prstGeom>
        </p:spPr>
      </p:pic>
      <p:grpSp>
        <p:nvGrpSpPr>
          <p:cNvPr id="12" name="Group 1">
            <a:extLst>
              <a:ext uri="{FF2B5EF4-FFF2-40B4-BE49-F238E27FC236}">
                <a16:creationId xmlns:a16="http://schemas.microsoft.com/office/drawing/2014/main" id="{68E24EA9-2C5C-B3CB-C832-C75084866EE2}"/>
              </a:ext>
            </a:extLst>
          </p:cNvPr>
          <p:cNvGrpSpPr/>
          <p:nvPr/>
        </p:nvGrpSpPr>
        <p:grpSpPr>
          <a:xfrm>
            <a:off x="7501354" y="1472212"/>
            <a:ext cx="1296144" cy="1873203"/>
            <a:chOff x="326782" y="1306231"/>
            <a:chExt cx="3453130" cy="3368497"/>
          </a:xfrm>
        </p:grpSpPr>
        <p:cxnSp>
          <p:nvCxnSpPr>
            <p:cNvPr id="13" name="Straight Arrow Connector 43">
              <a:extLst>
                <a:ext uri="{FF2B5EF4-FFF2-40B4-BE49-F238E27FC236}">
                  <a16:creationId xmlns:a16="http://schemas.microsoft.com/office/drawing/2014/main" id="{BA103E8E-6E37-99BB-1394-02555DF0D250}"/>
                </a:ext>
              </a:extLst>
            </p:cNvPr>
            <p:cNvCxnSpPr/>
            <p:nvPr/>
          </p:nvCxnSpPr>
          <p:spPr bwMode="auto">
            <a:xfrm>
              <a:off x="1043608" y="4515966"/>
              <a:ext cx="2736304" cy="0"/>
            </a:xfrm>
            <a:prstGeom prst="straightConnector1">
              <a:avLst/>
            </a:prstGeom>
            <a:ln w="63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TextBox 44">
              <a:extLst>
                <a:ext uri="{FF2B5EF4-FFF2-40B4-BE49-F238E27FC236}">
                  <a16:creationId xmlns:a16="http://schemas.microsoft.com/office/drawing/2014/main" id="{1EF98524-5339-10F3-ADDF-8759B6D450FC}"/>
                </a:ext>
              </a:extLst>
            </p:cNvPr>
            <p:cNvSpPr txBox="1"/>
            <p:nvPr/>
          </p:nvSpPr>
          <p:spPr bwMode="auto">
            <a:xfrm>
              <a:off x="1041466" y="4536229"/>
              <a:ext cx="273630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400"/>
                </a:spcBef>
                <a:buFont typeface="Arial" charset="0"/>
                <a:buNone/>
              </a:pPr>
              <a:r>
                <a:rPr lang="en-US" sz="900" kern="0" dirty="0">
                  <a:solidFill>
                    <a:schemeClr val="tx1"/>
                  </a:solidFill>
                </a:rPr>
                <a:t>600+ antibodies available</a:t>
              </a:r>
              <a:endParaRPr lang="de-DE" sz="900" kern="0" dirty="0" err="1">
                <a:solidFill>
                  <a:schemeClr val="tx1"/>
                </a:solidFill>
              </a:endParaRPr>
            </a:p>
          </p:txBody>
        </p:sp>
        <p:pic>
          <p:nvPicPr>
            <p:cNvPr id="24" name="Picture 73" descr="A group of colorful lines with text&#10;&#10;Description automatically generated with medium confidence">
              <a:extLst>
                <a:ext uri="{FF2B5EF4-FFF2-40B4-BE49-F238E27FC236}">
                  <a16:creationId xmlns:a16="http://schemas.microsoft.com/office/drawing/2014/main" id="{2F1FB409-E056-A27E-8BA4-6A1002982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26782" y="1306231"/>
              <a:ext cx="3389271" cy="3109267"/>
            </a:xfrm>
            <a:prstGeom prst="rect">
              <a:avLst/>
            </a:prstGeom>
          </p:spPr>
        </p:pic>
      </p:grpSp>
      <p:pic>
        <p:nvPicPr>
          <p:cNvPr id="25" name="Grafik 24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8EFC4682-E519-9B21-F54E-CD4868CE27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75A1A102-0E5F-47DB-5574-E2898A9A6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158" y="958468"/>
            <a:ext cx="8080375" cy="218065"/>
          </a:xfrm>
        </p:spPr>
        <p:txBody>
          <a:bodyPr/>
          <a:lstStyle/>
          <a:p>
            <a:r>
              <a:rPr lang="de-DE" dirty="0"/>
              <a:t>I</a:t>
            </a:r>
            <a:r>
              <a:rPr lang="en-US" dirty="0">
                <a:solidFill>
                  <a:srgbClr val="002060"/>
                </a:solidFill>
              </a:rPr>
              <a:t>dentification and validation of circulating biomarkers </a:t>
            </a:r>
          </a:p>
          <a:p>
            <a:r>
              <a:rPr lang="en-US" dirty="0">
                <a:solidFill>
                  <a:srgbClr val="002060"/>
                </a:solidFill>
              </a:rPr>
              <a:t>for disease progression and treatment response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F44F5D-F24A-D786-F828-F5E14544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99654"/>
            <a:ext cx="6274023" cy="720080"/>
          </a:xfrm>
        </p:spPr>
        <p:txBody>
          <a:bodyPr/>
          <a:lstStyle/>
          <a:p>
            <a:r>
              <a:rPr lang="de-DE" dirty="0" err="1"/>
              <a:t>Immuniverse</a:t>
            </a:r>
            <a:r>
              <a:rPr lang="de-DE" dirty="0"/>
              <a:t> </a:t>
            </a:r>
            <a:r>
              <a:rPr lang="de-DE" dirty="0" err="1"/>
              <a:t>project</a:t>
            </a:r>
            <a:r>
              <a:rPr lang="de-DE" dirty="0"/>
              <a:t> (IHI)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9A84E-9E4D-B23E-23F2-8ABB81B09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pic>
        <p:nvPicPr>
          <p:cNvPr id="7" name="Graphic 11">
            <a:extLst>
              <a:ext uri="{FF2B5EF4-FFF2-40B4-BE49-F238E27FC236}">
                <a16:creationId xmlns:a16="http://schemas.microsoft.com/office/drawing/2014/main" id="{2777E3F6-331D-89F0-C2D2-64A54264E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39075" y="642561"/>
            <a:ext cx="1066280" cy="75419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F99842E5-31D4-B1D5-6128-BFFCAF897721}"/>
              </a:ext>
            </a:extLst>
          </p:cNvPr>
          <p:cNvSpPr txBox="1"/>
          <p:nvPr/>
        </p:nvSpPr>
        <p:spPr bwMode="auto">
          <a:xfrm>
            <a:off x="6686517" y="991867"/>
            <a:ext cx="309634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533"/>
              </a:spcBef>
            </a:pPr>
            <a:r>
              <a:rPr lang="en-US" sz="1200" b="1" kern="0" dirty="0">
                <a:solidFill>
                  <a:srgbClr val="E72B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www.immuniverse.eu</a:t>
            </a:r>
            <a:endParaRPr lang="de-DE" sz="1200" b="1" kern="0" dirty="0" err="1">
              <a:solidFill>
                <a:srgbClr val="E72B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atumsplatzhalter 4">
            <a:extLst>
              <a:ext uri="{FF2B5EF4-FFF2-40B4-BE49-F238E27FC236}">
                <a16:creationId xmlns:a16="http://schemas.microsoft.com/office/drawing/2014/main" id="{51970358-2966-0A16-F579-B49FCED81825}"/>
              </a:ext>
            </a:extLst>
          </p:cNvPr>
          <p:cNvSpPr txBox="1">
            <a:spLocks/>
          </p:cNvSpPr>
          <p:nvPr/>
        </p:nvSpPr>
        <p:spPr bwMode="auto">
          <a:xfrm>
            <a:off x="780769" y="3079804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fld id="{F36B4F74-2901-1B4A-A15E-8C1388FF047B}" type="datetime1">
              <a:rPr lang="de-AT" smtClean="0"/>
              <a:pPr>
                <a:defRPr/>
              </a:pPr>
              <a:t>02.11.2025</a:t>
            </a:fld>
            <a:endParaRPr lang="de-DE" dirty="0"/>
          </a:p>
        </p:txBody>
      </p:sp>
      <p:pic>
        <p:nvPicPr>
          <p:cNvPr id="10" name="Grafik 55">
            <a:extLst>
              <a:ext uri="{FF2B5EF4-FFF2-40B4-BE49-F238E27FC236}">
                <a16:creationId xmlns:a16="http://schemas.microsoft.com/office/drawing/2014/main" id="{290F6686-5A14-8110-47FD-1E2FA62A83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74" t="66903" r="35548"/>
          <a:stretch/>
        </p:blipFill>
        <p:spPr>
          <a:xfrm>
            <a:off x="128351" y="3744592"/>
            <a:ext cx="1269442" cy="601405"/>
          </a:xfrm>
          <a:prstGeom prst="rect">
            <a:avLst/>
          </a:prstGeom>
        </p:spPr>
      </p:pic>
      <p:pic>
        <p:nvPicPr>
          <p:cNvPr id="11" name="Grafik 55">
            <a:extLst>
              <a:ext uri="{FF2B5EF4-FFF2-40B4-BE49-F238E27FC236}">
                <a16:creationId xmlns:a16="http://schemas.microsoft.com/office/drawing/2014/main" id="{800AF106-12CE-5143-9761-DC05EC2931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23" t="66903"/>
          <a:stretch/>
        </p:blipFill>
        <p:spPr>
          <a:xfrm>
            <a:off x="168828" y="2810819"/>
            <a:ext cx="1269440" cy="601405"/>
          </a:xfrm>
          <a:prstGeom prst="rect">
            <a:avLst/>
          </a:prstGeom>
        </p:spPr>
      </p:pic>
      <p:pic>
        <p:nvPicPr>
          <p:cNvPr id="12" name="Grafik 5">
            <a:extLst>
              <a:ext uri="{FF2B5EF4-FFF2-40B4-BE49-F238E27FC236}">
                <a16:creationId xmlns:a16="http://schemas.microsoft.com/office/drawing/2014/main" id="{A0E2F78E-A6E4-7F9F-9F66-96F0D67059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8123" b="31052"/>
          <a:stretch/>
        </p:blipFill>
        <p:spPr>
          <a:xfrm>
            <a:off x="523833" y="4285810"/>
            <a:ext cx="513653" cy="506940"/>
          </a:xfrm>
          <a:prstGeom prst="rect">
            <a:avLst/>
          </a:prstGeom>
        </p:spPr>
      </p:pic>
      <p:pic>
        <p:nvPicPr>
          <p:cNvPr id="13" name="Grafik 5">
            <a:extLst>
              <a:ext uri="{FF2B5EF4-FFF2-40B4-BE49-F238E27FC236}">
                <a16:creationId xmlns:a16="http://schemas.microsoft.com/office/drawing/2014/main" id="{48EB37CC-7ACF-6CF8-0E6B-8B8822AC35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481" r="70263" b="1"/>
          <a:stretch/>
        </p:blipFill>
        <p:spPr>
          <a:xfrm>
            <a:off x="148176" y="4777081"/>
            <a:ext cx="1184199" cy="48186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C40A1D-5406-76FC-3FE0-8C4E736BF8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83" r="6825"/>
          <a:stretch/>
        </p:blipFill>
        <p:spPr>
          <a:xfrm>
            <a:off x="1518610" y="2574881"/>
            <a:ext cx="3097666" cy="2388517"/>
          </a:xfrm>
          <a:prstGeom prst="rect">
            <a:avLst/>
          </a:prstGeom>
        </p:spPr>
      </p:pic>
      <p:pic>
        <p:nvPicPr>
          <p:cNvPr id="15" name="Grafik 55">
            <a:extLst>
              <a:ext uri="{FF2B5EF4-FFF2-40B4-BE49-F238E27FC236}">
                <a16:creationId xmlns:a16="http://schemas.microsoft.com/office/drawing/2014/main" id="{977C4D39-124E-3987-1B10-FD5EE4B2A2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74" r="35548" b="30048"/>
          <a:stretch/>
        </p:blipFill>
        <p:spPr>
          <a:xfrm>
            <a:off x="499998" y="3365481"/>
            <a:ext cx="513653" cy="514321"/>
          </a:xfrm>
          <a:prstGeom prst="rect">
            <a:avLst/>
          </a:prstGeom>
        </p:spPr>
      </p:pic>
      <p:pic>
        <p:nvPicPr>
          <p:cNvPr id="16" name="Grafik 55">
            <a:extLst>
              <a:ext uri="{FF2B5EF4-FFF2-40B4-BE49-F238E27FC236}">
                <a16:creationId xmlns:a16="http://schemas.microsoft.com/office/drawing/2014/main" id="{B7458F46-44AF-6F0A-3D9A-84119F3E4E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23" r="3196" b="30048"/>
          <a:stretch/>
        </p:blipFill>
        <p:spPr>
          <a:xfrm>
            <a:off x="543154" y="2429145"/>
            <a:ext cx="462151" cy="514321"/>
          </a:xfrm>
          <a:prstGeom prst="rect">
            <a:avLst/>
          </a:prstGeom>
        </p:spPr>
      </p:pic>
      <p:pic>
        <p:nvPicPr>
          <p:cNvPr id="23" name="Picture 6" descr="2111.i305.012.F.m005.c9.realistic human colon ulcerative colitis types.png">
            <a:extLst>
              <a:ext uri="{FF2B5EF4-FFF2-40B4-BE49-F238E27FC236}">
                <a16:creationId xmlns:a16="http://schemas.microsoft.com/office/drawing/2014/main" id="{EC8B572E-BF0D-C146-41BB-831BB97CE1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4" y="1612602"/>
            <a:ext cx="643241" cy="720080"/>
          </a:xfrm>
          <a:prstGeom prst="rect">
            <a:avLst/>
          </a:prstGeom>
        </p:spPr>
      </p:pic>
      <p:pic>
        <p:nvPicPr>
          <p:cNvPr id="24" name="Picture 7" descr="skin-01.png">
            <a:extLst>
              <a:ext uri="{FF2B5EF4-FFF2-40B4-BE49-F238E27FC236}">
                <a16:creationId xmlns:a16="http://schemas.microsoft.com/office/drawing/2014/main" id="{18C1C2E7-8D87-F008-9215-A500B3E0F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821" y="1606184"/>
            <a:ext cx="784511" cy="72047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6856C65-1EB7-EE8D-CFEC-2257574FD073}"/>
              </a:ext>
            </a:extLst>
          </p:cNvPr>
          <p:cNvSpPr txBox="1"/>
          <p:nvPr/>
        </p:nvSpPr>
        <p:spPr bwMode="auto">
          <a:xfrm>
            <a:off x="1554697" y="1679294"/>
            <a:ext cx="905697" cy="48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 err="1">
                <a:solidFill>
                  <a:srgbClr val="002060"/>
                </a:solidFill>
              </a:rPr>
              <a:t>Ulcerative</a:t>
            </a:r>
            <a:r>
              <a:rPr lang="de-DE" sz="1400" b="1" kern="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>
                <a:solidFill>
                  <a:srgbClr val="002060"/>
                </a:solidFill>
              </a:rPr>
              <a:t>Colitis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C0A99B9-9744-C5FA-5C86-64DEE4A11526}"/>
              </a:ext>
            </a:extLst>
          </p:cNvPr>
          <p:cNvSpPr txBox="1"/>
          <p:nvPr/>
        </p:nvSpPr>
        <p:spPr bwMode="auto">
          <a:xfrm>
            <a:off x="3680838" y="1649201"/>
            <a:ext cx="926536" cy="48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 err="1">
                <a:solidFill>
                  <a:srgbClr val="002060"/>
                </a:solidFill>
              </a:rPr>
              <a:t>Atopic</a:t>
            </a:r>
            <a:endParaRPr lang="de-DE" sz="1400" b="1" kern="0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>
                <a:solidFill>
                  <a:srgbClr val="002060"/>
                </a:solidFill>
              </a:rPr>
              <a:t>Dermatitis </a:t>
            </a:r>
          </a:p>
        </p:txBody>
      </p:sp>
      <p:pic>
        <p:nvPicPr>
          <p:cNvPr id="27" name="Grafik 26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56F7A6BF-1998-77B3-C6A3-A050FC8BD2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B54CD8F-0D57-8FA9-A2AC-696D9EB5F7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3885" y="1584479"/>
            <a:ext cx="3943588" cy="35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0E7F9-DC95-1D7F-7FCF-997FB9239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141EDA4-5647-E7A3-6506-FE70E307A2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7</a:t>
            </a:fld>
            <a:endParaRPr lang="de-DE" sz="1050"/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73AE3473-C8BF-2F79-2E89-1685A6E747CD}"/>
              </a:ext>
            </a:extLst>
          </p:cNvPr>
          <p:cNvSpPr txBox="1">
            <a:spLocks/>
          </p:cNvSpPr>
          <p:nvPr/>
        </p:nvSpPr>
        <p:spPr>
          <a:xfrm>
            <a:off x="292920" y="111840"/>
            <a:ext cx="6274023" cy="64807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nl-NL" altLang="de-DE" sz="2200" kern="0" dirty="0"/>
              <a:t>Therapy response Prediction in</a:t>
            </a:r>
          </a:p>
          <a:p>
            <a:r>
              <a:rPr lang="nl-NL" altLang="de-DE" sz="2200" kern="0" dirty="0"/>
              <a:t>Atopic Dermatitis</a:t>
            </a:r>
            <a:endParaRPr lang="de-DE" altLang="de-DE" sz="2200" kern="0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D01F7D94-C74E-44B7-AFE8-97A346862B46}"/>
              </a:ext>
            </a:extLst>
          </p:cNvPr>
          <p:cNvSpPr txBox="1"/>
          <p:nvPr/>
        </p:nvSpPr>
        <p:spPr>
          <a:xfrm>
            <a:off x="-324544" y="989890"/>
            <a:ext cx="307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200" b="1" dirty="0">
                <a:solidFill>
                  <a:srgbClr val="E72B76"/>
                </a:solidFill>
                <a:latin typeface="Calibri"/>
                <a:ea typeface="+mn-ea"/>
                <a:cs typeface="+mn-cs"/>
              </a:rPr>
              <a:t>IL4_IL13</a:t>
            </a:r>
            <a:r>
              <a:rPr lang="de-DE" sz="12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DE" sz="1200" b="1" dirty="0">
                <a:solidFill>
                  <a:srgbClr val="7030A0"/>
                </a:solidFill>
                <a:latin typeface="Calibri"/>
                <a:ea typeface="+mn-ea"/>
                <a:cs typeface="+mn-cs"/>
              </a:rPr>
              <a:t>+ JAK </a:t>
            </a:r>
            <a:r>
              <a:rPr lang="de-DE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(Week 0, n=25)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(19 </a:t>
            </a:r>
            <a:r>
              <a:rPr lang="de-DE" sz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features</a:t>
            </a:r>
            <a:r>
              <a:rPr lang="de-DE" sz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; log2FC &gt; 1.5)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D756CCA3-20F7-C892-0226-CE9035C22B24}"/>
              </a:ext>
            </a:extLst>
          </p:cNvPr>
          <p:cNvSpPr txBox="1"/>
          <p:nvPr/>
        </p:nvSpPr>
        <p:spPr>
          <a:xfrm>
            <a:off x="3696719" y="911328"/>
            <a:ext cx="6515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400" b="1" dirty="0">
                <a:solidFill>
                  <a:srgbClr val="E72B76"/>
                </a:solidFill>
                <a:latin typeface="Calibri"/>
                <a:ea typeface="+mn-ea"/>
                <a:cs typeface="+mn-cs"/>
              </a:rPr>
              <a:t>IL4_IL13</a:t>
            </a:r>
            <a:r>
              <a:rPr lang="de-DE" sz="14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DE" sz="1400" b="1" dirty="0">
                <a:solidFill>
                  <a:srgbClr val="7030A0"/>
                </a:solidFill>
                <a:latin typeface="Calibri"/>
                <a:ea typeface="+mn-ea"/>
                <a:cs typeface="+mn-cs"/>
              </a:rPr>
              <a:t>+ JAK </a:t>
            </a:r>
            <a:r>
              <a:rPr lang="de-DE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(Week 0)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de-DE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14 DMRs (B </a:t>
            </a:r>
            <a:r>
              <a:rPr lang="de-DE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diff</a:t>
            </a:r>
            <a:r>
              <a:rPr lang="de-DE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&gt; |0.1| &amp; </a:t>
            </a:r>
            <a:r>
              <a:rPr lang="de-DE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adjusted</a:t>
            </a:r>
            <a:r>
              <a:rPr lang="de-DE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p-</a:t>
            </a:r>
            <a:r>
              <a:rPr lang="de-DE" sz="14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value</a:t>
            </a:r>
            <a:r>
              <a:rPr lang="de-DE" sz="14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&lt; 0.05)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7B3F747-0F7C-1DA2-338A-D12AE34473F1}"/>
              </a:ext>
            </a:extLst>
          </p:cNvPr>
          <p:cNvSpPr txBox="1"/>
          <p:nvPr/>
        </p:nvSpPr>
        <p:spPr bwMode="auto">
          <a:xfrm>
            <a:off x="2956132" y="1184825"/>
            <a:ext cx="807913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400"/>
              </a:spcBef>
              <a:buFont typeface="Arial" charset="0"/>
              <a:buNone/>
            </a:pPr>
            <a:r>
              <a:rPr lang="de-DE" sz="1600" b="1" kern="0" dirty="0">
                <a:solidFill>
                  <a:schemeClr val="bg1"/>
                </a:solidFill>
              </a:rPr>
              <a:t>Auto-Ab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841B04A-495D-8D59-5E1E-C9A278F4948A}"/>
              </a:ext>
            </a:extLst>
          </p:cNvPr>
          <p:cNvSpPr txBox="1"/>
          <p:nvPr/>
        </p:nvSpPr>
        <p:spPr bwMode="auto">
          <a:xfrm>
            <a:off x="8100392" y="788217"/>
            <a:ext cx="694101" cy="2462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400"/>
              </a:spcBef>
              <a:buFont typeface="Arial" charset="0"/>
              <a:buNone/>
            </a:pPr>
            <a:r>
              <a:rPr lang="de-DE" sz="1600" b="1" kern="0" dirty="0">
                <a:solidFill>
                  <a:schemeClr val="bg1"/>
                </a:solidFill>
              </a:rPr>
              <a:t>DNA-m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318D2688-7A99-4FFC-EB7E-F5B8B5380A72}"/>
              </a:ext>
            </a:extLst>
          </p:cNvPr>
          <p:cNvGrpSpPr/>
          <p:nvPr/>
        </p:nvGrpSpPr>
        <p:grpSpPr>
          <a:xfrm>
            <a:off x="550895" y="1498589"/>
            <a:ext cx="4305221" cy="3630168"/>
            <a:chOff x="550895" y="1498589"/>
            <a:chExt cx="4305221" cy="3630168"/>
          </a:xfrm>
        </p:grpSpPr>
        <p:pic>
          <p:nvPicPr>
            <p:cNvPr id="7" name="Picture 10" descr="A screenshot of a computer screen&#10;&#10;Description automatically generated">
              <a:extLst>
                <a:ext uri="{FF2B5EF4-FFF2-40B4-BE49-F238E27FC236}">
                  <a16:creationId xmlns:a16="http://schemas.microsoft.com/office/drawing/2014/main" id="{54D22713-7CC2-911F-A894-DF962BFE90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" t="3721"/>
            <a:stretch/>
          </p:blipFill>
          <p:spPr>
            <a:xfrm>
              <a:off x="550895" y="1498589"/>
              <a:ext cx="4305221" cy="3630168"/>
            </a:xfrm>
            <a:prstGeom prst="rect">
              <a:avLst/>
            </a:prstGeom>
          </p:spPr>
        </p:pic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720094FD-5FF5-0775-11CD-7A6A6E3DB1E6}"/>
                </a:ext>
              </a:extLst>
            </p:cNvPr>
            <p:cNvSpPr/>
            <p:nvPr/>
          </p:nvSpPr>
          <p:spPr bwMode="auto">
            <a:xfrm>
              <a:off x="3395380" y="2112278"/>
              <a:ext cx="276847" cy="294219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200" b="0" i="0" u="none" strike="noStrike" cap="none" normalizeH="0" baseline="0" dirty="0" err="1">
                <a:ln>
                  <a:noFill/>
                </a:ln>
                <a:solidFill>
                  <a:schemeClr val="accent2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EA743DE6-866B-E2B3-5023-D6B71268D6E0}"/>
              </a:ext>
            </a:extLst>
          </p:cNvPr>
          <p:cNvGrpSpPr/>
          <p:nvPr/>
        </p:nvGrpSpPr>
        <p:grpSpPr>
          <a:xfrm>
            <a:off x="5298233" y="1451555"/>
            <a:ext cx="3312367" cy="3643733"/>
            <a:chOff x="5298233" y="1451555"/>
            <a:chExt cx="3312367" cy="3643733"/>
          </a:xfrm>
        </p:grpSpPr>
        <p:pic>
          <p:nvPicPr>
            <p:cNvPr id="17" name="Picture 1">
              <a:extLst>
                <a:ext uri="{FF2B5EF4-FFF2-40B4-BE49-F238E27FC236}">
                  <a16:creationId xmlns:a16="http://schemas.microsoft.com/office/drawing/2014/main" id="{BDFB263D-0D0D-E998-B5EE-497AA6828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137" r="24848"/>
            <a:stretch/>
          </p:blipFill>
          <p:spPr>
            <a:xfrm>
              <a:off x="5298233" y="1451555"/>
              <a:ext cx="3312367" cy="3643733"/>
            </a:xfrm>
            <a:prstGeom prst="rect">
              <a:avLst/>
            </a:prstGeom>
          </p:spPr>
        </p:pic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ACDFFA2D-339C-C526-F5AC-E61AFA6AA710}"/>
                </a:ext>
              </a:extLst>
            </p:cNvPr>
            <p:cNvSpPr/>
            <p:nvPr/>
          </p:nvSpPr>
          <p:spPr bwMode="auto">
            <a:xfrm>
              <a:off x="8028924" y="1973048"/>
              <a:ext cx="408562" cy="294219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200" b="0" i="0" u="none" strike="noStrike" cap="none" normalizeH="0" baseline="0" dirty="0" err="1">
                <a:ln>
                  <a:noFill/>
                </a:ln>
                <a:solidFill>
                  <a:schemeClr val="accent2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sp>
        <p:nvSpPr>
          <p:cNvPr id="24" name="Arrow: Right 15">
            <a:extLst>
              <a:ext uri="{FF2B5EF4-FFF2-40B4-BE49-F238E27FC236}">
                <a16:creationId xmlns:a16="http://schemas.microsoft.com/office/drawing/2014/main" id="{00538EF0-46C1-A498-0559-F0A521E1AF24}"/>
              </a:ext>
            </a:extLst>
          </p:cNvPr>
          <p:cNvSpPr/>
          <p:nvPr/>
        </p:nvSpPr>
        <p:spPr>
          <a:xfrm>
            <a:off x="5113482" y="1820448"/>
            <a:ext cx="408562" cy="19455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Arrow: Right 15">
            <a:extLst>
              <a:ext uri="{FF2B5EF4-FFF2-40B4-BE49-F238E27FC236}">
                <a16:creationId xmlns:a16="http://schemas.microsoft.com/office/drawing/2014/main" id="{DDBA8A44-13AD-8730-4414-26D69B329AB9}"/>
              </a:ext>
            </a:extLst>
          </p:cNvPr>
          <p:cNvSpPr/>
          <p:nvPr/>
        </p:nvSpPr>
        <p:spPr>
          <a:xfrm>
            <a:off x="301693" y="1958545"/>
            <a:ext cx="408562" cy="194553"/>
          </a:xfrm>
          <a:prstGeom prst="rightArrow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3" name="Grafik 32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8E7DCAB1-0DC6-3470-CB1B-67488B832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57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EA8FD04-D5EC-0CB8-DE3E-7DB07416E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8</a:t>
            </a:fld>
            <a:endParaRPr lang="de-DE" sz="105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F2FB6787-38B1-CC46-1297-C15667601E29}"/>
              </a:ext>
            </a:extLst>
          </p:cNvPr>
          <p:cNvSpPr txBox="1">
            <a:spLocks/>
          </p:cNvSpPr>
          <p:nvPr/>
        </p:nvSpPr>
        <p:spPr>
          <a:xfrm>
            <a:off x="225201" y="28403"/>
            <a:ext cx="6274023" cy="64807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nl-NL" altLang="de-DE" kern="0" dirty="0"/>
              <a:t>Innovative Health Initiative </a:t>
            </a:r>
          </a:p>
          <a:p>
            <a:r>
              <a:rPr lang="nl-NL" altLang="de-DE" kern="0" dirty="0"/>
              <a:t>Call 12 (single Stage)</a:t>
            </a:r>
            <a:endParaRPr lang="de-DE" altLang="de-DE" kern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E8B012-59E6-3969-1470-4A2B453C3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55" t="17963"/>
          <a:stretch/>
        </p:blipFill>
        <p:spPr>
          <a:xfrm>
            <a:off x="0" y="1068940"/>
            <a:ext cx="4277134" cy="23440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8E01B09-C52C-5534-3800-A047747717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523"/>
          <a:stretch/>
        </p:blipFill>
        <p:spPr>
          <a:xfrm>
            <a:off x="4385030" y="1361638"/>
            <a:ext cx="4566268" cy="42452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659457E-EFF8-A5D2-F163-F80A39EC31EE}"/>
              </a:ext>
            </a:extLst>
          </p:cNvPr>
          <p:cNvSpPr txBox="1"/>
          <p:nvPr/>
        </p:nvSpPr>
        <p:spPr bwMode="auto">
          <a:xfrm>
            <a:off x="79588" y="3513473"/>
            <a:ext cx="457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1000" b="1" i="0" u="none" strike="noStrike" baseline="0" dirty="0">
                <a:solidFill>
                  <a:srgbClr val="000000"/>
                </a:solidFill>
                <a:latin typeface="Calibri-Bold"/>
              </a:rPr>
              <a:t>Topic 1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Boosting innovation for a better understanding of the determinants of</a:t>
            </a:r>
          </a:p>
          <a:p>
            <a:pPr algn="l"/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health (</a:t>
            </a:r>
            <a:r>
              <a:rPr lang="en-US" sz="1000" b="1" i="0" u="none" strike="noStrike" baseline="0" dirty="0">
                <a:solidFill>
                  <a:srgbClr val="007094"/>
                </a:solidFill>
                <a:latin typeface="Calibri-Bold"/>
              </a:rPr>
              <a:t>RIA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&lt; 8 000 000 EUR ) 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3 projects funded</a:t>
            </a:r>
            <a:endParaRPr lang="en-US" sz="1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US" sz="1000" b="1" i="0" u="none" strike="noStrike" baseline="0" dirty="0">
                <a:solidFill>
                  <a:srgbClr val="000000"/>
                </a:solidFill>
                <a:latin typeface="Calibri-Bold"/>
              </a:rPr>
              <a:t>Topic 2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Boosting innovation through better integration of fragmented health R&amp;I</a:t>
            </a:r>
          </a:p>
          <a:p>
            <a:pPr algn="l"/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efforts (</a:t>
            </a:r>
            <a:r>
              <a:rPr lang="fr-FR" sz="1000" b="1" i="0" u="none" strike="noStrike" baseline="0" dirty="0">
                <a:solidFill>
                  <a:srgbClr val="007094"/>
                </a:solidFill>
                <a:latin typeface="Calibri-Bold"/>
              </a:rPr>
              <a:t>RIA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&lt; 15 000 000 EUR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1 </a:t>
            </a:r>
            <a:r>
              <a:rPr lang="fr-FR" sz="1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project</a:t>
            </a:r>
            <a:r>
              <a:rPr lang="fr-FR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1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funded</a:t>
            </a:r>
            <a:endParaRPr lang="fr-FR" sz="1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US" sz="1000" b="1" i="0" u="none" strike="noStrike" baseline="0" dirty="0">
                <a:solidFill>
                  <a:srgbClr val="000000"/>
                </a:solidFill>
                <a:latin typeface="Calibri-Bold"/>
              </a:rPr>
              <a:t>Topic 3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Boosting innovation for peopled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centred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integrated healthcare solutions</a:t>
            </a:r>
          </a:p>
          <a:p>
            <a:pPr algn="l"/>
            <a:r>
              <a:rPr lang="it-IT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000" b="1" i="0" u="none" strike="noStrike" baseline="0" dirty="0">
                <a:solidFill>
                  <a:srgbClr val="007094"/>
                </a:solidFill>
                <a:latin typeface="Calibri-Bold"/>
              </a:rPr>
              <a:t>RIA</a:t>
            </a:r>
            <a:r>
              <a:rPr lang="it-IT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it-IT" sz="10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&lt; 8 000 000 EUR</a:t>
            </a:r>
            <a:r>
              <a:rPr lang="it-IT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</a:t>
            </a:r>
            <a:r>
              <a:rPr lang="it-IT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1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2-3 projects </a:t>
            </a:r>
            <a:r>
              <a:rPr lang="it-IT" sz="10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funded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3F1721-3540-5435-BF60-55906BF57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150" b="21243"/>
          <a:stretch/>
        </p:blipFill>
        <p:spPr>
          <a:xfrm>
            <a:off x="4398283" y="2542492"/>
            <a:ext cx="4566268" cy="38317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BF60EE4-E17F-43CF-D962-98CEB04F72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888"/>
          <a:stretch/>
        </p:blipFill>
        <p:spPr>
          <a:xfrm>
            <a:off x="4402827" y="2961224"/>
            <a:ext cx="4566268" cy="34724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FE0F031-7767-B75E-7EC0-0FC43D073D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0060" b="43613"/>
          <a:stretch/>
        </p:blipFill>
        <p:spPr>
          <a:xfrm>
            <a:off x="4398283" y="2240979"/>
            <a:ext cx="4566268" cy="23513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5AF3A60-81AE-E6B7-3932-4367FFCCF4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361" b="57522"/>
          <a:stretch/>
        </p:blipFill>
        <p:spPr>
          <a:xfrm>
            <a:off x="4385030" y="1942537"/>
            <a:ext cx="4566268" cy="21771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24259A8-AF56-B655-C9E6-16B8EB79A666}"/>
              </a:ext>
            </a:extLst>
          </p:cNvPr>
          <p:cNvSpPr txBox="1"/>
          <p:nvPr/>
        </p:nvSpPr>
        <p:spPr bwMode="auto">
          <a:xfrm>
            <a:off x="87093" y="4529136"/>
            <a:ext cx="5976664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sz="1050" b="1" dirty="0">
                <a:solidFill>
                  <a:srgbClr val="000000"/>
                </a:solidFill>
                <a:latin typeface="Calibri-Bold"/>
              </a:rPr>
              <a:t>Final </a:t>
            </a:r>
            <a:r>
              <a:rPr lang="en-US" sz="1050" b="1" dirty="0" err="1">
                <a:solidFill>
                  <a:srgbClr val="000000"/>
                </a:solidFill>
                <a:latin typeface="Calibri-Bold"/>
              </a:rPr>
              <a:t>Calltext</a:t>
            </a:r>
            <a:r>
              <a:rPr lang="en-US" sz="105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Jan 2026</a:t>
            </a:r>
          </a:p>
          <a:p>
            <a:pPr algn="l"/>
            <a:r>
              <a:rPr lang="en-US" sz="1050" b="1" dirty="0">
                <a:solidFill>
                  <a:srgbClr val="000000"/>
                </a:solidFill>
                <a:latin typeface="Calibri-Bold"/>
              </a:rPr>
              <a:t>Submission deadline</a:t>
            </a:r>
            <a:r>
              <a:rPr lang="en-US" sz="105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en-US" sz="1050" dirty="0">
                <a:solidFill>
                  <a:srgbClr val="000000"/>
                </a:solidFill>
                <a:latin typeface="Calibri" panose="020F0502020204030204" pitchFamily="34" charset="0"/>
              </a:rPr>
              <a:t>April 1, 2026</a:t>
            </a:r>
            <a:endParaRPr lang="en-US" sz="105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r>
              <a:rPr lang="en-US" sz="1050" b="1" dirty="0">
                <a:solidFill>
                  <a:srgbClr val="000000"/>
                </a:solidFill>
                <a:latin typeface="Calibri-Bold"/>
              </a:rPr>
              <a:t>Industry funding</a:t>
            </a:r>
            <a:r>
              <a:rPr lang="en-US" sz="105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min. 45% (in kind and/or financial contribution) – EFPIA, </a:t>
            </a:r>
            <a:r>
              <a:rPr lang="en-US" sz="105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MedTec</a:t>
            </a:r>
            <a:r>
              <a:rPr lang="en-US" sz="105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SMEs</a:t>
            </a:r>
            <a:endParaRPr lang="de-DE" sz="1050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E682682-ECC0-DDF7-3E9D-E468B1FC05A7}"/>
              </a:ext>
            </a:extLst>
          </p:cNvPr>
          <p:cNvSpPr txBox="1"/>
          <p:nvPr/>
        </p:nvSpPr>
        <p:spPr bwMode="auto">
          <a:xfrm>
            <a:off x="3718012" y="1155195"/>
            <a:ext cx="55624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r>
              <a:rPr lang="de-DE" sz="800" dirty="0">
                <a:hlinkClick r:id="rId4"/>
              </a:rPr>
              <a:t>https://www.ihi.europa.eu/sites/default/files/uploads/Documents/Calls/FutureTopics/Call_12_DraftText_Oct2025.pdf</a:t>
            </a:r>
            <a:endParaRPr lang="de-DE" sz="800" dirty="0"/>
          </a:p>
          <a:p>
            <a:endParaRPr lang="de-DE" sz="800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A412B988-F501-A6EB-D8F0-6CADA1CCE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113018"/>
            <a:ext cx="683853" cy="683853"/>
          </a:xfrm>
          <a:prstGeom prst="rect">
            <a:avLst/>
          </a:prstGeom>
        </p:spPr>
      </p:pic>
      <p:pic>
        <p:nvPicPr>
          <p:cNvPr id="22" name="Grafik 21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B838FE16-38D9-04F2-87BC-390EF09120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A532E196-4479-950A-18B7-F949F1E368E2}"/>
              </a:ext>
            </a:extLst>
          </p:cNvPr>
          <p:cNvSpPr txBox="1"/>
          <p:nvPr/>
        </p:nvSpPr>
        <p:spPr bwMode="auto">
          <a:xfrm>
            <a:off x="5240880" y="3977163"/>
            <a:ext cx="3579592" cy="102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E.g. multi-</a:t>
            </a:r>
            <a:r>
              <a:rPr lang="de-DE" sz="1200" kern="0" dirty="0" err="1">
                <a:solidFill>
                  <a:schemeClr val="tx2"/>
                </a:solidFill>
              </a:rPr>
              <a:t>omics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therapy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response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prediction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biomarkers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from</a:t>
            </a:r>
            <a:r>
              <a:rPr lang="de-DE" sz="1200" kern="0" dirty="0">
                <a:solidFill>
                  <a:schemeClr val="tx2"/>
                </a:solidFill>
              </a:rPr>
              <a:t> liquid </a:t>
            </a:r>
            <a:r>
              <a:rPr lang="de-DE" sz="1200" kern="0" dirty="0" err="1">
                <a:solidFill>
                  <a:schemeClr val="tx2"/>
                </a:solidFill>
              </a:rPr>
              <a:t>biopsy</a:t>
            </a:r>
            <a:r>
              <a:rPr lang="de-DE" sz="1200" kern="0" dirty="0">
                <a:solidFill>
                  <a:schemeClr val="tx2"/>
                </a:solidFill>
              </a:rPr>
              <a:t> &amp; </a:t>
            </a:r>
            <a:r>
              <a:rPr lang="de-DE" sz="1200" kern="0" dirty="0" err="1">
                <a:solidFill>
                  <a:schemeClr val="tx2"/>
                </a:solidFill>
              </a:rPr>
              <a:t>tissue</a:t>
            </a:r>
            <a:endParaRPr lang="de-DE" sz="1200" kern="0" dirty="0">
              <a:solidFill>
                <a:schemeClr val="tx2"/>
              </a:solidFill>
            </a:endParaRP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Integrative </a:t>
            </a:r>
            <a:r>
              <a:rPr lang="de-DE" sz="1200" kern="0" dirty="0" err="1">
                <a:solidFill>
                  <a:schemeClr val="tx2"/>
                </a:solidFill>
              </a:rPr>
              <a:t>data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analysis</a:t>
            </a:r>
            <a:r>
              <a:rPr lang="de-DE" sz="1200" kern="0" dirty="0">
                <a:solidFill>
                  <a:schemeClr val="tx2"/>
                </a:solidFill>
              </a:rPr>
              <a:t>, </a:t>
            </a:r>
            <a:r>
              <a:rPr lang="de-DE" sz="1200" kern="0" dirty="0" err="1">
                <a:solidFill>
                  <a:schemeClr val="tx2"/>
                </a:solidFill>
              </a:rPr>
              <a:t>key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pathway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identification</a:t>
            </a:r>
            <a:endParaRPr lang="de-DE" sz="1200" kern="0" dirty="0">
              <a:solidFill>
                <a:schemeClr val="tx2"/>
              </a:solidFill>
            </a:endParaRP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Multi-</a:t>
            </a:r>
            <a:r>
              <a:rPr lang="de-DE" sz="1200" kern="0" dirty="0" err="1">
                <a:solidFill>
                  <a:schemeClr val="tx2"/>
                </a:solidFill>
              </a:rPr>
              <a:t>omics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analysis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from</a:t>
            </a:r>
            <a:r>
              <a:rPr lang="de-DE" sz="1200" kern="0" dirty="0">
                <a:solidFill>
                  <a:schemeClr val="tx2"/>
                </a:solidFill>
              </a:rPr>
              <a:t> ex vivo </a:t>
            </a:r>
            <a:r>
              <a:rPr lang="de-DE" sz="1200" kern="0" dirty="0" err="1">
                <a:solidFill>
                  <a:schemeClr val="tx2"/>
                </a:solidFill>
              </a:rPr>
              <a:t>organ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cultures</a:t>
            </a:r>
            <a:endParaRPr lang="de-DE" sz="1200" kern="0" dirty="0">
              <a:solidFill>
                <a:schemeClr val="tx2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36F6906D-8C9F-FEDA-011E-5F6B2C84F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72056" y="3513778"/>
            <a:ext cx="1219263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0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98C81F9-A6CF-4BB3-A9AD-C522B21682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67F6EC-59F6-4747-AD02-8B2929E149E7}" type="slidenum">
              <a:rPr lang="de-DE" smtClean="0"/>
              <a:pPr>
                <a:defRPr/>
              </a:pPr>
              <a:t>9</a:t>
            </a:fld>
            <a:endParaRPr lang="de-DE" sz="1400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784A12B8-8607-4D5D-9547-90D39162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777" y="471749"/>
            <a:ext cx="6274023" cy="648072"/>
          </a:xfrm>
        </p:spPr>
        <p:txBody>
          <a:bodyPr/>
          <a:lstStyle/>
          <a:p>
            <a:r>
              <a:rPr lang="de-DE" dirty="0" err="1"/>
              <a:t>Upcoming</a:t>
            </a:r>
            <a:r>
              <a:rPr lang="de-DE" dirty="0"/>
              <a:t> Mission Cancer Calls </a:t>
            </a:r>
            <a:br>
              <a:rPr lang="de-DE" dirty="0"/>
            </a:br>
            <a:r>
              <a:rPr lang="de-DE" dirty="0" err="1"/>
              <a:t>fitting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Multi-</a:t>
            </a:r>
            <a:r>
              <a:rPr lang="de-DE" dirty="0" err="1"/>
              <a:t>OMIcs</a:t>
            </a:r>
            <a:r>
              <a:rPr lang="de-DE" dirty="0"/>
              <a:t> Expertise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C79872-D6A7-419D-8F9C-15419F4DF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696080"/>
            <a:ext cx="1713967" cy="75787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6A4C483-CE5C-41CA-A6DE-5974AB05E419}"/>
              </a:ext>
            </a:extLst>
          </p:cNvPr>
          <p:cNvSpPr txBox="1"/>
          <p:nvPr/>
        </p:nvSpPr>
        <p:spPr>
          <a:xfrm>
            <a:off x="251520" y="1530851"/>
            <a:ext cx="4680520" cy="738664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21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z="1400" dirty="0"/>
              <a:t>HORIZON-MISS-2026-02-CANCER-02: </a:t>
            </a:r>
            <a:r>
              <a:rPr lang="en-US" sz="1400" b="1" dirty="0"/>
              <a:t>Microbiome for early cancer prediction before the onset of disease </a:t>
            </a:r>
          </a:p>
          <a:p>
            <a:r>
              <a:rPr lang="en-US" sz="1400" dirty="0"/>
              <a:t>RIA 15 Mio € </a:t>
            </a:r>
            <a:r>
              <a:rPr lang="en-US" sz="1400" dirty="0">
                <a:sym typeface="Wingdings" panose="05000000000000000000" pitchFamily="2" charset="2"/>
              </a:rPr>
              <a:t> 1 project funded</a:t>
            </a:r>
            <a:endParaRPr lang="de-DE" sz="1400" dirty="0"/>
          </a:p>
        </p:txBody>
      </p:sp>
      <p:pic>
        <p:nvPicPr>
          <p:cNvPr id="2" name="Grafik 1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BD9BFAD0-71D9-295F-06D4-AE24A35A7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4A20044-5A53-7FB2-D36A-1DD5879CAA03}"/>
              </a:ext>
            </a:extLst>
          </p:cNvPr>
          <p:cNvSpPr txBox="1"/>
          <p:nvPr/>
        </p:nvSpPr>
        <p:spPr bwMode="auto">
          <a:xfrm>
            <a:off x="5225617" y="1746295"/>
            <a:ext cx="2861984" cy="523220"/>
          </a:xfrm>
          <a:prstGeom prst="rect">
            <a:avLst/>
          </a:prstGeom>
          <a:noFill/>
          <a:ln w="9525">
            <a:solidFill>
              <a:schemeClr val="tx2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>
              <a:defRPr sz="140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b="1" dirty="0"/>
              <a:t>Final </a:t>
            </a:r>
            <a:r>
              <a:rPr lang="en-US" b="1" dirty="0" err="1"/>
              <a:t>Calltext</a:t>
            </a:r>
            <a:r>
              <a:rPr lang="en-US" b="1" dirty="0"/>
              <a:t>: </a:t>
            </a:r>
            <a:r>
              <a:rPr lang="en-US" dirty="0"/>
              <a:t>Feb 2026</a:t>
            </a:r>
          </a:p>
          <a:p>
            <a:r>
              <a:rPr lang="en-US" b="1" dirty="0"/>
              <a:t>Submission deadline: </a:t>
            </a:r>
            <a:r>
              <a:rPr lang="en-US" dirty="0"/>
              <a:t>Sept 15, 2026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41019F5E-342A-F257-6FA3-A7B99B61F49A}"/>
              </a:ext>
            </a:extLst>
          </p:cNvPr>
          <p:cNvSpPr txBox="1"/>
          <p:nvPr/>
        </p:nvSpPr>
        <p:spPr bwMode="auto">
          <a:xfrm>
            <a:off x="351777" y="2214018"/>
            <a:ext cx="4680520" cy="287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spAutoFit/>
          </a:bodyPr>
          <a:lstStyle/>
          <a:p>
            <a:pPr algn="l"/>
            <a:endParaRPr lang="de-DE" sz="105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Development 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of microbiome tools for earlier, better and </a:t>
            </a:r>
            <a:r>
              <a:rPr lang="en-US" sz="10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personalised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prediction and prevention of cancer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before the onset of the disease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(up to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2 years before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disease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onset) Proposals should deal with several types of cancer if possible.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Assessments of predispositions, AI risk modelling approaches and organ/body simulations.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Collaboration with large cohorts/registries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from different communities, usage of existing microbiome and clinical data in combination with and generation of new data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could include other predictive signs such fatigue, unusual pain, weight loss or other body changes)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Citizen engagement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could be included with data/sample collections as well as educational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programmes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Comparison with other minimally invasive liquid biopsy tests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concerning their predictive power, simplicity, cost-benefits and potential for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commercialisation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Validation of the tests in an independent cohort.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Development of guidelines that help to manage risk factors such as lifestyle or diet.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utcome and expertise of ongoing EU and International </a:t>
            </a:r>
            <a:r>
              <a:rPr lang="en-US" sz="1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initatives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and the International Cancer Microbiome Consortium could be considered for test reliability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FC3693C-086A-A8D9-FE2A-728AD8CCBF34}"/>
              </a:ext>
            </a:extLst>
          </p:cNvPr>
          <p:cNvSpPr txBox="1"/>
          <p:nvPr/>
        </p:nvSpPr>
        <p:spPr bwMode="auto">
          <a:xfrm>
            <a:off x="5652120" y="3367033"/>
            <a:ext cx="3384376" cy="121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Analysis of </a:t>
            </a:r>
            <a:r>
              <a:rPr lang="de-DE" sz="1200" kern="0" dirty="0" err="1">
                <a:solidFill>
                  <a:schemeClr val="tx2"/>
                </a:solidFill>
              </a:rPr>
              <a:t>microbial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signatures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from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tissue</a:t>
            </a:r>
            <a:r>
              <a:rPr lang="de-DE" sz="1200" kern="0" dirty="0">
                <a:solidFill>
                  <a:schemeClr val="tx2"/>
                </a:solidFill>
              </a:rPr>
              <a:t> and liquid </a:t>
            </a:r>
            <a:r>
              <a:rPr lang="de-DE" sz="1200" kern="0" dirty="0" err="1">
                <a:solidFill>
                  <a:schemeClr val="tx2"/>
                </a:solidFill>
              </a:rPr>
              <a:t>biopsy</a:t>
            </a:r>
            <a:endParaRPr lang="de-DE" sz="1200" kern="0" dirty="0">
              <a:solidFill>
                <a:schemeClr val="tx2"/>
              </a:solidFill>
            </a:endParaRP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Check for </a:t>
            </a:r>
            <a:r>
              <a:rPr lang="de-DE" sz="1200" kern="0" dirty="0" err="1">
                <a:solidFill>
                  <a:schemeClr val="tx2"/>
                </a:solidFill>
              </a:rPr>
              <a:t>prediagnostic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antibody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profiles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against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microbes</a:t>
            </a:r>
            <a:r>
              <a:rPr lang="de-DE" sz="1200" kern="0" dirty="0">
                <a:solidFill>
                  <a:schemeClr val="tx2"/>
                </a:solidFill>
              </a:rPr>
              <a:t> (</a:t>
            </a:r>
            <a:r>
              <a:rPr lang="de-DE" sz="1200" kern="0" dirty="0" err="1">
                <a:solidFill>
                  <a:schemeClr val="tx2"/>
                </a:solidFill>
              </a:rPr>
              <a:t>microbial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lysate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arrays</a:t>
            </a:r>
            <a:r>
              <a:rPr lang="de-DE" sz="1200" kern="0" dirty="0">
                <a:solidFill>
                  <a:schemeClr val="tx2"/>
                </a:solidFill>
              </a:rPr>
              <a:t>) </a:t>
            </a:r>
          </a:p>
          <a:p>
            <a:pPr marL="285750" indent="-285750">
              <a:spcBef>
                <a:spcPts val="400"/>
              </a:spcBef>
              <a:buFont typeface="Wingdings" panose="05000000000000000000" pitchFamily="2" charset="2"/>
              <a:buChar char="v"/>
            </a:pPr>
            <a:r>
              <a:rPr lang="de-DE" sz="1200" kern="0" dirty="0">
                <a:solidFill>
                  <a:schemeClr val="tx2"/>
                </a:solidFill>
              </a:rPr>
              <a:t>Study of </a:t>
            </a:r>
            <a:r>
              <a:rPr lang="de-DE" sz="1200" kern="0" dirty="0" err="1">
                <a:solidFill>
                  <a:schemeClr val="tx2"/>
                </a:solidFill>
              </a:rPr>
              <a:t>bacterial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extracellular</a:t>
            </a:r>
            <a:r>
              <a:rPr lang="de-DE" sz="1200" kern="0" dirty="0">
                <a:solidFill>
                  <a:schemeClr val="tx2"/>
                </a:solidFill>
              </a:rPr>
              <a:t> </a:t>
            </a:r>
            <a:r>
              <a:rPr lang="de-DE" sz="1200" kern="0" dirty="0" err="1">
                <a:solidFill>
                  <a:schemeClr val="tx2"/>
                </a:solidFill>
              </a:rPr>
              <a:t>vesicles</a:t>
            </a:r>
            <a:r>
              <a:rPr lang="de-DE" sz="1200" kern="0" dirty="0">
                <a:solidFill>
                  <a:schemeClr val="tx2"/>
                </a:solidFill>
              </a:rPr>
              <a:t> (BEVs)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12C4047-F082-B9F0-8526-9FFA3B1B78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952" y="2676340"/>
            <a:ext cx="1219263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53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AIT_Power_Point_Vorlage-1">
  <a:themeElements>
    <a:clrScheme name="AIT RZ">
      <a:dk1>
        <a:srgbClr val="000000"/>
      </a:dk1>
      <a:lt1>
        <a:srgbClr val="FFFFFF"/>
      </a:lt1>
      <a:dk2>
        <a:srgbClr val="790B1A"/>
      </a:dk2>
      <a:lt2>
        <a:srgbClr val="FFFFFF"/>
      </a:lt2>
      <a:accent1>
        <a:srgbClr val="790B1A"/>
      </a:accent1>
      <a:accent2>
        <a:srgbClr val="5D6C74"/>
      </a:accent2>
      <a:accent3>
        <a:srgbClr val="40AA9B"/>
      </a:accent3>
      <a:accent4>
        <a:srgbClr val="330040"/>
      </a:accent4>
      <a:accent5>
        <a:srgbClr val="BDBDBD"/>
      </a:accent5>
      <a:accent6>
        <a:srgbClr val="000000"/>
      </a:accent6>
      <a:hlink>
        <a:srgbClr val="790B1A"/>
      </a:hlink>
      <a:folHlink>
        <a:srgbClr val="790B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accent2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1905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:ma14="http://schemas.microsoft.com/office/mac/drawingml/2011/main" xmlns="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0" indent="0">
          <a:spcBef>
            <a:spcPts val="400"/>
          </a:spcBef>
          <a:buFont typeface="Arial" charset="0"/>
          <a:buNone/>
          <a:defRPr sz="1600" kern="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16zu9_DE_170216" id="{92118B5A-6DD9-4C9D-BA50-BADADBE1D9DA}" vid="{D08C5BBC-2536-4915-B781-D01E21470AF6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IT_Power_Point_Vorlage-1">
  <a:themeElements>
    <a:clrScheme name="AIT RZ">
      <a:dk1>
        <a:srgbClr val="000000"/>
      </a:dk1>
      <a:lt1>
        <a:srgbClr val="FFFFFF"/>
      </a:lt1>
      <a:dk2>
        <a:srgbClr val="790B1A"/>
      </a:dk2>
      <a:lt2>
        <a:srgbClr val="FFFFFF"/>
      </a:lt2>
      <a:accent1>
        <a:srgbClr val="790B1A"/>
      </a:accent1>
      <a:accent2>
        <a:srgbClr val="5D6C74"/>
      </a:accent2>
      <a:accent3>
        <a:srgbClr val="40AA9B"/>
      </a:accent3>
      <a:accent4>
        <a:srgbClr val="330040"/>
      </a:accent4>
      <a:accent5>
        <a:srgbClr val="BDBDBD"/>
      </a:accent5>
      <a:accent6>
        <a:srgbClr val="000000"/>
      </a:accent6>
      <a:hlink>
        <a:srgbClr val="790B1A"/>
      </a:hlink>
      <a:folHlink>
        <a:srgbClr val="790B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000" b="0" i="0" u="none" strike="noStrike" cap="none" normalizeH="0" baseline="0">
            <a:ln>
              <a:noFill/>
            </a:ln>
            <a:solidFill>
              <a:srgbClr val="666369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0" indent="0">
          <a:spcBef>
            <a:spcPts val="400"/>
          </a:spcBef>
          <a:buFont typeface="Arial" charset="0"/>
          <a:buNone/>
          <a:defRPr sz="1800" kern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4zu3_DE_170216" id="{171EB9A2-E437-4854-B0BF-23A9721AA780}" vid="{EDA5F302-46C6-43CE-A7FF-3D5CAAA6BF45}"/>
    </a:ext>
  </a:extLst>
</a:theme>
</file>

<file path=ppt/theme/theme4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1029</Words>
  <Application>Microsoft Office PowerPoint</Application>
  <PresentationFormat>Bildschirmpräsentation (16:9)</PresentationFormat>
  <Paragraphs>140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11</vt:i4>
      </vt:variant>
    </vt:vector>
  </HeadingPairs>
  <TitlesOfParts>
    <vt:vector size="21" baseType="lpstr">
      <vt:lpstr>ＭＳ Ｐゴシック</vt:lpstr>
      <vt:lpstr>Aptos</vt:lpstr>
      <vt:lpstr>Arial</vt:lpstr>
      <vt:lpstr>Calibri</vt:lpstr>
      <vt:lpstr>Calibri-Bold</vt:lpstr>
      <vt:lpstr>Times New Roman</vt:lpstr>
      <vt:lpstr>Wingdings</vt:lpstr>
      <vt:lpstr>AIT_Power_Point_Vorlage-1</vt:lpstr>
      <vt:lpstr>2_Benutzerdefiniertes Design</vt:lpstr>
      <vt:lpstr>1_AIT_Power_Point_Vorlage-1</vt:lpstr>
      <vt:lpstr>PowerPoint-Präsentation</vt:lpstr>
      <vt:lpstr>MOLECULAR DIAGNOSTICS UNIT</vt:lpstr>
      <vt:lpstr>PowerPoint-Präsentation</vt:lpstr>
      <vt:lpstr>PowerPoint-Präsentation</vt:lpstr>
      <vt:lpstr>PowerPoint-Präsentation</vt:lpstr>
      <vt:lpstr>Immuniverse project (IHI)</vt:lpstr>
      <vt:lpstr>PowerPoint-Präsentation</vt:lpstr>
      <vt:lpstr>PowerPoint-Präsentation</vt:lpstr>
      <vt:lpstr>Upcoming Mission Cancer Calls  fitting our Multi-OMIcs Expertise</vt:lpstr>
      <vt:lpstr>Upcoming Mission Cancer Calls  fitting our Multi-OMIcs Expertise</vt:lpstr>
      <vt:lpstr>ACKnowledgments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AIT Austrian Institute  of Technology</dc:title>
  <dc:creator>Purtscher Fabian</dc:creator>
  <cp:lastModifiedBy>Nöhammer Christa</cp:lastModifiedBy>
  <cp:revision>68</cp:revision>
  <dcterms:created xsi:type="dcterms:W3CDTF">2021-07-05T11:55:13Z</dcterms:created>
  <dcterms:modified xsi:type="dcterms:W3CDTF">2025-11-02T16:00:18Z</dcterms:modified>
</cp:coreProperties>
</file>