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sldIdLst>
    <p:sldId id="3538" r:id="rId5"/>
    <p:sldId id="4559" r:id="rId6"/>
    <p:sldId id="4552" r:id="rId7"/>
    <p:sldId id="4554" r:id="rId8"/>
    <p:sldId id="332" r:id="rId9"/>
    <p:sldId id="264" r:id="rId10"/>
    <p:sldId id="3544" r:id="rId11"/>
    <p:sldId id="267" r:id="rId12"/>
    <p:sldId id="277" r:id="rId13"/>
    <p:sldId id="273" r:id="rId14"/>
    <p:sldId id="268" r:id="rId15"/>
    <p:sldId id="281" r:id="rId16"/>
    <p:sldId id="333" r:id="rId17"/>
    <p:sldId id="282" r:id="rId18"/>
    <p:sldId id="4556" r:id="rId19"/>
    <p:sldId id="4557" r:id="rId20"/>
    <p:sldId id="280" r:id="rId21"/>
    <p:sldId id="4560" r:id="rId22"/>
    <p:sldId id="299" r:id="rId23"/>
    <p:sldId id="3549" r:id="rId24"/>
    <p:sldId id="4558" r:id="rId25"/>
    <p:sldId id="274"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FB80118-2170-D5BD-5154-E68DF7DFA889}" name="Gregory Maes" initials="GM" userId="S::gregory.maes@nonacus.com::fa13718d-560a-4afa-96de-e44e002b2352" providerId="AD"/>
  <p188:author id="{8A334C3E-A2F6-DCCA-BBC4-D72EE05888DE}" name="Minesh Solanki" initials="MS" userId="S::minesh.solanki@nonacus.com::49b09f58-c5b2-4b3a-8498-bf718634b380" providerId="AD"/>
  <p188:author id="{714733E6-83B8-A747-CFA9-229D62ACC273}" name="Chris Sale" initials="CS" userId="S::chris.sale@nonacus.com::34d65025-49d3-4fab-872f-282023cc43f6" providerId="AD"/>
  <p188:author id="{3E6CF4FB-56D4-E032-B340-6AE39BD53699}" name="Karen Cook" initials="KC" userId="S::karen.cook@nonacus.com::031324e0-0c1c-468b-9087-c57b4d33815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34D5"/>
    <a:srgbClr val="71DB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555" autoAdjust="0"/>
  </p:normalViewPr>
  <p:slideViewPr>
    <p:cSldViewPr snapToGrid="0">
      <p:cViewPr varScale="1">
        <p:scale>
          <a:sx n="63" d="100"/>
          <a:sy n="63" d="100"/>
        </p:scale>
        <p:origin x="1426" y="38"/>
      </p:cViewPr>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0AE9D5-3E55-4621-A8CE-2FD3440D44CF}" type="datetimeFigureOut">
              <a:rPr lang="en-GB" smtClean="0"/>
              <a:t>27/11/2024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E4EB3E-D907-467C-B903-E20B71AE03A2}" type="slidenum">
              <a:rPr lang="en-GB" smtClean="0"/>
              <a:t>‹#›</a:t>
            </a:fld>
            <a:endParaRPr lang="en-GB"/>
          </a:p>
        </p:txBody>
      </p:sp>
    </p:spTree>
    <p:extLst>
      <p:ext uri="{BB962C8B-B14F-4D97-AF65-F5344CB8AC3E}">
        <p14:creationId xmlns:p14="http://schemas.microsoft.com/office/powerpoint/2010/main" val="34716621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en-GB" sz="1800" b="1" kern="100" dirty="0">
                <a:effectLst/>
                <a:latin typeface="Calibri" panose="020F0502020204030204" pitchFamily="34" charset="0"/>
                <a:ea typeface="Aptos"/>
                <a:cs typeface="Times New Roman" panose="02020603050405020304" pitchFamily="18" charset="0"/>
              </a:rPr>
              <a:t>Title</a:t>
            </a:r>
            <a:r>
              <a:rPr lang="en-GB" sz="1800" kern="100" dirty="0">
                <a:effectLst/>
                <a:latin typeface="Calibri" panose="020F0502020204030204" pitchFamily="34" charset="0"/>
                <a:ea typeface="Aptos"/>
                <a:cs typeface="Times New Roman" panose="02020603050405020304" pitchFamily="18" charset="0"/>
              </a:rPr>
              <a:t>: </a:t>
            </a:r>
            <a:endParaRPr lang="en-BE" sz="1800" kern="100" dirty="0">
              <a:effectLst/>
              <a:latin typeface="Aptos"/>
              <a:ea typeface="Aptos"/>
              <a:cs typeface="Times New Roman" panose="02020603050405020304" pitchFamily="18" charset="0"/>
            </a:endParaRPr>
          </a:p>
          <a:p>
            <a:pPr algn="just">
              <a:lnSpc>
                <a:spcPct val="107000"/>
              </a:lnSpc>
              <a:spcAft>
                <a:spcPts val="800"/>
              </a:spcAft>
            </a:pPr>
            <a:r>
              <a:rPr lang="en-GB" sz="1800" kern="100" dirty="0">
                <a:effectLst/>
                <a:latin typeface="Calibri" panose="020F0502020204030204" pitchFamily="34" charset="0"/>
                <a:ea typeface="Aptos"/>
                <a:cs typeface="Times New Roman" panose="02020603050405020304" pitchFamily="18" charset="0"/>
              </a:rPr>
              <a:t>The power of Liquid Gold for Molecular Detection and Surveillance of Bladder Cancer using a combined urine and blood Liquid Biopsy assay</a:t>
            </a:r>
            <a:endParaRPr lang="en-BE" sz="1800" kern="100" dirty="0">
              <a:effectLst/>
              <a:latin typeface="Aptos"/>
              <a:ea typeface="Aptos"/>
              <a:cs typeface="Times New Roman" panose="02020603050405020304" pitchFamily="18" charset="0"/>
            </a:endParaRPr>
          </a:p>
          <a:p>
            <a:pPr algn="just">
              <a:lnSpc>
                <a:spcPct val="107000"/>
              </a:lnSpc>
              <a:spcAft>
                <a:spcPts val="800"/>
              </a:spcAft>
            </a:pPr>
            <a:r>
              <a:rPr lang="en-GB" sz="1800" b="1" kern="100" dirty="0">
                <a:effectLst/>
                <a:latin typeface="Calibri" panose="020F0502020204030204" pitchFamily="34" charset="0"/>
                <a:ea typeface="Aptos"/>
                <a:cs typeface="Times New Roman" panose="02020603050405020304" pitchFamily="18" charset="0"/>
              </a:rPr>
              <a:t>Authors</a:t>
            </a:r>
            <a:r>
              <a:rPr lang="en-GB" sz="1800" kern="100" dirty="0">
                <a:effectLst/>
                <a:latin typeface="Calibri" panose="020F0502020204030204" pitchFamily="34" charset="0"/>
                <a:ea typeface="Aptos"/>
                <a:cs typeface="Times New Roman" panose="02020603050405020304" pitchFamily="18" charset="0"/>
              </a:rPr>
              <a:t>: </a:t>
            </a:r>
            <a:endParaRPr lang="en-BE" sz="1800" kern="100" dirty="0">
              <a:effectLst/>
              <a:latin typeface="Aptos"/>
              <a:ea typeface="Aptos"/>
              <a:cs typeface="Times New Roman" panose="02020603050405020304" pitchFamily="18" charset="0"/>
            </a:endParaRPr>
          </a:p>
          <a:p>
            <a:pPr algn="just">
              <a:lnSpc>
                <a:spcPct val="107000"/>
              </a:lnSpc>
              <a:spcAft>
                <a:spcPts val="800"/>
              </a:spcAft>
            </a:pPr>
            <a:r>
              <a:rPr lang="en-GB" sz="1800" kern="100" dirty="0">
                <a:effectLst/>
                <a:latin typeface="Calibri" panose="020F0502020204030204" pitchFamily="34" charset="0"/>
                <a:ea typeface="Aptos"/>
                <a:cs typeface="Times New Roman" panose="02020603050405020304" pitchFamily="18" charset="0"/>
              </a:rPr>
              <a:t>Maes, G.E.</a:t>
            </a:r>
            <a:r>
              <a:rPr lang="en-GB" sz="1800" kern="100" baseline="30000" dirty="0">
                <a:effectLst/>
                <a:latin typeface="Calibri" panose="020F0502020204030204" pitchFamily="34" charset="0"/>
                <a:ea typeface="Aptos"/>
                <a:cs typeface="Times New Roman" panose="02020603050405020304" pitchFamily="18" charset="0"/>
              </a:rPr>
              <a:t>*</a:t>
            </a:r>
            <a:r>
              <a:rPr lang="en-GB" sz="1800" kern="100" dirty="0">
                <a:effectLst/>
                <a:latin typeface="Calibri" panose="020F0502020204030204" pitchFamily="34" charset="0"/>
                <a:ea typeface="Aptos"/>
                <a:cs typeface="Times New Roman" panose="02020603050405020304" pitchFamily="18" charset="0"/>
              </a:rPr>
              <a:t>, Parks, M., Feber A., Piechocki, K., Clokie S., Hastings R., Solanki, M., Sale C. and Silcock, L.</a:t>
            </a:r>
            <a:endParaRPr lang="en-BE" sz="1800" kern="100" dirty="0">
              <a:effectLst/>
              <a:latin typeface="Aptos"/>
              <a:ea typeface="Aptos"/>
              <a:cs typeface="Times New Roman" panose="02020603050405020304" pitchFamily="18" charset="0"/>
            </a:endParaRPr>
          </a:p>
          <a:p>
            <a:pPr algn="just">
              <a:lnSpc>
                <a:spcPct val="107000"/>
              </a:lnSpc>
              <a:spcAft>
                <a:spcPts val="800"/>
              </a:spcAft>
            </a:pPr>
            <a:r>
              <a:rPr lang="en-GB" sz="1800" i="1" kern="100" baseline="30000" dirty="0">
                <a:effectLst/>
                <a:latin typeface="Calibri" panose="020F0502020204030204" pitchFamily="34" charset="0"/>
                <a:ea typeface="Aptos"/>
                <a:cs typeface="Times New Roman" panose="02020603050405020304" pitchFamily="18" charset="0"/>
              </a:rPr>
              <a:t>*</a:t>
            </a:r>
            <a:r>
              <a:rPr lang="en-GB" sz="1800" i="1" kern="100" dirty="0">
                <a:effectLst/>
                <a:latin typeface="Calibri" panose="020F0502020204030204" pitchFamily="34" charset="0"/>
                <a:ea typeface="Aptos"/>
                <a:cs typeface="Times New Roman" panose="02020603050405020304" pitchFamily="18" charset="0"/>
              </a:rPr>
              <a:t>Presenting author</a:t>
            </a:r>
            <a:endParaRPr lang="en-BE" sz="1800" kern="100" dirty="0">
              <a:effectLst/>
              <a:latin typeface="Aptos"/>
              <a:ea typeface="Aptos"/>
              <a:cs typeface="Times New Roman" panose="02020603050405020304" pitchFamily="18" charset="0"/>
            </a:endParaRPr>
          </a:p>
          <a:p>
            <a:pPr algn="just">
              <a:lnSpc>
                <a:spcPct val="107000"/>
              </a:lnSpc>
              <a:spcAft>
                <a:spcPts val="800"/>
              </a:spcAft>
            </a:pPr>
            <a:r>
              <a:rPr lang="en-GB" sz="1800" b="1" kern="100" dirty="0">
                <a:effectLst/>
                <a:latin typeface="Calibri" panose="020F0502020204030204" pitchFamily="34" charset="0"/>
                <a:ea typeface="Aptos"/>
                <a:cs typeface="Times New Roman" panose="02020603050405020304" pitchFamily="18" charset="0"/>
              </a:rPr>
              <a:t>Affiliation: </a:t>
            </a:r>
            <a:endParaRPr lang="en-BE" sz="1800" kern="100" dirty="0">
              <a:effectLst/>
              <a:latin typeface="Aptos"/>
              <a:ea typeface="Aptos"/>
              <a:cs typeface="Times New Roman" panose="02020603050405020304" pitchFamily="18" charset="0"/>
            </a:endParaRPr>
          </a:p>
          <a:p>
            <a:pPr algn="just">
              <a:lnSpc>
                <a:spcPct val="107000"/>
              </a:lnSpc>
              <a:spcAft>
                <a:spcPts val="300"/>
              </a:spcAft>
            </a:pPr>
            <a:r>
              <a:rPr lang="en-GB" sz="1800" kern="100" dirty="0">
                <a:effectLst/>
                <a:latin typeface="Calibri" panose="020F0502020204030204" pitchFamily="34" charset="0"/>
                <a:ea typeface="Aptos"/>
                <a:cs typeface="Times New Roman" panose="02020603050405020304" pitchFamily="18" charset="0"/>
              </a:rPr>
              <a:t>Nonacus Ltd</a:t>
            </a:r>
            <a:endParaRPr lang="en-BE" sz="1800" kern="100" dirty="0">
              <a:effectLst/>
              <a:latin typeface="Aptos"/>
              <a:ea typeface="Aptos"/>
              <a:cs typeface="Times New Roman" panose="02020603050405020304" pitchFamily="18" charset="0"/>
            </a:endParaRPr>
          </a:p>
          <a:p>
            <a:pPr algn="just">
              <a:lnSpc>
                <a:spcPct val="107000"/>
              </a:lnSpc>
              <a:spcAft>
                <a:spcPts val="300"/>
              </a:spcAft>
            </a:pPr>
            <a:r>
              <a:rPr lang="en-GB" sz="1800" kern="100" dirty="0">
                <a:effectLst/>
                <a:latin typeface="Calibri" panose="020F0502020204030204" pitchFamily="34" charset="0"/>
                <a:ea typeface="Aptos"/>
                <a:cs typeface="Times New Roman" panose="02020603050405020304" pitchFamily="18" charset="0"/>
              </a:rPr>
              <a:t>Quinton Business Park, Unit 5, </a:t>
            </a:r>
            <a:endParaRPr lang="en-BE" sz="1800" kern="100" dirty="0">
              <a:effectLst/>
              <a:latin typeface="Aptos"/>
              <a:ea typeface="Aptos"/>
              <a:cs typeface="Times New Roman" panose="02020603050405020304" pitchFamily="18" charset="0"/>
            </a:endParaRPr>
          </a:p>
          <a:p>
            <a:pPr algn="just">
              <a:lnSpc>
                <a:spcPct val="107000"/>
              </a:lnSpc>
              <a:spcAft>
                <a:spcPts val="300"/>
              </a:spcAft>
            </a:pPr>
            <a:r>
              <a:rPr lang="en-GB" sz="1800" kern="100" dirty="0">
                <a:effectLst/>
                <a:latin typeface="Calibri" panose="020F0502020204030204" pitchFamily="34" charset="0"/>
                <a:ea typeface="Aptos"/>
                <a:cs typeface="Times New Roman" panose="02020603050405020304" pitchFamily="18" charset="0"/>
              </a:rPr>
              <a:t>11 Ridgeway, Quinton, Birmingham,</a:t>
            </a:r>
            <a:endParaRPr lang="en-BE" sz="1800" kern="100" dirty="0">
              <a:effectLst/>
              <a:latin typeface="Aptos"/>
              <a:ea typeface="Aptos"/>
              <a:cs typeface="Times New Roman" panose="02020603050405020304" pitchFamily="18" charset="0"/>
            </a:endParaRPr>
          </a:p>
          <a:p>
            <a:pPr algn="just">
              <a:lnSpc>
                <a:spcPct val="107000"/>
              </a:lnSpc>
              <a:spcAft>
                <a:spcPts val="300"/>
              </a:spcAft>
            </a:pPr>
            <a:r>
              <a:rPr lang="en-GB" sz="1800" kern="100" dirty="0">
                <a:effectLst/>
                <a:latin typeface="Calibri" panose="020F0502020204030204" pitchFamily="34" charset="0"/>
                <a:ea typeface="Aptos"/>
                <a:cs typeface="Times New Roman" panose="02020603050405020304" pitchFamily="18" charset="0"/>
              </a:rPr>
              <a:t>B32 1AF, United Kingdom</a:t>
            </a:r>
            <a:endParaRPr lang="en-BE" sz="1800" kern="100" dirty="0">
              <a:effectLst/>
              <a:latin typeface="Aptos"/>
              <a:ea typeface="Aptos"/>
              <a:cs typeface="Times New Roman" panose="02020603050405020304" pitchFamily="18" charset="0"/>
            </a:endParaRPr>
          </a:p>
          <a:p>
            <a:pPr algn="just">
              <a:lnSpc>
                <a:spcPct val="107000"/>
              </a:lnSpc>
              <a:spcAft>
                <a:spcPts val="800"/>
              </a:spcAft>
            </a:pPr>
            <a:r>
              <a:rPr lang="en-GB" sz="1800" b="1" kern="100" dirty="0">
                <a:effectLst/>
                <a:latin typeface="Calibri" panose="020F0502020204030204" pitchFamily="34" charset="0"/>
                <a:ea typeface="Aptos"/>
                <a:cs typeface="Times New Roman" panose="02020603050405020304" pitchFamily="18" charset="0"/>
              </a:rPr>
              <a:t> </a:t>
            </a:r>
            <a:endParaRPr lang="en-BE" sz="1800" kern="100" dirty="0">
              <a:effectLst/>
              <a:latin typeface="Aptos"/>
              <a:ea typeface="Aptos"/>
              <a:cs typeface="Times New Roman" panose="02020603050405020304" pitchFamily="18" charset="0"/>
            </a:endParaRPr>
          </a:p>
          <a:p>
            <a:pPr algn="just">
              <a:lnSpc>
                <a:spcPct val="107000"/>
              </a:lnSpc>
              <a:spcAft>
                <a:spcPts val="800"/>
              </a:spcAft>
            </a:pPr>
            <a:r>
              <a:rPr lang="en-GB" sz="1800" b="1" kern="100" dirty="0">
                <a:effectLst/>
                <a:latin typeface="Calibri" panose="020F0502020204030204" pitchFamily="34" charset="0"/>
                <a:ea typeface="Aptos"/>
                <a:cs typeface="Times New Roman" panose="02020603050405020304" pitchFamily="18" charset="0"/>
              </a:rPr>
              <a:t>Keywords: </a:t>
            </a:r>
            <a:endParaRPr lang="en-BE" sz="1800" kern="100" dirty="0">
              <a:effectLst/>
              <a:latin typeface="Aptos"/>
              <a:ea typeface="Aptos"/>
              <a:cs typeface="Times New Roman" panose="02020603050405020304" pitchFamily="18" charset="0"/>
            </a:endParaRPr>
          </a:p>
          <a:p>
            <a:pPr algn="just">
              <a:lnSpc>
                <a:spcPct val="107000"/>
              </a:lnSpc>
              <a:spcAft>
                <a:spcPts val="800"/>
              </a:spcAft>
            </a:pPr>
            <a:r>
              <a:rPr lang="en-GB" sz="1800" kern="100" dirty="0">
                <a:effectLst/>
                <a:latin typeface="Calibri" panose="020F0502020204030204" pitchFamily="34" charset="0"/>
                <a:ea typeface="Aptos"/>
                <a:cs typeface="Times New Roman" panose="02020603050405020304" pitchFamily="18" charset="0"/>
              </a:rPr>
              <a:t>urine biopsy, </a:t>
            </a:r>
            <a:r>
              <a:rPr lang="en-GB" sz="1800" kern="100" dirty="0" err="1">
                <a:effectLst/>
                <a:latin typeface="Calibri" panose="020F0502020204030204" pitchFamily="34" charset="0"/>
                <a:ea typeface="Aptos"/>
                <a:cs typeface="Times New Roman" panose="02020603050405020304" pitchFamily="18" charset="0"/>
              </a:rPr>
              <a:t>cfDNA</a:t>
            </a:r>
            <a:r>
              <a:rPr lang="en-GB" sz="1800" kern="100" dirty="0">
                <a:effectLst/>
                <a:latin typeface="Calibri" panose="020F0502020204030204" pitchFamily="34" charset="0"/>
                <a:ea typeface="Aptos"/>
                <a:cs typeface="Times New Roman" panose="02020603050405020304" pitchFamily="18" charset="0"/>
              </a:rPr>
              <a:t>, bladder cancer, haematuria, cancer surveillance, prognosis and diagnosis, patient stratification, precision medicine, next generation sequencing</a:t>
            </a:r>
            <a:endParaRPr lang="en-BE" sz="1800" kern="100" dirty="0">
              <a:effectLst/>
              <a:latin typeface="Aptos"/>
              <a:ea typeface="Aptos"/>
              <a:cs typeface="Times New Roman" panose="02020603050405020304" pitchFamily="18" charset="0"/>
            </a:endParaRPr>
          </a:p>
          <a:p>
            <a:pPr algn="just">
              <a:lnSpc>
                <a:spcPct val="107000"/>
              </a:lnSpc>
              <a:spcAft>
                <a:spcPts val="800"/>
              </a:spcAft>
            </a:pPr>
            <a:r>
              <a:rPr lang="en-GB" sz="1800" b="1" kern="100" dirty="0">
                <a:effectLst/>
                <a:latin typeface="Calibri" panose="020F0502020204030204" pitchFamily="34" charset="0"/>
                <a:ea typeface="Aptos"/>
                <a:cs typeface="Times New Roman" panose="02020603050405020304" pitchFamily="18" charset="0"/>
              </a:rPr>
              <a:t>Abstract </a:t>
            </a:r>
            <a:endParaRPr lang="en-BE" sz="1800" kern="100" dirty="0">
              <a:effectLst/>
              <a:latin typeface="Aptos"/>
              <a:ea typeface="Aptos"/>
              <a:cs typeface="Times New Roman" panose="02020603050405020304" pitchFamily="18" charset="0"/>
            </a:endParaRPr>
          </a:p>
          <a:p>
            <a:pPr algn="just">
              <a:lnSpc>
                <a:spcPct val="107000"/>
              </a:lnSpc>
              <a:spcAft>
                <a:spcPts val="800"/>
              </a:spcAft>
            </a:pPr>
            <a:r>
              <a:rPr lang="en-GB" sz="1800" kern="100" dirty="0">
                <a:effectLst/>
                <a:latin typeface="Calibri" panose="020F0502020204030204" pitchFamily="34" charset="0"/>
                <a:ea typeface="Aptos"/>
                <a:cs typeface="Times New Roman" panose="02020603050405020304" pitchFamily="18" charset="0"/>
              </a:rPr>
              <a:t>Conventional diagnostic and biopsy modalities for muscle invasive (MIBC) and non-muscle invasive (NMIBC) bladder cancer include cystoscopy, ureteroscopy (with or without biopsy), computed tomography (CT) scans with contrast; all procedures which are invasive, inadequate, and not without side effects. However, despite the omnipresence of urine, there are surprisingly few effective urine liquid biopsy approaches already widely used. Urine can prove to be “liquid gold” since it may be a more abundant source of </a:t>
            </a:r>
            <a:r>
              <a:rPr lang="en-GB" sz="1800" kern="100" dirty="0" err="1">
                <a:effectLst/>
                <a:latin typeface="Calibri" panose="020F0502020204030204" pitchFamily="34" charset="0"/>
                <a:ea typeface="Aptos"/>
                <a:cs typeface="Times New Roman" panose="02020603050405020304" pitchFamily="18" charset="0"/>
              </a:rPr>
              <a:t>tumor</a:t>
            </a:r>
            <a:r>
              <a:rPr lang="en-GB" sz="1800" kern="100" dirty="0">
                <a:effectLst/>
                <a:latin typeface="Calibri" panose="020F0502020204030204" pitchFamily="34" charset="0"/>
                <a:ea typeface="Aptos"/>
                <a:cs typeface="Times New Roman" panose="02020603050405020304" pitchFamily="18" charset="0"/>
              </a:rPr>
              <a:t>-derived material without the background noise; however, molecular detection of mutations in </a:t>
            </a:r>
            <a:r>
              <a:rPr lang="en-GB" sz="1800" kern="100" dirty="0" err="1">
                <a:effectLst/>
                <a:latin typeface="Calibri" panose="020F0502020204030204" pitchFamily="34" charset="0"/>
                <a:ea typeface="Aptos"/>
                <a:cs typeface="Times New Roman" panose="02020603050405020304" pitchFamily="18" charset="0"/>
              </a:rPr>
              <a:t>uDNA</a:t>
            </a:r>
            <a:r>
              <a:rPr lang="en-GB" sz="1800" kern="100" dirty="0">
                <a:effectLst/>
                <a:latin typeface="Calibri" panose="020F0502020204030204" pitchFamily="34" charset="0"/>
                <a:ea typeface="Aptos"/>
                <a:cs typeface="Times New Roman" panose="02020603050405020304" pitchFamily="18" charset="0"/>
              </a:rPr>
              <a:t> requires a sensitive and accurate method of analysis that allows a high depth of sequencing while minimizing artifacts. For MBIC, plasma or serum can add important information and increase sensitivity during on/post-treatment surveillance, using a paired urine-</a:t>
            </a:r>
            <a:r>
              <a:rPr lang="en-GB" sz="1800" kern="100" dirty="0" err="1">
                <a:effectLst/>
                <a:latin typeface="Calibri" panose="020F0502020204030204" pitchFamily="34" charset="0"/>
                <a:ea typeface="Aptos"/>
                <a:cs typeface="Times New Roman" panose="02020603050405020304" pitchFamily="18" charset="0"/>
              </a:rPr>
              <a:t>ctDNA</a:t>
            </a:r>
            <a:r>
              <a:rPr lang="en-GB" sz="1800" kern="100" dirty="0">
                <a:effectLst/>
                <a:latin typeface="Calibri" panose="020F0502020204030204" pitchFamily="34" charset="0"/>
                <a:ea typeface="Aptos"/>
                <a:cs typeface="Times New Roman" panose="02020603050405020304" pitchFamily="18" charset="0"/>
              </a:rPr>
              <a:t> analysis. Although many bladder cancer biorepositories contain serum samples (collected before the genomics era) that could be valuable for evaluation of </a:t>
            </a:r>
            <a:r>
              <a:rPr lang="en-GB" sz="1800" kern="100" dirty="0" err="1">
                <a:effectLst/>
                <a:latin typeface="Calibri" panose="020F0502020204030204" pitchFamily="34" charset="0"/>
                <a:ea typeface="Aptos"/>
                <a:cs typeface="Times New Roman" panose="02020603050405020304" pitchFamily="18" charset="0"/>
              </a:rPr>
              <a:t>ctDNA</a:t>
            </a:r>
            <a:r>
              <a:rPr lang="en-GB" sz="1800" kern="100" dirty="0">
                <a:effectLst/>
                <a:latin typeface="Calibri" panose="020F0502020204030204" pitchFamily="34" charset="0"/>
                <a:ea typeface="Aptos"/>
                <a:cs typeface="Times New Roman" panose="02020603050405020304" pitchFamily="18" charset="0"/>
              </a:rPr>
              <a:t> for MIBC patient management, blood serum is considered inferior to plasma because of contamination with white blood cell–derived genomic DNA. </a:t>
            </a:r>
            <a:endParaRPr lang="en-BE" sz="1800" kern="100" dirty="0">
              <a:effectLst/>
              <a:latin typeface="Aptos"/>
              <a:ea typeface="Aptos"/>
              <a:cs typeface="Times New Roman" panose="02020603050405020304" pitchFamily="18" charset="0"/>
            </a:endParaRPr>
          </a:p>
          <a:p>
            <a:pPr algn="just">
              <a:lnSpc>
                <a:spcPct val="107000"/>
              </a:lnSpc>
              <a:spcAft>
                <a:spcPts val="800"/>
              </a:spcAft>
            </a:pPr>
            <a:r>
              <a:rPr lang="en-GB" sz="1800" kern="100" dirty="0">
                <a:effectLst/>
                <a:latin typeface="Calibri" panose="020F0502020204030204" pitchFamily="34" charset="0"/>
                <a:ea typeface="Aptos"/>
                <a:cs typeface="Times New Roman" panose="02020603050405020304" pitchFamily="18" charset="0"/>
              </a:rPr>
              <a:t>Nonacus’ proprietary GALEAS Bladder genetic test offers a viable alternative to cystoscopy, ensuring a better patient experience, which delivers on the clinical sensitivity (92%; CI 85- 94%) and specificity (86%; CI 82-90%) expected for the detection of any bladder cancer stage or grade (comparable or higher than cystoscopy). Using GALEAS Bladder, as a non-invasive molecular triage in both the haematuria and surveillance pathways, has the potential to significantly reduce the number of cystoscopies by 80% (haematuria and surveillance combined). </a:t>
            </a:r>
            <a:endParaRPr lang="en-BE" sz="1800" kern="100" dirty="0">
              <a:effectLst/>
              <a:latin typeface="Aptos"/>
              <a:ea typeface="Aptos"/>
              <a:cs typeface="Times New Roman" panose="02020603050405020304" pitchFamily="18" charset="0"/>
            </a:endParaRPr>
          </a:p>
          <a:p>
            <a:pPr algn="just">
              <a:lnSpc>
                <a:spcPct val="107000"/>
              </a:lnSpc>
              <a:spcAft>
                <a:spcPts val="800"/>
              </a:spcAft>
            </a:pPr>
            <a:r>
              <a:rPr lang="en-GB" sz="1800" kern="100" dirty="0">
                <a:effectLst/>
                <a:latin typeface="Calibri" panose="020F0502020204030204" pitchFamily="34" charset="0"/>
                <a:ea typeface="Aptos"/>
                <a:cs typeface="Times New Roman" panose="02020603050405020304" pitchFamily="18" charset="0"/>
              </a:rPr>
              <a:t>Here, we provide an overview of recent clinical validation and study results using GALEAS Bladder in the haematuria and surveillance setting in NMIBC, and the detection of </a:t>
            </a:r>
            <a:r>
              <a:rPr lang="en-GB" sz="1800" kern="100" dirty="0" err="1">
                <a:effectLst/>
                <a:latin typeface="Calibri" panose="020F0502020204030204" pitchFamily="34" charset="0"/>
                <a:ea typeface="Aptos"/>
                <a:cs typeface="Times New Roman" panose="02020603050405020304" pitchFamily="18" charset="0"/>
              </a:rPr>
              <a:t>ctDNA</a:t>
            </a:r>
            <a:r>
              <a:rPr lang="en-GB" sz="1800" kern="100" dirty="0">
                <a:effectLst/>
                <a:latin typeface="Calibri" panose="020F0502020204030204" pitchFamily="34" charset="0"/>
                <a:ea typeface="Aptos"/>
                <a:cs typeface="Times New Roman" panose="02020603050405020304" pitchFamily="18" charset="0"/>
              </a:rPr>
              <a:t> in serum and urine-informed use of GALEAS Bladder, circumventing the need for patient-specific assays in MIBC.</a:t>
            </a:r>
            <a:endParaRPr lang="en-BE" sz="1800" kern="100" dirty="0">
              <a:effectLst/>
              <a:latin typeface="Aptos"/>
              <a:ea typeface="Aptos"/>
              <a:cs typeface="Times New Roman" panose="02020603050405020304" pitchFamily="18" charset="0"/>
            </a:endParaRPr>
          </a:p>
          <a:p>
            <a:pPr algn="just">
              <a:lnSpc>
                <a:spcPct val="107000"/>
              </a:lnSpc>
              <a:spcAft>
                <a:spcPts val="800"/>
              </a:spcAft>
            </a:pPr>
            <a:r>
              <a:rPr lang="en-GB" sz="1800" kern="100" dirty="0">
                <a:effectLst/>
                <a:latin typeface="Calibri" panose="020F0502020204030204" pitchFamily="34" charset="0"/>
                <a:ea typeface="Aptos"/>
                <a:cs typeface="Times New Roman" panose="02020603050405020304" pitchFamily="18" charset="0"/>
              </a:rPr>
              <a:t>Overall, GALEAS Bladder allows for the combination of urine and blood/serum-based analyses to increase the sensitivity of bladder cancer detection and in the future allow for earlier detection and treatment, (molecular) response assessment, patient stratification and further treatment guidance/(de)escalation. </a:t>
            </a:r>
            <a:endParaRPr lang="en-BE" sz="1800" kern="100" dirty="0">
              <a:effectLst/>
              <a:latin typeface="Aptos"/>
              <a:ea typeface="Aptos"/>
              <a:cs typeface="Times New Roman" panose="02020603050405020304" pitchFamily="18" charset="0"/>
            </a:endParaRPr>
          </a:p>
          <a:p>
            <a:pPr algn="l"/>
            <a:endParaRPr lang="en-GB" b="1" i="0" dirty="0">
              <a:solidFill>
                <a:srgbClr val="004455"/>
              </a:solidFill>
              <a:effectLst/>
              <a:latin typeface="Open Sans" panose="020B0606030504020204" pitchFamily="34" charset="0"/>
            </a:endParaRPr>
          </a:p>
        </p:txBody>
      </p:sp>
      <p:sp>
        <p:nvSpPr>
          <p:cNvPr id="4" name="Slide Number Placeholder 3"/>
          <p:cNvSpPr>
            <a:spLocks noGrp="1"/>
          </p:cNvSpPr>
          <p:nvPr>
            <p:ph type="sldNum" sz="quarter" idx="5"/>
          </p:nvPr>
        </p:nvSpPr>
        <p:spPr/>
        <p:txBody>
          <a:bodyPr/>
          <a:lstStyle/>
          <a:p>
            <a:fld id="{5F7D2732-AE87-41CA-BA74-56C9CD2E0069}" type="slidenum">
              <a:rPr lang="en-GB" smtClean="0"/>
              <a:t>1</a:t>
            </a:fld>
            <a:endParaRPr lang="en-GB"/>
          </a:p>
        </p:txBody>
      </p:sp>
    </p:spTree>
    <p:extLst>
      <p:ext uri="{BB962C8B-B14F-4D97-AF65-F5344CB8AC3E}">
        <p14:creationId xmlns:p14="http://schemas.microsoft.com/office/powerpoint/2010/main" val="17669374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Q1) What was the reason 1 positive sample was not detected? </a:t>
            </a:r>
          </a:p>
          <a:p>
            <a:r>
              <a:rPr lang="en-GB" dirty="0"/>
              <a:t>A1) The undetected sample does not have mutations from the classifier to be deemed likely cancer.  It should be noted that the current analytics pipeline used by GALEAS Bladder is tuned for the haematuria setting which is slightly different use case to surveillance. </a:t>
            </a:r>
          </a:p>
          <a:p>
            <a:endParaRPr lang="en-GB" dirty="0"/>
          </a:p>
          <a:p>
            <a:endParaRPr lang="en-GB" dirty="0"/>
          </a:p>
          <a:p>
            <a:pPr algn="just">
              <a:lnSpc>
                <a:spcPct val="107000"/>
              </a:lnSpc>
              <a:spcAft>
                <a:spcPts val="800"/>
              </a:spcAft>
            </a:pPr>
            <a:r>
              <a:rPr lang="en-GB" sz="1800" b="1" kern="100" dirty="0">
                <a:effectLst/>
                <a:latin typeface="Calibri" panose="020F0502020204030204" pitchFamily="34" charset="0"/>
                <a:ea typeface="Aptos"/>
                <a:cs typeface="Times New Roman" panose="02020603050405020304" pitchFamily="18" charset="0"/>
              </a:rPr>
              <a:t> </a:t>
            </a:r>
            <a:endParaRPr lang="en-BE" sz="1800" kern="100" dirty="0">
              <a:effectLst/>
              <a:latin typeface="Aptos"/>
              <a:ea typeface="Aptos"/>
              <a:cs typeface="Times New Roman" panose="02020603050405020304" pitchFamily="18" charset="0"/>
            </a:endParaRPr>
          </a:p>
          <a:p>
            <a:pPr algn="just">
              <a:lnSpc>
                <a:spcPct val="107000"/>
              </a:lnSpc>
              <a:spcAft>
                <a:spcPts val="800"/>
              </a:spcAft>
            </a:pPr>
            <a:r>
              <a:rPr lang="en-GB" sz="1800" b="1" kern="100" dirty="0">
                <a:effectLst/>
                <a:latin typeface="Calibri" panose="020F0502020204030204" pitchFamily="34" charset="0"/>
                <a:ea typeface="Aptos"/>
                <a:cs typeface="Times New Roman" panose="02020603050405020304" pitchFamily="18" charset="0"/>
              </a:rPr>
              <a:t>GALEAS™ Bladder Surveillance Clinical Sensitivity (NMIBC)</a:t>
            </a:r>
            <a:endParaRPr lang="en-BE" sz="1800" kern="100" dirty="0">
              <a:effectLst/>
              <a:latin typeface="Aptos"/>
              <a:ea typeface="Aptos"/>
              <a:cs typeface="Times New Roman" panose="02020603050405020304" pitchFamily="18" charset="0"/>
            </a:endParaRPr>
          </a:p>
          <a:p>
            <a:pPr algn="just">
              <a:lnSpc>
                <a:spcPct val="107000"/>
              </a:lnSpc>
              <a:spcAft>
                <a:spcPts val="800"/>
              </a:spcAft>
            </a:pPr>
            <a:r>
              <a:rPr lang="en-GB" sz="1800" kern="100" dirty="0">
                <a:effectLst/>
                <a:latin typeface="Calibri" panose="020F0502020204030204" pitchFamily="34" charset="0"/>
                <a:ea typeface="Aptos"/>
                <a:cs typeface="Times New Roman" panose="02020603050405020304" pitchFamily="18" charset="0"/>
              </a:rPr>
              <a:t>GALEAS Bladder was also validated using a cohort of urine samples collected from patients undergoing surveillance cystoscopy for NMIBC disease recurrence. Of the 289 urine samples collected, 21 were confirmed to have cancer at the time of their surveillance cystoscopy. 20 passed GALEAS Bladder QC, of these, 19 were correctly identified as positive by GALEAS Bladder. This cohort of data indicates GALEAS Bladder has an overall sensitivity for the detection of bladder cancer recurrence of 95% (95% CI 76 – 100%), an NPV of 99.4% and an odds ratio of 3.63 (95% CI 1.71- 5.76, p&lt;0.001). Of the 268 patients negative on the day of their surveillance cystoscopy, 23 were subsequently diagnosed with bladder cancer recurrence at a future cystoscopy (2–24 months). Of these, 13 were identified as GALEAS Bladder positive at the time of their negative surveillance cystoscopy. </a:t>
            </a:r>
            <a:endParaRPr lang="en-BE" sz="1800" kern="100" dirty="0">
              <a:effectLst/>
              <a:latin typeface="Aptos"/>
              <a:ea typeface="Aptos"/>
              <a:cs typeface="Times New Roman" panose="02020603050405020304" pitchFamily="18" charset="0"/>
            </a:endParaRPr>
          </a:p>
          <a:p>
            <a:endParaRPr lang="en-GB" dirty="0"/>
          </a:p>
          <a:p>
            <a:endParaRPr lang="en-GB" dirty="0"/>
          </a:p>
        </p:txBody>
      </p:sp>
      <p:sp>
        <p:nvSpPr>
          <p:cNvPr id="4" name="Slide Number Placeholder 3"/>
          <p:cNvSpPr>
            <a:spLocks noGrp="1"/>
          </p:cNvSpPr>
          <p:nvPr>
            <p:ph type="sldNum" sz="quarter" idx="5"/>
          </p:nvPr>
        </p:nvSpPr>
        <p:spPr/>
        <p:txBody>
          <a:bodyPr/>
          <a:lstStyle/>
          <a:p>
            <a:fld id="{71E4EB3E-D907-467C-B903-E20B71AE03A2}" type="slidenum">
              <a:rPr lang="en-GB" smtClean="0"/>
              <a:t>13</a:t>
            </a:fld>
            <a:endParaRPr lang="en-GB"/>
          </a:p>
        </p:txBody>
      </p:sp>
    </p:spTree>
    <p:extLst>
      <p:ext uri="{BB962C8B-B14F-4D97-AF65-F5344CB8AC3E}">
        <p14:creationId xmlns:p14="http://schemas.microsoft.com/office/powerpoint/2010/main" val="28232222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solidFill>
                  <a:srgbClr val="000000"/>
                </a:solidFill>
                <a:latin typeface="AdvGulliv-R"/>
              </a:rPr>
              <a:t>Detection of circulating </a:t>
            </a:r>
            <a:r>
              <a:rPr lang="en-US" sz="1800" b="0" i="0" u="none" strike="noStrike" baseline="0" dirty="0" err="1">
                <a:solidFill>
                  <a:srgbClr val="000000"/>
                </a:solidFill>
                <a:latin typeface="AdvGulliv-R"/>
              </a:rPr>
              <a:t>tumour</a:t>
            </a:r>
            <a:r>
              <a:rPr lang="en-US" sz="1800" b="0" i="0" u="none" strike="noStrike" baseline="0" dirty="0">
                <a:solidFill>
                  <a:srgbClr val="000000"/>
                </a:solidFill>
                <a:latin typeface="AdvGulliv-R"/>
              </a:rPr>
              <a:t> DNA (</a:t>
            </a:r>
            <a:r>
              <a:rPr lang="en-US" sz="1800" b="0" i="0" u="none" strike="noStrike" baseline="0" dirty="0" err="1">
                <a:solidFill>
                  <a:srgbClr val="000000"/>
                </a:solidFill>
                <a:latin typeface="AdvGulliv-R"/>
              </a:rPr>
              <a:t>ctDNA</a:t>
            </a:r>
            <a:r>
              <a:rPr lang="en-US" sz="1800" b="0" i="0" u="none" strike="noStrike" baseline="0" dirty="0">
                <a:solidFill>
                  <a:srgbClr val="000000"/>
                </a:solidFill>
                <a:latin typeface="AdvGulliv-R"/>
              </a:rPr>
              <a:t>) in patients</a:t>
            </a:r>
          </a:p>
          <a:p>
            <a:pPr algn="l"/>
            <a:r>
              <a:rPr lang="en-US" sz="1800" b="0" i="0" u="none" strike="noStrike" baseline="0" dirty="0">
                <a:solidFill>
                  <a:srgbClr val="000000"/>
                </a:solidFill>
                <a:latin typeface="AdvGulliv-R"/>
              </a:rPr>
              <a:t>with muscle-invasive bladder cancer (MIBC) pre-empts</a:t>
            </a:r>
          </a:p>
          <a:p>
            <a:pPr algn="l"/>
            <a:r>
              <a:rPr lang="en-US" sz="1800" b="0" i="0" u="none" strike="noStrike" baseline="0" dirty="0">
                <a:solidFill>
                  <a:srgbClr val="000000"/>
                </a:solidFill>
                <a:latin typeface="AdvGulliv-R"/>
              </a:rPr>
              <a:t>imaging-detected metastatic relapse </a:t>
            </a:r>
            <a:r>
              <a:rPr lang="en-US" sz="1800" b="0" i="0" u="none" strike="noStrike" baseline="0" dirty="0">
                <a:solidFill>
                  <a:srgbClr val="0080AE"/>
                </a:solidFill>
                <a:latin typeface="AdvGulliv-R"/>
              </a:rPr>
              <a:t>[1,2]</a:t>
            </a:r>
            <a:r>
              <a:rPr lang="en-US" sz="1800" b="0" i="0" u="none" strike="noStrike" baseline="0" dirty="0">
                <a:solidFill>
                  <a:srgbClr val="000000"/>
                </a:solidFill>
                <a:latin typeface="AdvGulliv-R"/>
              </a:rPr>
              <a:t>, is associated with</a:t>
            </a:r>
          </a:p>
          <a:p>
            <a:pPr algn="l"/>
            <a:r>
              <a:rPr lang="en-US" sz="1800" b="0" i="0" u="none" strike="noStrike" baseline="0" dirty="0">
                <a:solidFill>
                  <a:srgbClr val="000000"/>
                </a:solidFill>
                <a:latin typeface="AdvGulliv-R"/>
              </a:rPr>
              <a:t>worse outcomes </a:t>
            </a:r>
            <a:r>
              <a:rPr lang="en-US" sz="1800" b="0" i="0" u="none" strike="noStrike" baseline="0" dirty="0">
                <a:solidFill>
                  <a:srgbClr val="0080AE"/>
                </a:solidFill>
                <a:latin typeface="AdvGulliv-R"/>
              </a:rPr>
              <a:t>[1,2]</a:t>
            </a:r>
            <a:r>
              <a:rPr lang="en-US" sz="1800" b="0" i="0" u="none" strike="noStrike" baseline="0" dirty="0">
                <a:solidFill>
                  <a:srgbClr val="000000"/>
                </a:solidFill>
                <a:latin typeface="AdvGulliv-R"/>
              </a:rPr>
              <a:t>, and implies a response to adjuvant</a:t>
            </a:r>
          </a:p>
          <a:p>
            <a:pPr algn="l"/>
            <a:r>
              <a:rPr lang="en-US" sz="1800" b="0" i="0" u="none" strike="noStrike" baseline="0" dirty="0">
                <a:solidFill>
                  <a:srgbClr val="000000"/>
                </a:solidFill>
                <a:latin typeface="AdvGulliv-R"/>
              </a:rPr>
              <a:t>immune checkpoint inhibition </a:t>
            </a:r>
            <a:r>
              <a:rPr lang="en-US" sz="1800" b="0" i="0" u="none" strike="noStrike" baseline="0" dirty="0">
                <a:solidFill>
                  <a:srgbClr val="0080AE"/>
                </a:solidFill>
                <a:latin typeface="AdvGulliv-R"/>
              </a:rPr>
              <a:t>[3]</a:t>
            </a:r>
            <a:r>
              <a:rPr lang="en-US" sz="1800" b="0" i="0" u="none" strike="noStrike" baseline="0" dirty="0">
                <a:solidFill>
                  <a:srgbClr val="000000"/>
                </a:solidFill>
                <a:latin typeface="AdvGulliv-R"/>
              </a:rPr>
              <a:t>. Typically, </a:t>
            </a:r>
            <a:r>
              <a:rPr lang="en-US" sz="1800" b="0" i="0" u="none" strike="noStrike" baseline="0" dirty="0" err="1">
                <a:solidFill>
                  <a:srgbClr val="000000"/>
                </a:solidFill>
                <a:latin typeface="AdvGulliv-R"/>
              </a:rPr>
              <a:t>ctDNA</a:t>
            </a:r>
            <a:r>
              <a:rPr lang="en-US" sz="1800" b="0" i="0" u="none" strike="noStrike" baseline="0" dirty="0">
                <a:solidFill>
                  <a:srgbClr val="000000"/>
                </a:solidFill>
                <a:latin typeface="AdvGulliv-R"/>
              </a:rPr>
              <a:t> detection</a:t>
            </a:r>
          </a:p>
          <a:p>
            <a:pPr algn="l"/>
            <a:r>
              <a:rPr lang="en-US" sz="1800" b="0" i="0" u="none" strike="noStrike" baseline="0" dirty="0">
                <a:solidFill>
                  <a:srgbClr val="000000"/>
                </a:solidFill>
                <a:latin typeface="AdvGulliv-R"/>
              </a:rPr>
              <a:t>relies on sequencing of </a:t>
            </a:r>
            <a:r>
              <a:rPr lang="en-US" sz="1800" b="0" i="0" u="none" strike="noStrike" baseline="0" dirty="0" err="1">
                <a:solidFill>
                  <a:srgbClr val="000000"/>
                </a:solidFill>
                <a:latin typeface="AdvGulliv-R"/>
              </a:rPr>
              <a:t>tumour</a:t>
            </a:r>
            <a:r>
              <a:rPr lang="en-US" sz="1800" b="0" i="0" u="none" strike="noStrike" baseline="0" dirty="0">
                <a:solidFill>
                  <a:srgbClr val="000000"/>
                </a:solidFill>
                <a:latin typeface="AdvGulliv-R"/>
              </a:rPr>
              <a:t> tissue and the development</a:t>
            </a:r>
          </a:p>
          <a:p>
            <a:pPr algn="l"/>
            <a:r>
              <a:rPr lang="en-US" sz="1800" b="0" i="0" u="none" strike="noStrike" baseline="0" dirty="0">
                <a:solidFill>
                  <a:srgbClr val="000000"/>
                </a:solidFill>
                <a:latin typeface="AdvGulliv-R"/>
              </a:rPr>
              <a:t>of patient-specific </a:t>
            </a:r>
            <a:r>
              <a:rPr lang="en-US" sz="1800" b="0" i="0" u="none" strike="noStrike" baseline="0" dirty="0" err="1">
                <a:solidFill>
                  <a:srgbClr val="000000"/>
                </a:solidFill>
                <a:latin typeface="AdvGulliv-R"/>
              </a:rPr>
              <a:t>ctDNA</a:t>
            </a:r>
            <a:r>
              <a:rPr lang="en-US" sz="1800" b="0" i="0" u="none" strike="noStrike" baseline="0" dirty="0">
                <a:solidFill>
                  <a:srgbClr val="000000"/>
                </a:solidFill>
                <a:latin typeface="AdvGulliv-R"/>
              </a:rPr>
              <a:t> assays </a:t>
            </a:r>
            <a:r>
              <a:rPr lang="en-US" sz="1800" b="0" i="0" u="none" strike="noStrike" baseline="0" dirty="0">
                <a:solidFill>
                  <a:srgbClr val="0080AE"/>
                </a:solidFill>
                <a:latin typeface="AdvGulliv-R"/>
              </a:rPr>
              <a:t>[1–3]</a:t>
            </a:r>
            <a:r>
              <a:rPr lang="en-US" sz="1800" b="0" i="0" u="none" strike="noStrike" baseline="0" dirty="0">
                <a:solidFill>
                  <a:srgbClr val="000000"/>
                </a:solidFill>
                <a:latin typeface="AdvGulliv-R"/>
              </a:rPr>
              <a:t>; such assays</a:t>
            </a:r>
          </a:p>
          <a:p>
            <a:pPr algn="l"/>
            <a:r>
              <a:rPr lang="en-US" sz="1800" b="0" i="0" u="none" strike="noStrike" baseline="0" dirty="0">
                <a:solidFill>
                  <a:srgbClr val="000000"/>
                </a:solidFill>
                <a:latin typeface="AdvGulliv-R"/>
              </a:rPr>
              <a:t>may be challenging to implement in routine health care.</a:t>
            </a:r>
          </a:p>
          <a:p>
            <a:pPr algn="l"/>
            <a:r>
              <a:rPr lang="en-US" sz="1800" b="0" i="0" u="none" strike="noStrike" baseline="0" dirty="0">
                <a:solidFill>
                  <a:srgbClr val="000000"/>
                </a:solidFill>
                <a:latin typeface="AdvGulliv-R"/>
              </a:rPr>
              <a:t>Blood serum is considered inferior to plasma because of</a:t>
            </a:r>
          </a:p>
          <a:p>
            <a:pPr algn="l"/>
            <a:r>
              <a:rPr lang="en-US" sz="1800" b="0" i="0" u="none" strike="noStrike" baseline="0" dirty="0">
                <a:solidFill>
                  <a:srgbClr val="000000"/>
                </a:solidFill>
                <a:latin typeface="AdvGulliv-R"/>
              </a:rPr>
              <a:t>contamination with white blood cell–derived genomic DNA.</a:t>
            </a:r>
          </a:p>
          <a:p>
            <a:pPr algn="l"/>
            <a:r>
              <a:rPr lang="en-US" sz="1800" b="0" i="0" u="none" strike="noStrike" baseline="0" dirty="0">
                <a:solidFill>
                  <a:srgbClr val="000000"/>
                </a:solidFill>
                <a:latin typeface="AdvGulliv-R"/>
              </a:rPr>
              <a:t>However, many bladder cancer biorepositories contain serum</a:t>
            </a:r>
          </a:p>
          <a:p>
            <a:pPr algn="l"/>
            <a:r>
              <a:rPr lang="en-US" sz="1800" b="0" i="0" u="none" strike="noStrike" baseline="0" dirty="0">
                <a:solidFill>
                  <a:srgbClr val="000000"/>
                </a:solidFill>
                <a:latin typeface="AdvGulliv-R"/>
              </a:rPr>
              <a:t>samples (collected before the genomics era) that could be</a:t>
            </a:r>
          </a:p>
          <a:p>
            <a:pPr algn="l"/>
            <a:r>
              <a:rPr lang="en-US" sz="1800" b="0" i="0" u="none" strike="noStrike" baseline="0" dirty="0">
                <a:solidFill>
                  <a:srgbClr val="000000"/>
                </a:solidFill>
                <a:latin typeface="AdvGulliv-R"/>
              </a:rPr>
              <a:t>valuable for evaluation of </a:t>
            </a:r>
            <a:r>
              <a:rPr lang="en-US" sz="1800" b="0" i="0" u="none" strike="noStrike" baseline="0" dirty="0" err="1">
                <a:solidFill>
                  <a:srgbClr val="000000"/>
                </a:solidFill>
                <a:latin typeface="AdvGulliv-R"/>
              </a:rPr>
              <a:t>ctDNA</a:t>
            </a:r>
            <a:r>
              <a:rPr lang="en-US" sz="1800" b="0" i="0" u="none" strike="noStrike" baseline="0" dirty="0">
                <a:solidFill>
                  <a:srgbClr val="000000"/>
                </a:solidFill>
                <a:latin typeface="AdvGulliv-R"/>
              </a:rPr>
              <a:t> for patient management.</a:t>
            </a:r>
          </a:p>
          <a:p>
            <a:pPr algn="l"/>
            <a:r>
              <a:rPr lang="en-US" sz="1800" b="0" i="0" u="none" strike="noStrike" baseline="0" dirty="0">
                <a:solidFill>
                  <a:srgbClr val="000000"/>
                </a:solidFill>
                <a:latin typeface="AdvGulliv-R"/>
              </a:rPr>
              <a:t>Here we describe two novel approaches for detection of</a:t>
            </a:r>
          </a:p>
          <a:p>
            <a:pPr algn="l"/>
            <a:r>
              <a:rPr lang="en-US" sz="1800" b="0" i="0" u="none" strike="noStrike" baseline="0" dirty="0" err="1">
                <a:solidFill>
                  <a:srgbClr val="000000"/>
                </a:solidFill>
                <a:latin typeface="AdvGulliv-R"/>
              </a:rPr>
              <a:t>ctDNA</a:t>
            </a:r>
            <a:r>
              <a:rPr lang="en-US" sz="1800" b="0" i="0" u="none" strike="noStrike" baseline="0" dirty="0">
                <a:solidFill>
                  <a:srgbClr val="000000"/>
                </a:solidFill>
                <a:latin typeface="AdvGulliv-R"/>
              </a:rPr>
              <a:t>: (1) reliable use of small volumes of serum and (2)</a:t>
            </a:r>
          </a:p>
          <a:p>
            <a:pPr algn="l"/>
            <a:r>
              <a:rPr lang="en-US" sz="1800" b="0" i="0" u="none" strike="noStrike" baseline="0" dirty="0">
                <a:solidFill>
                  <a:srgbClr val="000000"/>
                </a:solidFill>
                <a:latin typeface="AdvGulliv-R"/>
              </a:rPr>
              <a:t>urine-informed use of a bladder-cancer gene panel, circumventing</a:t>
            </a:r>
          </a:p>
          <a:p>
            <a:pPr algn="l"/>
            <a:r>
              <a:rPr lang="en-US" sz="1800" b="0" i="0" u="none" strike="noStrike" baseline="0" dirty="0">
                <a:solidFill>
                  <a:srgbClr val="000000"/>
                </a:solidFill>
                <a:latin typeface="AdvGulliv-R"/>
              </a:rPr>
              <a:t>the need for patient-specific assays. The latter is relevant</a:t>
            </a:r>
          </a:p>
          <a:p>
            <a:pPr algn="l"/>
            <a:r>
              <a:rPr lang="en-US" sz="1800" b="0" i="0" u="none" strike="noStrike" baseline="0" dirty="0">
                <a:solidFill>
                  <a:srgbClr val="000000"/>
                </a:solidFill>
                <a:latin typeface="AdvGulliv-R"/>
              </a:rPr>
              <a:t>since it is possible that </a:t>
            </a:r>
            <a:r>
              <a:rPr lang="en-US" sz="1800" b="0" i="0" u="none" strike="noStrike" baseline="0" dirty="0" err="1">
                <a:solidFill>
                  <a:srgbClr val="000000"/>
                </a:solidFill>
                <a:latin typeface="AdvGulliv-R"/>
              </a:rPr>
              <a:t>tumour</a:t>
            </a:r>
            <a:r>
              <a:rPr lang="en-US" sz="1800" b="0" i="0" u="none" strike="noStrike" baseline="0" dirty="0">
                <a:solidFill>
                  <a:srgbClr val="000000"/>
                </a:solidFill>
                <a:latin typeface="AdvGulliv-R"/>
              </a:rPr>
              <a:t> mutation data may</a:t>
            </a:r>
          </a:p>
          <a:p>
            <a:pPr algn="l"/>
            <a:r>
              <a:rPr lang="en-US" sz="1800" b="0" i="0" u="none" strike="noStrike" baseline="0" dirty="0">
                <a:solidFill>
                  <a:srgbClr val="000000"/>
                </a:solidFill>
                <a:latin typeface="AdvGulliv-R"/>
              </a:rPr>
              <a:t>already be available consequential to urine DNA sequencing</a:t>
            </a:r>
          </a:p>
          <a:p>
            <a:pPr algn="l"/>
            <a:r>
              <a:rPr lang="en-US" sz="1800" b="0" i="0" u="none" strike="noStrike" baseline="0" dirty="0">
                <a:solidFill>
                  <a:srgbClr val="000000"/>
                </a:solidFill>
                <a:latin typeface="AdvGulliv-R"/>
              </a:rPr>
              <a:t>during diagnostic workup </a:t>
            </a:r>
            <a:r>
              <a:rPr lang="en-US" sz="1800" b="0" i="0" u="none" strike="noStrike" baseline="0" dirty="0">
                <a:solidFill>
                  <a:srgbClr val="0080AE"/>
                </a:solidFill>
                <a:latin typeface="AdvGulliv-R"/>
              </a:rPr>
              <a:t>[4,5]</a:t>
            </a:r>
            <a:r>
              <a:rPr lang="en-US" sz="1800" b="0" i="0" u="none" strike="noStrike" baseline="0" dirty="0">
                <a:solidFill>
                  <a:srgbClr val="000000"/>
                </a:solidFill>
                <a:latin typeface="AdvGulliv-R"/>
              </a:rPr>
              <a:t>.</a:t>
            </a:r>
            <a:endParaRPr lang="en-GB" sz="1800" b="1" kern="100" dirty="0">
              <a:effectLst/>
              <a:latin typeface="Calibri" panose="020F0502020204030204" pitchFamily="34" charset="0"/>
              <a:ea typeface="Aptos"/>
              <a:cs typeface="Times New Roman" panose="02020603050405020304" pitchFamily="18" charset="0"/>
            </a:endParaRPr>
          </a:p>
          <a:p>
            <a:pPr algn="just">
              <a:lnSpc>
                <a:spcPct val="107000"/>
              </a:lnSpc>
              <a:spcAft>
                <a:spcPts val="800"/>
              </a:spcAft>
            </a:pPr>
            <a:endParaRPr lang="en-GB" sz="1800" b="1" kern="100" dirty="0">
              <a:effectLst/>
              <a:latin typeface="Calibri" panose="020F0502020204030204" pitchFamily="34" charset="0"/>
              <a:ea typeface="Aptos"/>
              <a:cs typeface="Times New Roman" panose="02020603050405020304" pitchFamily="18" charset="0"/>
            </a:endParaRPr>
          </a:p>
          <a:p>
            <a:pPr algn="just">
              <a:lnSpc>
                <a:spcPct val="107000"/>
              </a:lnSpc>
              <a:spcAft>
                <a:spcPts val="800"/>
              </a:spcAft>
            </a:pPr>
            <a:r>
              <a:rPr lang="en-GB" sz="1800" b="1" kern="100" dirty="0">
                <a:effectLst/>
                <a:latin typeface="Calibri" panose="020F0502020204030204" pitchFamily="34" charset="0"/>
                <a:ea typeface="Aptos"/>
                <a:cs typeface="Times New Roman" panose="02020603050405020304" pitchFamily="18" charset="0"/>
              </a:rPr>
              <a:t>GALEAS™ Bladder MRD Clinical Sensitivity (MIBC)</a:t>
            </a:r>
            <a:endParaRPr lang="en-BE" sz="1800" kern="100" dirty="0">
              <a:effectLst/>
              <a:latin typeface="Aptos"/>
              <a:ea typeface="Aptos"/>
              <a:cs typeface="Times New Roman" panose="02020603050405020304" pitchFamily="18" charset="0"/>
            </a:endParaRPr>
          </a:p>
          <a:p>
            <a:pPr algn="just">
              <a:lnSpc>
                <a:spcPct val="107000"/>
              </a:lnSpc>
              <a:spcAft>
                <a:spcPts val="800"/>
              </a:spcAft>
            </a:pPr>
            <a:r>
              <a:rPr lang="en-GB" sz="1800" kern="100" dirty="0">
                <a:effectLst/>
                <a:latin typeface="Calibri" panose="020F0502020204030204" pitchFamily="34" charset="0"/>
                <a:ea typeface="Aptos"/>
                <a:cs typeface="Times New Roman" panose="02020603050405020304" pitchFamily="18" charset="0"/>
              </a:rPr>
              <a:t>The urine samples from 40 patients with MIBC all harboured mutations; the most frequently mutated genes within the GALEAS Bladder panel were TERT (90%), ADGRG6 (57%), TP53 (45%), PLEKHS1 (35%), and PIK3CA (25%). On average, each urine sample harboured five mutations, with a mean variant allele frequency (VAF) of 16%. Urine-informed </a:t>
            </a:r>
            <a:r>
              <a:rPr lang="en-GB" sz="1800" kern="100" dirty="0" err="1">
                <a:effectLst/>
                <a:latin typeface="Calibri" panose="020F0502020204030204" pitchFamily="34" charset="0"/>
                <a:ea typeface="Aptos"/>
                <a:cs typeface="Times New Roman" panose="02020603050405020304" pitchFamily="18" charset="0"/>
              </a:rPr>
              <a:t>cfDNA</a:t>
            </a:r>
            <a:r>
              <a:rPr lang="en-GB" sz="1800" kern="100" dirty="0">
                <a:effectLst/>
                <a:latin typeface="Calibri" panose="020F0502020204030204" pitchFamily="34" charset="0"/>
                <a:ea typeface="Aptos"/>
                <a:cs typeface="Times New Roman" panose="02020603050405020304" pitchFamily="18" charset="0"/>
              </a:rPr>
              <a:t> analysis requiring at least two consensus reads and VAF &gt;0.04% for mutation detection identified at least one mutation in the sera of 24/40 patients (60%), and a mean of 2.8 mutations per sample (mean VAF 1.8%).</a:t>
            </a:r>
            <a:endParaRPr lang="en-BE" sz="1800" kern="100" dirty="0">
              <a:effectLst/>
              <a:latin typeface="Aptos"/>
              <a:ea typeface="Aptos"/>
              <a:cs typeface="Times New Roman" panose="02020603050405020304" pitchFamily="18" charset="0"/>
            </a:endParaRPr>
          </a:p>
          <a:p>
            <a:pPr algn="just">
              <a:lnSpc>
                <a:spcPct val="107000"/>
              </a:lnSpc>
              <a:spcAft>
                <a:spcPts val="800"/>
              </a:spcAft>
            </a:pPr>
            <a:r>
              <a:rPr lang="en-GB" sz="1800" kern="100" dirty="0">
                <a:effectLst/>
                <a:latin typeface="Calibri" panose="020F0502020204030204" pitchFamily="34" charset="0"/>
                <a:ea typeface="Aptos"/>
                <a:cs typeface="Times New Roman" panose="02020603050405020304" pitchFamily="18" charset="0"/>
              </a:rPr>
              <a:t>The </a:t>
            </a:r>
            <a:r>
              <a:rPr lang="en-GB" sz="1800" kern="100" dirty="0" err="1">
                <a:effectLst/>
                <a:latin typeface="Calibri" panose="020F0502020204030204" pitchFamily="34" charset="0"/>
                <a:ea typeface="Aptos"/>
                <a:cs typeface="Times New Roman" panose="02020603050405020304" pitchFamily="18" charset="0"/>
              </a:rPr>
              <a:t>ctDNA</a:t>
            </a:r>
            <a:r>
              <a:rPr lang="en-GB" sz="1800" kern="100" dirty="0">
                <a:effectLst/>
                <a:latin typeface="Calibri" panose="020F0502020204030204" pitchFamily="34" charset="0"/>
                <a:ea typeface="Aptos"/>
                <a:cs typeface="Times New Roman" panose="02020603050405020304" pitchFamily="18" charset="0"/>
              </a:rPr>
              <a:t> positivity rate was 56% for T2, 64% for T3, and 80% for T4 cases; 47% for N0 versus 71% for N+ cases; and 47% for M0 versus 67% for M+ cases In </a:t>
            </a:r>
            <a:r>
              <a:rPr lang="en-GB" sz="1800" kern="100" dirty="0" err="1">
                <a:effectLst/>
                <a:latin typeface="Calibri" panose="020F0502020204030204" pitchFamily="34" charset="0"/>
                <a:ea typeface="Aptos"/>
                <a:cs typeface="Times New Roman" panose="02020603050405020304" pitchFamily="18" charset="0"/>
              </a:rPr>
              <a:t>ctDNA</a:t>
            </a:r>
            <a:r>
              <a:rPr lang="en-GB" sz="1800" kern="100" dirty="0">
                <a:effectLst/>
                <a:latin typeface="Calibri" panose="020F0502020204030204" pitchFamily="34" charset="0"/>
                <a:ea typeface="Aptos"/>
                <a:cs typeface="Times New Roman" panose="02020603050405020304" pitchFamily="18" charset="0"/>
              </a:rPr>
              <a:t>, the five most frequently mutated genes were TERT (45%), ADGRG6 (27%), TP53 (22%), PLEKHS1 (10%), and PIK3CA (7%; Fig. 1A). The presence of </a:t>
            </a:r>
            <a:r>
              <a:rPr lang="en-GB" sz="1800" kern="100" dirty="0" err="1">
                <a:effectLst/>
                <a:latin typeface="Calibri" panose="020F0502020204030204" pitchFamily="34" charset="0"/>
                <a:ea typeface="Aptos"/>
                <a:cs typeface="Times New Roman" panose="02020603050405020304" pitchFamily="18" charset="0"/>
              </a:rPr>
              <a:t>ctDNA</a:t>
            </a:r>
            <a:r>
              <a:rPr lang="en-GB" sz="1800" kern="100" dirty="0">
                <a:effectLst/>
                <a:latin typeface="Calibri" panose="020F0502020204030204" pitchFamily="34" charset="0"/>
                <a:ea typeface="Aptos"/>
                <a:cs typeface="Times New Roman" panose="02020603050405020304" pitchFamily="18" charset="0"/>
              </a:rPr>
              <a:t> was associated with worse overall survival (p = 0.017) and disease-specific survival (p = 0.012).</a:t>
            </a:r>
            <a:endParaRPr lang="en-BE" sz="1800" kern="100" dirty="0">
              <a:effectLst/>
              <a:latin typeface="Aptos"/>
              <a:ea typeface="Aptos"/>
              <a:cs typeface="Times New Roman" panose="02020603050405020304" pitchFamily="18" charset="0"/>
            </a:endParaRPr>
          </a:p>
          <a:p>
            <a:pPr algn="just">
              <a:lnSpc>
                <a:spcPct val="107000"/>
              </a:lnSpc>
              <a:spcAft>
                <a:spcPts val="800"/>
              </a:spcAft>
            </a:pPr>
            <a:r>
              <a:rPr lang="en-GB" sz="1800" kern="100" dirty="0">
                <a:effectLst/>
                <a:latin typeface="Calibri" panose="020F0502020204030204" pitchFamily="34" charset="0"/>
                <a:ea typeface="Aptos"/>
                <a:cs typeface="Times New Roman" panose="02020603050405020304" pitchFamily="18" charset="0"/>
              </a:rPr>
              <a:t>We performed GALEAS Bladder analysis of tumour tissue for ten urine-serum sample pairs. Tissue-informed analyses (using the same approach as for urine-informed analyses) also detected </a:t>
            </a:r>
            <a:r>
              <a:rPr lang="en-GB" sz="1800" kern="100" dirty="0" err="1">
                <a:effectLst/>
                <a:latin typeface="Calibri" panose="020F0502020204030204" pitchFamily="34" charset="0"/>
                <a:ea typeface="Aptos"/>
                <a:cs typeface="Times New Roman" panose="02020603050405020304" pitchFamily="18" charset="0"/>
              </a:rPr>
              <a:t>ctDNA</a:t>
            </a:r>
            <a:r>
              <a:rPr lang="en-GB" sz="1800" kern="100" dirty="0">
                <a:effectLst/>
                <a:latin typeface="Calibri" panose="020F0502020204030204" pitchFamily="34" charset="0"/>
                <a:ea typeface="Aptos"/>
                <a:cs typeface="Times New Roman" panose="02020603050405020304" pitchFamily="18" charset="0"/>
              </a:rPr>
              <a:t> in 60% of serum samples, with </a:t>
            </a:r>
            <a:r>
              <a:rPr lang="en-GB" sz="1800" kern="100" dirty="0" err="1">
                <a:effectLst/>
                <a:latin typeface="Calibri" panose="020F0502020204030204" pitchFamily="34" charset="0"/>
                <a:ea typeface="Aptos"/>
                <a:cs typeface="Times New Roman" panose="02020603050405020304" pitchFamily="18" charset="0"/>
              </a:rPr>
              <a:t>ctDNA</a:t>
            </a:r>
            <a:r>
              <a:rPr lang="en-GB" sz="1800" kern="100" dirty="0">
                <a:effectLst/>
                <a:latin typeface="Calibri" panose="020F0502020204030204" pitchFamily="34" charset="0"/>
                <a:ea typeface="Aptos"/>
                <a:cs typeface="Times New Roman" panose="02020603050405020304" pitchFamily="18" charset="0"/>
              </a:rPr>
              <a:t> positive/negative status unchanged from the </a:t>
            </a:r>
            <a:r>
              <a:rPr lang="en-GB" sz="1800" kern="100" dirty="0" err="1">
                <a:effectLst/>
                <a:latin typeface="Calibri" panose="020F0502020204030204" pitchFamily="34" charset="0"/>
                <a:ea typeface="Aptos"/>
                <a:cs typeface="Times New Roman" panose="02020603050405020304" pitchFamily="18" charset="0"/>
              </a:rPr>
              <a:t>urineinformed</a:t>
            </a:r>
            <a:r>
              <a:rPr lang="en-GB" sz="1800" kern="100" dirty="0">
                <a:effectLst/>
                <a:latin typeface="Calibri" panose="020F0502020204030204" pitchFamily="34" charset="0"/>
                <a:ea typeface="Aptos"/>
                <a:cs typeface="Times New Roman" panose="02020603050405020304" pitchFamily="18" charset="0"/>
              </a:rPr>
              <a:t> analyses. </a:t>
            </a:r>
          </a:p>
          <a:p>
            <a:pPr algn="just">
              <a:lnSpc>
                <a:spcPct val="107000"/>
              </a:lnSpc>
              <a:spcAft>
                <a:spcPts val="800"/>
              </a:spcAft>
            </a:pPr>
            <a:endParaRPr lang="en-GB" sz="1800" kern="100" dirty="0">
              <a:effectLst/>
              <a:latin typeface="Calibri" panose="020F0502020204030204" pitchFamily="34" charset="0"/>
              <a:ea typeface="Aptos"/>
              <a:cs typeface="Times New Roman" panose="02020603050405020304" pitchFamily="18" charset="0"/>
            </a:endParaRPr>
          </a:p>
          <a:p>
            <a:pPr algn="l"/>
            <a:r>
              <a:rPr lang="en-US" sz="2800" b="1" i="0" dirty="0">
                <a:solidFill>
                  <a:srgbClr val="252525"/>
                </a:solidFill>
                <a:effectLst/>
                <a:latin typeface="Montserrat" panose="00000500000000000000" pitchFamily="2" charset="0"/>
              </a:rPr>
              <a:t>The most common bladder cancer - non-muscle-invasive bladder cancer - will be staged as follows:</a:t>
            </a:r>
            <a:endParaRPr lang="en-US" sz="2800" b="0" i="0" dirty="0">
              <a:solidFill>
                <a:srgbClr val="252525"/>
              </a:solidFill>
              <a:effectLst/>
              <a:latin typeface="Montserrat" panose="00000500000000000000" pitchFamily="2" charset="0"/>
            </a:endParaRPr>
          </a:p>
          <a:p>
            <a:pPr algn="l">
              <a:buFont typeface="Arial" panose="020B0604020202020204" pitchFamily="34" charset="0"/>
              <a:buChar char="•"/>
            </a:pPr>
            <a:r>
              <a:rPr lang="en-US" sz="2800" b="1" i="0" dirty="0">
                <a:solidFill>
                  <a:srgbClr val="252525"/>
                </a:solidFill>
                <a:effectLst/>
                <a:latin typeface="Montserrat" panose="00000500000000000000" pitchFamily="2" charset="0"/>
              </a:rPr>
              <a:t>Carcinoma in situ (CIS): </a:t>
            </a:r>
            <a:r>
              <a:rPr lang="en-US" sz="2800" b="0" i="0" dirty="0">
                <a:solidFill>
                  <a:srgbClr val="252525"/>
                </a:solidFill>
                <a:effectLst/>
                <a:latin typeface="Montserrat" panose="00000500000000000000" pitchFamily="2" charset="0"/>
              </a:rPr>
              <a:t>This appears as flat, red areas in your bladder. This type of bladder cancer is more likely to come back after treatment, often as another non-invasive cancer in the bladder. CIS is always classed as high grade. It can grow more quickly and can become invasive. This means it may need different treatment to other non-muscle-invasive bladder cancers.</a:t>
            </a:r>
          </a:p>
          <a:p>
            <a:pPr algn="l">
              <a:buFont typeface="Arial" panose="020B0604020202020204" pitchFamily="34" charset="0"/>
              <a:buChar char="•"/>
            </a:pPr>
            <a:r>
              <a:rPr lang="en-US" sz="2800" b="1" i="0" dirty="0">
                <a:solidFill>
                  <a:srgbClr val="252525"/>
                </a:solidFill>
                <a:effectLst/>
                <a:latin typeface="Montserrat" panose="00000500000000000000" pitchFamily="2" charset="0"/>
              </a:rPr>
              <a:t>Ta: </a:t>
            </a:r>
            <a:r>
              <a:rPr lang="en-US" sz="2800" b="0" i="0" dirty="0">
                <a:solidFill>
                  <a:srgbClr val="252525"/>
                </a:solidFill>
                <a:effectLst/>
                <a:latin typeface="Montserrat" panose="00000500000000000000" pitchFamily="2" charset="0"/>
              </a:rPr>
              <a:t>Here the </a:t>
            </a:r>
            <a:r>
              <a:rPr lang="en-US" sz="2800" b="0" i="0" dirty="0" err="1">
                <a:solidFill>
                  <a:srgbClr val="252525"/>
                </a:solidFill>
                <a:effectLst/>
                <a:latin typeface="Montserrat" panose="00000500000000000000" pitchFamily="2" charset="0"/>
              </a:rPr>
              <a:t>tumour</a:t>
            </a:r>
            <a:r>
              <a:rPr lang="en-US" sz="2800" b="0" i="0" dirty="0">
                <a:solidFill>
                  <a:srgbClr val="252525"/>
                </a:solidFill>
                <a:effectLst/>
                <a:latin typeface="Montserrat" panose="00000500000000000000" pitchFamily="2" charset="0"/>
              </a:rPr>
              <a:t> is found as a mushroom-like growth (papillary cancer) growing only in the innermost lining of your bladder.</a:t>
            </a:r>
          </a:p>
          <a:p>
            <a:pPr algn="l">
              <a:buFont typeface="Arial" panose="020B0604020202020204" pitchFamily="34" charset="0"/>
              <a:buChar char="•"/>
            </a:pPr>
            <a:r>
              <a:rPr lang="en-US" sz="2800" b="1" i="0" dirty="0">
                <a:solidFill>
                  <a:srgbClr val="252525"/>
                </a:solidFill>
                <a:effectLst/>
                <a:latin typeface="Montserrat" panose="00000500000000000000" pitchFamily="2" charset="0"/>
              </a:rPr>
              <a:t>T1: </a:t>
            </a:r>
            <a:r>
              <a:rPr lang="en-US" sz="2800" b="0" i="0" dirty="0">
                <a:solidFill>
                  <a:srgbClr val="252525"/>
                </a:solidFill>
                <a:effectLst/>
                <a:latin typeface="Montserrat" panose="00000500000000000000" pitchFamily="2" charset="0"/>
              </a:rPr>
              <a:t>The </a:t>
            </a:r>
            <a:r>
              <a:rPr lang="en-US" sz="2800" b="0" i="0" dirty="0" err="1">
                <a:solidFill>
                  <a:srgbClr val="252525"/>
                </a:solidFill>
                <a:effectLst/>
                <a:latin typeface="Montserrat" panose="00000500000000000000" pitchFamily="2" charset="0"/>
              </a:rPr>
              <a:t>tumour</a:t>
            </a:r>
            <a:r>
              <a:rPr lang="en-US" sz="2800" b="0" i="0" dirty="0">
                <a:solidFill>
                  <a:srgbClr val="252525"/>
                </a:solidFill>
                <a:effectLst/>
                <a:latin typeface="Montserrat" panose="00000500000000000000" pitchFamily="2" charset="0"/>
              </a:rPr>
              <a:t> has started to grow into the connective tissue just below the bladder lining.</a:t>
            </a:r>
          </a:p>
          <a:p>
            <a:pPr algn="l"/>
            <a:r>
              <a:rPr lang="en-US" sz="2800" b="1" i="0" dirty="0">
                <a:solidFill>
                  <a:srgbClr val="252525"/>
                </a:solidFill>
                <a:effectLst/>
                <a:latin typeface="Montserrat" panose="00000500000000000000" pitchFamily="2" charset="0"/>
              </a:rPr>
              <a:t>The rarer muscle-invasive bladder cancer is staged as follows:</a:t>
            </a:r>
            <a:endParaRPr lang="en-US" sz="2800" b="0" i="0" dirty="0">
              <a:solidFill>
                <a:srgbClr val="252525"/>
              </a:solidFill>
              <a:effectLst/>
              <a:latin typeface="Montserrat" panose="00000500000000000000" pitchFamily="2" charset="0"/>
            </a:endParaRPr>
          </a:p>
          <a:p>
            <a:pPr algn="l">
              <a:buFont typeface="Arial" panose="020B0604020202020204" pitchFamily="34" charset="0"/>
              <a:buChar char="•"/>
            </a:pPr>
            <a:r>
              <a:rPr lang="en-US" sz="2800" b="1" i="0" dirty="0">
                <a:solidFill>
                  <a:srgbClr val="252525"/>
                </a:solidFill>
                <a:effectLst/>
                <a:latin typeface="Montserrat" panose="00000500000000000000" pitchFamily="2" charset="0"/>
              </a:rPr>
              <a:t>T2: </a:t>
            </a:r>
            <a:r>
              <a:rPr lang="en-US" sz="2800" b="0" i="0" dirty="0">
                <a:solidFill>
                  <a:srgbClr val="252525"/>
                </a:solidFill>
                <a:effectLst/>
                <a:latin typeface="Montserrat" panose="00000500000000000000" pitchFamily="2" charset="0"/>
              </a:rPr>
              <a:t>The </a:t>
            </a:r>
            <a:r>
              <a:rPr lang="en-US" sz="2800" b="0" i="0" dirty="0" err="1">
                <a:solidFill>
                  <a:srgbClr val="252525"/>
                </a:solidFill>
                <a:effectLst/>
                <a:latin typeface="Montserrat" panose="00000500000000000000" pitchFamily="2" charset="0"/>
              </a:rPr>
              <a:t>tumour</a:t>
            </a:r>
            <a:r>
              <a:rPr lang="en-US" sz="2800" b="0" i="0" dirty="0">
                <a:solidFill>
                  <a:srgbClr val="252525"/>
                </a:solidFill>
                <a:effectLst/>
                <a:latin typeface="Montserrat" panose="00000500000000000000" pitchFamily="2" charset="0"/>
              </a:rPr>
              <a:t> has grown into the muscle layer in your bladder.</a:t>
            </a:r>
          </a:p>
          <a:p>
            <a:pPr algn="l">
              <a:buFont typeface="Arial" panose="020B0604020202020204" pitchFamily="34" charset="0"/>
              <a:buChar char="•"/>
            </a:pPr>
            <a:r>
              <a:rPr lang="en-US" sz="2800" b="1" i="0" dirty="0">
                <a:solidFill>
                  <a:srgbClr val="252525"/>
                </a:solidFill>
                <a:effectLst/>
                <a:latin typeface="Montserrat" panose="00000500000000000000" pitchFamily="2" charset="0"/>
              </a:rPr>
              <a:t>T3: </a:t>
            </a:r>
            <a:r>
              <a:rPr lang="en-US" sz="2800" b="0" i="0" dirty="0">
                <a:solidFill>
                  <a:srgbClr val="252525"/>
                </a:solidFill>
                <a:effectLst/>
                <a:latin typeface="Montserrat" panose="00000500000000000000" pitchFamily="2" charset="0"/>
              </a:rPr>
              <a:t>The </a:t>
            </a:r>
            <a:r>
              <a:rPr lang="en-US" sz="2800" b="0" i="0" dirty="0" err="1">
                <a:solidFill>
                  <a:srgbClr val="252525"/>
                </a:solidFill>
                <a:effectLst/>
                <a:latin typeface="Montserrat" panose="00000500000000000000" pitchFamily="2" charset="0"/>
              </a:rPr>
              <a:t>tumour</a:t>
            </a:r>
            <a:r>
              <a:rPr lang="en-US" sz="2800" b="0" i="0" dirty="0">
                <a:solidFill>
                  <a:srgbClr val="252525"/>
                </a:solidFill>
                <a:effectLst/>
                <a:latin typeface="Montserrat" panose="00000500000000000000" pitchFamily="2" charset="0"/>
              </a:rPr>
              <a:t> has spread through the muscle layer to the outer fat layer around your bladder.</a:t>
            </a:r>
          </a:p>
          <a:p>
            <a:pPr algn="l"/>
            <a:r>
              <a:rPr lang="en-US" sz="2800" b="1" i="0" dirty="0">
                <a:solidFill>
                  <a:srgbClr val="252525"/>
                </a:solidFill>
                <a:effectLst/>
                <a:latin typeface="Montserrat" panose="00000500000000000000" pitchFamily="2" charset="0"/>
              </a:rPr>
              <a:t>Advanced / metastatic bladder cancer</a:t>
            </a:r>
            <a:endParaRPr lang="en-US" sz="2800" b="0" i="0" dirty="0">
              <a:solidFill>
                <a:srgbClr val="252525"/>
              </a:solidFill>
              <a:effectLst/>
              <a:latin typeface="Montserrat" panose="00000500000000000000" pitchFamily="2" charset="0"/>
            </a:endParaRPr>
          </a:p>
          <a:p>
            <a:pPr algn="l">
              <a:buFont typeface="Arial" panose="020B0604020202020204" pitchFamily="34" charset="0"/>
              <a:buChar char="•"/>
            </a:pPr>
            <a:r>
              <a:rPr lang="en-US" sz="2800" b="1" i="0" dirty="0">
                <a:solidFill>
                  <a:srgbClr val="252525"/>
                </a:solidFill>
                <a:effectLst/>
                <a:latin typeface="Montserrat" panose="00000500000000000000" pitchFamily="2" charset="0"/>
              </a:rPr>
              <a:t>T4:</a:t>
            </a:r>
            <a:r>
              <a:rPr lang="en-US" sz="2800" b="0" i="0" dirty="0">
                <a:solidFill>
                  <a:srgbClr val="252525"/>
                </a:solidFill>
                <a:effectLst/>
                <a:latin typeface="Montserrat" panose="00000500000000000000" pitchFamily="2" charset="0"/>
              </a:rPr>
              <a:t> The cancer has spread outside your bladder to other organs. For example, with locally advanced disease, the cancer may have spread into the pelvic wall, the prostate in men, or the womb or vagina in women. If there are distant metastases, it means the cancer has spread beyond the surrounding areas, to other parts of your body such as the liver, bones or lungs.</a:t>
            </a:r>
          </a:p>
          <a:p>
            <a:pPr algn="l"/>
            <a:r>
              <a:rPr lang="en-US" sz="2800" b="1" i="0" dirty="0">
                <a:solidFill>
                  <a:srgbClr val="252525"/>
                </a:solidFill>
                <a:effectLst/>
                <a:latin typeface="Montserrat" panose="00000500000000000000" pitchFamily="2" charset="0"/>
              </a:rPr>
              <a:t>Nodes (N)</a:t>
            </a:r>
          </a:p>
          <a:p>
            <a:pPr algn="l">
              <a:buFont typeface="Arial" panose="020B0604020202020204" pitchFamily="34" charset="0"/>
              <a:buChar char="•"/>
            </a:pPr>
            <a:r>
              <a:rPr lang="en-US" sz="2800" b="1" i="0" dirty="0">
                <a:solidFill>
                  <a:srgbClr val="252525"/>
                </a:solidFill>
                <a:effectLst/>
                <a:latin typeface="Montserrat" panose="00000500000000000000" pitchFamily="2" charset="0"/>
              </a:rPr>
              <a:t>N0: </a:t>
            </a:r>
            <a:r>
              <a:rPr lang="en-US" sz="2800" b="0" i="0" dirty="0">
                <a:solidFill>
                  <a:srgbClr val="252525"/>
                </a:solidFill>
                <a:effectLst/>
                <a:latin typeface="Montserrat" panose="00000500000000000000" pitchFamily="2" charset="0"/>
              </a:rPr>
              <a:t>No cancer is found in any of your lymph nodes.</a:t>
            </a:r>
          </a:p>
          <a:p>
            <a:pPr algn="l">
              <a:buFont typeface="Arial" panose="020B0604020202020204" pitchFamily="34" charset="0"/>
              <a:buChar char="•"/>
            </a:pPr>
            <a:r>
              <a:rPr lang="en-US" sz="2800" b="1" i="0" dirty="0">
                <a:solidFill>
                  <a:srgbClr val="252525"/>
                </a:solidFill>
                <a:effectLst/>
                <a:latin typeface="Montserrat" panose="00000500000000000000" pitchFamily="2" charset="0"/>
              </a:rPr>
              <a:t>N1: </a:t>
            </a:r>
            <a:r>
              <a:rPr lang="en-US" sz="2800" b="0" i="0" dirty="0">
                <a:solidFill>
                  <a:srgbClr val="252525"/>
                </a:solidFill>
                <a:effectLst/>
                <a:latin typeface="Montserrat" panose="00000500000000000000" pitchFamily="2" charset="0"/>
              </a:rPr>
              <a:t>Cancer is found in one lymph node and is smaller than 2 cm.</a:t>
            </a:r>
          </a:p>
          <a:p>
            <a:pPr algn="l">
              <a:buFont typeface="Arial" panose="020B0604020202020204" pitchFamily="34" charset="0"/>
              <a:buChar char="•"/>
            </a:pPr>
            <a:r>
              <a:rPr lang="en-US" sz="2800" b="1" i="0" dirty="0">
                <a:solidFill>
                  <a:srgbClr val="252525"/>
                </a:solidFill>
                <a:effectLst/>
                <a:latin typeface="Montserrat" panose="00000500000000000000" pitchFamily="2" charset="0"/>
              </a:rPr>
              <a:t>N2: </a:t>
            </a:r>
            <a:r>
              <a:rPr lang="en-US" sz="2800" b="0" i="0" dirty="0">
                <a:solidFill>
                  <a:srgbClr val="252525"/>
                </a:solidFill>
                <a:effectLst/>
                <a:latin typeface="Montserrat" panose="00000500000000000000" pitchFamily="2" charset="0"/>
              </a:rPr>
              <a:t>Cancer is found in one lymph node and is bigger than 2 cm but less than 5 cm OR the cancer has spread to more than one lymph node, but is smaller than 5 cm.</a:t>
            </a:r>
          </a:p>
          <a:p>
            <a:pPr algn="l">
              <a:buFont typeface="Arial" panose="020B0604020202020204" pitchFamily="34" charset="0"/>
              <a:buChar char="•"/>
            </a:pPr>
            <a:r>
              <a:rPr lang="en-US" sz="2800" b="1" i="0" dirty="0">
                <a:solidFill>
                  <a:srgbClr val="252525"/>
                </a:solidFill>
                <a:effectLst/>
                <a:latin typeface="Montserrat" panose="00000500000000000000" pitchFamily="2" charset="0"/>
              </a:rPr>
              <a:t>N3: </a:t>
            </a:r>
            <a:r>
              <a:rPr lang="en-US" sz="2800" b="0" i="0" dirty="0">
                <a:solidFill>
                  <a:srgbClr val="252525"/>
                </a:solidFill>
                <a:effectLst/>
                <a:latin typeface="Montserrat" panose="00000500000000000000" pitchFamily="2" charset="0"/>
              </a:rPr>
              <a:t>Cancer is found in at least one lymph node and is 5 cm in size.</a:t>
            </a:r>
          </a:p>
          <a:p>
            <a:pPr algn="l"/>
            <a:r>
              <a:rPr lang="en-US" sz="2800" b="1" i="0" dirty="0">
                <a:solidFill>
                  <a:srgbClr val="252525"/>
                </a:solidFill>
                <a:effectLst/>
                <a:latin typeface="Montserrat" panose="00000500000000000000" pitchFamily="2" charset="0"/>
              </a:rPr>
              <a:t>Metastasis (M)</a:t>
            </a:r>
          </a:p>
          <a:p>
            <a:pPr algn="l">
              <a:buFont typeface="Arial" panose="020B0604020202020204" pitchFamily="34" charset="0"/>
              <a:buChar char="•"/>
            </a:pPr>
            <a:r>
              <a:rPr lang="en-US" sz="2800" b="1" i="0" dirty="0">
                <a:solidFill>
                  <a:srgbClr val="252525"/>
                </a:solidFill>
                <a:effectLst/>
                <a:latin typeface="Montserrat" panose="00000500000000000000" pitchFamily="2" charset="0"/>
              </a:rPr>
              <a:t>M0: </a:t>
            </a:r>
            <a:r>
              <a:rPr lang="en-US" sz="2800" b="0" i="0" dirty="0">
                <a:solidFill>
                  <a:srgbClr val="252525"/>
                </a:solidFill>
                <a:effectLst/>
                <a:latin typeface="Montserrat" panose="00000500000000000000" pitchFamily="2" charset="0"/>
              </a:rPr>
              <a:t>The cancer has not spread to other parts of your body.</a:t>
            </a:r>
          </a:p>
          <a:p>
            <a:pPr algn="l">
              <a:buFont typeface="Arial" panose="020B0604020202020204" pitchFamily="34" charset="0"/>
              <a:buChar char="•"/>
            </a:pPr>
            <a:r>
              <a:rPr lang="en-US" sz="2800" b="1" i="0" dirty="0">
                <a:solidFill>
                  <a:srgbClr val="252525"/>
                </a:solidFill>
                <a:effectLst/>
                <a:latin typeface="Montserrat" panose="00000500000000000000" pitchFamily="2" charset="0"/>
              </a:rPr>
              <a:t>M1: </a:t>
            </a:r>
            <a:r>
              <a:rPr lang="en-US" sz="2800" b="0" i="0" dirty="0">
                <a:solidFill>
                  <a:srgbClr val="252525"/>
                </a:solidFill>
                <a:effectLst/>
                <a:latin typeface="Montserrat" panose="00000500000000000000" pitchFamily="2" charset="0"/>
              </a:rPr>
              <a:t>The cancer has spread to other parts of your body. This is also known as secondary, metastatic or advanced bladder cancer. The organs likely to be affected are your bones, liver or lungs.</a:t>
            </a:r>
          </a:p>
          <a:p>
            <a:pPr algn="just">
              <a:lnSpc>
                <a:spcPct val="107000"/>
              </a:lnSpc>
              <a:spcAft>
                <a:spcPts val="800"/>
              </a:spcAft>
            </a:pPr>
            <a:endParaRPr lang="en-BE" sz="1800" kern="100" dirty="0">
              <a:effectLst/>
              <a:latin typeface="Aptos"/>
              <a:ea typeface="Aptos"/>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71E4EB3E-D907-467C-B903-E20B71AE03A2}" type="slidenum">
              <a:rPr lang="en-GB" smtClean="0"/>
              <a:t>15</a:t>
            </a:fld>
            <a:endParaRPr lang="en-GB"/>
          </a:p>
        </p:txBody>
      </p:sp>
    </p:spTree>
    <p:extLst>
      <p:ext uri="{BB962C8B-B14F-4D97-AF65-F5344CB8AC3E}">
        <p14:creationId xmlns:p14="http://schemas.microsoft.com/office/powerpoint/2010/main" val="28042578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AdvGulliv-B"/>
              </a:rPr>
              <a:t>Fig. 1 – (A) Mutated genes and VAFs in paired urine DNA and serum </a:t>
            </a:r>
            <a:r>
              <a:rPr lang="en-US" sz="1800" b="0" i="0" u="none" strike="noStrike" baseline="0" dirty="0" err="1">
                <a:latin typeface="AdvGulliv-B"/>
              </a:rPr>
              <a:t>ctDNA</a:t>
            </a:r>
            <a:r>
              <a:rPr lang="en-US" sz="1800" b="0" i="0" u="none" strike="noStrike" baseline="0" dirty="0">
                <a:latin typeface="AdvGulliv-B"/>
              </a:rPr>
              <a:t> from 40 MIBC patients; the top histogram </a:t>
            </a:r>
            <a:r>
              <a:rPr lang="en-US" sz="1800" b="0" i="0" u="none" strike="noStrike" baseline="0" dirty="0" err="1">
                <a:latin typeface="AdvGulliv-B"/>
              </a:rPr>
              <a:t>summarises</a:t>
            </a:r>
            <a:r>
              <a:rPr lang="en-US" sz="1800" b="0" i="0" u="none" strike="noStrike" baseline="0" dirty="0">
                <a:latin typeface="AdvGulliv-B"/>
              </a:rPr>
              <a:t> the number of mutated</a:t>
            </a:r>
          </a:p>
          <a:p>
            <a:pPr algn="l"/>
            <a:r>
              <a:rPr lang="en-US" sz="1800" b="0" i="0" u="none" strike="noStrike" baseline="0" dirty="0">
                <a:latin typeface="AdvGulliv-B"/>
              </a:rPr>
              <a:t>genes in the serum and urine of each patient and the histogram on the right shows how frequently each gene is mutated across the samples. Kaplan-Meier</a:t>
            </a:r>
          </a:p>
          <a:p>
            <a:pPr algn="l"/>
            <a:r>
              <a:rPr lang="en-US" sz="1800" b="0" i="0" u="none" strike="noStrike" baseline="0" dirty="0">
                <a:latin typeface="AdvGulliv-B"/>
              </a:rPr>
              <a:t>curves are shown for (B) overall survival and (C) disease-specific survival for </a:t>
            </a:r>
            <a:r>
              <a:rPr lang="en-US" sz="1800" b="0" i="0" u="none" strike="noStrike" baseline="0" dirty="0" err="1">
                <a:latin typeface="AdvGulliv-B"/>
              </a:rPr>
              <a:t>ctDNA</a:t>
            </a:r>
            <a:r>
              <a:rPr lang="en-US" sz="1800" b="0" i="0" u="none" strike="noStrike" baseline="0" dirty="0">
                <a:latin typeface="AdvGulliv-B"/>
              </a:rPr>
              <a:t>-positive and </a:t>
            </a:r>
            <a:r>
              <a:rPr lang="en-US" sz="1800" b="0" i="0" u="none" strike="noStrike" baseline="0" dirty="0" err="1">
                <a:latin typeface="AdvGulliv-B"/>
              </a:rPr>
              <a:t>ctDNA</a:t>
            </a:r>
            <a:r>
              <a:rPr lang="en-US" sz="1800" b="0" i="0" u="none" strike="noStrike" baseline="0" dirty="0">
                <a:latin typeface="AdvGulliv-B"/>
              </a:rPr>
              <a:t>-negative patients.</a:t>
            </a:r>
          </a:p>
        </p:txBody>
      </p:sp>
      <p:sp>
        <p:nvSpPr>
          <p:cNvPr id="4" name="Slide Number Placeholder 3"/>
          <p:cNvSpPr>
            <a:spLocks noGrp="1"/>
          </p:cNvSpPr>
          <p:nvPr>
            <p:ph type="sldNum" sz="quarter" idx="5"/>
          </p:nvPr>
        </p:nvSpPr>
        <p:spPr/>
        <p:txBody>
          <a:bodyPr/>
          <a:lstStyle/>
          <a:p>
            <a:fld id="{71E4EB3E-D907-467C-B903-E20B71AE03A2}" type="slidenum">
              <a:rPr lang="en-GB" smtClean="0"/>
              <a:t>16</a:t>
            </a:fld>
            <a:endParaRPr lang="en-GB"/>
          </a:p>
        </p:txBody>
      </p:sp>
    </p:spTree>
    <p:extLst>
      <p:ext uri="{BB962C8B-B14F-4D97-AF65-F5344CB8AC3E}">
        <p14:creationId xmlns:p14="http://schemas.microsoft.com/office/powerpoint/2010/main" val="2564035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en-GB" sz="1800" b="1" kern="100" dirty="0">
                <a:effectLst/>
                <a:latin typeface="Calibri" panose="020F0502020204030204" pitchFamily="34" charset="0"/>
                <a:ea typeface="Aptos"/>
                <a:cs typeface="Times New Roman" panose="02020603050405020304" pitchFamily="18" charset="0"/>
              </a:rPr>
              <a:t>SUMMARY &amp; PERSPECTIVES</a:t>
            </a:r>
            <a:endParaRPr lang="en-BE" sz="1800" kern="100" dirty="0">
              <a:effectLst/>
              <a:latin typeface="Aptos"/>
              <a:ea typeface="Aptos"/>
              <a:cs typeface="Times New Roman" panose="02020603050405020304" pitchFamily="18" charset="0"/>
            </a:endParaRPr>
          </a:p>
          <a:p>
            <a:pPr algn="just">
              <a:lnSpc>
                <a:spcPct val="107000"/>
              </a:lnSpc>
              <a:spcAft>
                <a:spcPts val="800"/>
              </a:spcAft>
            </a:pPr>
            <a:r>
              <a:rPr lang="en-GB" sz="1800" kern="100" dirty="0">
                <a:effectLst/>
                <a:latin typeface="Calibri" panose="020F0502020204030204" pitchFamily="34" charset="0"/>
                <a:ea typeface="Aptos"/>
                <a:cs typeface="Times New Roman" panose="02020603050405020304" pitchFamily="18" charset="0"/>
              </a:rPr>
              <a:t>GALEAS Bladder offers a highly promising non-invasive urinary biomarker test for ruling out the presence of bladder cancer in patients undergoing investigation for both </a:t>
            </a:r>
            <a:r>
              <a:rPr lang="en-GB" sz="1800" kern="100" dirty="0" err="1">
                <a:effectLst/>
                <a:latin typeface="Calibri" panose="020F0502020204030204" pitchFamily="34" charset="0"/>
                <a:ea typeface="Aptos"/>
                <a:cs typeface="Times New Roman" panose="02020603050405020304" pitchFamily="18" charset="0"/>
              </a:rPr>
              <a:t>hematuria</a:t>
            </a:r>
            <a:r>
              <a:rPr lang="en-GB" sz="1800" kern="100" dirty="0">
                <a:effectLst/>
                <a:latin typeface="Calibri" panose="020F0502020204030204" pitchFamily="34" charset="0"/>
                <a:ea typeface="Aptos"/>
                <a:cs typeface="Times New Roman" panose="02020603050405020304" pitchFamily="18" charset="0"/>
              </a:rPr>
              <a:t> and disease recurrence. The performance characteristics mean GALEAS Bladder has the potential to safely reduce the number of unnecessary cystoscopies across the entire bladder cancer pathway, reducing the cost of managing the disease and improving patients’ quality of life.</a:t>
            </a:r>
            <a:endParaRPr lang="en-BE" sz="1800" kern="100" dirty="0">
              <a:effectLst/>
              <a:latin typeface="Aptos"/>
              <a:ea typeface="Aptos"/>
              <a:cs typeface="Times New Roman" panose="02020603050405020304" pitchFamily="18" charset="0"/>
            </a:endParaRPr>
          </a:p>
          <a:p>
            <a:pPr algn="just">
              <a:lnSpc>
                <a:spcPct val="107000"/>
              </a:lnSpc>
              <a:spcAft>
                <a:spcPts val="800"/>
              </a:spcAft>
            </a:pPr>
            <a:r>
              <a:rPr lang="en-GB" sz="1800" kern="100" dirty="0">
                <a:effectLst/>
                <a:latin typeface="Calibri" panose="020F0502020204030204" pitchFamily="34" charset="0"/>
                <a:ea typeface="Aptos"/>
                <a:cs typeface="Times New Roman" panose="02020603050405020304" pitchFamily="18" charset="0"/>
              </a:rPr>
              <a:t>GALEAS Bladder also represents a promising and robust single assay for urine and serum/plasma, obviating the need for tumour (and germline) sequencing before liquid biopsy analyses for </a:t>
            </a:r>
            <a:r>
              <a:rPr lang="en-GB" sz="1800" kern="100" dirty="0" err="1">
                <a:effectLst/>
                <a:latin typeface="Calibri" panose="020F0502020204030204" pitchFamily="34" charset="0"/>
                <a:ea typeface="Aptos"/>
                <a:cs typeface="Times New Roman" panose="02020603050405020304" pitchFamily="18" charset="0"/>
              </a:rPr>
              <a:t>ctDNA</a:t>
            </a:r>
            <a:r>
              <a:rPr lang="en-GB" sz="1800" kern="100" dirty="0">
                <a:effectLst/>
                <a:latin typeface="Calibri" panose="020F0502020204030204" pitchFamily="34" charset="0"/>
                <a:ea typeface="Aptos"/>
                <a:cs typeface="Times New Roman" panose="02020603050405020304" pitchFamily="18" charset="0"/>
              </a:rPr>
              <a:t> detection in patients in whom </a:t>
            </a:r>
            <a:r>
              <a:rPr lang="en-GB" sz="1800" kern="100" dirty="0" err="1">
                <a:effectLst/>
                <a:latin typeface="Calibri" panose="020F0502020204030204" pitchFamily="34" charset="0"/>
                <a:ea typeface="Aptos"/>
                <a:cs typeface="Times New Roman" panose="02020603050405020304" pitchFamily="18" charset="0"/>
              </a:rPr>
              <a:t>utDNA</a:t>
            </a:r>
            <a:r>
              <a:rPr lang="en-GB" sz="1800" kern="100" dirty="0">
                <a:effectLst/>
                <a:latin typeface="Calibri" panose="020F0502020204030204" pitchFamily="34" charset="0"/>
                <a:ea typeface="Aptos"/>
                <a:cs typeface="Times New Roman" panose="02020603050405020304" pitchFamily="18" charset="0"/>
              </a:rPr>
              <a:t> has already been identified. Size selection improves </a:t>
            </a:r>
            <a:r>
              <a:rPr lang="en-GB" sz="1800" kern="100" dirty="0" err="1">
                <a:effectLst/>
                <a:latin typeface="Calibri" panose="020F0502020204030204" pitchFamily="34" charset="0"/>
                <a:ea typeface="Aptos"/>
                <a:cs typeface="Times New Roman" panose="02020603050405020304" pitchFamily="18" charset="0"/>
              </a:rPr>
              <a:t>ctDNA</a:t>
            </a:r>
            <a:r>
              <a:rPr lang="en-GB" sz="1800" kern="100" dirty="0">
                <a:effectLst/>
                <a:latin typeface="Calibri" panose="020F0502020204030204" pitchFamily="34" charset="0"/>
                <a:ea typeface="Aptos"/>
                <a:cs typeface="Times New Roman" panose="02020603050405020304" pitchFamily="18" charset="0"/>
              </a:rPr>
              <a:t> detection in serum, allowing analysis of historic biospecimens.  </a:t>
            </a:r>
            <a:endParaRPr lang="en-BE" sz="1800" kern="100" dirty="0">
              <a:effectLst/>
              <a:latin typeface="Aptos"/>
              <a:ea typeface="Aptos"/>
              <a:cs typeface="Times New Roman" panose="02020603050405020304" pitchFamily="18" charset="0"/>
            </a:endParaRPr>
          </a:p>
          <a:p>
            <a:pPr algn="just">
              <a:lnSpc>
                <a:spcPct val="107000"/>
              </a:lnSpc>
              <a:spcAft>
                <a:spcPts val="800"/>
              </a:spcAft>
            </a:pPr>
            <a:r>
              <a:rPr lang="en-GB" sz="1800" kern="100" dirty="0">
                <a:effectLst/>
                <a:latin typeface="Calibri" panose="020F0502020204030204" pitchFamily="34" charset="0"/>
                <a:ea typeface="Aptos"/>
                <a:cs typeface="Times New Roman" panose="02020603050405020304" pitchFamily="18" charset="0"/>
              </a:rPr>
              <a:t>Overall, GALEAS Bladder allow for the combination of urine and blood analyses, as such increasing sensitivity and in the future allowing for early treatment, (molecular) response assessment, patient stratification and treatment guidance/(de)escalation. </a:t>
            </a:r>
          </a:p>
          <a:p>
            <a:pPr algn="just">
              <a:lnSpc>
                <a:spcPct val="107000"/>
              </a:lnSpc>
              <a:spcAft>
                <a:spcPts val="800"/>
              </a:spcAft>
            </a:pPr>
            <a:endParaRPr lang="en-US" sz="1800" kern="100" dirty="0">
              <a:effectLst/>
              <a:latin typeface="Aptos"/>
              <a:ea typeface="Aptos"/>
              <a:cs typeface="Times New Roman" panose="02020603050405020304" pitchFamily="18" charset="0"/>
            </a:endParaRPr>
          </a:p>
          <a:p>
            <a:pPr marL="285750" indent="-285750" algn="just">
              <a:lnSpc>
                <a:spcPct val="107000"/>
              </a:lnSpc>
              <a:spcAft>
                <a:spcPts val="800"/>
              </a:spcAft>
              <a:buFont typeface="Wingdings" panose="05000000000000000000" pitchFamily="2" charset="2"/>
              <a:buChar char="Ø"/>
            </a:pPr>
            <a:endParaRPr lang="en-US" sz="1800" kern="100" dirty="0">
              <a:solidFill>
                <a:srgbClr val="FF0000"/>
              </a:solidFill>
              <a:effectLst/>
              <a:latin typeface="Aptos"/>
              <a:ea typeface="Aptos"/>
              <a:cs typeface="Times New Roman" panose="02020603050405020304" pitchFamily="18" charset="0"/>
            </a:endParaRPr>
          </a:p>
          <a:p>
            <a:pPr marL="285750" indent="-285750" algn="just">
              <a:lnSpc>
                <a:spcPct val="107000"/>
              </a:lnSpc>
              <a:spcAft>
                <a:spcPts val="800"/>
              </a:spcAft>
              <a:buFont typeface="Wingdings" panose="05000000000000000000" pitchFamily="2" charset="2"/>
              <a:buChar char="Ø"/>
            </a:pPr>
            <a:r>
              <a:rPr lang="en-US" sz="1800" kern="100" dirty="0">
                <a:solidFill>
                  <a:srgbClr val="FF0000"/>
                </a:solidFill>
                <a:effectLst/>
                <a:latin typeface="Aptos"/>
                <a:ea typeface="Aptos"/>
                <a:cs typeface="Times New Roman" panose="02020603050405020304" pitchFamily="18" charset="0"/>
              </a:rPr>
              <a:t>BC-Recon a 3,000 sample a multi-</a:t>
            </a:r>
            <a:r>
              <a:rPr lang="en-US" sz="1800" kern="100" dirty="0" err="1">
                <a:solidFill>
                  <a:srgbClr val="FF0000"/>
                </a:solidFill>
                <a:effectLst/>
                <a:latin typeface="Aptos"/>
                <a:ea typeface="Aptos"/>
                <a:cs typeface="Times New Roman" panose="02020603050405020304" pitchFamily="18" charset="0"/>
              </a:rPr>
              <a:t>centre</a:t>
            </a:r>
            <a:r>
              <a:rPr lang="en-US" sz="1800" kern="100" dirty="0">
                <a:solidFill>
                  <a:srgbClr val="FF0000"/>
                </a:solidFill>
                <a:effectLst/>
                <a:latin typeface="Aptos"/>
                <a:ea typeface="Aptos"/>
                <a:cs typeface="Times New Roman" panose="02020603050405020304" pitchFamily="18" charset="0"/>
              </a:rPr>
              <a:t> (10 hospital) observational case control study for Bladder Cancer in the Hematuria setting </a:t>
            </a:r>
          </a:p>
          <a:p>
            <a:pPr marL="285750" indent="-285750" algn="just">
              <a:lnSpc>
                <a:spcPct val="107000"/>
              </a:lnSpc>
              <a:spcAft>
                <a:spcPts val="800"/>
              </a:spcAft>
              <a:buFont typeface="Wingdings" panose="05000000000000000000" pitchFamily="2" charset="2"/>
              <a:buChar char="Ø"/>
            </a:pPr>
            <a:r>
              <a:rPr lang="en-US" sz="1800" kern="100" dirty="0">
                <a:solidFill>
                  <a:srgbClr val="FF0000"/>
                </a:solidFill>
                <a:effectLst/>
                <a:latin typeface="Aptos"/>
                <a:ea typeface="Aptos"/>
                <a:cs typeface="Times New Roman" panose="02020603050405020304" pitchFamily="18" charset="0"/>
              </a:rPr>
              <a:t>Real World Evidence study of </a:t>
            </a:r>
            <a:r>
              <a:rPr lang="en-US" sz="1800" kern="100" dirty="0" err="1">
                <a:solidFill>
                  <a:srgbClr val="FF0000"/>
                </a:solidFill>
                <a:effectLst/>
                <a:latin typeface="Aptos"/>
                <a:ea typeface="Aptos"/>
                <a:cs typeface="Times New Roman" panose="02020603050405020304" pitchFamily="18" charset="0"/>
              </a:rPr>
              <a:t>Galeas</a:t>
            </a:r>
            <a:r>
              <a:rPr lang="en-US" sz="1800" kern="100" dirty="0">
                <a:solidFill>
                  <a:srgbClr val="FF0000"/>
                </a:solidFill>
                <a:effectLst/>
                <a:latin typeface="Aptos"/>
                <a:ea typeface="Aptos"/>
                <a:cs typeface="Times New Roman" panose="02020603050405020304" pitchFamily="18" charset="0"/>
              </a:rPr>
              <a:t> Bladder (Hematuria setting) implementation at 12 sites 1,200 samples</a:t>
            </a:r>
          </a:p>
          <a:p>
            <a:pPr marL="285750" indent="-285750" algn="just">
              <a:lnSpc>
                <a:spcPct val="107000"/>
              </a:lnSpc>
              <a:spcAft>
                <a:spcPts val="800"/>
              </a:spcAft>
              <a:buFont typeface="Wingdings" panose="05000000000000000000" pitchFamily="2" charset="2"/>
              <a:buChar char="Ø"/>
            </a:pPr>
            <a:r>
              <a:rPr lang="en-US" sz="1800" kern="100" dirty="0">
                <a:solidFill>
                  <a:srgbClr val="FF0000"/>
                </a:solidFill>
                <a:effectLst/>
                <a:latin typeface="Aptos"/>
                <a:ea typeface="Aptos"/>
                <a:cs typeface="Times New Roman" panose="02020603050405020304" pitchFamily="18" charset="0"/>
              </a:rPr>
              <a:t>Real World Evidence study of </a:t>
            </a:r>
            <a:r>
              <a:rPr lang="en-US" sz="1800" kern="100" dirty="0" err="1">
                <a:solidFill>
                  <a:srgbClr val="FF0000"/>
                </a:solidFill>
                <a:effectLst/>
                <a:latin typeface="Aptos"/>
                <a:ea typeface="Aptos"/>
                <a:cs typeface="Times New Roman" panose="02020603050405020304" pitchFamily="18" charset="0"/>
              </a:rPr>
              <a:t>Galeas</a:t>
            </a:r>
            <a:r>
              <a:rPr lang="en-US" sz="1800" kern="100" dirty="0">
                <a:solidFill>
                  <a:srgbClr val="FF0000"/>
                </a:solidFill>
                <a:effectLst/>
                <a:latin typeface="Aptos"/>
                <a:ea typeface="Aptos"/>
                <a:cs typeface="Times New Roman" panose="02020603050405020304" pitchFamily="18" charset="0"/>
              </a:rPr>
              <a:t> Bladder (Upper Tract Urothelial Carcinoma) 2 sites enrolled </a:t>
            </a:r>
          </a:p>
          <a:p>
            <a:pPr marL="285750" indent="-285750" algn="just">
              <a:lnSpc>
                <a:spcPct val="107000"/>
              </a:lnSpc>
              <a:spcAft>
                <a:spcPts val="800"/>
              </a:spcAft>
              <a:buFont typeface="Wingdings" panose="05000000000000000000" pitchFamily="2" charset="2"/>
              <a:buChar char="Ø"/>
            </a:pPr>
            <a:r>
              <a:rPr lang="en-US" sz="1800" kern="100" dirty="0">
                <a:solidFill>
                  <a:srgbClr val="FF0000"/>
                </a:solidFill>
                <a:effectLst/>
                <a:latin typeface="Aptos"/>
                <a:ea typeface="Aptos"/>
                <a:cs typeface="Times New Roman" panose="02020603050405020304" pitchFamily="18" charset="0"/>
              </a:rPr>
              <a:t>Real World Evidence study in NMIBC for surveillance setting using Urine 1,200 Samples </a:t>
            </a:r>
          </a:p>
          <a:p>
            <a:pPr marL="285750" indent="-285750" algn="just">
              <a:lnSpc>
                <a:spcPct val="107000"/>
              </a:lnSpc>
              <a:spcAft>
                <a:spcPts val="800"/>
              </a:spcAft>
              <a:buFont typeface="Wingdings" panose="05000000000000000000" pitchFamily="2" charset="2"/>
              <a:buChar char="Ø"/>
            </a:pPr>
            <a:endParaRPr lang="en-US" sz="1800" kern="100" dirty="0">
              <a:solidFill>
                <a:srgbClr val="FF0000"/>
              </a:solidFill>
              <a:effectLst/>
              <a:latin typeface="Aptos"/>
              <a:ea typeface="Aptos"/>
              <a:cs typeface="Times New Roman" panose="02020603050405020304" pitchFamily="18" charset="0"/>
            </a:endParaRPr>
          </a:p>
          <a:p>
            <a:pPr marL="285750" indent="-285750" algn="just">
              <a:lnSpc>
                <a:spcPct val="107000"/>
              </a:lnSpc>
              <a:spcAft>
                <a:spcPts val="800"/>
              </a:spcAft>
              <a:buFont typeface="Wingdings" panose="05000000000000000000" pitchFamily="2" charset="2"/>
              <a:buChar char="Ø"/>
            </a:pPr>
            <a:r>
              <a:rPr lang="en-US" sz="1800" kern="100" dirty="0">
                <a:solidFill>
                  <a:srgbClr val="FF0000"/>
                </a:solidFill>
                <a:effectLst/>
                <a:latin typeface="Aptos"/>
                <a:ea typeface="Aptos"/>
                <a:cs typeface="Times New Roman" panose="02020603050405020304" pitchFamily="18" charset="0"/>
              </a:rPr>
              <a:t>We are actively seeking Urologists that we could work and collaborate with!!</a:t>
            </a:r>
            <a:endParaRPr lang="en-BE" sz="1800" kern="100" dirty="0">
              <a:solidFill>
                <a:srgbClr val="FF0000"/>
              </a:solidFill>
              <a:effectLst/>
              <a:latin typeface="Aptos"/>
              <a:ea typeface="Aptos"/>
              <a:cs typeface="Times New Roman" panose="02020603050405020304" pitchFamily="18" charset="0"/>
            </a:endParaRPr>
          </a:p>
          <a:p>
            <a:endParaRPr lang="en-BE" dirty="0"/>
          </a:p>
        </p:txBody>
      </p:sp>
      <p:sp>
        <p:nvSpPr>
          <p:cNvPr id="4" name="Slide Number Placeholder 3"/>
          <p:cNvSpPr>
            <a:spLocks noGrp="1"/>
          </p:cNvSpPr>
          <p:nvPr>
            <p:ph type="sldNum" sz="quarter" idx="5"/>
          </p:nvPr>
        </p:nvSpPr>
        <p:spPr/>
        <p:txBody>
          <a:bodyPr/>
          <a:lstStyle/>
          <a:p>
            <a:fld id="{71E4EB3E-D907-467C-B903-E20B71AE03A2}" type="slidenum">
              <a:rPr lang="en-GB" smtClean="0"/>
              <a:t>17</a:t>
            </a:fld>
            <a:endParaRPr lang="en-GB"/>
          </a:p>
        </p:txBody>
      </p:sp>
    </p:spTree>
    <p:extLst>
      <p:ext uri="{BB962C8B-B14F-4D97-AF65-F5344CB8AC3E}">
        <p14:creationId xmlns:p14="http://schemas.microsoft.com/office/powerpoint/2010/main" val="39790406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en-GB" sz="1800" b="1" kern="100" dirty="0">
                <a:effectLst/>
                <a:latin typeface="Calibri" panose="020F0502020204030204" pitchFamily="34" charset="0"/>
                <a:ea typeface="Aptos"/>
                <a:cs typeface="Times New Roman" panose="02020603050405020304" pitchFamily="18" charset="0"/>
              </a:rPr>
              <a:t>SUMMARY &amp; PERSPECTIVES</a:t>
            </a:r>
            <a:endParaRPr lang="en-BE" sz="1800" kern="100" dirty="0">
              <a:effectLst/>
              <a:latin typeface="Aptos"/>
              <a:ea typeface="Aptos"/>
              <a:cs typeface="Times New Roman" panose="02020603050405020304" pitchFamily="18" charset="0"/>
            </a:endParaRPr>
          </a:p>
          <a:p>
            <a:pPr algn="just">
              <a:lnSpc>
                <a:spcPct val="107000"/>
              </a:lnSpc>
              <a:spcAft>
                <a:spcPts val="800"/>
              </a:spcAft>
            </a:pPr>
            <a:r>
              <a:rPr lang="en-GB" sz="1800" kern="100" dirty="0">
                <a:effectLst/>
                <a:latin typeface="Calibri" panose="020F0502020204030204" pitchFamily="34" charset="0"/>
                <a:ea typeface="Aptos"/>
                <a:cs typeface="Times New Roman" panose="02020603050405020304" pitchFamily="18" charset="0"/>
              </a:rPr>
              <a:t>GALEAS Bladder offers a highly promising non-invasive urinary biomarker test for ruling out the presence of bladder cancer in patients undergoing investigation for both </a:t>
            </a:r>
            <a:r>
              <a:rPr lang="en-GB" sz="1800" kern="100" dirty="0" err="1">
                <a:effectLst/>
                <a:latin typeface="Calibri" panose="020F0502020204030204" pitchFamily="34" charset="0"/>
                <a:ea typeface="Aptos"/>
                <a:cs typeface="Times New Roman" panose="02020603050405020304" pitchFamily="18" charset="0"/>
              </a:rPr>
              <a:t>hematuria</a:t>
            </a:r>
            <a:r>
              <a:rPr lang="en-GB" sz="1800" kern="100" dirty="0">
                <a:effectLst/>
                <a:latin typeface="Calibri" panose="020F0502020204030204" pitchFamily="34" charset="0"/>
                <a:ea typeface="Aptos"/>
                <a:cs typeface="Times New Roman" panose="02020603050405020304" pitchFamily="18" charset="0"/>
              </a:rPr>
              <a:t> and disease recurrence. The performance characteristics mean GALEAS Bladder has the potential to safely reduce the number of unnecessary cystoscopies across the entire bladder cancer pathway, reducing the cost of managing the disease and improving patients’ quality of life.</a:t>
            </a:r>
            <a:endParaRPr lang="en-BE" sz="1800" kern="100" dirty="0">
              <a:effectLst/>
              <a:latin typeface="Aptos"/>
              <a:ea typeface="Aptos"/>
              <a:cs typeface="Times New Roman" panose="02020603050405020304" pitchFamily="18" charset="0"/>
            </a:endParaRPr>
          </a:p>
          <a:p>
            <a:pPr algn="just">
              <a:lnSpc>
                <a:spcPct val="107000"/>
              </a:lnSpc>
              <a:spcAft>
                <a:spcPts val="800"/>
              </a:spcAft>
            </a:pPr>
            <a:r>
              <a:rPr lang="en-GB" sz="1800" kern="100" dirty="0">
                <a:effectLst/>
                <a:latin typeface="Calibri" panose="020F0502020204030204" pitchFamily="34" charset="0"/>
                <a:ea typeface="Aptos"/>
                <a:cs typeface="Times New Roman" panose="02020603050405020304" pitchFamily="18" charset="0"/>
              </a:rPr>
              <a:t>GALEAS Bladder also represents a promising and robust single assay for urine and serum/plasma, obviating the need for tumour (and germline) sequencing before liquid biopsy analyses for </a:t>
            </a:r>
            <a:r>
              <a:rPr lang="en-GB" sz="1800" kern="100" dirty="0" err="1">
                <a:effectLst/>
                <a:latin typeface="Calibri" panose="020F0502020204030204" pitchFamily="34" charset="0"/>
                <a:ea typeface="Aptos"/>
                <a:cs typeface="Times New Roman" panose="02020603050405020304" pitchFamily="18" charset="0"/>
              </a:rPr>
              <a:t>ctDNA</a:t>
            </a:r>
            <a:r>
              <a:rPr lang="en-GB" sz="1800" kern="100" dirty="0">
                <a:effectLst/>
                <a:latin typeface="Calibri" panose="020F0502020204030204" pitchFamily="34" charset="0"/>
                <a:ea typeface="Aptos"/>
                <a:cs typeface="Times New Roman" panose="02020603050405020304" pitchFamily="18" charset="0"/>
              </a:rPr>
              <a:t> detection in patients in whom </a:t>
            </a:r>
            <a:r>
              <a:rPr lang="en-GB" sz="1800" kern="100" dirty="0" err="1">
                <a:effectLst/>
                <a:latin typeface="Calibri" panose="020F0502020204030204" pitchFamily="34" charset="0"/>
                <a:ea typeface="Aptos"/>
                <a:cs typeface="Times New Roman" panose="02020603050405020304" pitchFamily="18" charset="0"/>
              </a:rPr>
              <a:t>utDNA</a:t>
            </a:r>
            <a:r>
              <a:rPr lang="en-GB" sz="1800" kern="100" dirty="0">
                <a:effectLst/>
                <a:latin typeface="Calibri" panose="020F0502020204030204" pitchFamily="34" charset="0"/>
                <a:ea typeface="Aptos"/>
                <a:cs typeface="Times New Roman" panose="02020603050405020304" pitchFamily="18" charset="0"/>
              </a:rPr>
              <a:t> has already been identified. Size selection improves </a:t>
            </a:r>
            <a:r>
              <a:rPr lang="en-GB" sz="1800" kern="100" dirty="0" err="1">
                <a:effectLst/>
                <a:latin typeface="Calibri" panose="020F0502020204030204" pitchFamily="34" charset="0"/>
                <a:ea typeface="Aptos"/>
                <a:cs typeface="Times New Roman" panose="02020603050405020304" pitchFamily="18" charset="0"/>
              </a:rPr>
              <a:t>ctDNA</a:t>
            </a:r>
            <a:r>
              <a:rPr lang="en-GB" sz="1800" kern="100" dirty="0">
                <a:effectLst/>
                <a:latin typeface="Calibri" panose="020F0502020204030204" pitchFamily="34" charset="0"/>
                <a:ea typeface="Aptos"/>
                <a:cs typeface="Times New Roman" panose="02020603050405020304" pitchFamily="18" charset="0"/>
              </a:rPr>
              <a:t> detection in serum, allowing analysis of historic biospecimens.  </a:t>
            </a:r>
            <a:endParaRPr lang="en-BE" sz="1800" kern="100" dirty="0">
              <a:effectLst/>
              <a:latin typeface="Aptos"/>
              <a:ea typeface="Aptos"/>
              <a:cs typeface="Times New Roman" panose="02020603050405020304" pitchFamily="18" charset="0"/>
            </a:endParaRPr>
          </a:p>
          <a:p>
            <a:pPr algn="just">
              <a:lnSpc>
                <a:spcPct val="107000"/>
              </a:lnSpc>
              <a:spcAft>
                <a:spcPts val="800"/>
              </a:spcAft>
            </a:pPr>
            <a:r>
              <a:rPr lang="en-GB" sz="1800" kern="100" dirty="0">
                <a:effectLst/>
                <a:latin typeface="Calibri" panose="020F0502020204030204" pitchFamily="34" charset="0"/>
                <a:ea typeface="Aptos"/>
                <a:cs typeface="Times New Roman" panose="02020603050405020304" pitchFamily="18" charset="0"/>
              </a:rPr>
              <a:t>Overall, GALEAS Bladder allow for the combination of urine and blood analyses, as such increasing sensitivity and in the future allowing for early treatment, (molecular) response assessment, patient stratification and treatment guidance/(de)escalation. </a:t>
            </a:r>
          </a:p>
          <a:p>
            <a:pPr algn="just">
              <a:lnSpc>
                <a:spcPct val="107000"/>
              </a:lnSpc>
              <a:spcAft>
                <a:spcPts val="800"/>
              </a:spcAft>
            </a:pPr>
            <a:endParaRPr lang="en-US" sz="1800" kern="100" dirty="0">
              <a:effectLst/>
              <a:latin typeface="Aptos"/>
              <a:ea typeface="Aptos"/>
              <a:cs typeface="Times New Roman" panose="02020603050405020304" pitchFamily="18" charset="0"/>
            </a:endParaRPr>
          </a:p>
          <a:p>
            <a:pPr marL="285750" indent="-285750" algn="just">
              <a:lnSpc>
                <a:spcPct val="107000"/>
              </a:lnSpc>
              <a:spcAft>
                <a:spcPts val="800"/>
              </a:spcAft>
              <a:buFont typeface="Wingdings" panose="05000000000000000000" pitchFamily="2" charset="2"/>
              <a:buChar char="Ø"/>
            </a:pPr>
            <a:endParaRPr lang="en-US" sz="1800" kern="100" dirty="0">
              <a:solidFill>
                <a:srgbClr val="FF0000"/>
              </a:solidFill>
              <a:effectLst/>
              <a:latin typeface="Aptos"/>
              <a:ea typeface="Aptos"/>
              <a:cs typeface="Times New Roman" panose="02020603050405020304" pitchFamily="18" charset="0"/>
            </a:endParaRPr>
          </a:p>
          <a:p>
            <a:pPr marL="285750" indent="-285750" algn="just">
              <a:lnSpc>
                <a:spcPct val="107000"/>
              </a:lnSpc>
              <a:spcAft>
                <a:spcPts val="800"/>
              </a:spcAft>
              <a:buFont typeface="Wingdings" panose="05000000000000000000" pitchFamily="2" charset="2"/>
              <a:buChar char="Ø"/>
            </a:pPr>
            <a:r>
              <a:rPr lang="en-US" sz="1800" kern="100" dirty="0">
                <a:solidFill>
                  <a:srgbClr val="FF0000"/>
                </a:solidFill>
                <a:effectLst/>
                <a:latin typeface="Aptos"/>
                <a:ea typeface="Aptos"/>
                <a:cs typeface="Times New Roman" panose="02020603050405020304" pitchFamily="18" charset="0"/>
              </a:rPr>
              <a:t>BC-Recon a 3,000 sample a multi-</a:t>
            </a:r>
            <a:r>
              <a:rPr lang="en-US" sz="1800" kern="100" dirty="0" err="1">
                <a:solidFill>
                  <a:srgbClr val="FF0000"/>
                </a:solidFill>
                <a:effectLst/>
                <a:latin typeface="Aptos"/>
                <a:ea typeface="Aptos"/>
                <a:cs typeface="Times New Roman" panose="02020603050405020304" pitchFamily="18" charset="0"/>
              </a:rPr>
              <a:t>centre</a:t>
            </a:r>
            <a:r>
              <a:rPr lang="en-US" sz="1800" kern="100" dirty="0">
                <a:solidFill>
                  <a:srgbClr val="FF0000"/>
                </a:solidFill>
                <a:effectLst/>
                <a:latin typeface="Aptos"/>
                <a:ea typeface="Aptos"/>
                <a:cs typeface="Times New Roman" panose="02020603050405020304" pitchFamily="18" charset="0"/>
              </a:rPr>
              <a:t> (10 hospital) observational case control study for Bladder Cancer in the Hematuria setting </a:t>
            </a:r>
          </a:p>
          <a:p>
            <a:pPr marL="285750" indent="-285750" algn="just">
              <a:lnSpc>
                <a:spcPct val="107000"/>
              </a:lnSpc>
              <a:spcAft>
                <a:spcPts val="800"/>
              </a:spcAft>
              <a:buFont typeface="Wingdings" panose="05000000000000000000" pitchFamily="2" charset="2"/>
              <a:buChar char="Ø"/>
            </a:pPr>
            <a:r>
              <a:rPr lang="en-US" sz="1800" kern="100" dirty="0">
                <a:solidFill>
                  <a:srgbClr val="FF0000"/>
                </a:solidFill>
                <a:effectLst/>
                <a:latin typeface="Aptos"/>
                <a:ea typeface="Aptos"/>
                <a:cs typeface="Times New Roman" panose="02020603050405020304" pitchFamily="18" charset="0"/>
              </a:rPr>
              <a:t>Real World Evidence study of </a:t>
            </a:r>
            <a:r>
              <a:rPr lang="en-US" sz="1800" kern="100" dirty="0" err="1">
                <a:solidFill>
                  <a:srgbClr val="FF0000"/>
                </a:solidFill>
                <a:effectLst/>
                <a:latin typeface="Aptos"/>
                <a:ea typeface="Aptos"/>
                <a:cs typeface="Times New Roman" panose="02020603050405020304" pitchFamily="18" charset="0"/>
              </a:rPr>
              <a:t>Galeas</a:t>
            </a:r>
            <a:r>
              <a:rPr lang="en-US" sz="1800" kern="100" dirty="0">
                <a:solidFill>
                  <a:srgbClr val="FF0000"/>
                </a:solidFill>
                <a:effectLst/>
                <a:latin typeface="Aptos"/>
                <a:ea typeface="Aptos"/>
                <a:cs typeface="Times New Roman" panose="02020603050405020304" pitchFamily="18" charset="0"/>
              </a:rPr>
              <a:t> Bladder (Hematuria setting) implementation at 12 sites 1,200 samples</a:t>
            </a:r>
          </a:p>
          <a:p>
            <a:pPr marL="285750" indent="-285750" algn="just">
              <a:lnSpc>
                <a:spcPct val="107000"/>
              </a:lnSpc>
              <a:spcAft>
                <a:spcPts val="800"/>
              </a:spcAft>
              <a:buFont typeface="Wingdings" panose="05000000000000000000" pitchFamily="2" charset="2"/>
              <a:buChar char="Ø"/>
            </a:pPr>
            <a:r>
              <a:rPr lang="en-US" sz="1800" kern="100" dirty="0">
                <a:solidFill>
                  <a:srgbClr val="FF0000"/>
                </a:solidFill>
                <a:effectLst/>
                <a:latin typeface="Aptos"/>
                <a:ea typeface="Aptos"/>
                <a:cs typeface="Times New Roman" panose="02020603050405020304" pitchFamily="18" charset="0"/>
              </a:rPr>
              <a:t>Real World Evidence study of </a:t>
            </a:r>
            <a:r>
              <a:rPr lang="en-US" sz="1800" kern="100" dirty="0" err="1">
                <a:solidFill>
                  <a:srgbClr val="FF0000"/>
                </a:solidFill>
                <a:effectLst/>
                <a:latin typeface="Aptos"/>
                <a:ea typeface="Aptos"/>
                <a:cs typeface="Times New Roman" panose="02020603050405020304" pitchFamily="18" charset="0"/>
              </a:rPr>
              <a:t>Galeas</a:t>
            </a:r>
            <a:r>
              <a:rPr lang="en-US" sz="1800" kern="100" dirty="0">
                <a:solidFill>
                  <a:srgbClr val="FF0000"/>
                </a:solidFill>
                <a:effectLst/>
                <a:latin typeface="Aptos"/>
                <a:ea typeface="Aptos"/>
                <a:cs typeface="Times New Roman" panose="02020603050405020304" pitchFamily="18" charset="0"/>
              </a:rPr>
              <a:t> Bladder (Upper Tract Urothelial Carcinoma) 2 sites enrolled </a:t>
            </a:r>
          </a:p>
          <a:p>
            <a:pPr marL="285750" indent="-285750" algn="just">
              <a:lnSpc>
                <a:spcPct val="107000"/>
              </a:lnSpc>
              <a:spcAft>
                <a:spcPts val="800"/>
              </a:spcAft>
              <a:buFont typeface="Wingdings" panose="05000000000000000000" pitchFamily="2" charset="2"/>
              <a:buChar char="Ø"/>
            </a:pPr>
            <a:r>
              <a:rPr lang="en-US" sz="1800" kern="100" dirty="0">
                <a:solidFill>
                  <a:srgbClr val="FF0000"/>
                </a:solidFill>
                <a:effectLst/>
                <a:latin typeface="Aptos"/>
                <a:ea typeface="Aptos"/>
                <a:cs typeface="Times New Roman" panose="02020603050405020304" pitchFamily="18" charset="0"/>
              </a:rPr>
              <a:t>Real World Evidence study in NMIBC for surveillance setting using Urine 1,200 Samples </a:t>
            </a:r>
          </a:p>
          <a:p>
            <a:pPr marL="285750" indent="-285750" algn="just">
              <a:lnSpc>
                <a:spcPct val="107000"/>
              </a:lnSpc>
              <a:spcAft>
                <a:spcPts val="800"/>
              </a:spcAft>
              <a:buFont typeface="Wingdings" panose="05000000000000000000" pitchFamily="2" charset="2"/>
              <a:buChar char="Ø"/>
            </a:pPr>
            <a:endParaRPr lang="en-US" sz="1800" kern="100" dirty="0">
              <a:solidFill>
                <a:srgbClr val="FF0000"/>
              </a:solidFill>
              <a:effectLst/>
              <a:latin typeface="Aptos"/>
              <a:ea typeface="Aptos"/>
              <a:cs typeface="Times New Roman" panose="02020603050405020304" pitchFamily="18" charset="0"/>
            </a:endParaRPr>
          </a:p>
          <a:p>
            <a:pPr marL="285750" indent="-285750" algn="just">
              <a:lnSpc>
                <a:spcPct val="107000"/>
              </a:lnSpc>
              <a:spcAft>
                <a:spcPts val="800"/>
              </a:spcAft>
              <a:buFont typeface="Wingdings" panose="05000000000000000000" pitchFamily="2" charset="2"/>
              <a:buChar char="Ø"/>
            </a:pPr>
            <a:r>
              <a:rPr lang="en-US" sz="1800" kern="100" dirty="0">
                <a:solidFill>
                  <a:srgbClr val="FF0000"/>
                </a:solidFill>
                <a:effectLst/>
                <a:latin typeface="Aptos"/>
                <a:ea typeface="Aptos"/>
                <a:cs typeface="Times New Roman" panose="02020603050405020304" pitchFamily="18" charset="0"/>
              </a:rPr>
              <a:t>We are actively seeking Urologists that we could work and collaborate with!!</a:t>
            </a:r>
            <a:endParaRPr lang="en-BE" sz="1800" kern="100" dirty="0">
              <a:solidFill>
                <a:srgbClr val="FF0000"/>
              </a:solidFill>
              <a:effectLst/>
              <a:latin typeface="Aptos"/>
              <a:ea typeface="Aptos"/>
              <a:cs typeface="Times New Roman" panose="02020603050405020304" pitchFamily="18" charset="0"/>
            </a:endParaRPr>
          </a:p>
          <a:p>
            <a:endParaRPr lang="en-BE" dirty="0"/>
          </a:p>
        </p:txBody>
      </p:sp>
      <p:sp>
        <p:nvSpPr>
          <p:cNvPr id="4" name="Slide Number Placeholder 3"/>
          <p:cNvSpPr>
            <a:spLocks noGrp="1"/>
          </p:cNvSpPr>
          <p:nvPr>
            <p:ph type="sldNum" sz="quarter" idx="5"/>
          </p:nvPr>
        </p:nvSpPr>
        <p:spPr/>
        <p:txBody>
          <a:bodyPr/>
          <a:lstStyle/>
          <a:p>
            <a:fld id="{71E4EB3E-D907-467C-B903-E20B71AE03A2}" type="slidenum">
              <a:rPr lang="en-GB" smtClean="0"/>
              <a:t>18</a:t>
            </a:fld>
            <a:endParaRPr lang="en-GB"/>
          </a:p>
        </p:txBody>
      </p:sp>
    </p:spTree>
    <p:extLst>
      <p:ext uri="{BB962C8B-B14F-4D97-AF65-F5344CB8AC3E}">
        <p14:creationId xmlns:p14="http://schemas.microsoft.com/office/powerpoint/2010/main" val="42929187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t>
            </a:r>
            <a:r>
              <a:rPr lang="en-BE" dirty="0"/>
              <a:t>our plus </a:t>
            </a:r>
            <a:r>
              <a:rPr lang="en-BE" dirty="0" err="1"/>
              <a:t>d’infos</a:t>
            </a:r>
            <a:r>
              <a:rPr lang="en-BE" dirty="0"/>
              <a:t>, </a:t>
            </a:r>
            <a:r>
              <a:rPr lang="en-BE" dirty="0" err="1"/>
              <a:t>veuillez</a:t>
            </a:r>
            <a:r>
              <a:rPr lang="en-BE" dirty="0"/>
              <a:t> consulter </a:t>
            </a:r>
            <a:r>
              <a:rPr lang="en-BE" dirty="0" err="1"/>
              <a:t>notre</a:t>
            </a:r>
            <a:r>
              <a:rPr lang="en-BE" dirty="0"/>
              <a:t> sit web </a:t>
            </a:r>
            <a:r>
              <a:rPr lang="en-BE" dirty="0" err="1"/>
              <a:t>dedie</a:t>
            </a:r>
            <a:r>
              <a:rPr lang="en-BE" dirty="0"/>
              <a:t> à GALEAS (</a:t>
            </a:r>
            <a:r>
              <a:rPr lang="en-BE" dirty="0" err="1"/>
              <a:t>veuillez</a:t>
            </a:r>
            <a:r>
              <a:rPr lang="en-BE" dirty="0"/>
              <a:t> </a:t>
            </a:r>
            <a:r>
              <a:rPr lang="en-BE" dirty="0" err="1"/>
              <a:t>aussi</a:t>
            </a:r>
            <a:r>
              <a:rPr lang="en-BE" dirty="0"/>
              <a:t> checker les </a:t>
            </a:r>
            <a:r>
              <a:rPr lang="en-BE" dirty="0" err="1"/>
              <a:t>autres</a:t>
            </a:r>
            <a:r>
              <a:rPr lang="en-BE" dirty="0"/>
              <a:t> solution GALEAS qui y </a:t>
            </a:r>
            <a:r>
              <a:rPr lang="en-BE" dirty="0" err="1"/>
              <a:t>seront</a:t>
            </a:r>
            <a:r>
              <a:rPr lang="en-BE" dirty="0"/>
              <a:t> sous </a:t>
            </a:r>
            <a:r>
              <a:rPr lang="en-BE" dirty="0" err="1"/>
              <a:t>peu</a:t>
            </a:r>
            <a:r>
              <a:rPr lang="en-BE" dirty="0"/>
              <a:t>!) </a:t>
            </a:r>
          </a:p>
          <a:p>
            <a:endParaRPr lang="en-BE" dirty="0"/>
          </a:p>
          <a:p>
            <a:r>
              <a:rPr lang="en-BE" dirty="0"/>
              <a:t>Je redonne maintenant la parole à Elodie, qui va vous introduire aux panels customises de Nonacus avant de laisser la parole au prof Alex Harlé. </a:t>
            </a:r>
          </a:p>
          <a:p>
            <a:endParaRPr lang="en-BE" dirty="0"/>
          </a:p>
          <a:p>
            <a:r>
              <a:rPr lang="en-BE" dirty="0"/>
              <a:t>Merci! </a:t>
            </a:r>
          </a:p>
          <a:p>
            <a:r>
              <a:rPr lang="en-BE" dirty="0"/>
              <a:t> </a:t>
            </a:r>
            <a:endParaRPr lang="en-GB" dirty="0"/>
          </a:p>
        </p:txBody>
      </p:sp>
      <p:sp>
        <p:nvSpPr>
          <p:cNvPr id="4" name="Slide Number Placeholder 3"/>
          <p:cNvSpPr>
            <a:spLocks noGrp="1"/>
          </p:cNvSpPr>
          <p:nvPr>
            <p:ph type="sldNum" sz="quarter" idx="5"/>
          </p:nvPr>
        </p:nvSpPr>
        <p:spPr/>
        <p:txBody>
          <a:bodyPr/>
          <a:lstStyle/>
          <a:p>
            <a:fld id="{5F7D2732-AE87-41CA-BA74-56C9CD2E0069}" type="slidenum">
              <a:rPr lang="en-GB" smtClean="0"/>
              <a:t>20</a:t>
            </a:fld>
            <a:endParaRPr lang="en-GB"/>
          </a:p>
        </p:txBody>
      </p:sp>
    </p:spTree>
    <p:extLst>
      <p:ext uri="{BB962C8B-B14F-4D97-AF65-F5344CB8AC3E}">
        <p14:creationId xmlns:p14="http://schemas.microsoft.com/office/powerpoint/2010/main" val="1536028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4A55E-8F20-964E-D064-AD13896BA5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FA6747-C56F-B528-3742-0F9EB3072F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CB583F-33DC-39AE-3FFF-AD307AC3670C}"/>
              </a:ext>
            </a:extLst>
          </p:cNvPr>
          <p:cNvSpPr>
            <a:spLocks noGrp="1"/>
          </p:cNvSpPr>
          <p:nvPr>
            <p:ph type="body" idx="1"/>
          </p:nvPr>
        </p:nvSpPr>
        <p:spPr/>
        <p:txBody>
          <a:bodyPr/>
          <a:lstStyle/>
          <a:p>
            <a:pPr>
              <a:lnSpc>
                <a:spcPct val="107000"/>
              </a:lnSpc>
              <a:spcAft>
                <a:spcPts val="800"/>
              </a:spcAft>
            </a:pP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dirty="0">
                <a:solidFill>
                  <a:srgbClr val="3232CD"/>
                </a:solidFill>
                <a:latin typeface="Poppins" panose="00000500000000000000" pitchFamily="2" charset="0"/>
                <a:cs typeface="Poppins" panose="00000500000000000000" pitchFamily="2" charset="0"/>
              </a:rPr>
              <a:t>We </a:t>
            </a:r>
            <a:r>
              <a:rPr lang="en-GB" sz="1200" dirty="0">
                <a:solidFill>
                  <a:srgbClr val="3232CD"/>
                </a:solidFill>
                <a:latin typeface="Poppins" panose="00000500000000000000" pitchFamily="2" charset="0"/>
                <a:cs typeface="Poppins" panose="00000500000000000000" pitchFamily="2" charset="0"/>
              </a:rPr>
              <a:t>specialise in developing </a:t>
            </a:r>
            <a:r>
              <a:rPr lang="en-US" sz="1200" b="1" dirty="0">
                <a:solidFill>
                  <a:srgbClr val="3232CD"/>
                </a:solidFill>
                <a:latin typeface="Poppins" panose="00000500000000000000" pitchFamily="2" charset="0"/>
                <a:cs typeface="Poppins" panose="00000500000000000000" pitchFamily="2" charset="0"/>
              </a:rPr>
              <a:t>ultra-sensitive NGS panels</a:t>
            </a:r>
            <a:r>
              <a:rPr lang="en-US" sz="1200" dirty="0">
                <a:solidFill>
                  <a:srgbClr val="3232CD"/>
                </a:solidFill>
                <a:latin typeface="Poppins" panose="00000500000000000000" pitchFamily="2" charset="0"/>
                <a:cs typeface="Poppins" panose="00000500000000000000" pitchFamily="2" charset="0"/>
              </a:rPr>
              <a:t> that can detect key variants in both </a:t>
            </a:r>
            <a:r>
              <a:rPr lang="en-US" sz="1200" b="1" dirty="0">
                <a:solidFill>
                  <a:srgbClr val="3232CD"/>
                </a:solidFill>
                <a:latin typeface="Poppins" panose="00000500000000000000" pitchFamily="2" charset="0"/>
                <a:cs typeface="Poppins" panose="00000500000000000000" pitchFamily="2" charset="0"/>
              </a:rPr>
              <a:t>gDNA and cfDNA</a:t>
            </a:r>
            <a:endParaRPr lang="es-ES" sz="1200" b="1" dirty="0">
              <a:solidFill>
                <a:srgbClr val="3232CD"/>
              </a:solidFill>
              <a:latin typeface="Poppins" panose="00000500000000000000" pitchFamily="2" charset="0"/>
              <a:cs typeface="Poppins" panose="00000500000000000000" pitchFamily="2" charset="0"/>
            </a:endParaRPr>
          </a:p>
          <a:p>
            <a:pPr>
              <a:lnSpc>
                <a:spcPct val="107000"/>
              </a:lnSpc>
              <a:spcAft>
                <a:spcPts val="800"/>
              </a:spcAft>
            </a:pP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kern="100" dirty="0">
                <a:effectLst/>
                <a:latin typeface="Calibri" panose="020F0502020204030204" pitchFamily="34" charset="0"/>
                <a:ea typeface="Calibri" panose="020F0502020204030204" pitchFamily="34" charset="0"/>
                <a:cs typeface="Calibri" panose="020F0502020204030204" pitchFamily="34" charset="0"/>
              </a:rPr>
              <a:t>In 2015, </a:t>
            </a:r>
            <a:r>
              <a:rPr lang="en-GB" sz="1200" kern="100" dirty="0" err="1">
                <a:effectLst/>
                <a:latin typeface="Calibri" panose="020F0502020204030204" pitchFamily="34" charset="0"/>
                <a:ea typeface="Calibri" panose="020F0502020204030204" pitchFamily="34" charset="0"/>
                <a:cs typeface="Calibri" panose="020F0502020204030204" pitchFamily="34" charset="0"/>
              </a:rPr>
              <a:t>Nonacus</a:t>
            </a:r>
            <a:r>
              <a:rPr lang="en-GB" sz="1200" kern="100" dirty="0">
                <a:effectLst/>
                <a:latin typeface="Calibri" panose="020F0502020204030204" pitchFamily="34" charset="0"/>
                <a:ea typeface="Calibri" panose="020F0502020204030204" pitchFamily="34" charset="0"/>
                <a:cs typeface="Calibri" panose="020F0502020204030204" pitchFamily="34" charset="0"/>
              </a:rPr>
              <a:t> established itself with a clear mission: to prioritize both the end-user and ultimately the patient, by providing high-quality, genetic testing solutions.</a:t>
            </a: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kern="100" dirty="0">
                <a:effectLst/>
                <a:latin typeface="Calibri" panose="020F0502020204030204" pitchFamily="34" charset="0"/>
                <a:ea typeface="Calibri" panose="020F0502020204030204" pitchFamily="34" charset="0"/>
                <a:cs typeface="Calibri" panose="020F0502020204030204" pitchFamily="34" charset="0"/>
              </a:rPr>
              <a:t>Our team consists of biotechnology experts, including those with a background in healthcare and international genome projects, all of whom have a deep understanding of the need for continued evolution and progression for genetic testing solution development.</a:t>
            </a:r>
          </a:p>
          <a:p>
            <a:pPr>
              <a:lnSpc>
                <a:spcPct val="107000"/>
              </a:lnSpc>
              <a:spcAft>
                <a:spcPts val="800"/>
              </a:spcAft>
            </a:pP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kern="100" dirty="0">
                <a:effectLst/>
                <a:latin typeface="Calibri" panose="020F0502020204030204" pitchFamily="34" charset="0"/>
                <a:ea typeface="Calibri" panose="020F0502020204030204" pitchFamily="34" charset="0"/>
                <a:cs typeface="Calibri" panose="020F0502020204030204" pitchFamily="34" charset="0"/>
              </a:rPr>
              <a:t>Our mission is to </a:t>
            </a:r>
            <a:r>
              <a:rPr lang="en-US" sz="1200" kern="100" dirty="0">
                <a:effectLst/>
                <a:latin typeface="Calibri" panose="020F0502020204030204" pitchFamily="34" charset="0"/>
                <a:ea typeface="Calibri" panose="020F0502020204030204" pitchFamily="34" charset="0"/>
                <a:cs typeface="Calibri" panose="020F0502020204030204" pitchFamily="34" charset="0"/>
              </a:rPr>
              <a:t>deploy our precision oncology solutions to enable people access to accurate and cutting-edge cancer genomics solutions worldwide </a:t>
            </a:r>
          </a:p>
          <a:p>
            <a:pPr>
              <a:lnSpc>
                <a:spcPct val="107000"/>
              </a:lnSpc>
              <a:spcAft>
                <a:spcPts val="800"/>
              </a:spcAft>
            </a:pP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kern="100" dirty="0">
                <a:effectLst/>
                <a:latin typeface="Calibri" panose="020F0502020204030204" pitchFamily="34" charset="0"/>
                <a:ea typeface="Calibri" panose="020F0502020204030204" pitchFamily="34" charset="0"/>
                <a:cs typeface="Calibri" panose="020F0502020204030204" pitchFamily="34" charset="0"/>
              </a:rPr>
              <a:t>Our vision is to </a:t>
            </a:r>
            <a:r>
              <a:rPr lang="en-US" sz="1200" kern="100" dirty="0">
                <a:effectLst/>
                <a:latin typeface="Calibri" panose="020F0502020204030204" pitchFamily="34" charset="0"/>
                <a:ea typeface="Calibri" panose="020F0502020204030204" pitchFamily="34" charset="0"/>
                <a:cs typeface="Calibri" panose="020F0502020204030204" pitchFamily="34" charset="0"/>
              </a:rPr>
              <a:t>contribute to creating a world where early cancer diagnosis, detection and management is simple and universally available</a:t>
            </a: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232D9016-CDED-1D9F-C93F-A5A0D29DF488}"/>
              </a:ext>
            </a:extLst>
          </p:cNvPr>
          <p:cNvSpPr>
            <a:spLocks noGrp="1"/>
          </p:cNvSpPr>
          <p:nvPr>
            <p:ph type="sldNum" sz="quarter" idx="5"/>
          </p:nvPr>
        </p:nvSpPr>
        <p:spPr/>
        <p:txBody>
          <a:bodyPr/>
          <a:lstStyle/>
          <a:p>
            <a:fld id="{7DB71679-FA3B-4EA6-A148-DB9C3A41C8B9}" type="slidenum">
              <a:rPr lang="en-GB" smtClean="0"/>
              <a:t>2</a:t>
            </a:fld>
            <a:endParaRPr lang="en-GB"/>
          </a:p>
        </p:txBody>
      </p:sp>
    </p:spTree>
    <p:extLst>
      <p:ext uri="{BB962C8B-B14F-4D97-AF65-F5344CB8AC3E}">
        <p14:creationId xmlns:p14="http://schemas.microsoft.com/office/powerpoint/2010/main" val="3495813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74E269-7871-4643-8051-7FD2F95C367B}" type="slidenum">
              <a:rPr lang="en-GB" smtClean="0"/>
              <a:t>3</a:t>
            </a:fld>
            <a:endParaRPr lang="en-GB"/>
          </a:p>
        </p:txBody>
      </p:sp>
    </p:spTree>
    <p:extLst>
      <p:ext uri="{BB962C8B-B14F-4D97-AF65-F5344CB8AC3E}">
        <p14:creationId xmlns:p14="http://schemas.microsoft.com/office/powerpoint/2010/main" val="17972323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Aptos"/>
                <a:cs typeface="Times New Roman" panose="02020603050405020304" pitchFamily="18" charset="0"/>
              </a:rPr>
              <a:t>Bladder cancer (BLCA) is a most common urological tumours with high rate of recurrence, which needs long-term of follow-up. To date, diagnosis and surveillance of BLCA still rely on cystoscopy, an invasive and expensive method that increases the difficulty for routine follow-up. However, they are invasive procedures that may cause pain and infectious complications. Considering the limitations of both procedures, and the recurrence and resistance to BC treatment, new non-invasive methodologies for early diagnosis and multiple evaluations in patients under follow-up for bladder cancer are highly welcomed. Blood/Serum liquid biopsies in the MRD setting detection of circulating tumour DNA (</a:t>
            </a:r>
            <a:r>
              <a:rPr lang="en-GB" sz="1800" kern="100" dirty="0" err="1">
                <a:effectLst/>
                <a:latin typeface="Calibri" panose="020F0502020204030204" pitchFamily="34" charset="0"/>
                <a:ea typeface="Aptos"/>
                <a:cs typeface="Times New Roman" panose="02020603050405020304" pitchFamily="18" charset="0"/>
              </a:rPr>
              <a:t>ctDNA</a:t>
            </a:r>
            <a:r>
              <a:rPr lang="en-GB" sz="1800" kern="100" dirty="0">
                <a:effectLst/>
                <a:latin typeface="Calibri" panose="020F0502020204030204" pitchFamily="34" charset="0"/>
                <a:ea typeface="Aptos"/>
                <a:cs typeface="Times New Roman" panose="02020603050405020304" pitchFamily="18" charset="0"/>
              </a:rPr>
              <a:t>) in patients with muscle-invasive bladder cancer (MIBC) pre-empts imaging-detected metastatic relapse, is associated with worse outcomes, and implies a response to adjuvant immune checkpoint inhibition. Blood serum is considered inferior to plasma because of contamination with white blood cell–derived genomic DNA. However, many bladder cancer biorepositories contain serum samples (collected before the genomics era) that could be valuable for evaluation of </a:t>
            </a:r>
            <a:r>
              <a:rPr lang="en-GB" sz="1800" kern="100" dirty="0" err="1">
                <a:effectLst/>
                <a:latin typeface="Calibri" panose="020F0502020204030204" pitchFamily="34" charset="0"/>
                <a:ea typeface="Aptos"/>
                <a:cs typeface="Times New Roman" panose="02020603050405020304" pitchFamily="18" charset="0"/>
              </a:rPr>
              <a:t>ctDNA</a:t>
            </a:r>
            <a:r>
              <a:rPr lang="en-GB" sz="1800" kern="100" dirty="0">
                <a:effectLst/>
                <a:latin typeface="Calibri" panose="020F0502020204030204" pitchFamily="34" charset="0"/>
                <a:ea typeface="Aptos"/>
                <a:cs typeface="Times New Roman" panose="02020603050405020304" pitchFamily="18" charset="0"/>
              </a:rPr>
              <a:t> for patient management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dirty="0">
              <a:effectLst/>
              <a:latin typeface="Calibri" panose="020F0502020204030204" pitchFamily="34" charset="0"/>
              <a:ea typeface="Aptos"/>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dirty="0">
              <a:effectLst/>
              <a:latin typeface="Calibri" panose="020F0502020204030204" pitchFamily="34" charset="0"/>
              <a:ea typeface="Aptos"/>
              <a:cs typeface="Times New Roman" panose="02020603050405020304" pitchFamily="18" charset="0"/>
            </a:endParaRPr>
          </a:p>
          <a:p>
            <a:pPr algn="l"/>
            <a:r>
              <a:rPr lang="en-US" sz="1800" b="1" i="0" u="none" strike="noStrike" baseline="0" dirty="0">
                <a:latin typeface="PalatinoLinotype-Bold"/>
              </a:rPr>
              <a:t>Figure 1. </a:t>
            </a:r>
            <a:r>
              <a:rPr lang="en-US" sz="1800" b="0" i="0" u="none" strike="noStrike" baseline="0" dirty="0">
                <a:latin typeface="PalatinoLinotype-Roman"/>
              </a:rPr>
              <a:t>Overview of liquid samples and biomarkers in bladder cancer. Liquid biopsy is emerging</a:t>
            </a:r>
          </a:p>
          <a:p>
            <a:pPr algn="l"/>
            <a:r>
              <a:rPr lang="en-US" sz="1800" b="0" i="0" u="none" strike="noStrike" baseline="0" dirty="0">
                <a:latin typeface="PalatinoLinotype-Roman"/>
              </a:rPr>
              <a:t>as a promising method. It involves using peripheral blood or urine samples for the collection and</a:t>
            </a:r>
          </a:p>
          <a:p>
            <a:pPr algn="l"/>
            <a:r>
              <a:rPr lang="en-US" sz="1800" b="0" i="0" u="none" strike="noStrike" baseline="0" dirty="0">
                <a:latin typeface="PalatinoLinotype-Roman"/>
              </a:rPr>
              <a:t>examination of </a:t>
            </a:r>
            <a:r>
              <a:rPr lang="en-US" sz="1800" b="1" i="0" u="none" strike="noStrike" baseline="0" dirty="0">
                <a:latin typeface="PalatinoLinotype-Roman"/>
              </a:rPr>
              <a:t>six tumor components: CTCs, </a:t>
            </a:r>
            <a:r>
              <a:rPr lang="en-US" sz="1800" b="1" i="0" u="none" strike="noStrike" baseline="0" dirty="0" err="1">
                <a:latin typeface="PalatinoLinotype-Roman"/>
              </a:rPr>
              <a:t>ctDNA</a:t>
            </a:r>
            <a:r>
              <a:rPr lang="en-US" sz="1800" b="1" i="0" u="none" strike="noStrike" baseline="0" dirty="0">
                <a:latin typeface="PalatinoLinotype-Roman"/>
              </a:rPr>
              <a:t>, </a:t>
            </a:r>
            <a:r>
              <a:rPr lang="en-US" sz="1800" b="1" i="0" u="none" strike="noStrike" baseline="0" dirty="0" err="1">
                <a:latin typeface="PalatinoLinotype-Roman"/>
              </a:rPr>
              <a:t>ctRNA</a:t>
            </a:r>
            <a:r>
              <a:rPr lang="en-US" sz="1800" b="1" i="0" u="none" strike="noStrike" baseline="0" dirty="0">
                <a:latin typeface="PalatinoLinotype-Roman"/>
              </a:rPr>
              <a:t>, exosomes, metabolomics, and proteomics</a:t>
            </a:r>
            <a:r>
              <a:rPr lang="en-US" sz="1800" b="0" i="0" u="none" strike="noStrike" baseline="0" dirty="0">
                <a:latin typeface="PalatinoLinotype-Roman"/>
              </a:rPr>
              <a:t>.</a:t>
            </a:r>
          </a:p>
          <a:p>
            <a:pPr algn="l"/>
            <a:r>
              <a:rPr lang="en-US" sz="1800" b="0" i="0" u="none" strike="noStrike" baseline="0" dirty="0">
                <a:latin typeface="PalatinoLinotype-Roman"/>
              </a:rPr>
              <a:t>Peripheral blood and urine samples are then used to extract and examine tumor components.</a:t>
            </a:r>
          </a:p>
          <a:p>
            <a:endParaRPr lang="en-BE" dirty="0"/>
          </a:p>
        </p:txBody>
      </p:sp>
      <p:sp>
        <p:nvSpPr>
          <p:cNvPr id="4" name="Slide Number Placeholder 3"/>
          <p:cNvSpPr>
            <a:spLocks noGrp="1"/>
          </p:cNvSpPr>
          <p:nvPr>
            <p:ph type="sldNum" sz="quarter" idx="5"/>
          </p:nvPr>
        </p:nvSpPr>
        <p:spPr/>
        <p:txBody>
          <a:bodyPr/>
          <a:lstStyle/>
          <a:p>
            <a:fld id="{71E4EB3E-D907-467C-B903-E20B71AE03A2}" type="slidenum">
              <a:rPr lang="en-GB" smtClean="0"/>
              <a:t>4</a:t>
            </a:fld>
            <a:endParaRPr lang="en-GB"/>
          </a:p>
        </p:txBody>
      </p:sp>
    </p:spTree>
    <p:extLst>
      <p:ext uri="{BB962C8B-B14F-4D97-AF65-F5344CB8AC3E}">
        <p14:creationId xmlns:p14="http://schemas.microsoft.com/office/powerpoint/2010/main" val="966817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Courier New" panose="02070309020205020404" pitchFamily="49" charset="0"/>
              <a:buNone/>
            </a:pPr>
            <a:endParaRPr lang="en-GB" sz="1200" dirty="0">
              <a:solidFill>
                <a:srgbClr val="3232CD"/>
              </a:solidFill>
              <a:latin typeface="Poppins" panose="00000500000000000000" pitchFamily="2" charset="0"/>
            </a:endParaRPr>
          </a:p>
        </p:txBody>
      </p:sp>
      <p:sp>
        <p:nvSpPr>
          <p:cNvPr id="4" name="Slide Number Placeholder 3"/>
          <p:cNvSpPr>
            <a:spLocks noGrp="1"/>
          </p:cNvSpPr>
          <p:nvPr>
            <p:ph type="sldNum" sz="quarter" idx="5"/>
          </p:nvPr>
        </p:nvSpPr>
        <p:spPr/>
        <p:txBody>
          <a:bodyPr/>
          <a:lstStyle/>
          <a:p>
            <a:fld id="{89136651-3338-FF48-AB3E-0B6F345A5CC5}" type="slidenum">
              <a:rPr lang="en-ES" smtClean="0"/>
              <a:t>5</a:t>
            </a:fld>
            <a:endParaRPr lang="en-ES"/>
          </a:p>
        </p:txBody>
      </p:sp>
    </p:spTree>
    <p:extLst>
      <p:ext uri="{BB962C8B-B14F-4D97-AF65-F5344CB8AC3E}">
        <p14:creationId xmlns:p14="http://schemas.microsoft.com/office/powerpoint/2010/main" val="3845037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71E4EB3E-D907-467C-B903-E20B71AE03A2}" type="slidenum">
              <a:rPr lang="en-GB" smtClean="0"/>
              <a:t>6</a:t>
            </a:fld>
            <a:endParaRPr lang="en-GB"/>
          </a:p>
        </p:txBody>
      </p:sp>
    </p:spTree>
    <p:extLst>
      <p:ext uri="{BB962C8B-B14F-4D97-AF65-F5344CB8AC3E}">
        <p14:creationId xmlns:p14="http://schemas.microsoft.com/office/powerpoint/2010/main" val="18023553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752">
              <a:defRPr/>
            </a:pPr>
            <a:endParaRPr lang="en-BE" dirty="0"/>
          </a:p>
          <a:p>
            <a:pPr defTabSz="990752">
              <a:defRPr/>
            </a:pPr>
            <a:r>
              <a:rPr lang="fr-FR" dirty="0"/>
              <a:t>Triage moléculaire - Réduire le fardeau</a:t>
            </a:r>
            <a:r>
              <a:rPr lang="en-BE" dirty="0"/>
              <a:t> pour les hopitaux &amp; patients</a:t>
            </a:r>
          </a:p>
          <a:p>
            <a:pPr defTabSz="990752">
              <a:defRPr/>
            </a:pPr>
            <a:endParaRPr lang="en-BE" dirty="0"/>
          </a:p>
          <a:p>
            <a:pPr defTabSz="990752">
              <a:defRPr/>
            </a:pPr>
            <a:r>
              <a:rPr lang="en-BE" dirty="0"/>
              <a:t>A gauche on voit l</a:t>
            </a:r>
            <a:r>
              <a:rPr lang="fr-FR" dirty="0"/>
              <a:t>a norme actuelle de soins</a:t>
            </a:r>
            <a:r>
              <a:rPr lang="en-BE" dirty="0"/>
              <a:t> de l’hematurie</a:t>
            </a:r>
            <a:r>
              <a:rPr lang="nl-BE" dirty="0"/>
              <a:t> (</a:t>
            </a:r>
            <a:r>
              <a:rPr lang="nl-BE" dirty="0" err="1"/>
              <a:t>dépistage</a:t>
            </a:r>
            <a:r>
              <a:rPr lang="nl-BE" dirty="0"/>
              <a:t> + </a:t>
            </a:r>
            <a:r>
              <a:rPr lang="nl-BE" dirty="0" err="1"/>
              <a:t>suivi</a:t>
            </a:r>
            <a:r>
              <a:rPr lang="nl-BE" dirty="0"/>
              <a:t>) +</a:t>
            </a:r>
            <a:r>
              <a:rPr lang="en-BE" dirty="0"/>
              <a:t> avec donc </a:t>
            </a:r>
            <a:r>
              <a:rPr lang="nl-BE" dirty="0"/>
              <a:t>600</a:t>
            </a:r>
            <a:r>
              <a:rPr lang="en-BE" dirty="0"/>
              <a:t> 000 cystoscopies qui aurait pu etre evitées</a:t>
            </a:r>
          </a:p>
          <a:p>
            <a:pPr defTabSz="990752">
              <a:defRPr/>
            </a:pPr>
            <a:endParaRPr lang="en-BE" dirty="0"/>
          </a:p>
          <a:p>
            <a:pPr defTabSz="990752">
              <a:defRPr/>
            </a:pPr>
            <a:r>
              <a:rPr lang="en-BE" dirty="0"/>
              <a:t>A droite nous proposons une solution de triage moleculaire, compos</a:t>
            </a:r>
            <a:r>
              <a:rPr lang="nl-BE" dirty="0"/>
              <a:t>é</a:t>
            </a:r>
            <a:r>
              <a:rPr lang="en-BE" dirty="0"/>
              <a:t> d’un test de l’urine pour detecter l’ADN tumorale</a:t>
            </a:r>
            <a:endParaRPr lang="en-GB" dirty="0"/>
          </a:p>
          <a:p>
            <a:endParaRPr lang="en-BE" dirty="0"/>
          </a:p>
          <a:p>
            <a:pPr defTabSz="990752">
              <a:defRPr/>
            </a:pPr>
            <a:r>
              <a:rPr lang="fr-FR" dirty="0"/>
              <a:t>Grâce à l'intervention moléculaire, 400 000 tests génétiques à partir d'un échantillon d'urine sont effectués au lieu de 400 000 cystoscopies.</a:t>
            </a:r>
            <a:endParaRPr lang="en-GB" dirty="0"/>
          </a:p>
        </p:txBody>
      </p:sp>
      <p:sp>
        <p:nvSpPr>
          <p:cNvPr id="4" name="Slide Number Placeholder 3"/>
          <p:cNvSpPr>
            <a:spLocks noGrp="1"/>
          </p:cNvSpPr>
          <p:nvPr>
            <p:ph type="sldNum" sz="quarter" idx="5"/>
          </p:nvPr>
        </p:nvSpPr>
        <p:spPr/>
        <p:txBody>
          <a:bodyPr/>
          <a:lstStyle/>
          <a:p>
            <a:pPr marL="0" marR="0" lvl="0" indent="0" algn="r" defTabSz="990752" rtl="0" eaLnBrk="1" fontAlgn="auto" latinLnBrk="0" hangingPunct="1">
              <a:lnSpc>
                <a:spcPct val="100000"/>
              </a:lnSpc>
              <a:spcBef>
                <a:spcPts val="0"/>
              </a:spcBef>
              <a:spcAft>
                <a:spcPts val="0"/>
              </a:spcAft>
              <a:buClrTx/>
              <a:buSzTx/>
              <a:buFontTx/>
              <a:buNone/>
              <a:tabLst/>
              <a:defRPr/>
            </a:pPr>
            <a:fld id="{5F7D2732-AE87-41CA-BA74-56C9CD2E0069}"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90752"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05329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71E4EB3E-D907-467C-B903-E20B71AE03A2}" type="slidenum">
              <a:rPr lang="en-GB" smtClean="0"/>
              <a:t>9</a:t>
            </a:fld>
            <a:endParaRPr lang="en-GB"/>
          </a:p>
        </p:txBody>
      </p:sp>
    </p:spTree>
    <p:extLst>
      <p:ext uri="{BB962C8B-B14F-4D97-AF65-F5344CB8AC3E}">
        <p14:creationId xmlns:p14="http://schemas.microsoft.com/office/powerpoint/2010/main" val="17206155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en-GB" sz="1800" b="1" kern="100" dirty="0">
                <a:effectLst/>
                <a:latin typeface="Calibri" panose="020F0502020204030204" pitchFamily="34" charset="0"/>
                <a:ea typeface="Aptos"/>
                <a:cs typeface="Times New Roman" panose="02020603050405020304" pitchFamily="18" charset="0"/>
              </a:rPr>
              <a:t>GALEAS™ Bladder Technical Performance</a:t>
            </a:r>
            <a:endParaRPr lang="en-BE" sz="1800" kern="100" dirty="0">
              <a:effectLst/>
              <a:latin typeface="Aptos"/>
              <a:ea typeface="Aptos"/>
              <a:cs typeface="Times New Roman" panose="02020603050405020304" pitchFamily="18" charset="0"/>
            </a:endParaRPr>
          </a:p>
          <a:p>
            <a:pPr algn="just">
              <a:lnSpc>
                <a:spcPct val="107000"/>
              </a:lnSpc>
              <a:spcAft>
                <a:spcPts val="800"/>
              </a:spcAft>
            </a:pPr>
            <a:r>
              <a:rPr lang="en-GB" sz="1800" kern="100" dirty="0">
                <a:effectLst/>
                <a:latin typeface="Calibri" panose="020F0502020204030204" pitchFamily="34" charset="0"/>
                <a:ea typeface="Aptos"/>
                <a:cs typeface="Times New Roman" panose="02020603050405020304" pitchFamily="18" charset="0"/>
              </a:rPr>
              <a:t>To demonstrate the analytical performance of GALEAS Bladder, two series of contrived reference standards were tested (cell line A and cell line B) and run in triplicate by two different operators, representing </a:t>
            </a:r>
            <a:r>
              <a:rPr lang="en-GB" sz="1800" kern="100" dirty="0" err="1">
                <a:effectLst/>
                <a:latin typeface="Calibri" panose="020F0502020204030204" pitchFamily="34" charset="0"/>
                <a:ea typeface="Aptos"/>
                <a:cs typeface="Times New Roman" panose="02020603050405020304" pitchFamily="18" charset="0"/>
              </a:rPr>
              <a:t>tumor</a:t>
            </a:r>
            <a:r>
              <a:rPr lang="en-GB" sz="1800" kern="100" dirty="0">
                <a:effectLst/>
                <a:latin typeface="Calibri" panose="020F0502020204030204" pitchFamily="34" charset="0"/>
                <a:ea typeface="Aptos"/>
                <a:cs typeface="Times New Roman" panose="02020603050405020304" pitchFamily="18" charset="0"/>
              </a:rPr>
              <a:t> cell fractions ranging from 100% to 0% in a wild-type normal DNA background. A total of 105 mutations were assessed across both cell lines and replicates. GALEAS Bladder demonstrated &gt;99% sensitivity for the detection of variants. No false positives were identified, all wild type samples were defined as GALEAS Bladder negative (0/15). Across the 105 mutations assessed there was high concordance (R2 &gt;0.99) between GALEAS Bladder and qPCR derived VAFs. </a:t>
            </a:r>
            <a:endParaRPr lang="en-BE" sz="1800" kern="100" dirty="0">
              <a:effectLst/>
              <a:latin typeface="Aptos"/>
              <a:ea typeface="Aptos"/>
              <a:cs typeface="Times New Roman" panose="02020603050405020304" pitchFamily="18" charset="0"/>
            </a:endParaRPr>
          </a:p>
          <a:p>
            <a:pPr algn="just">
              <a:lnSpc>
                <a:spcPct val="107000"/>
              </a:lnSpc>
              <a:spcAft>
                <a:spcPts val="800"/>
              </a:spcAft>
            </a:pPr>
            <a:r>
              <a:rPr lang="en-GB" sz="1800" b="1" kern="100" dirty="0">
                <a:effectLst/>
                <a:latin typeface="Calibri" panose="020F0502020204030204" pitchFamily="34" charset="0"/>
                <a:ea typeface="Aptos"/>
                <a:cs typeface="Times New Roman" panose="02020603050405020304" pitchFamily="18" charset="0"/>
              </a:rPr>
              <a:t> </a:t>
            </a:r>
            <a:endParaRPr lang="en-BE" sz="1800" kern="100" dirty="0">
              <a:effectLst/>
              <a:latin typeface="Aptos"/>
              <a:ea typeface="Aptos"/>
              <a:cs typeface="Times New Roman" panose="02020603050405020304" pitchFamily="18" charset="0"/>
            </a:endParaRPr>
          </a:p>
          <a:p>
            <a:pPr algn="just">
              <a:lnSpc>
                <a:spcPct val="107000"/>
              </a:lnSpc>
              <a:spcAft>
                <a:spcPts val="800"/>
              </a:spcAft>
            </a:pPr>
            <a:r>
              <a:rPr lang="en-GB" sz="1800" b="1" kern="100" dirty="0">
                <a:effectLst/>
                <a:latin typeface="Calibri" panose="020F0502020204030204" pitchFamily="34" charset="0"/>
                <a:ea typeface="Aptos"/>
                <a:cs typeface="Times New Roman" panose="02020603050405020304" pitchFamily="18" charset="0"/>
              </a:rPr>
              <a:t>GALEAS™ Bladder </a:t>
            </a:r>
            <a:r>
              <a:rPr lang="en-GB" sz="1800" b="1" kern="100" dirty="0" err="1">
                <a:effectLst/>
                <a:latin typeface="Calibri" panose="020F0502020204030204" pitchFamily="34" charset="0"/>
                <a:ea typeface="Aptos"/>
                <a:cs typeface="Times New Roman" panose="02020603050405020304" pitchFamily="18" charset="0"/>
              </a:rPr>
              <a:t>Hematuria</a:t>
            </a:r>
            <a:r>
              <a:rPr lang="en-GB" sz="1800" b="1" kern="100" dirty="0">
                <a:effectLst/>
                <a:latin typeface="Calibri" panose="020F0502020204030204" pitchFamily="34" charset="0"/>
                <a:ea typeface="Aptos"/>
                <a:cs typeface="Times New Roman" panose="02020603050405020304" pitchFamily="18" charset="0"/>
              </a:rPr>
              <a:t> Clinical Sensitivity (NMIBC)</a:t>
            </a:r>
            <a:endParaRPr lang="en-BE" sz="1800" kern="100" dirty="0">
              <a:effectLst/>
              <a:latin typeface="Aptos"/>
              <a:ea typeface="Aptos"/>
              <a:cs typeface="Times New Roman" panose="02020603050405020304" pitchFamily="18" charset="0"/>
            </a:endParaRPr>
          </a:p>
          <a:p>
            <a:pPr algn="just">
              <a:lnSpc>
                <a:spcPct val="107000"/>
              </a:lnSpc>
              <a:spcAft>
                <a:spcPts val="800"/>
              </a:spcAft>
            </a:pPr>
            <a:r>
              <a:rPr lang="en-GB" sz="1800" kern="100" dirty="0">
                <a:effectLst/>
                <a:latin typeface="Calibri" panose="020F0502020204030204" pitchFamily="34" charset="0"/>
                <a:ea typeface="Aptos"/>
                <a:cs typeface="Times New Roman" panose="02020603050405020304" pitchFamily="18" charset="0"/>
              </a:rPr>
              <a:t>To validate GALEAS Bladder, urinary pellet DNA from a cohort of 710 </a:t>
            </a:r>
            <a:r>
              <a:rPr lang="en-GB" sz="1800" kern="100" dirty="0" err="1">
                <a:effectLst/>
                <a:latin typeface="Calibri" panose="020F0502020204030204" pitchFamily="34" charset="0"/>
                <a:ea typeface="Aptos"/>
                <a:cs typeface="Times New Roman" panose="02020603050405020304" pitchFamily="18" charset="0"/>
              </a:rPr>
              <a:t>hematuria</a:t>
            </a:r>
            <a:r>
              <a:rPr lang="en-GB" sz="1800" kern="100" dirty="0">
                <a:effectLst/>
                <a:latin typeface="Calibri" panose="020F0502020204030204" pitchFamily="34" charset="0"/>
                <a:ea typeface="Aptos"/>
                <a:cs typeface="Times New Roman" panose="02020603050405020304" pitchFamily="18" charset="0"/>
              </a:rPr>
              <a:t> patients was analysed. This included 335 samples confirmed cancer free </a:t>
            </a:r>
            <a:r>
              <a:rPr lang="en-GB" sz="1800" kern="100" dirty="0" err="1">
                <a:effectLst/>
                <a:latin typeface="Calibri" panose="020F0502020204030204" pitchFamily="34" charset="0"/>
                <a:ea typeface="Aptos"/>
                <a:cs typeface="Times New Roman" panose="02020603050405020304" pitchFamily="18" charset="0"/>
              </a:rPr>
              <a:t>hematuria</a:t>
            </a:r>
            <a:r>
              <a:rPr lang="en-GB" sz="1800" kern="100" dirty="0">
                <a:effectLst/>
                <a:latin typeface="Calibri" panose="020F0502020204030204" pitchFamily="34" charset="0"/>
                <a:ea typeface="Aptos"/>
                <a:cs typeface="Times New Roman" panose="02020603050405020304" pitchFamily="18" charset="0"/>
              </a:rPr>
              <a:t> patients and 375 confirmed cancer urines. The clinicopathological features of the included cystoscopy patients were recorded. The analysis yielded an overall sensitivity of 92% (CI 85- 94%) and specificity of 86% (CI 82-90%) for the detection of any bladder cancer stage or grade. The test exhibited high sensitivity across all grades of bladder cancer; when stratified by grade, the test sensitivity for the detection of Grade 3 disease was 96% (95% CI 92-98%), 93% (95% CI 86-97%) for Grade 2 disease and importantly the sensitivity for the detection of Grade 1 disease was 78% (95% CI 65-88%). When separated into non-muscle invasive (NMIBC) and muscle invasive (MIBC) disease, the sensitivity was 92% (CI 84-97) and 92% (CI 88-95%) respectfully (Table 2), whilst retaining a specificity of 86%. All cases of solitary carcinoma in situ (n=3) were GALEAS Bladder positive. </a:t>
            </a:r>
            <a:endParaRPr lang="en-BE" sz="1800" kern="100" dirty="0">
              <a:effectLst/>
              <a:latin typeface="Aptos"/>
              <a:ea typeface="Aptos"/>
              <a:cs typeface="Times New Roman" panose="02020603050405020304" pitchFamily="18" charset="0"/>
            </a:endParaRPr>
          </a:p>
          <a:p>
            <a:pPr algn="just">
              <a:lnSpc>
                <a:spcPct val="107000"/>
              </a:lnSpc>
              <a:spcAft>
                <a:spcPts val="800"/>
              </a:spcAft>
            </a:pPr>
            <a:r>
              <a:rPr lang="en-GB" sz="1800" kern="100" dirty="0">
                <a:effectLst/>
                <a:latin typeface="Calibri" panose="020F0502020204030204" pitchFamily="34" charset="0"/>
                <a:ea typeface="Aptos"/>
                <a:cs typeface="Times New Roman" panose="02020603050405020304" pitchFamily="18" charset="0"/>
              </a:rPr>
              <a:t>Overall, the prevalence corrected Negative Predictive Value (NPV) was 98.8%. When taking into account grade, the NPV remained &gt;98% across all grades (Table 2). In logistic regression analysis, a positive GALEAS Bladder result predicted the presence of bladder cancer with an odds ratio (OR) of 52.6 (95% CI 34.4 - 82.2, p&lt;0.001). In multivariate analysis, adjusting for stage, grade, age and gender, GALEAS Bladder was an independent predictor of bladder cancer presence (OR 38.2, 95% CI 24.7 - 60.6, p&lt;0.001).</a:t>
            </a:r>
            <a:endParaRPr lang="en-BE" sz="1800" kern="100" dirty="0">
              <a:effectLst/>
              <a:latin typeface="Aptos"/>
              <a:ea typeface="Aptos"/>
              <a:cs typeface="Times New Roman" panose="02020603050405020304" pitchFamily="18" charset="0"/>
            </a:endParaRPr>
          </a:p>
          <a:p>
            <a:endParaRPr lang="en-BE" dirty="0"/>
          </a:p>
        </p:txBody>
      </p:sp>
      <p:sp>
        <p:nvSpPr>
          <p:cNvPr id="4" name="Slide Number Placeholder 3"/>
          <p:cNvSpPr>
            <a:spLocks noGrp="1"/>
          </p:cNvSpPr>
          <p:nvPr>
            <p:ph type="sldNum" sz="quarter" idx="5"/>
          </p:nvPr>
        </p:nvSpPr>
        <p:spPr/>
        <p:txBody>
          <a:bodyPr/>
          <a:lstStyle/>
          <a:p>
            <a:fld id="{71E4EB3E-D907-467C-B903-E20B71AE03A2}" type="slidenum">
              <a:rPr lang="en-GB" smtClean="0"/>
              <a:t>11</a:t>
            </a:fld>
            <a:endParaRPr lang="en-GB"/>
          </a:p>
        </p:txBody>
      </p:sp>
    </p:spTree>
    <p:extLst>
      <p:ext uri="{BB962C8B-B14F-4D97-AF65-F5344CB8AC3E}">
        <p14:creationId xmlns:p14="http://schemas.microsoft.com/office/powerpoint/2010/main" val="20399045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3921F-74BA-60EA-C628-3732811B56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4EB44A0-C26C-4E84-4B34-31BCE41879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6F2DA5A-E34E-8D28-DE77-565AD9F66D3E}"/>
              </a:ext>
            </a:extLst>
          </p:cNvPr>
          <p:cNvSpPr>
            <a:spLocks noGrp="1"/>
          </p:cNvSpPr>
          <p:nvPr>
            <p:ph type="dt" sz="half" idx="10"/>
          </p:nvPr>
        </p:nvSpPr>
        <p:spPr/>
        <p:txBody>
          <a:bodyPr/>
          <a:lstStyle/>
          <a:p>
            <a:fld id="{8F5F1B1B-CBB3-4F0B-AC7A-52395BB4A37B}" type="datetimeFigureOut">
              <a:rPr lang="en-GB" smtClean="0"/>
              <a:t>27/11/2024</a:t>
            </a:fld>
            <a:endParaRPr lang="en-GB"/>
          </a:p>
        </p:txBody>
      </p:sp>
      <p:sp>
        <p:nvSpPr>
          <p:cNvPr id="5" name="Footer Placeholder 4">
            <a:extLst>
              <a:ext uri="{FF2B5EF4-FFF2-40B4-BE49-F238E27FC236}">
                <a16:creationId xmlns:a16="http://schemas.microsoft.com/office/drawing/2014/main" id="{B2AA2228-0493-DDEC-BBA1-A4AE2FDE2A8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173E68A-7299-B884-D1AE-93C7085FB431}"/>
              </a:ext>
            </a:extLst>
          </p:cNvPr>
          <p:cNvSpPr>
            <a:spLocks noGrp="1"/>
          </p:cNvSpPr>
          <p:nvPr>
            <p:ph type="sldNum" sz="quarter" idx="12"/>
          </p:nvPr>
        </p:nvSpPr>
        <p:spPr/>
        <p:txBody>
          <a:bodyPr/>
          <a:lstStyle/>
          <a:p>
            <a:fld id="{5132F300-EDE4-4294-98A2-C376280CFB0D}" type="slidenum">
              <a:rPr lang="en-GB" smtClean="0"/>
              <a:t>‹#›</a:t>
            </a:fld>
            <a:endParaRPr lang="en-GB"/>
          </a:p>
        </p:txBody>
      </p:sp>
    </p:spTree>
    <p:extLst>
      <p:ext uri="{BB962C8B-B14F-4D97-AF65-F5344CB8AC3E}">
        <p14:creationId xmlns:p14="http://schemas.microsoft.com/office/powerpoint/2010/main" val="2888277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3DB09-E0BE-BB32-AF99-2D1D9BFCC1B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9D7894F-849D-1976-5EAC-8E698467792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ADA8BD-2BA3-AEC1-25C7-F2437365B5F1}"/>
              </a:ext>
            </a:extLst>
          </p:cNvPr>
          <p:cNvSpPr>
            <a:spLocks noGrp="1"/>
          </p:cNvSpPr>
          <p:nvPr>
            <p:ph type="dt" sz="half" idx="10"/>
          </p:nvPr>
        </p:nvSpPr>
        <p:spPr/>
        <p:txBody>
          <a:bodyPr/>
          <a:lstStyle/>
          <a:p>
            <a:fld id="{8F5F1B1B-CBB3-4F0B-AC7A-52395BB4A37B}" type="datetimeFigureOut">
              <a:rPr lang="en-GB" smtClean="0"/>
              <a:t>27/11/2024</a:t>
            </a:fld>
            <a:endParaRPr lang="en-GB"/>
          </a:p>
        </p:txBody>
      </p:sp>
      <p:sp>
        <p:nvSpPr>
          <p:cNvPr id="5" name="Footer Placeholder 4">
            <a:extLst>
              <a:ext uri="{FF2B5EF4-FFF2-40B4-BE49-F238E27FC236}">
                <a16:creationId xmlns:a16="http://schemas.microsoft.com/office/drawing/2014/main" id="{63870417-F49F-FF38-C121-F5C4DB9BA40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01D0FF0-194B-9F1C-2D5C-CB926FE1C0D1}"/>
              </a:ext>
            </a:extLst>
          </p:cNvPr>
          <p:cNvSpPr>
            <a:spLocks noGrp="1"/>
          </p:cNvSpPr>
          <p:nvPr>
            <p:ph type="sldNum" sz="quarter" idx="12"/>
          </p:nvPr>
        </p:nvSpPr>
        <p:spPr/>
        <p:txBody>
          <a:bodyPr/>
          <a:lstStyle/>
          <a:p>
            <a:fld id="{5132F300-EDE4-4294-98A2-C376280CFB0D}" type="slidenum">
              <a:rPr lang="en-GB" smtClean="0"/>
              <a:t>‹#›</a:t>
            </a:fld>
            <a:endParaRPr lang="en-GB"/>
          </a:p>
        </p:txBody>
      </p:sp>
    </p:spTree>
    <p:extLst>
      <p:ext uri="{BB962C8B-B14F-4D97-AF65-F5344CB8AC3E}">
        <p14:creationId xmlns:p14="http://schemas.microsoft.com/office/powerpoint/2010/main" val="11834552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5CC5645-F207-5593-2ED3-77CDF1E168D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459A881-1F64-C4BA-90C8-BFD2242C3F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B48DB21-E00B-5C33-C7E7-B60ACAABC6CF}"/>
              </a:ext>
            </a:extLst>
          </p:cNvPr>
          <p:cNvSpPr>
            <a:spLocks noGrp="1"/>
          </p:cNvSpPr>
          <p:nvPr>
            <p:ph type="dt" sz="half" idx="10"/>
          </p:nvPr>
        </p:nvSpPr>
        <p:spPr/>
        <p:txBody>
          <a:bodyPr/>
          <a:lstStyle/>
          <a:p>
            <a:fld id="{8F5F1B1B-CBB3-4F0B-AC7A-52395BB4A37B}" type="datetimeFigureOut">
              <a:rPr lang="en-GB" smtClean="0"/>
              <a:t>27/11/2024</a:t>
            </a:fld>
            <a:endParaRPr lang="en-GB"/>
          </a:p>
        </p:txBody>
      </p:sp>
      <p:sp>
        <p:nvSpPr>
          <p:cNvPr id="5" name="Footer Placeholder 4">
            <a:extLst>
              <a:ext uri="{FF2B5EF4-FFF2-40B4-BE49-F238E27FC236}">
                <a16:creationId xmlns:a16="http://schemas.microsoft.com/office/drawing/2014/main" id="{E6A9CB54-C67D-3E55-16D6-1B9609281AB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188B9E1-BC2D-2254-C989-E91D8D00FBB2}"/>
              </a:ext>
            </a:extLst>
          </p:cNvPr>
          <p:cNvSpPr>
            <a:spLocks noGrp="1"/>
          </p:cNvSpPr>
          <p:nvPr>
            <p:ph type="sldNum" sz="quarter" idx="12"/>
          </p:nvPr>
        </p:nvSpPr>
        <p:spPr/>
        <p:txBody>
          <a:bodyPr/>
          <a:lstStyle/>
          <a:p>
            <a:fld id="{5132F300-EDE4-4294-98A2-C376280CFB0D}" type="slidenum">
              <a:rPr lang="en-GB" smtClean="0"/>
              <a:t>‹#›</a:t>
            </a:fld>
            <a:endParaRPr lang="en-GB"/>
          </a:p>
        </p:txBody>
      </p:sp>
    </p:spTree>
    <p:extLst>
      <p:ext uri="{BB962C8B-B14F-4D97-AF65-F5344CB8AC3E}">
        <p14:creationId xmlns:p14="http://schemas.microsoft.com/office/powerpoint/2010/main" val="21267271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os objetos">
    <p:spTree>
      <p:nvGrpSpPr>
        <p:cNvPr id="1" name=""/>
        <p:cNvGrpSpPr/>
        <p:nvPr/>
      </p:nvGrpSpPr>
      <p:grpSpPr>
        <a:xfrm>
          <a:off x="0" y="0"/>
          <a:ext cx="0" cy="0"/>
          <a:chOff x="0" y="0"/>
          <a:chExt cx="0" cy="0"/>
        </a:xfrm>
      </p:grpSpPr>
      <p:pic>
        <p:nvPicPr>
          <p:cNvPr id="9" name="Imagen 7" descr="Patrón de fondo&#10;&#10;Descripción generada automáticamente">
            <a:extLst>
              <a:ext uri="{FF2B5EF4-FFF2-40B4-BE49-F238E27FC236}">
                <a16:creationId xmlns:a16="http://schemas.microsoft.com/office/drawing/2014/main" id="{1688DF6D-8BBF-B23D-A627-915BF15EC1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2980346" y="2980348"/>
            <a:ext cx="6858000" cy="897307"/>
          </a:xfrm>
          <a:prstGeom prst="rect">
            <a:avLst/>
          </a:prstGeom>
        </p:spPr>
      </p:pic>
      <p:pic>
        <p:nvPicPr>
          <p:cNvPr id="13" name="Gráfico 4">
            <a:extLst>
              <a:ext uri="{FF2B5EF4-FFF2-40B4-BE49-F238E27FC236}">
                <a16:creationId xmlns:a16="http://schemas.microsoft.com/office/drawing/2014/main" id="{CC285F5B-2BD0-7FD8-CC14-9D0828EDD9F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017980" y="6495897"/>
            <a:ext cx="966141" cy="131525"/>
          </a:xfrm>
          <a:prstGeom prst="rect">
            <a:avLst/>
          </a:prstGeom>
        </p:spPr>
      </p:pic>
      <p:pic>
        <p:nvPicPr>
          <p:cNvPr id="4" name="Picture 2" descr="International Symposium on Minimal Cancer - ISMRC">
            <a:extLst>
              <a:ext uri="{FF2B5EF4-FFF2-40B4-BE49-F238E27FC236}">
                <a16:creationId xmlns:a16="http://schemas.microsoft.com/office/drawing/2014/main" id="{A5F25E48-FBDF-4E61-957A-68EECE90C584}"/>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08946" y="6212542"/>
            <a:ext cx="1100326" cy="618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63255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ítulo y objetos">
    <p:spTree>
      <p:nvGrpSpPr>
        <p:cNvPr id="1" name=""/>
        <p:cNvGrpSpPr/>
        <p:nvPr/>
      </p:nvGrpSpPr>
      <p:grpSpPr>
        <a:xfrm>
          <a:off x="0" y="0"/>
          <a:ext cx="0" cy="0"/>
          <a:chOff x="0" y="0"/>
          <a:chExt cx="0" cy="0"/>
        </a:xfrm>
      </p:grpSpPr>
      <p:pic>
        <p:nvPicPr>
          <p:cNvPr id="7" name="Imagen 1" descr="Patrón de fondo&#10;&#10;Descripción generada automáticamente">
            <a:extLst>
              <a:ext uri="{FF2B5EF4-FFF2-40B4-BE49-F238E27FC236}">
                <a16:creationId xmlns:a16="http://schemas.microsoft.com/office/drawing/2014/main" id="{1B86C75D-5B42-8CAE-5A9E-C764DDEB3A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1821" y="-41200"/>
            <a:ext cx="7632226" cy="6940401"/>
          </a:xfrm>
          <a:prstGeom prst="rect">
            <a:avLst/>
          </a:prstGeom>
        </p:spPr>
      </p:pic>
      <p:pic>
        <p:nvPicPr>
          <p:cNvPr id="8" name="Imagen 14" descr="Logotipo&#10;&#10;Descripción generada automáticamente">
            <a:extLst>
              <a:ext uri="{FF2B5EF4-FFF2-40B4-BE49-F238E27FC236}">
                <a16:creationId xmlns:a16="http://schemas.microsoft.com/office/drawing/2014/main" id="{E8066952-C988-74B4-818A-73D86B5D238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452408" y="5733019"/>
            <a:ext cx="3095345" cy="1411274"/>
          </a:xfrm>
          <a:prstGeom prst="rect">
            <a:avLst/>
          </a:prstGeom>
        </p:spPr>
      </p:pic>
    </p:spTree>
    <p:extLst>
      <p:ext uri="{BB962C8B-B14F-4D97-AF65-F5344CB8AC3E}">
        <p14:creationId xmlns:p14="http://schemas.microsoft.com/office/powerpoint/2010/main" val="36603669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Rectángulo 1">
            <a:extLst>
              <a:ext uri="{FF2B5EF4-FFF2-40B4-BE49-F238E27FC236}">
                <a16:creationId xmlns:a16="http://schemas.microsoft.com/office/drawing/2014/main" id="{E7E00569-3A46-DAE1-8375-18F1DA9A541A}"/>
              </a:ext>
            </a:extLst>
          </p:cNvPr>
          <p:cNvSpPr/>
          <p:nvPr userDrawn="1"/>
        </p:nvSpPr>
        <p:spPr>
          <a:xfrm>
            <a:off x="0" y="0"/>
            <a:ext cx="12191999" cy="6858000"/>
          </a:xfrm>
          <a:prstGeom prst="rect">
            <a:avLst/>
          </a:prstGeom>
          <a:solidFill>
            <a:srgbClr val="3232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8" name="Gráfico 3">
            <a:extLst>
              <a:ext uri="{FF2B5EF4-FFF2-40B4-BE49-F238E27FC236}">
                <a16:creationId xmlns:a16="http://schemas.microsoft.com/office/drawing/2014/main" id="{08A98887-03C4-9FD4-52E5-5372288AFF8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097308" y="1154568"/>
            <a:ext cx="8500275" cy="7256702"/>
          </a:xfrm>
          <a:prstGeom prst="rect">
            <a:avLst/>
          </a:prstGeom>
        </p:spPr>
      </p:pic>
      <p:sp>
        <p:nvSpPr>
          <p:cNvPr id="9" name="Rectangle 30">
            <a:extLst>
              <a:ext uri="{FF2B5EF4-FFF2-40B4-BE49-F238E27FC236}">
                <a16:creationId xmlns:a16="http://schemas.microsoft.com/office/drawing/2014/main" id="{ADDA8FCF-9BDE-A7E7-001D-6347405C6FE6}"/>
              </a:ext>
            </a:extLst>
          </p:cNvPr>
          <p:cNvSpPr>
            <a:spLocks noChangeArrowheads="1"/>
          </p:cNvSpPr>
          <p:nvPr userDrawn="1"/>
        </p:nvSpPr>
        <p:spPr bwMode="auto">
          <a:xfrm>
            <a:off x="847171" y="5026056"/>
            <a:ext cx="3551032" cy="11079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r>
              <a:rPr lang="en-US" sz="1100">
                <a:solidFill>
                  <a:schemeClr val="bg1"/>
                </a:solidFill>
                <a:latin typeface="Poppins Medium" panose="00000600000000000000" pitchFamily="2" charset="0"/>
                <a:cs typeface="Poppins Medium" panose="00000600000000000000" pitchFamily="2" charset="0"/>
              </a:rPr>
              <a:t>Quinton Business Park, Unit 5, 11 Ridgeway,</a:t>
            </a:r>
          </a:p>
          <a:p>
            <a:r>
              <a:rPr lang="en-US" sz="1100">
                <a:solidFill>
                  <a:schemeClr val="bg1"/>
                </a:solidFill>
                <a:latin typeface="Poppins Medium" panose="00000600000000000000" pitchFamily="2" charset="0"/>
                <a:cs typeface="Poppins Medium" panose="00000600000000000000" pitchFamily="2" charset="0"/>
              </a:rPr>
              <a:t>Quinton, Birmingham, B32 1AF, United Kingdom</a:t>
            </a:r>
          </a:p>
          <a:p>
            <a:endParaRPr lang="en-US" sz="1100">
              <a:solidFill>
                <a:schemeClr val="bg1"/>
              </a:solidFill>
              <a:latin typeface="Poppins Medium" panose="00000600000000000000" pitchFamily="2" charset="0"/>
              <a:cs typeface="Poppins Medium" panose="00000600000000000000" pitchFamily="2" charset="0"/>
            </a:endParaRPr>
          </a:p>
          <a:p>
            <a:r>
              <a:rPr lang="es-ES" sz="1100">
                <a:solidFill>
                  <a:schemeClr val="bg1"/>
                </a:solidFill>
                <a:latin typeface="Poppins Medium" panose="00000600000000000000" pitchFamily="2" charset="0"/>
                <a:cs typeface="Poppins Medium" panose="00000600000000000000" pitchFamily="2" charset="0"/>
              </a:rPr>
              <a:t>T. 98 345 543 432</a:t>
            </a:r>
          </a:p>
          <a:p>
            <a:endParaRPr lang="es-ES" sz="1100">
              <a:solidFill>
                <a:schemeClr val="bg1"/>
              </a:solidFill>
              <a:latin typeface="Poppins Medium" panose="00000600000000000000" pitchFamily="2" charset="0"/>
              <a:cs typeface="Poppins Medium" panose="00000600000000000000" pitchFamily="2" charset="0"/>
            </a:endParaRPr>
          </a:p>
          <a:p>
            <a:r>
              <a:rPr lang="es-ES" sz="1100">
                <a:solidFill>
                  <a:srgbClr val="6FDCA3"/>
                </a:solidFill>
                <a:latin typeface="Poppins Medium" panose="00000600000000000000" pitchFamily="2" charset="0"/>
                <a:cs typeface="Poppins Medium" panose="00000600000000000000" pitchFamily="2" charset="0"/>
              </a:rPr>
              <a:t>nonacus.com</a:t>
            </a:r>
          </a:p>
        </p:txBody>
      </p:sp>
      <p:pic>
        <p:nvPicPr>
          <p:cNvPr id="10" name="Imagen 5" descr="Logotipo&#10;&#10;Descripción generada automáticamente">
            <a:extLst>
              <a:ext uri="{FF2B5EF4-FFF2-40B4-BE49-F238E27FC236}">
                <a16:creationId xmlns:a16="http://schemas.microsoft.com/office/drawing/2014/main" id="{AC271D17-731D-C42D-F46D-7AF118A2F26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48818" y="580751"/>
            <a:ext cx="3924508" cy="1789318"/>
          </a:xfrm>
          <a:prstGeom prst="rect">
            <a:avLst/>
          </a:prstGeom>
        </p:spPr>
      </p:pic>
    </p:spTree>
    <p:extLst>
      <p:ext uri="{BB962C8B-B14F-4D97-AF65-F5344CB8AC3E}">
        <p14:creationId xmlns:p14="http://schemas.microsoft.com/office/powerpoint/2010/main" val="2088686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D2F88-5EF1-DFA9-920F-1310AFC297D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5CB50EC-A4F5-5C7E-6666-E470A317DC1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5B0E19-D80F-0687-AE52-D1F8A38E471B}"/>
              </a:ext>
            </a:extLst>
          </p:cNvPr>
          <p:cNvSpPr>
            <a:spLocks noGrp="1"/>
          </p:cNvSpPr>
          <p:nvPr>
            <p:ph type="dt" sz="half" idx="10"/>
          </p:nvPr>
        </p:nvSpPr>
        <p:spPr/>
        <p:txBody>
          <a:bodyPr/>
          <a:lstStyle/>
          <a:p>
            <a:fld id="{8F5F1B1B-CBB3-4F0B-AC7A-52395BB4A37B}" type="datetimeFigureOut">
              <a:rPr lang="en-GB" smtClean="0"/>
              <a:t>27/11/2024</a:t>
            </a:fld>
            <a:endParaRPr lang="en-GB"/>
          </a:p>
        </p:txBody>
      </p:sp>
      <p:sp>
        <p:nvSpPr>
          <p:cNvPr id="5" name="Footer Placeholder 4">
            <a:extLst>
              <a:ext uri="{FF2B5EF4-FFF2-40B4-BE49-F238E27FC236}">
                <a16:creationId xmlns:a16="http://schemas.microsoft.com/office/drawing/2014/main" id="{7AD9E7AE-1D11-AE5A-1C3D-95F4CD99D8A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9631C89-A661-4309-A3D5-F1177C62451A}"/>
              </a:ext>
            </a:extLst>
          </p:cNvPr>
          <p:cNvSpPr>
            <a:spLocks noGrp="1"/>
          </p:cNvSpPr>
          <p:nvPr>
            <p:ph type="sldNum" sz="quarter" idx="12"/>
          </p:nvPr>
        </p:nvSpPr>
        <p:spPr/>
        <p:txBody>
          <a:bodyPr/>
          <a:lstStyle/>
          <a:p>
            <a:fld id="{5132F300-EDE4-4294-98A2-C376280CFB0D}" type="slidenum">
              <a:rPr lang="en-GB" smtClean="0"/>
              <a:t>‹#›</a:t>
            </a:fld>
            <a:endParaRPr lang="en-GB"/>
          </a:p>
        </p:txBody>
      </p:sp>
    </p:spTree>
    <p:extLst>
      <p:ext uri="{BB962C8B-B14F-4D97-AF65-F5344CB8AC3E}">
        <p14:creationId xmlns:p14="http://schemas.microsoft.com/office/powerpoint/2010/main" val="1749984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1FD58-5E70-924E-9EDA-BD10B8B9B10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9D21D5C-9B7B-2334-DEC3-DCD6913E81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5B29FCA-C401-6CD1-2796-38C98879BA97}"/>
              </a:ext>
            </a:extLst>
          </p:cNvPr>
          <p:cNvSpPr>
            <a:spLocks noGrp="1"/>
          </p:cNvSpPr>
          <p:nvPr>
            <p:ph type="dt" sz="half" idx="10"/>
          </p:nvPr>
        </p:nvSpPr>
        <p:spPr/>
        <p:txBody>
          <a:bodyPr/>
          <a:lstStyle/>
          <a:p>
            <a:fld id="{8F5F1B1B-CBB3-4F0B-AC7A-52395BB4A37B}" type="datetimeFigureOut">
              <a:rPr lang="en-GB" smtClean="0"/>
              <a:t>27/11/2024</a:t>
            </a:fld>
            <a:endParaRPr lang="en-GB"/>
          </a:p>
        </p:txBody>
      </p:sp>
      <p:sp>
        <p:nvSpPr>
          <p:cNvPr id="5" name="Footer Placeholder 4">
            <a:extLst>
              <a:ext uri="{FF2B5EF4-FFF2-40B4-BE49-F238E27FC236}">
                <a16:creationId xmlns:a16="http://schemas.microsoft.com/office/drawing/2014/main" id="{4A82C3DD-1706-4AA4-DA00-9406BBF8D53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FED30FE-EE15-AF78-21E7-118A541250D5}"/>
              </a:ext>
            </a:extLst>
          </p:cNvPr>
          <p:cNvSpPr>
            <a:spLocks noGrp="1"/>
          </p:cNvSpPr>
          <p:nvPr>
            <p:ph type="sldNum" sz="quarter" idx="12"/>
          </p:nvPr>
        </p:nvSpPr>
        <p:spPr/>
        <p:txBody>
          <a:bodyPr/>
          <a:lstStyle/>
          <a:p>
            <a:fld id="{5132F300-EDE4-4294-98A2-C376280CFB0D}" type="slidenum">
              <a:rPr lang="en-GB" smtClean="0"/>
              <a:t>‹#›</a:t>
            </a:fld>
            <a:endParaRPr lang="en-GB"/>
          </a:p>
        </p:txBody>
      </p:sp>
    </p:spTree>
    <p:extLst>
      <p:ext uri="{BB962C8B-B14F-4D97-AF65-F5344CB8AC3E}">
        <p14:creationId xmlns:p14="http://schemas.microsoft.com/office/powerpoint/2010/main" val="3306163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1DFD6-5D66-8346-6BFD-1A6B62257CC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BE9C3E3-89E8-7E4B-DA92-4668236D0FA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9494119-A406-DF24-8521-F172966E6CB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A03D01B-34E1-689A-DFFC-5B260E41D5B9}"/>
              </a:ext>
            </a:extLst>
          </p:cNvPr>
          <p:cNvSpPr>
            <a:spLocks noGrp="1"/>
          </p:cNvSpPr>
          <p:nvPr>
            <p:ph type="dt" sz="half" idx="10"/>
          </p:nvPr>
        </p:nvSpPr>
        <p:spPr/>
        <p:txBody>
          <a:bodyPr/>
          <a:lstStyle/>
          <a:p>
            <a:fld id="{8F5F1B1B-CBB3-4F0B-AC7A-52395BB4A37B}" type="datetimeFigureOut">
              <a:rPr lang="en-GB" smtClean="0"/>
              <a:t>27/11/2024</a:t>
            </a:fld>
            <a:endParaRPr lang="en-GB"/>
          </a:p>
        </p:txBody>
      </p:sp>
      <p:sp>
        <p:nvSpPr>
          <p:cNvPr id="6" name="Footer Placeholder 5">
            <a:extLst>
              <a:ext uri="{FF2B5EF4-FFF2-40B4-BE49-F238E27FC236}">
                <a16:creationId xmlns:a16="http://schemas.microsoft.com/office/drawing/2014/main" id="{B9030894-B2C8-E9E9-807F-C63307B0433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082759A-0863-DC02-441E-B5945A27EE27}"/>
              </a:ext>
            </a:extLst>
          </p:cNvPr>
          <p:cNvSpPr>
            <a:spLocks noGrp="1"/>
          </p:cNvSpPr>
          <p:nvPr>
            <p:ph type="sldNum" sz="quarter" idx="12"/>
          </p:nvPr>
        </p:nvSpPr>
        <p:spPr/>
        <p:txBody>
          <a:bodyPr/>
          <a:lstStyle/>
          <a:p>
            <a:fld id="{5132F300-EDE4-4294-98A2-C376280CFB0D}" type="slidenum">
              <a:rPr lang="en-GB" smtClean="0"/>
              <a:t>‹#›</a:t>
            </a:fld>
            <a:endParaRPr lang="en-GB"/>
          </a:p>
        </p:txBody>
      </p:sp>
    </p:spTree>
    <p:extLst>
      <p:ext uri="{BB962C8B-B14F-4D97-AF65-F5344CB8AC3E}">
        <p14:creationId xmlns:p14="http://schemas.microsoft.com/office/powerpoint/2010/main" val="1919086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1139D-81D9-8BAE-B05E-7501820FFF6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4C77780-276F-45B0-647C-78B986E3C9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1DA7895-6322-6BC1-31D1-7FB91FFBE77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9AE784B-2E45-C0EC-B04B-5BD41BF2AA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6DA594-67DD-E0D1-050D-DAE2842E4E6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8F4A49A-FECF-CA3F-41FB-51CE8DC3707F}"/>
              </a:ext>
            </a:extLst>
          </p:cNvPr>
          <p:cNvSpPr>
            <a:spLocks noGrp="1"/>
          </p:cNvSpPr>
          <p:nvPr>
            <p:ph type="dt" sz="half" idx="10"/>
          </p:nvPr>
        </p:nvSpPr>
        <p:spPr/>
        <p:txBody>
          <a:bodyPr/>
          <a:lstStyle/>
          <a:p>
            <a:fld id="{8F5F1B1B-CBB3-4F0B-AC7A-52395BB4A37B}" type="datetimeFigureOut">
              <a:rPr lang="en-GB" smtClean="0"/>
              <a:t>27/11/2024</a:t>
            </a:fld>
            <a:endParaRPr lang="en-GB"/>
          </a:p>
        </p:txBody>
      </p:sp>
      <p:sp>
        <p:nvSpPr>
          <p:cNvPr id="8" name="Footer Placeholder 7">
            <a:extLst>
              <a:ext uri="{FF2B5EF4-FFF2-40B4-BE49-F238E27FC236}">
                <a16:creationId xmlns:a16="http://schemas.microsoft.com/office/drawing/2014/main" id="{0DCEFB6E-9470-4A28-FDAF-3BC89F24BE4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AEA2B16-2660-6080-7210-68783C7416E8}"/>
              </a:ext>
            </a:extLst>
          </p:cNvPr>
          <p:cNvSpPr>
            <a:spLocks noGrp="1"/>
          </p:cNvSpPr>
          <p:nvPr>
            <p:ph type="sldNum" sz="quarter" idx="12"/>
          </p:nvPr>
        </p:nvSpPr>
        <p:spPr/>
        <p:txBody>
          <a:bodyPr/>
          <a:lstStyle/>
          <a:p>
            <a:fld id="{5132F300-EDE4-4294-98A2-C376280CFB0D}" type="slidenum">
              <a:rPr lang="en-GB" smtClean="0"/>
              <a:t>‹#›</a:t>
            </a:fld>
            <a:endParaRPr lang="en-GB"/>
          </a:p>
        </p:txBody>
      </p:sp>
    </p:spTree>
    <p:extLst>
      <p:ext uri="{BB962C8B-B14F-4D97-AF65-F5344CB8AC3E}">
        <p14:creationId xmlns:p14="http://schemas.microsoft.com/office/powerpoint/2010/main" val="853724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15E1C-35A5-D517-E9EA-4CE0D0792F9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B4773B6-32AA-E4D2-70E5-6712FE03E164}"/>
              </a:ext>
            </a:extLst>
          </p:cNvPr>
          <p:cNvSpPr>
            <a:spLocks noGrp="1"/>
          </p:cNvSpPr>
          <p:nvPr>
            <p:ph type="dt" sz="half" idx="10"/>
          </p:nvPr>
        </p:nvSpPr>
        <p:spPr/>
        <p:txBody>
          <a:bodyPr/>
          <a:lstStyle/>
          <a:p>
            <a:fld id="{8F5F1B1B-CBB3-4F0B-AC7A-52395BB4A37B}" type="datetimeFigureOut">
              <a:rPr lang="en-GB" smtClean="0"/>
              <a:t>27/11/2024</a:t>
            </a:fld>
            <a:endParaRPr lang="en-GB"/>
          </a:p>
        </p:txBody>
      </p:sp>
      <p:sp>
        <p:nvSpPr>
          <p:cNvPr id="4" name="Footer Placeholder 3">
            <a:extLst>
              <a:ext uri="{FF2B5EF4-FFF2-40B4-BE49-F238E27FC236}">
                <a16:creationId xmlns:a16="http://schemas.microsoft.com/office/drawing/2014/main" id="{0B4C7C7D-FC66-7B3F-A65C-E7D7F299489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877F1E2-DAAB-29A2-B6CE-BFD1D122B9A5}"/>
              </a:ext>
            </a:extLst>
          </p:cNvPr>
          <p:cNvSpPr>
            <a:spLocks noGrp="1"/>
          </p:cNvSpPr>
          <p:nvPr>
            <p:ph type="sldNum" sz="quarter" idx="12"/>
          </p:nvPr>
        </p:nvSpPr>
        <p:spPr/>
        <p:txBody>
          <a:bodyPr/>
          <a:lstStyle/>
          <a:p>
            <a:fld id="{5132F300-EDE4-4294-98A2-C376280CFB0D}" type="slidenum">
              <a:rPr lang="en-GB" smtClean="0"/>
              <a:t>‹#›</a:t>
            </a:fld>
            <a:endParaRPr lang="en-GB"/>
          </a:p>
        </p:txBody>
      </p:sp>
    </p:spTree>
    <p:extLst>
      <p:ext uri="{BB962C8B-B14F-4D97-AF65-F5344CB8AC3E}">
        <p14:creationId xmlns:p14="http://schemas.microsoft.com/office/powerpoint/2010/main" val="1876364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5D032F-4F4E-4D53-A9CF-E44E1DF0A7EB}"/>
              </a:ext>
            </a:extLst>
          </p:cNvPr>
          <p:cNvSpPr>
            <a:spLocks noGrp="1"/>
          </p:cNvSpPr>
          <p:nvPr>
            <p:ph type="dt" sz="half" idx="10"/>
          </p:nvPr>
        </p:nvSpPr>
        <p:spPr/>
        <p:txBody>
          <a:bodyPr/>
          <a:lstStyle/>
          <a:p>
            <a:fld id="{8F5F1B1B-CBB3-4F0B-AC7A-52395BB4A37B}" type="datetimeFigureOut">
              <a:rPr lang="en-GB" smtClean="0"/>
              <a:t>27/11/2024</a:t>
            </a:fld>
            <a:endParaRPr lang="en-GB"/>
          </a:p>
        </p:txBody>
      </p:sp>
      <p:sp>
        <p:nvSpPr>
          <p:cNvPr id="3" name="Footer Placeholder 2">
            <a:extLst>
              <a:ext uri="{FF2B5EF4-FFF2-40B4-BE49-F238E27FC236}">
                <a16:creationId xmlns:a16="http://schemas.microsoft.com/office/drawing/2014/main" id="{D6055FA7-CDE6-AC13-3CD3-52A209DE94C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733030D-F6BB-6B05-C717-28FD3C1FCF88}"/>
              </a:ext>
            </a:extLst>
          </p:cNvPr>
          <p:cNvSpPr>
            <a:spLocks noGrp="1"/>
          </p:cNvSpPr>
          <p:nvPr>
            <p:ph type="sldNum" sz="quarter" idx="12"/>
          </p:nvPr>
        </p:nvSpPr>
        <p:spPr/>
        <p:txBody>
          <a:bodyPr/>
          <a:lstStyle/>
          <a:p>
            <a:fld id="{5132F300-EDE4-4294-98A2-C376280CFB0D}" type="slidenum">
              <a:rPr lang="en-GB" smtClean="0"/>
              <a:t>‹#›</a:t>
            </a:fld>
            <a:endParaRPr lang="en-GB"/>
          </a:p>
        </p:txBody>
      </p:sp>
    </p:spTree>
    <p:extLst>
      <p:ext uri="{BB962C8B-B14F-4D97-AF65-F5344CB8AC3E}">
        <p14:creationId xmlns:p14="http://schemas.microsoft.com/office/powerpoint/2010/main" val="2162413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E2AA1-E01D-F7E4-94AB-F14004F33E1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7FADD3E-C9EC-4F40-8085-7B0EEA659A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F65CE17-A749-45A0-2CFF-47642F20E6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A7B0A1-AFE2-A544-6B91-7628FE307B26}"/>
              </a:ext>
            </a:extLst>
          </p:cNvPr>
          <p:cNvSpPr>
            <a:spLocks noGrp="1"/>
          </p:cNvSpPr>
          <p:nvPr>
            <p:ph type="dt" sz="half" idx="10"/>
          </p:nvPr>
        </p:nvSpPr>
        <p:spPr/>
        <p:txBody>
          <a:bodyPr/>
          <a:lstStyle/>
          <a:p>
            <a:fld id="{8F5F1B1B-CBB3-4F0B-AC7A-52395BB4A37B}" type="datetimeFigureOut">
              <a:rPr lang="en-GB" smtClean="0"/>
              <a:t>27/11/2024</a:t>
            </a:fld>
            <a:endParaRPr lang="en-GB"/>
          </a:p>
        </p:txBody>
      </p:sp>
      <p:sp>
        <p:nvSpPr>
          <p:cNvPr id="6" name="Footer Placeholder 5">
            <a:extLst>
              <a:ext uri="{FF2B5EF4-FFF2-40B4-BE49-F238E27FC236}">
                <a16:creationId xmlns:a16="http://schemas.microsoft.com/office/drawing/2014/main" id="{8A93DD13-F91E-AC6F-23A7-E25149D7F3A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E710DCB-7C8C-F499-EF1D-F0428958AA53}"/>
              </a:ext>
            </a:extLst>
          </p:cNvPr>
          <p:cNvSpPr>
            <a:spLocks noGrp="1"/>
          </p:cNvSpPr>
          <p:nvPr>
            <p:ph type="sldNum" sz="quarter" idx="12"/>
          </p:nvPr>
        </p:nvSpPr>
        <p:spPr/>
        <p:txBody>
          <a:bodyPr/>
          <a:lstStyle/>
          <a:p>
            <a:fld id="{5132F300-EDE4-4294-98A2-C376280CFB0D}" type="slidenum">
              <a:rPr lang="en-GB" smtClean="0"/>
              <a:t>‹#›</a:t>
            </a:fld>
            <a:endParaRPr lang="en-GB"/>
          </a:p>
        </p:txBody>
      </p:sp>
    </p:spTree>
    <p:extLst>
      <p:ext uri="{BB962C8B-B14F-4D97-AF65-F5344CB8AC3E}">
        <p14:creationId xmlns:p14="http://schemas.microsoft.com/office/powerpoint/2010/main" val="2942269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03968-2D00-8487-C954-B894B752CF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F6DB520-DA5A-A149-A08D-461D1BB010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C2E73F1-0FEB-E72D-8B29-3327492F01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869A5B-1634-0AD3-83E0-E02FC862A6CC}"/>
              </a:ext>
            </a:extLst>
          </p:cNvPr>
          <p:cNvSpPr>
            <a:spLocks noGrp="1"/>
          </p:cNvSpPr>
          <p:nvPr>
            <p:ph type="dt" sz="half" idx="10"/>
          </p:nvPr>
        </p:nvSpPr>
        <p:spPr/>
        <p:txBody>
          <a:bodyPr/>
          <a:lstStyle/>
          <a:p>
            <a:fld id="{8F5F1B1B-CBB3-4F0B-AC7A-52395BB4A37B}" type="datetimeFigureOut">
              <a:rPr lang="en-GB" smtClean="0"/>
              <a:t>27/11/2024</a:t>
            </a:fld>
            <a:endParaRPr lang="en-GB"/>
          </a:p>
        </p:txBody>
      </p:sp>
      <p:sp>
        <p:nvSpPr>
          <p:cNvPr id="6" name="Footer Placeholder 5">
            <a:extLst>
              <a:ext uri="{FF2B5EF4-FFF2-40B4-BE49-F238E27FC236}">
                <a16:creationId xmlns:a16="http://schemas.microsoft.com/office/drawing/2014/main" id="{55223A52-90B6-078C-5B26-3148D45390A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0D6AF2C-9E14-3677-8014-510EB043F5A7}"/>
              </a:ext>
            </a:extLst>
          </p:cNvPr>
          <p:cNvSpPr>
            <a:spLocks noGrp="1"/>
          </p:cNvSpPr>
          <p:nvPr>
            <p:ph type="sldNum" sz="quarter" idx="12"/>
          </p:nvPr>
        </p:nvSpPr>
        <p:spPr/>
        <p:txBody>
          <a:bodyPr/>
          <a:lstStyle/>
          <a:p>
            <a:fld id="{5132F300-EDE4-4294-98A2-C376280CFB0D}" type="slidenum">
              <a:rPr lang="en-GB" smtClean="0"/>
              <a:t>‹#›</a:t>
            </a:fld>
            <a:endParaRPr lang="en-GB"/>
          </a:p>
        </p:txBody>
      </p:sp>
    </p:spTree>
    <p:extLst>
      <p:ext uri="{BB962C8B-B14F-4D97-AF65-F5344CB8AC3E}">
        <p14:creationId xmlns:p14="http://schemas.microsoft.com/office/powerpoint/2010/main" val="2009137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7A8378-A0C7-FCE1-4064-56BB94D7E9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D6CE895-A36A-07BB-94CB-A3B32A1ACA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5D5DDF4-A770-3146-EB2C-024E48027A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5F1B1B-CBB3-4F0B-AC7A-52395BB4A37B}" type="datetimeFigureOut">
              <a:rPr lang="en-GB" smtClean="0"/>
              <a:t>27/11/2024</a:t>
            </a:fld>
            <a:endParaRPr lang="en-GB"/>
          </a:p>
        </p:txBody>
      </p:sp>
      <p:sp>
        <p:nvSpPr>
          <p:cNvPr id="5" name="Footer Placeholder 4">
            <a:extLst>
              <a:ext uri="{FF2B5EF4-FFF2-40B4-BE49-F238E27FC236}">
                <a16:creationId xmlns:a16="http://schemas.microsoft.com/office/drawing/2014/main" id="{376EA74C-29AB-6016-E3D1-3D1232A271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7CED3D6-E127-26A1-8368-DF71F411F6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32F300-EDE4-4294-98A2-C376280CFB0D}" type="slidenum">
              <a:rPr lang="en-GB" smtClean="0"/>
              <a:t>‹#›</a:t>
            </a:fld>
            <a:endParaRPr lang="en-GB"/>
          </a:p>
        </p:txBody>
      </p:sp>
    </p:spTree>
    <p:extLst>
      <p:ext uri="{BB962C8B-B14F-4D97-AF65-F5344CB8AC3E}">
        <p14:creationId xmlns:p14="http://schemas.microsoft.com/office/powerpoint/2010/main" val="320623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sv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27.emf"/></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https://doi.org/10.1111/bju.14808" TargetMode="External"/><Relationship Id="rId7" Type="http://schemas.openxmlformats.org/officeDocument/2006/relationships/image" Target="../media/image30.png"/><Relationship Id="rId2" Type="http://schemas.openxmlformats.org/officeDocument/2006/relationships/hyperlink" Target="https://doi.org/10.1016/j.euo.2022.03.005" TargetMode="External"/><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hyperlink" Target="https://doi:10.1016/j.eururo.2024.01.016"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hyperlink" Target="mailto:info@nonacus.com" TargetMode="External"/><Relationship Id="rId3" Type="http://schemas.openxmlformats.org/officeDocument/2006/relationships/image" Target="../media/image6.png"/><Relationship Id="rId7" Type="http://schemas.openxmlformats.org/officeDocument/2006/relationships/hyperlink" Target="https://nonacus.com/"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7.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17.sv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36" descr="Patrón de fondo&#10;&#10;Descripción generada automáticamente">
            <a:extLst>
              <a:ext uri="{FF2B5EF4-FFF2-40B4-BE49-F238E27FC236}">
                <a16:creationId xmlns:a16="http://schemas.microsoft.com/office/drawing/2014/main" id="{D8141A9B-4BC1-F282-D152-97EDB46CE2DD}"/>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rot="10800000">
            <a:off x="-144094" y="0"/>
            <a:ext cx="12336094" cy="6940401"/>
          </a:xfrm>
          <a:prstGeom prst="rect">
            <a:avLst/>
          </a:prstGeom>
        </p:spPr>
      </p:pic>
      <p:sp>
        <p:nvSpPr>
          <p:cNvPr id="11" name="TextBox 10">
            <a:extLst>
              <a:ext uri="{FF2B5EF4-FFF2-40B4-BE49-F238E27FC236}">
                <a16:creationId xmlns:a16="http://schemas.microsoft.com/office/drawing/2014/main" id="{39846DB3-5803-D633-78B9-0BA569B2E2A6}"/>
              </a:ext>
            </a:extLst>
          </p:cNvPr>
          <p:cNvSpPr txBox="1"/>
          <p:nvPr/>
        </p:nvSpPr>
        <p:spPr>
          <a:xfrm>
            <a:off x="247426" y="258901"/>
            <a:ext cx="11177195" cy="5909310"/>
          </a:xfrm>
          <a:prstGeom prst="rect">
            <a:avLst/>
          </a:prstGeom>
          <a:noFill/>
        </p:spPr>
        <p:txBody>
          <a:bodyPr wrap="square" rtlCol="0">
            <a:spAutoFit/>
          </a:bodyPr>
          <a:lstStyle/>
          <a:p>
            <a:pPr algn="ctr"/>
            <a:endParaRPr lang="en-GB" sz="2000" dirty="0">
              <a:solidFill>
                <a:schemeClr val="bg1"/>
              </a:solidFill>
              <a:latin typeface="Poppins" panose="00000500000000000000" pitchFamily="2" charset="0"/>
              <a:cs typeface="Poppins" panose="00000500000000000000" pitchFamily="2" charset="0"/>
            </a:endParaRPr>
          </a:p>
          <a:p>
            <a:pPr algn="ctr"/>
            <a:endParaRPr lang="en-GB" dirty="0">
              <a:solidFill>
                <a:schemeClr val="bg1"/>
              </a:solidFill>
              <a:latin typeface="Poppins" panose="00000500000000000000" pitchFamily="2" charset="0"/>
              <a:cs typeface="Poppins" panose="00000500000000000000" pitchFamily="2" charset="0"/>
            </a:endParaRPr>
          </a:p>
          <a:p>
            <a:pPr algn="ctr"/>
            <a:endParaRPr lang="en-BE" b="1" dirty="0">
              <a:solidFill>
                <a:schemeClr val="bg1"/>
              </a:solidFill>
              <a:latin typeface="Poppins SemiBold" pitchFamily="2" charset="77"/>
              <a:cs typeface="Poppins SemiBold" pitchFamily="2" charset="77"/>
            </a:endParaRPr>
          </a:p>
          <a:p>
            <a:pPr algn="ctr"/>
            <a:endParaRPr lang="en-US" b="1" dirty="0">
              <a:solidFill>
                <a:schemeClr val="bg1"/>
              </a:solidFill>
              <a:latin typeface="Poppins SemiBold" pitchFamily="2" charset="77"/>
              <a:cs typeface="Poppins SemiBold" pitchFamily="2" charset="77"/>
            </a:endParaRPr>
          </a:p>
          <a:p>
            <a:pPr algn="ctr"/>
            <a:endParaRPr lang="en-US" b="1" dirty="0">
              <a:solidFill>
                <a:schemeClr val="bg1"/>
              </a:solidFill>
              <a:latin typeface="Poppins SemiBold" pitchFamily="2" charset="77"/>
              <a:cs typeface="Poppins SemiBold" pitchFamily="2" charset="77"/>
            </a:endParaRPr>
          </a:p>
          <a:p>
            <a:pPr algn="ctr"/>
            <a:endParaRPr lang="en-BE" b="1" dirty="0">
              <a:solidFill>
                <a:schemeClr val="bg1"/>
              </a:solidFill>
              <a:latin typeface="Poppins SemiBold" pitchFamily="2" charset="77"/>
              <a:cs typeface="Poppins SemiBold" pitchFamily="2" charset="77"/>
            </a:endParaRPr>
          </a:p>
          <a:p>
            <a:pPr algn="ctr"/>
            <a:endParaRPr lang="en-GB" sz="4000" b="1" dirty="0">
              <a:solidFill>
                <a:schemeClr val="bg1"/>
              </a:solidFill>
              <a:latin typeface="Poppins SemiBold" pitchFamily="2" charset="77"/>
              <a:cs typeface="Poppins SemiBold" pitchFamily="2" charset="77"/>
            </a:endParaRPr>
          </a:p>
          <a:p>
            <a:pPr algn="ctr"/>
            <a:r>
              <a:rPr lang="en-US" sz="2800" i="1" dirty="0">
                <a:solidFill>
                  <a:schemeClr val="bg1"/>
                </a:solidFill>
                <a:latin typeface="Poppins SemiBold" pitchFamily="2" charset="77"/>
                <a:cs typeface="Poppins SemiBold" pitchFamily="2" charset="77"/>
              </a:rPr>
              <a:t>The power of Liquid Gold for Molecular Detection and Surveillance of Bladder Cancer using a combined urine and blood Liquid Biopsy assay</a:t>
            </a:r>
          </a:p>
          <a:p>
            <a:pPr algn="ctr"/>
            <a:endParaRPr lang="en-ES" sz="2800" b="1" dirty="0">
              <a:solidFill>
                <a:srgbClr val="3132CE"/>
              </a:solidFill>
              <a:latin typeface="Poppins" pitchFamily="2" charset="77"/>
              <a:cs typeface="Poppins" pitchFamily="2" charset="77"/>
            </a:endParaRPr>
          </a:p>
          <a:p>
            <a:pPr algn="ctr"/>
            <a:r>
              <a:rPr lang="nl-BE" sz="2000" dirty="0">
                <a:solidFill>
                  <a:schemeClr val="bg1"/>
                </a:solidFill>
                <a:latin typeface="Poppins" panose="00000500000000000000" pitchFamily="2" charset="0"/>
                <a:cs typeface="Poppins" panose="00000500000000000000" pitchFamily="2" charset="0"/>
              </a:rPr>
              <a:t>ELBS GA – Barcelona</a:t>
            </a:r>
          </a:p>
          <a:p>
            <a:pPr algn="ctr"/>
            <a:endParaRPr lang="nl-BE" sz="2000" dirty="0">
              <a:solidFill>
                <a:schemeClr val="bg1"/>
              </a:solidFill>
              <a:latin typeface="Poppins" panose="00000500000000000000" pitchFamily="2" charset="0"/>
              <a:cs typeface="Poppins" panose="00000500000000000000" pitchFamily="2" charset="0"/>
            </a:endParaRPr>
          </a:p>
          <a:p>
            <a:pPr algn="ctr"/>
            <a:r>
              <a:rPr lang="nl-BE" sz="2000" dirty="0">
                <a:solidFill>
                  <a:schemeClr val="bg1"/>
                </a:solidFill>
                <a:latin typeface="Poppins" panose="00000500000000000000" pitchFamily="2" charset="0"/>
                <a:cs typeface="Poppins" panose="00000500000000000000" pitchFamily="2" charset="0"/>
              </a:rPr>
              <a:t>26-27 November 2024 </a:t>
            </a:r>
          </a:p>
          <a:p>
            <a:endParaRPr lang="en-ES" sz="2800" b="1" dirty="0">
              <a:solidFill>
                <a:srgbClr val="3132CE"/>
              </a:solidFill>
              <a:latin typeface="Poppins Thin" pitchFamily="2" charset="77"/>
              <a:cs typeface="Poppins Thin" pitchFamily="2" charset="77"/>
            </a:endParaRPr>
          </a:p>
          <a:p>
            <a:endParaRPr lang="LID4096" sz="1400" b="1" dirty="0">
              <a:solidFill>
                <a:srgbClr val="3132CE"/>
              </a:solidFill>
              <a:latin typeface="Poppins Thin" pitchFamily="2" charset="77"/>
              <a:cs typeface="Poppins Thin" pitchFamily="2" charset="77"/>
            </a:endParaRPr>
          </a:p>
          <a:p>
            <a:pPr algn="ctr">
              <a:defRPr/>
            </a:pPr>
            <a:r>
              <a:rPr kumimoji="0" lang="en-US" sz="1600" b="0" i="0" strike="noStrike" kern="1200" cap="none" spc="0" normalizeH="0" baseline="0" noProof="0" dirty="0">
                <a:ln>
                  <a:noFill/>
                </a:ln>
                <a:solidFill>
                  <a:prstClr val="white"/>
                </a:solidFill>
                <a:effectLst/>
                <a:uLnTx/>
                <a:uFillTx/>
                <a:latin typeface="Poppins" pitchFamily="2" charset="77"/>
                <a:ea typeface="+mn-ea"/>
                <a:cs typeface="Poppins" pitchFamily="2" charset="77"/>
              </a:rPr>
              <a:t>Maes, G.E.*, Parks, M., Feber A., Piechocki, K., Clokie S., Hastings R., Solanki, M., Sale C. and Silcock, L.</a:t>
            </a:r>
            <a:endParaRPr lang="nl-BE" sz="1600" dirty="0">
              <a:solidFill>
                <a:prstClr val="white"/>
              </a:solidFill>
              <a:latin typeface="Poppins" pitchFamily="2" charset="77"/>
              <a:cs typeface="Poppins" pitchFamily="2" charset="77"/>
            </a:endParaRPr>
          </a:p>
        </p:txBody>
      </p:sp>
      <p:pic>
        <p:nvPicPr>
          <p:cNvPr id="4" name="Gráfico 7">
            <a:extLst>
              <a:ext uri="{FF2B5EF4-FFF2-40B4-BE49-F238E27FC236}">
                <a16:creationId xmlns:a16="http://schemas.microsoft.com/office/drawing/2014/main" id="{C9AC81B8-6440-84CA-E4CB-58EF9D16154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356125" y="715358"/>
            <a:ext cx="3335656" cy="730155"/>
          </a:xfrm>
          <a:prstGeom prst="rect">
            <a:avLst/>
          </a:prstGeom>
        </p:spPr>
      </p:pic>
    </p:spTree>
    <p:extLst>
      <p:ext uri="{BB962C8B-B14F-4D97-AF65-F5344CB8AC3E}">
        <p14:creationId xmlns:p14="http://schemas.microsoft.com/office/powerpoint/2010/main" val="2951307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E75BC34-1353-9839-476C-31CF8FD38B34}"/>
              </a:ext>
            </a:extLst>
          </p:cNvPr>
          <p:cNvSpPr txBox="1"/>
          <p:nvPr/>
        </p:nvSpPr>
        <p:spPr>
          <a:xfrm>
            <a:off x="523026" y="4479241"/>
            <a:ext cx="7740301" cy="738664"/>
          </a:xfrm>
          <a:prstGeom prst="rect">
            <a:avLst/>
          </a:prstGeom>
          <a:noFill/>
        </p:spPr>
        <p:txBody>
          <a:bodyPr wrap="square">
            <a:spAutoFit/>
          </a:bodyPr>
          <a:lstStyle/>
          <a:p>
            <a:pPr marL="285750" indent="-285750">
              <a:buFont typeface="Arial" panose="020B0604020202020204" pitchFamily="34" charset="0"/>
              <a:buChar char="•"/>
            </a:pPr>
            <a:r>
              <a:rPr lang="en-GB" sz="1400">
                <a:solidFill>
                  <a:schemeClr val="bg1"/>
                </a:solidFill>
                <a:latin typeface="Poppins" panose="00000500000000000000" pitchFamily="2" charset="0"/>
                <a:cs typeface="Poppins" panose="00000500000000000000" pitchFamily="2" charset="0"/>
              </a:rPr>
              <a:t>Equivalent sensitivity and specificity to cystoscopy across all grades and stages.</a:t>
            </a:r>
          </a:p>
          <a:p>
            <a:pPr marL="285750" indent="-285750">
              <a:buFont typeface="Arial" panose="020B0604020202020204" pitchFamily="34" charset="0"/>
              <a:buChar char="•"/>
            </a:pPr>
            <a:r>
              <a:rPr lang="en-GB" sz="1400">
                <a:solidFill>
                  <a:schemeClr val="bg1"/>
                </a:solidFill>
                <a:latin typeface="Poppins" panose="00000500000000000000" pitchFamily="2" charset="0"/>
                <a:cs typeface="Poppins" panose="00000500000000000000" pitchFamily="2" charset="0"/>
              </a:rPr>
              <a:t>Reducing cystoscopies by ~90%</a:t>
            </a:r>
          </a:p>
          <a:p>
            <a:pPr algn="ctr"/>
            <a:r>
              <a:rPr lang="en-GB" sz="1400" b="0" i="0">
                <a:solidFill>
                  <a:schemeClr val="bg1"/>
                </a:solidFill>
                <a:effectLst/>
                <a:latin typeface="Poppins" panose="00000500000000000000" pitchFamily="2" charset="0"/>
                <a:cs typeface="Poppins" panose="00000500000000000000" pitchFamily="2" charset="0"/>
              </a:rPr>
              <a:t>.</a:t>
            </a:r>
            <a:endParaRPr lang="en-GB" sz="1400">
              <a:solidFill>
                <a:schemeClr val="bg1"/>
              </a:solidFill>
              <a:latin typeface="Poppins" panose="00000500000000000000" pitchFamily="2" charset="0"/>
              <a:cs typeface="Poppins" panose="00000500000000000000" pitchFamily="2" charset="0"/>
            </a:endParaRPr>
          </a:p>
        </p:txBody>
      </p:sp>
      <p:sp>
        <p:nvSpPr>
          <p:cNvPr id="4" name="Text Placeholder 16">
            <a:extLst>
              <a:ext uri="{FF2B5EF4-FFF2-40B4-BE49-F238E27FC236}">
                <a16:creationId xmlns:a16="http://schemas.microsoft.com/office/drawing/2014/main" id="{F47C5FA2-8533-C170-3A12-C1BC550259FF}"/>
              </a:ext>
            </a:extLst>
          </p:cNvPr>
          <p:cNvSpPr txBox="1">
            <a:spLocks/>
          </p:cNvSpPr>
          <p:nvPr/>
        </p:nvSpPr>
        <p:spPr>
          <a:xfrm>
            <a:off x="804924" y="1474084"/>
            <a:ext cx="6773036" cy="461205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r>
              <a:rPr lang="en-GB" sz="1600" b="1" dirty="0">
                <a:solidFill>
                  <a:srgbClr val="71DBAB"/>
                </a:solidFill>
                <a:latin typeface="Poppins" panose="00000500000000000000" pitchFamily="2" charset="0"/>
                <a:cs typeface="Poppins" panose="00000500000000000000" pitchFamily="2" charset="0"/>
              </a:rPr>
              <a:t>Biomarkers were identified by Dr Rik Bryan and Dr Doug Ward at Birmingham University UK</a:t>
            </a:r>
          </a:p>
          <a:p>
            <a:pPr lvl="1"/>
            <a:endParaRPr lang="en-GB" sz="1600" dirty="0">
              <a:solidFill>
                <a:srgbClr val="71DBAB"/>
              </a:solidFill>
              <a:latin typeface="Poppins" panose="00000500000000000000" pitchFamily="2" charset="0"/>
              <a:cs typeface="Poppins" panose="00000500000000000000" pitchFamily="2" charset="0"/>
            </a:endParaRPr>
          </a:p>
          <a:p>
            <a:pPr lvl="1"/>
            <a:endParaRPr lang="en-GB" sz="1400" dirty="0">
              <a:solidFill>
                <a:srgbClr val="71DBAB"/>
              </a:solidFill>
              <a:latin typeface="Poppins" panose="00000500000000000000" pitchFamily="2" charset="0"/>
              <a:cs typeface="Poppins" panose="00000500000000000000" pitchFamily="2" charset="0"/>
            </a:endParaRPr>
          </a:p>
          <a:p>
            <a:pPr marL="742950" lvl="1" indent="-285750">
              <a:buBlip>
                <a:blip r:embed="rId2"/>
              </a:buBlip>
            </a:pPr>
            <a:r>
              <a:rPr lang="en-US" sz="1400" b="1" dirty="0">
                <a:solidFill>
                  <a:schemeClr val="tx1">
                    <a:lumMod val="50000"/>
                    <a:lumOff val="50000"/>
                  </a:schemeClr>
                </a:solidFill>
                <a:latin typeface="Poppins" panose="00000500000000000000" pitchFamily="2" charset="0"/>
                <a:cs typeface="Poppins" panose="00000500000000000000" pitchFamily="2" charset="0"/>
              </a:rPr>
              <a:t> </a:t>
            </a:r>
            <a:r>
              <a:rPr lang="en-US" sz="1400" dirty="0">
                <a:solidFill>
                  <a:schemeClr val="tx1">
                    <a:lumMod val="50000"/>
                    <a:lumOff val="50000"/>
                  </a:schemeClr>
                </a:solidFill>
                <a:latin typeface="Poppins" panose="00000500000000000000" pitchFamily="2" charset="0"/>
                <a:cs typeface="Poppins" panose="00000500000000000000" pitchFamily="2" charset="0"/>
              </a:rPr>
              <a:t>NGS sequencing panel that targets </a:t>
            </a:r>
            <a:r>
              <a:rPr lang="en-US" sz="1400" b="1" dirty="0">
                <a:solidFill>
                  <a:schemeClr val="tx1">
                    <a:lumMod val="50000"/>
                    <a:lumOff val="50000"/>
                  </a:schemeClr>
                </a:solidFill>
                <a:latin typeface="Poppins" panose="00000500000000000000" pitchFamily="2" charset="0"/>
                <a:cs typeface="Poppins" panose="00000500000000000000" pitchFamily="2" charset="0"/>
              </a:rPr>
              <a:t>promoter and </a:t>
            </a:r>
            <a:r>
              <a:rPr lang="en-US" sz="1400" b="1" dirty="0" err="1">
                <a:solidFill>
                  <a:schemeClr val="tx1">
                    <a:lumMod val="50000"/>
                    <a:lumOff val="50000"/>
                  </a:schemeClr>
                </a:solidFill>
                <a:latin typeface="Poppins" panose="00000500000000000000" pitchFamily="2" charset="0"/>
                <a:cs typeface="Poppins" panose="00000500000000000000" pitchFamily="2" charset="0"/>
              </a:rPr>
              <a:t>exonic</a:t>
            </a:r>
            <a:r>
              <a:rPr lang="en-US" sz="1400" b="1" dirty="0">
                <a:solidFill>
                  <a:schemeClr val="tx1">
                    <a:lumMod val="50000"/>
                    <a:lumOff val="50000"/>
                  </a:schemeClr>
                </a:solidFill>
                <a:latin typeface="Poppins" panose="00000500000000000000" pitchFamily="2" charset="0"/>
                <a:cs typeface="Poppins" panose="00000500000000000000" pitchFamily="2" charset="0"/>
              </a:rPr>
              <a:t> regions of 23 of the most relevant genes</a:t>
            </a:r>
            <a:r>
              <a:rPr lang="en-US" sz="1400" dirty="0">
                <a:solidFill>
                  <a:schemeClr val="tx1">
                    <a:lumMod val="50000"/>
                    <a:lumOff val="50000"/>
                  </a:schemeClr>
                </a:solidFill>
                <a:latin typeface="Poppins" panose="00000500000000000000" pitchFamily="2" charset="0"/>
                <a:cs typeface="Poppins" panose="00000500000000000000" pitchFamily="2" charset="0"/>
              </a:rPr>
              <a:t> associated with bladder cancer.</a:t>
            </a:r>
          </a:p>
          <a:p>
            <a:pPr lvl="1"/>
            <a:endParaRPr lang="en-GB" sz="1400" dirty="0">
              <a:solidFill>
                <a:schemeClr val="tx1">
                  <a:lumMod val="50000"/>
                  <a:lumOff val="50000"/>
                </a:schemeClr>
              </a:solidFill>
              <a:latin typeface="Poppins" panose="00000500000000000000" pitchFamily="2" charset="0"/>
              <a:cs typeface="Poppins" panose="00000500000000000000" pitchFamily="2" charset="0"/>
            </a:endParaRPr>
          </a:p>
          <a:p>
            <a:pPr marL="742950" lvl="1" indent="-285750">
              <a:buBlip>
                <a:blip r:embed="rId2"/>
              </a:buBlip>
            </a:pPr>
            <a:r>
              <a:rPr lang="en-US" sz="1400" dirty="0">
                <a:solidFill>
                  <a:schemeClr val="tx1">
                    <a:lumMod val="50000"/>
                    <a:lumOff val="50000"/>
                  </a:schemeClr>
                </a:solidFill>
                <a:latin typeface="Poppins" panose="00000500000000000000" pitchFamily="2" charset="0"/>
                <a:cs typeface="Poppins" panose="00000500000000000000" pitchFamily="2" charset="0"/>
              </a:rPr>
              <a:t>Identified by a combination of publicly available data and deep </a:t>
            </a:r>
          </a:p>
          <a:p>
            <a:pPr lvl="1"/>
            <a:r>
              <a:rPr lang="en-US" sz="1400" dirty="0">
                <a:solidFill>
                  <a:schemeClr val="tx1">
                    <a:lumMod val="50000"/>
                    <a:lumOff val="50000"/>
                  </a:schemeClr>
                </a:solidFill>
                <a:latin typeface="Poppins" panose="00000500000000000000" pitchFamily="2" charset="0"/>
                <a:cs typeface="Poppins" panose="00000500000000000000" pitchFamily="2" charset="0"/>
              </a:rPr>
              <a:t>      exome sequencing </a:t>
            </a:r>
          </a:p>
          <a:p>
            <a:pPr lvl="1"/>
            <a:r>
              <a:rPr lang="en-US" sz="1400" dirty="0">
                <a:solidFill>
                  <a:schemeClr val="tx1">
                    <a:lumMod val="50000"/>
                    <a:lumOff val="50000"/>
                  </a:schemeClr>
                </a:solidFill>
                <a:latin typeface="Poppins" panose="00000500000000000000" pitchFamily="2" charset="0"/>
                <a:cs typeface="Poppins" panose="00000500000000000000" pitchFamily="2" charset="0"/>
              </a:rPr>
              <a:t>      </a:t>
            </a:r>
            <a:r>
              <a:rPr lang="en-US" sz="1100" dirty="0">
                <a:solidFill>
                  <a:schemeClr val="tx1">
                    <a:lumMod val="50000"/>
                    <a:lumOff val="50000"/>
                  </a:schemeClr>
                </a:solidFill>
                <a:latin typeface="Poppins" panose="00000500000000000000" pitchFamily="2" charset="0"/>
                <a:cs typeface="Poppins" panose="00000500000000000000" pitchFamily="2" charset="0"/>
              </a:rPr>
              <a:t>-Exome studies were performed on Caucasian populations </a:t>
            </a:r>
          </a:p>
          <a:p>
            <a:pPr marL="742950" lvl="1" indent="-285750">
              <a:buBlip>
                <a:blip r:embed="rId2"/>
              </a:buBlip>
            </a:pPr>
            <a:endParaRPr lang="en-GB" sz="1400" dirty="0">
              <a:solidFill>
                <a:schemeClr val="tx1">
                  <a:lumMod val="50000"/>
                  <a:lumOff val="50000"/>
                </a:schemeClr>
              </a:solidFill>
              <a:latin typeface="Poppins" panose="00000500000000000000" pitchFamily="2" charset="0"/>
              <a:cs typeface="Poppins" panose="00000500000000000000" pitchFamily="2" charset="0"/>
            </a:endParaRPr>
          </a:p>
          <a:p>
            <a:pPr marL="742950" lvl="1" indent="-285750">
              <a:buBlip>
                <a:blip r:embed="rId2"/>
              </a:buBlip>
            </a:pPr>
            <a:r>
              <a:rPr lang="en-US" sz="1400" dirty="0">
                <a:solidFill>
                  <a:schemeClr val="tx1">
                    <a:lumMod val="50000"/>
                    <a:lumOff val="50000"/>
                  </a:schemeClr>
                </a:solidFill>
                <a:latin typeface="Poppins" panose="00000500000000000000" pitchFamily="2" charset="0"/>
                <a:cs typeface="Poppins" panose="00000500000000000000" pitchFamily="2" charset="0"/>
              </a:rPr>
              <a:t>The panel have been shown to accurately </a:t>
            </a:r>
            <a:r>
              <a:rPr lang="en-US" sz="1400" b="1" dirty="0">
                <a:solidFill>
                  <a:schemeClr val="tx1">
                    <a:lumMod val="50000"/>
                    <a:lumOff val="50000"/>
                  </a:schemeClr>
                </a:solidFill>
                <a:latin typeface="Poppins" panose="00000500000000000000" pitchFamily="2" charset="0"/>
                <a:cs typeface="Poppins" panose="00000500000000000000" pitchFamily="2" charset="0"/>
              </a:rPr>
              <a:t>detect somatic mutations in over 96% of bladder cancers</a:t>
            </a:r>
            <a:r>
              <a:rPr lang="en-US" sz="1400" dirty="0">
                <a:solidFill>
                  <a:schemeClr val="tx1">
                    <a:lumMod val="50000"/>
                    <a:lumOff val="50000"/>
                  </a:schemeClr>
                </a:solidFill>
                <a:latin typeface="Poppins" panose="00000500000000000000" pitchFamily="2" charset="0"/>
                <a:cs typeface="Poppins" panose="00000500000000000000" pitchFamily="2" charset="0"/>
              </a:rPr>
              <a:t> in over 700 clinical samples. </a:t>
            </a:r>
          </a:p>
          <a:p>
            <a:pPr marL="742950" lvl="1" indent="-285750">
              <a:buBlip>
                <a:blip r:embed="rId2"/>
              </a:buBlip>
            </a:pPr>
            <a:endParaRPr lang="en-GB" sz="1400" dirty="0">
              <a:solidFill>
                <a:schemeClr val="tx1">
                  <a:lumMod val="50000"/>
                  <a:lumOff val="50000"/>
                </a:schemeClr>
              </a:solidFill>
              <a:latin typeface="Poppins" panose="00000500000000000000" pitchFamily="2" charset="0"/>
              <a:cs typeface="Poppins" panose="00000500000000000000" pitchFamily="2" charset="0"/>
            </a:endParaRPr>
          </a:p>
          <a:p>
            <a:pPr marL="742950" lvl="1" indent="-285750">
              <a:buBlip>
                <a:blip r:embed="rId2"/>
              </a:buBlip>
            </a:pPr>
            <a:r>
              <a:rPr lang="en-US" sz="1400" dirty="0">
                <a:solidFill>
                  <a:schemeClr val="tx1">
                    <a:lumMod val="50000"/>
                    <a:lumOff val="50000"/>
                  </a:schemeClr>
                </a:solidFill>
                <a:latin typeface="Poppins" panose="00000500000000000000" pitchFamily="2" charset="0"/>
                <a:cs typeface="Poppins" panose="00000500000000000000" pitchFamily="2" charset="0"/>
              </a:rPr>
              <a:t>Compatible with all Illumina sequencers</a:t>
            </a:r>
          </a:p>
          <a:p>
            <a:pPr marL="742950" lvl="1" indent="-285750">
              <a:buBlip>
                <a:blip r:embed="rId2"/>
              </a:buBlip>
            </a:pPr>
            <a:endParaRPr lang="en-GB" sz="1400" dirty="0">
              <a:solidFill>
                <a:schemeClr val="tx1">
                  <a:lumMod val="50000"/>
                  <a:lumOff val="50000"/>
                </a:schemeClr>
              </a:solidFill>
              <a:latin typeface="Poppins" panose="00000500000000000000" pitchFamily="2" charset="0"/>
              <a:cs typeface="Poppins" panose="00000500000000000000" pitchFamily="2" charset="0"/>
            </a:endParaRPr>
          </a:p>
          <a:p>
            <a:pPr marL="742950" lvl="1" indent="-285750">
              <a:buBlip>
                <a:blip r:embed="rId2"/>
              </a:buBlip>
            </a:pPr>
            <a:r>
              <a:rPr lang="en-US" sz="1400" dirty="0">
                <a:solidFill>
                  <a:schemeClr val="tx1">
                    <a:lumMod val="50000"/>
                    <a:lumOff val="50000"/>
                  </a:schemeClr>
                </a:solidFill>
                <a:latin typeface="Poppins" panose="00000500000000000000" pitchFamily="2" charset="0"/>
                <a:cs typeface="Poppins" panose="00000500000000000000" pitchFamily="2" charset="0"/>
              </a:rPr>
              <a:t>384 patient/sample indexes ensure that customer can use the </a:t>
            </a:r>
          </a:p>
          <a:p>
            <a:pPr marL="722313" lvl="1" indent="-265113"/>
            <a:r>
              <a:rPr lang="en-US" sz="1400" dirty="0">
                <a:solidFill>
                  <a:schemeClr val="tx1">
                    <a:lumMod val="50000"/>
                    <a:lumOff val="50000"/>
                  </a:schemeClr>
                </a:solidFill>
                <a:latin typeface="Poppins" panose="00000500000000000000" pitchFamily="2" charset="0"/>
                <a:cs typeface="Poppins" panose="00000500000000000000" pitchFamily="2" charset="0"/>
              </a:rPr>
              <a:t>     GALEAS™ Bladder Cancer panel on the smallest to the largest output sequencers.</a:t>
            </a:r>
          </a:p>
          <a:p>
            <a:pPr marL="742950" lvl="1" indent="-285750">
              <a:buBlip>
                <a:blip r:embed="rId2"/>
              </a:buBlip>
            </a:pPr>
            <a:endParaRPr lang="en-GB" sz="1600" dirty="0">
              <a:solidFill>
                <a:schemeClr val="tx1">
                  <a:lumMod val="50000"/>
                  <a:lumOff val="50000"/>
                </a:schemeClr>
              </a:solidFill>
              <a:latin typeface="Poppins" panose="00000500000000000000" pitchFamily="2" charset="0"/>
              <a:cs typeface="Poppins" panose="00000500000000000000" pitchFamily="2" charset="0"/>
            </a:endParaRPr>
          </a:p>
        </p:txBody>
      </p:sp>
      <p:sp>
        <p:nvSpPr>
          <p:cNvPr id="2" name="Text Placeholder 6">
            <a:extLst>
              <a:ext uri="{FF2B5EF4-FFF2-40B4-BE49-F238E27FC236}">
                <a16:creationId xmlns:a16="http://schemas.microsoft.com/office/drawing/2014/main" id="{63A9EAB7-584B-E812-8E7D-11F833E478BF}"/>
              </a:ext>
            </a:extLst>
          </p:cNvPr>
          <p:cNvSpPr>
            <a:spLocks noGrp="1"/>
          </p:cNvSpPr>
          <p:nvPr/>
        </p:nvSpPr>
        <p:spPr>
          <a:xfrm>
            <a:off x="1215172" y="1003089"/>
            <a:ext cx="9109201" cy="369332"/>
          </a:xfrm>
          <a:prstGeom prst="rect">
            <a:avLst/>
          </a:prstGeom>
        </p:spPr>
        <p:txBody>
          <a:bodyPr lIns="91440" tIns="45720" rIns="91440" bIns="45720" anchor="b"/>
          <a:lstStyle>
            <a:lvl1pPr marL="0" indent="0" algn="l" defTabSz="914400" rtl="0" eaLnBrk="1" latinLnBrk="0" hangingPunct="1">
              <a:lnSpc>
                <a:spcPct val="90000"/>
              </a:lnSpc>
              <a:spcBef>
                <a:spcPts val="1000"/>
              </a:spcBef>
              <a:buFont typeface="Arial" panose="020B0604020202020204" pitchFamily="34" charset="0"/>
              <a:buNone/>
              <a:defRPr lang="en-GB" sz="2000" b="0" i="0" kern="1200" dirty="0" smtClean="0">
                <a:solidFill>
                  <a:srgbClr val="345897"/>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GB" sz="1800" b="1" i="0" kern="1200" dirty="0">
                <a:solidFill>
                  <a:srgbClr val="345897"/>
                </a:solidFill>
                <a:latin typeface="Quicksand Bold" panose="02000503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solidFill>
                <a:srgbClr val="3434D5"/>
              </a:solidFill>
            </a:endParaRPr>
          </a:p>
          <a:p>
            <a:endParaRPr lang="en-GB">
              <a:solidFill>
                <a:srgbClr val="3434D5"/>
              </a:solidFill>
            </a:endParaRPr>
          </a:p>
          <a:p>
            <a:endParaRPr lang="en-GB">
              <a:solidFill>
                <a:srgbClr val="3434D5"/>
              </a:solidFill>
            </a:endParaRPr>
          </a:p>
          <a:p>
            <a:endParaRPr lang="en-GB">
              <a:solidFill>
                <a:srgbClr val="3434D5"/>
              </a:solidFill>
            </a:endParaRPr>
          </a:p>
          <a:p>
            <a:endParaRPr lang="en-GB">
              <a:solidFill>
                <a:srgbClr val="3434D5"/>
              </a:solidFill>
            </a:endParaRPr>
          </a:p>
          <a:p>
            <a:endParaRPr lang="en-GB">
              <a:solidFill>
                <a:srgbClr val="3434D5"/>
              </a:solidFill>
            </a:endParaRPr>
          </a:p>
          <a:p>
            <a:endParaRPr lang="en-GB">
              <a:solidFill>
                <a:srgbClr val="3434D5"/>
              </a:solidFill>
            </a:endParaRPr>
          </a:p>
          <a:p>
            <a:endParaRPr lang="en-GB">
              <a:solidFill>
                <a:srgbClr val="3434D5"/>
              </a:solidFill>
            </a:endParaRPr>
          </a:p>
          <a:p>
            <a:endParaRPr lang="en-GB">
              <a:solidFill>
                <a:srgbClr val="3434D5"/>
              </a:solidFill>
            </a:endParaRPr>
          </a:p>
          <a:p>
            <a:r>
              <a:rPr lang="en-GB">
                <a:solidFill>
                  <a:srgbClr val="3434D5"/>
                </a:solidFill>
              </a:rPr>
              <a:t>Comprehensive NGS panel</a:t>
            </a:r>
          </a:p>
          <a:p>
            <a:endParaRPr lang="en-GB" sz="1600" b="1">
              <a:solidFill>
                <a:schemeClr val="tx1">
                  <a:lumMod val="50000"/>
                  <a:lumOff val="50000"/>
                </a:schemeClr>
              </a:solidFill>
            </a:endParaRPr>
          </a:p>
        </p:txBody>
      </p:sp>
      <p:graphicFrame>
        <p:nvGraphicFramePr>
          <p:cNvPr id="5" name="Table 4">
            <a:extLst>
              <a:ext uri="{FF2B5EF4-FFF2-40B4-BE49-F238E27FC236}">
                <a16:creationId xmlns:a16="http://schemas.microsoft.com/office/drawing/2014/main" id="{49066DB0-EB75-2182-22F9-80118D4536E1}"/>
              </a:ext>
            </a:extLst>
          </p:cNvPr>
          <p:cNvGraphicFramePr>
            <a:graphicFrameLocks noGrp="1"/>
          </p:cNvGraphicFramePr>
          <p:nvPr>
            <p:extLst>
              <p:ext uri="{D42A27DB-BD31-4B8C-83A1-F6EECF244321}">
                <p14:modId xmlns:p14="http://schemas.microsoft.com/office/powerpoint/2010/main" val="1169365463"/>
              </p:ext>
            </p:extLst>
          </p:nvPr>
        </p:nvGraphicFramePr>
        <p:xfrm>
          <a:off x="7597599" y="2285639"/>
          <a:ext cx="4394628" cy="2951516"/>
        </p:xfrm>
        <a:graphic>
          <a:graphicData uri="http://schemas.openxmlformats.org/drawingml/2006/table">
            <a:tbl>
              <a:tblPr>
                <a:tableStyleId>{5C22544A-7EE6-4342-B048-85BDC9FD1C3A}</a:tableStyleId>
              </a:tblPr>
              <a:tblGrid>
                <a:gridCol w="1464876">
                  <a:extLst>
                    <a:ext uri="{9D8B030D-6E8A-4147-A177-3AD203B41FA5}">
                      <a16:colId xmlns:a16="http://schemas.microsoft.com/office/drawing/2014/main" val="983544602"/>
                    </a:ext>
                  </a:extLst>
                </a:gridCol>
                <a:gridCol w="1464876">
                  <a:extLst>
                    <a:ext uri="{9D8B030D-6E8A-4147-A177-3AD203B41FA5}">
                      <a16:colId xmlns:a16="http://schemas.microsoft.com/office/drawing/2014/main" val="993753822"/>
                    </a:ext>
                  </a:extLst>
                </a:gridCol>
                <a:gridCol w="1464876">
                  <a:extLst>
                    <a:ext uri="{9D8B030D-6E8A-4147-A177-3AD203B41FA5}">
                      <a16:colId xmlns:a16="http://schemas.microsoft.com/office/drawing/2014/main" val="1601485760"/>
                    </a:ext>
                  </a:extLst>
                </a:gridCol>
              </a:tblGrid>
              <a:tr h="350582">
                <a:tc>
                  <a:txBody>
                    <a:bodyPr/>
                    <a:lstStyle/>
                    <a:p>
                      <a:pPr algn="ctr" fontAlgn="b"/>
                      <a:r>
                        <a:rPr lang="en-US" sz="1000" b="0" i="0" u="none" strike="noStrike">
                          <a:solidFill>
                            <a:schemeClr val="bg1"/>
                          </a:solidFill>
                          <a:effectLst/>
                          <a:latin typeface="Poppins" panose="00000500000000000000" pitchFamily="2" charset="0"/>
                          <a:cs typeface="Poppins" panose="00000500000000000000" pitchFamily="2" charset="0"/>
                        </a:rPr>
                        <a:t>AKT1</a:t>
                      </a:r>
                      <a:endParaRPr lang="en-GB" sz="1000" b="0" i="0" u="none" strike="noStrike">
                        <a:solidFill>
                          <a:schemeClr val="bg1"/>
                        </a:solidFill>
                        <a:effectLst/>
                        <a:latin typeface="Poppins" panose="00000500000000000000" pitchFamily="2" charset="0"/>
                        <a:cs typeface="Poppins" panose="00000500000000000000" pitchFamily="2" charset="0"/>
                      </a:endParaRPr>
                    </a:p>
                  </a:txBody>
                  <a:tcPr marL="8162" marR="8162" marT="81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FDCA3"/>
                    </a:solidFill>
                  </a:tcPr>
                </a:tc>
                <a:tc>
                  <a:txBody>
                    <a:bodyPr/>
                    <a:lstStyle/>
                    <a:p>
                      <a:pPr algn="ctr" fontAlgn="b"/>
                      <a:r>
                        <a:rPr lang="en-US" sz="1000" b="0" i="0" u="none" strike="noStrike">
                          <a:solidFill>
                            <a:schemeClr val="bg1"/>
                          </a:solidFill>
                          <a:effectLst/>
                          <a:latin typeface="Poppins" panose="00000500000000000000" pitchFamily="2" charset="0"/>
                          <a:cs typeface="Poppins" panose="00000500000000000000" pitchFamily="2" charset="0"/>
                        </a:rPr>
                        <a:t>E</a:t>
                      </a:r>
                      <a:r>
                        <a:rPr lang="en-GB" sz="1000" b="0" i="0" u="none" strike="noStrike">
                          <a:solidFill>
                            <a:schemeClr val="bg1"/>
                          </a:solidFill>
                          <a:effectLst/>
                          <a:latin typeface="Poppins" panose="00000500000000000000" pitchFamily="2" charset="0"/>
                          <a:cs typeface="Poppins" panose="00000500000000000000" pitchFamily="2" charset="0"/>
                        </a:rPr>
                        <a:t>RBB2</a:t>
                      </a:r>
                    </a:p>
                  </a:txBody>
                  <a:tcPr marL="8162" marR="8162" marT="81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FDCA3"/>
                    </a:solidFill>
                  </a:tcPr>
                </a:tc>
                <a:tc>
                  <a:txBody>
                    <a:bodyPr/>
                    <a:lstStyle/>
                    <a:p>
                      <a:pPr algn="ctr" fontAlgn="b"/>
                      <a:r>
                        <a:rPr lang="en-GB" sz="1000" b="0" u="none" strike="noStrike">
                          <a:solidFill>
                            <a:schemeClr val="bg1"/>
                          </a:solidFill>
                          <a:effectLst/>
                          <a:latin typeface="Poppins" panose="00000500000000000000" pitchFamily="2" charset="0"/>
                          <a:cs typeface="Poppins" panose="00000500000000000000" pitchFamily="2" charset="0"/>
                        </a:rPr>
                        <a:t>NRAS</a:t>
                      </a:r>
                      <a:endParaRPr lang="en-GB" sz="1000" b="0" i="0" u="none" strike="noStrike">
                        <a:solidFill>
                          <a:schemeClr val="bg1"/>
                        </a:solidFill>
                        <a:effectLst/>
                        <a:latin typeface="Poppins" panose="00000500000000000000" pitchFamily="2" charset="0"/>
                        <a:cs typeface="Poppins" panose="00000500000000000000" pitchFamily="2" charset="0"/>
                      </a:endParaRPr>
                    </a:p>
                  </a:txBody>
                  <a:tcPr marL="8162" marR="8162" marT="81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FDCA3"/>
                    </a:solidFill>
                  </a:tcPr>
                </a:tc>
                <a:extLst>
                  <a:ext uri="{0D108BD9-81ED-4DB2-BD59-A6C34878D82A}">
                    <a16:rowId xmlns:a16="http://schemas.microsoft.com/office/drawing/2014/main" val="1309724804"/>
                  </a:ext>
                </a:extLst>
              </a:tr>
              <a:tr h="371562">
                <a:tc>
                  <a:txBody>
                    <a:bodyPr/>
                    <a:lstStyle/>
                    <a:p>
                      <a:pPr algn="ctr" fontAlgn="b"/>
                      <a:r>
                        <a:rPr lang="en-US" sz="1000" b="0" i="0" u="none" strike="noStrike">
                          <a:solidFill>
                            <a:srgbClr val="666666"/>
                          </a:solidFill>
                          <a:effectLst/>
                          <a:latin typeface="Poppins" panose="00000500000000000000" pitchFamily="2" charset="0"/>
                          <a:cs typeface="Poppins" panose="00000500000000000000" pitchFamily="2" charset="0"/>
                        </a:rPr>
                        <a:t>B</a:t>
                      </a:r>
                      <a:r>
                        <a:rPr lang="en-GB" sz="1000" b="0" i="0" u="none" strike="noStrike">
                          <a:solidFill>
                            <a:srgbClr val="666666"/>
                          </a:solidFill>
                          <a:effectLst/>
                          <a:latin typeface="Poppins" panose="00000500000000000000" pitchFamily="2" charset="0"/>
                          <a:cs typeface="Poppins" panose="00000500000000000000" pitchFamily="2" charset="0"/>
                        </a:rPr>
                        <a:t>RAF</a:t>
                      </a:r>
                    </a:p>
                  </a:txBody>
                  <a:tcPr marL="8162" marR="8162" marT="81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000" b="0" i="0" u="none" strike="noStrike">
                          <a:solidFill>
                            <a:srgbClr val="666666"/>
                          </a:solidFill>
                          <a:effectLst/>
                          <a:latin typeface="Poppins" panose="00000500000000000000" pitchFamily="2" charset="0"/>
                          <a:cs typeface="Poppins" panose="00000500000000000000" pitchFamily="2" charset="0"/>
                        </a:rPr>
                        <a:t>E</a:t>
                      </a:r>
                      <a:r>
                        <a:rPr lang="en-GB" sz="1000" b="0" i="0" u="none" strike="noStrike">
                          <a:solidFill>
                            <a:srgbClr val="666666"/>
                          </a:solidFill>
                          <a:effectLst/>
                          <a:latin typeface="Poppins" panose="00000500000000000000" pitchFamily="2" charset="0"/>
                          <a:cs typeface="Poppins" panose="00000500000000000000" pitchFamily="2" charset="0"/>
                        </a:rPr>
                        <a:t>RBB3</a:t>
                      </a:r>
                    </a:p>
                  </a:txBody>
                  <a:tcPr marL="8162" marR="8162" marT="81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000" b="0" i="0" u="none" strike="noStrike">
                          <a:solidFill>
                            <a:srgbClr val="666666"/>
                          </a:solidFill>
                          <a:effectLst/>
                          <a:latin typeface="Poppins" panose="00000500000000000000" pitchFamily="2" charset="0"/>
                          <a:cs typeface="Poppins" panose="00000500000000000000" pitchFamily="2" charset="0"/>
                        </a:rPr>
                        <a:t>P</a:t>
                      </a:r>
                      <a:r>
                        <a:rPr lang="en-GB" sz="1000" b="0" i="0" u="none" strike="noStrike">
                          <a:solidFill>
                            <a:srgbClr val="666666"/>
                          </a:solidFill>
                          <a:effectLst/>
                          <a:latin typeface="Poppins" panose="00000500000000000000" pitchFamily="2" charset="0"/>
                          <a:cs typeface="Poppins" panose="00000500000000000000" pitchFamily="2" charset="0"/>
                        </a:rPr>
                        <a:t>IK3CA</a:t>
                      </a:r>
                    </a:p>
                  </a:txBody>
                  <a:tcPr marL="8162" marR="8162" marT="81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54804788"/>
                  </a:ext>
                </a:extLst>
              </a:tr>
              <a:tr h="371562">
                <a:tc>
                  <a:txBody>
                    <a:bodyPr/>
                    <a:lstStyle/>
                    <a:p>
                      <a:pPr algn="ctr" fontAlgn="b"/>
                      <a:r>
                        <a:rPr lang="en-GB" sz="1000" b="0" u="none" strike="noStrike">
                          <a:solidFill>
                            <a:schemeClr val="bg1"/>
                          </a:solidFill>
                          <a:effectLst/>
                          <a:latin typeface="Poppins" panose="00000500000000000000" pitchFamily="2" charset="0"/>
                          <a:cs typeface="Poppins" panose="00000500000000000000" pitchFamily="2" charset="0"/>
                        </a:rPr>
                        <a:t>C3orf70 </a:t>
                      </a:r>
                      <a:endParaRPr lang="en-GB" sz="1000" b="0" i="0" u="none" strike="noStrike">
                        <a:solidFill>
                          <a:schemeClr val="bg1"/>
                        </a:solidFill>
                        <a:effectLst/>
                        <a:latin typeface="Poppins" panose="00000500000000000000" pitchFamily="2" charset="0"/>
                        <a:cs typeface="Poppins" panose="00000500000000000000" pitchFamily="2" charset="0"/>
                      </a:endParaRPr>
                    </a:p>
                  </a:txBody>
                  <a:tcPr marL="8162" marR="8162" marT="81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FDCA3"/>
                    </a:solidFill>
                  </a:tcPr>
                </a:tc>
                <a:tc>
                  <a:txBody>
                    <a:bodyPr/>
                    <a:lstStyle/>
                    <a:p>
                      <a:pPr algn="ctr" fontAlgn="b"/>
                      <a:r>
                        <a:rPr lang="en-US" sz="1000" b="0" i="0" u="none" strike="noStrike">
                          <a:solidFill>
                            <a:schemeClr val="bg1"/>
                          </a:solidFill>
                          <a:effectLst/>
                          <a:latin typeface="Poppins" panose="00000500000000000000" pitchFamily="2" charset="0"/>
                          <a:cs typeface="Poppins" panose="00000500000000000000" pitchFamily="2" charset="0"/>
                        </a:rPr>
                        <a:t>E</a:t>
                      </a:r>
                      <a:r>
                        <a:rPr lang="en-GB" sz="1000" b="0" i="0" u="none" strike="noStrike">
                          <a:solidFill>
                            <a:schemeClr val="bg1"/>
                          </a:solidFill>
                          <a:effectLst/>
                          <a:latin typeface="Poppins" panose="00000500000000000000" pitchFamily="2" charset="0"/>
                          <a:cs typeface="Poppins" panose="00000500000000000000" pitchFamily="2" charset="0"/>
                        </a:rPr>
                        <a:t>RRC2</a:t>
                      </a:r>
                    </a:p>
                  </a:txBody>
                  <a:tcPr marL="8162" marR="8162" marT="81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FDCA3"/>
                    </a:solidFill>
                  </a:tcPr>
                </a:tc>
                <a:tc>
                  <a:txBody>
                    <a:bodyPr/>
                    <a:lstStyle/>
                    <a:p>
                      <a:pPr algn="ctr" fontAlgn="b"/>
                      <a:r>
                        <a:rPr lang="en-US" sz="1000" b="0" i="0" u="none" strike="noStrike">
                          <a:solidFill>
                            <a:schemeClr val="bg1"/>
                          </a:solidFill>
                          <a:effectLst/>
                          <a:latin typeface="Poppins" panose="00000500000000000000" pitchFamily="2" charset="0"/>
                          <a:cs typeface="Poppins" panose="00000500000000000000" pitchFamily="2" charset="0"/>
                        </a:rPr>
                        <a:t>R</a:t>
                      </a:r>
                      <a:r>
                        <a:rPr lang="en-GB" sz="1000" b="0" i="0" u="none" strike="noStrike">
                          <a:solidFill>
                            <a:schemeClr val="bg1"/>
                          </a:solidFill>
                          <a:effectLst/>
                          <a:latin typeface="Poppins" panose="00000500000000000000" pitchFamily="2" charset="0"/>
                          <a:cs typeface="Poppins" panose="00000500000000000000" pitchFamily="2" charset="0"/>
                        </a:rPr>
                        <a:t>HOB</a:t>
                      </a:r>
                    </a:p>
                  </a:txBody>
                  <a:tcPr marL="8162" marR="8162" marT="81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FDCA3"/>
                    </a:solidFill>
                  </a:tcPr>
                </a:tc>
                <a:extLst>
                  <a:ext uri="{0D108BD9-81ED-4DB2-BD59-A6C34878D82A}">
                    <a16:rowId xmlns:a16="http://schemas.microsoft.com/office/drawing/2014/main" val="2547839740"/>
                  </a:ext>
                </a:extLst>
              </a:tr>
              <a:tr h="371562">
                <a:tc>
                  <a:txBody>
                    <a:bodyPr/>
                    <a:lstStyle/>
                    <a:p>
                      <a:pPr algn="ctr" fontAlgn="b"/>
                      <a:r>
                        <a:rPr lang="en-US" sz="1000" b="0" i="0" u="none" strike="noStrike">
                          <a:solidFill>
                            <a:srgbClr val="666666"/>
                          </a:solidFill>
                          <a:effectLst/>
                          <a:latin typeface="Poppins" panose="00000500000000000000" pitchFamily="2" charset="0"/>
                          <a:cs typeface="Poppins" panose="00000500000000000000" pitchFamily="2" charset="0"/>
                        </a:rPr>
                        <a:t>C</a:t>
                      </a:r>
                      <a:r>
                        <a:rPr lang="en-GB" sz="1000" b="0" i="0" u="none" strike="noStrike">
                          <a:solidFill>
                            <a:srgbClr val="666666"/>
                          </a:solidFill>
                          <a:effectLst/>
                          <a:latin typeface="Poppins" panose="00000500000000000000" pitchFamily="2" charset="0"/>
                          <a:cs typeface="Poppins" panose="00000500000000000000" pitchFamily="2" charset="0"/>
                        </a:rPr>
                        <a:t>DKN1A</a:t>
                      </a:r>
                    </a:p>
                  </a:txBody>
                  <a:tcPr marL="8162" marR="8162" marT="81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000" b="0" i="0" u="none" strike="noStrike">
                          <a:solidFill>
                            <a:srgbClr val="666666"/>
                          </a:solidFill>
                          <a:effectLst/>
                          <a:latin typeface="Poppins" panose="00000500000000000000" pitchFamily="2" charset="0"/>
                          <a:cs typeface="Poppins" panose="00000500000000000000" pitchFamily="2" charset="0"/>
                        </a:rPr>
                        <a:t>F</a:t>
                      </a:r>
                      <a:r>
                        <a:rPr lang="en-GB" sz="1000" b="0" i="0" u="none" strike="noStrike">
                          <a:solidFill>
                            <a:srgbClr val="666666"/>
                          </a:solidFill>
                          <a:effectLst/>
                          <a:latin typeface="Poppins" panose="00000500000000000000" pitchFamily="2" charset="0"/>
                          <a:cs typeface="Poppins" panose="00000500000000000000" pitchFamily="2" charset="0"/>
                        </a:rPr>
                        <a:t>BXW7</a:t>
                      </a:r>
                    </a:p>
                  </a:txBody>
                  <a:tcPr marL="8162" marR="8162" marT="81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000" b="0" i="0" u="none" strike="noStrike">
                          <a:solidFill>
                            <a:srgbClr val="666666"/>
                          </a:solidFill>
                          <a:effectLst/>
                          <a:latin typeface="Poppins" panose="00000500000000000000" pitchFamily="2" charset="0"/>
                          <a:cs typeface="Poppins" panose="00000500000000000000" pitchFamily="2" charset="0"/>
                        </a:rPr>
                        <a:t>R</a:t>
                      </a:r>
                      <a:r>
                        <a:rPr lang="en-GB" sz="1000" b="0" i="0" u="none" strike="noStrike">
                          <a:solidFill>
                            <a:srgbClr val="666666"/>
                          </a:solidFill>
                          <a:effectLst/>
                          <a:latin typeface="Poppins" panose="00000500000000000000" pitchFamily="2" charset="0"/>
                          <a:cs typeface="Poppins" panose="00000500000000000000" pitchFamily="2" charset="0"/>
                        </a:rPr>
                        <a:t>XRA</a:t>
                      </a:r>
                    </a:p>
                  </a:txBody>
                  <a:tcPr marL="8162" marR="8162" marT="81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1608547"/>
                  </a:ext>
                </a:extLst>
              </a:tr>
              <a:tr h="371562">
                <a:tc>
                  <a:txBody>
                    <a:bodyPr/>
                    <a:lstStyle/>
                    <a:p>
                      <a:pPr algn="ctr" fontAlgn="b"/>
                      <a:r>
                        <a:rPr lang="en-US" sz="1000" b="0" i="0" u="none" strike="noStrike">
                          <a:solidFill>
                            <a:schemeClr val="bg1"/>
                          </a:solidFill>
                          <a:effectLst/>
                          <a:latin typeface="Poppins" panose="00000500000000000000" pitchFamily="2" charset="0"/>
                          <a:cs typeface="Poppins" panose="00000500000000000000" pitchFamily="2" charset="0"/>
                        </a:rPr>
                        <a:t>C</a:t>
                      </a:r>
                      <a:r>
                        <a:rPr lang="en-GB" sz="1000" b="0" i="0" u="none" strike="noStrike">
                          <a:solidFill>
                            <a:schemeClr val="bg1"/>
                          </a:solidFill>
                          <a:effectLst/>
                          <a:latin typeface="Poppins" panose="00000500000000000000" pitchFamily="2" charset="0"/>
                          <a:cs typeface="Poppins" panose="00000500000000000000" pitchFamily="2" charset="0"/>
                        </a:rPr>
                        <a:t>DKN2A</a:t>
                      </a:r>
                    </a:p>
                  </a:txBody>
                  <a:tcPr marL="8162" marR="8162" marT="81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FDCA3"/>
                    </a:solidFill>
                  </a:tcPr>
                </a:tc>
                <a:tc>
                  <a:txBody>
                    <a:bodyPr/>
                    <a:lstStyle/>
                    <a:p>
                      <a:pPr algn="ctr" fontAlgn="b"/>
                      <a:r>
                        <a:rPr lang="en-US" sz="1000" b="0" i="0" u="none" strike="noStrike">
                          <a:solidFill>
                            <a:schemeClr val="bg1"/>
                          </a:solidFill>
                          <a:effectLst/>
                          <a:latin typeface="Poppins" panose="00000500000000000000" pitchFamily="2" charset="0"/>
                          <a:cs typeface="Poppins" panose="00000500000000000000" pitchFamily="2" charset="0"/>
                        </a:rPr>
                        <a:t>F</a:t>
                      </a:r>
                      <a:r>
                        <a:rPr lang="en-GB" sz="1000" b="0" i="0" u="none" strike="noStrike">
                          <a:solidFill>
                            <a:schemeClr val="bg1"/>
                          </a:solidFill>
                          <a:effectLst/>
                          <a:latin typeface="Poppins" panose="00000500000000000000" pitchFamily="2" charset="0"/>
                          <a:cs typeface="Poppins" panose="00000500000000000000" pitchFamily="2" charset="0"/>
                        </a:rPr>
                        <a:t>GFR3</a:t>
                      </a:r>
                    </a:p>
                  </a:txBody>
                  <a:tcPr marL="8162" marR="8162" marT="81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FDCA3"/>
                    </a:solidFill>
                  </a:tcPr>
                </a:tc>
                <a:tc>
                  <a:txBody>
                    <a:bodyPr/>
                    <a:lstStyle/>
                    <a:p>
                      <a:pPr algn="ctr" fontAlgn="b"/>
                      <a:r>
                        <a:rPr lang="en-US" sz="1000" b="0" i="0" u="none" strike="noStrike">
                          <a:solidFill>
                            <a:schemeClr val="bg1"/>
                          </a:solidFill>
                          <a:effectLst/>
                          <a:latin typeface="Poppins" panose="00000500000000000000" pitchFamily="2" charset="0"/>
                          <a:cs typeface="Poppins" panose="00000500000000000000" pitchFamily="2" charset="0"/>
                        </a:rPr>
                        <a:t>S</a:t>
                      </a:r>
                      <a:r>
                        <a:rPr lang="en-GB" sz="1000" b="0" i="0" u="none" strike="noStrike">
                          <a:solidFill>
                            <a:schemeClr val="bg1"/>
                          </a:solidFill>
                          <a:effectLst/>
                          <a:latin typeface="Poppins" panose="00000500000000000000" pitchFamily="2" charset="0"/>
                          <a:cs typeface="Poppins" panose="00000500000000000000" pitchFamily="2" charset="0"/>
                        </a:rPr>
                        <a:t>F3B1</a:t>
                      </a:r>
                    </a:p>
                  </a:txBody>
                  <a:tcPr marL="8162" marR="8162" marT="81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FDCA3"/>
                    </a:solidFill>
                  </a:tcPr>
                </a:tc>
                <a:extLst>
                  <a:ext uri="{0D108BD9-81ED-4DB2-BD59-A6C34878D82A}">
                    <a16:rowId xmlns:a16="http://schemas.microsoft.com/office/drawing/2014/main" val="674548445"/>
                  </a:ext>
                </a:extLst>
              </a:tr>
              <a:tr h="371562">
                <a:tc>
                  <a:txBody>
                    <a:bodyPr/>
                    <a:lstStyle/>
                    <a:p>
                      <a:pPr algn="ctr" fontAlgn="b"/>
                      <a:r>
                        <a:rPr lang="en-US" sz="1000" b="0" i="0" u="none" strike="noStrike">
                          <a:solidFill>
                            <a:srgbClr val="666666"/>
                          </a:solidFill>
                          <a:effectLst/>
                          <a:latin typeface="Poppins" panose="00000500000000000000" pitchFamily="2" charset="0"/>
                          <a:cs typeface="Poppins" panose="00000500000000000000" pitchFamily="2" charset="0"/>
                        </a:rPr>
                        <a:t>C</a:t>
                      </a:r>
                      <a:r>
                        <a:rPr lang="en-GB" sz="1000" b="0" i="0" u="none" strike="noStrike">
                          <a:solidFill>
                            <a:srgbClr val="666666"/>
                          </a:solidFill>
                          <a:effectLst/>
                          <a:latin typeface="Poppins" panose="00000500000000000000" pitchFamily="2" charset="0"/>
                          <a:cs typeface="Poppins" panose="00000500000000000000" pitchFamily="2" charset="0"/>
                        </a:rPr>
                        <a:t>REBBP</a:t>
                      </a:r>
                    </a:p>
                  </a:txBody>
                  <a:tcPr marL="8162" marR="8162" marT="81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000" b="0" i="0" u="none" strike="noStrike">
                          <a:solidFill>
                            <a:srgbClr val="666666"/>
                          </a:solidFill>
                          <a:effectLst/>
                          <a:latin typeface="Poppins" panose="00000500000000000000" pitchFamily="2" charset="0"/>
                          <a:cs typeface="Poppins" panose="00000500000000000000" pitchFamily="2" charset="0"/>
                        </a:rPr>
                        <a:t>H</a:t>
                      </a:r>
                      <a:r>
                        <a:rPr lang="en-GB" sz="1000" b="0" i="0" u="none" strike="noStrike">
                          <a:solidFill>
                            <a:srgbClr val="666666"/>
                          </a:solidFill>
                          <a:effectLst/>
                          <a:latin typeface="Poppins" panose="00000500000000000000" pitchFamily="2" charset="0"/>
                          <a:cs typeface="Poppins" panose="00000500000000000000" pitchFamily="2" charset="0"/>
                        </a:rPr>
                        <a:t>RAS</a:t>
                      </a:r>
                    </a:p>
                  </a:txBody>
                  <a:tcPr marL="8162" marR="8162" marT="81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000" b="0" i="0" u="none" strike="noStrike">
                          <a:solidFill>
                            <a:srgbClr val="666666"/>
                          </a:solidFill>
                          <a:effectLst/>
                          <a:latin typeface="Poppins" panose="00000500000000000000" pitchFamily="2" charset="0"/>
                          <a:cs typeface="Poppins" panose="00000500000000000000" pitchFamily="2" charset="0"/>
                        </a:rPr>
                        <a:t>T</a:t>
                      </a:r>
                      <a:r>
                        <a:rPr lang="en-GB" sz="1000" b="0" i="0" u="none" strike="noStrike">
                          <a:solidFill>
                            <a:srgbClr val="666666"/>
                          </a:solidFill>
                          <a:effectLst/>
                          <a:latin typeface="Poppins" panose="00000500000000000000" pitchFamily="2" charset="0"/>
                          <a:cs typeface="Poppins" panose="00000500000000000000" pitchFamily="2" charset="0"/>
                        </a:rPr>
                        <a:t>ERT (promoter)</a:t>
                      </a:r>
                    </a:p>
                  </a:txBody>
                  <a:tcPr marL="8162" marR="8162" marT="81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37323974"/>
                  </a:ext>
                </a:extLst>
              </a:tr>
              <a:tr h="371562">
                <a:tc>
                  <a:txBody>
                    <a:bodyPr/>
                    <a:lstStyle/>
                    <a:p>
                      <a:pPr algn="ctr" fontAlgn="b"/>
                      <a:r>
                        <a:rPr lang="en-US" sz="1000" b="0" i="0" u="none" strike="noStrike">
                          <a:solidFill>
                            <a:schemeClr val="bg1"/>
                          </a:solidFill>
                          <a:effectLst/>
                          <a:latin typeface="Poppins" panose="00000500000000000000" pitchFamily="2" charset="0"/>
                          <a:cs typeface="Poppins" panose="00000500000000000000" pitchFamily="2" charset="0"/>
                        </a:rPr>
                        <a:t>C</a:t>
                      </a:r>
                      <a:r>
                        <a:rPr lang="en-GB" sz="1000" b="0" i="0" u="none" strike="noStrike">
                          <a:solidFill>
                            <a:schemeClr val="bg1"/>
                          </a:solidFill>
                          <a:effectLst/>
                          <a:latin typeface="Poppins" panose="00000500000000000000" pitchFamily="2" charset="0"/>
                          <a:cs typeface="Poppins" panose="00000500000000000000" pitchFamily="2" charset="0"/>
                        </a:rPr>
                        <a:t>TNNB1</a:t>
                      </a:r>
                    </a:p>
                  </a:txBody>
                  <a:tcPr marL="8162" marR="8162" marT="81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FDCA3"/>
                    </a:solidFill>
                  </a:tcPr>
                </a:tc>
                <a:tc>
                  <a:txBody>
                    <a:bodyPr/>
                    <a:lstStyle/>
                    <a:p>
                      <a:pPr algn="ctr" fontAlgn="b"/>
                      <a:r>
                        <a:rPr lang="en-US" sz="1000" b="0" i="0" u="none" strike="noStrike">
                          <a:solidFill>
                            <a:schemeClr val="bg1"/>
                          </a:solidFill>
                          <a:effectLst/>
                          <a:latin typeface="Poppins" panose="00000500000000000000" pitchFamily="2" charset="0"/>
                          <a:cs typeface="Poppins" panose="00000500000000000000" pitchFamily="2" charset="0"/>
                        </a:rPr>
                        <a:t>K</a:t>
                      </a:r>
                      <a:r>
                        <a:rPr lang="en-GB" sz="1000" b="0" i="0" u="none" strike="noStrike">
                          <a:solidFill>
                            <a:schemeClr val="bg1"/>
                          </a:solidFill>
                          <a:effectLst/>
                          <a:latin typeface="Poppins" panose="00000500000000000000" pitchFamily="2" charset="0"/>
                          <a:cs typeface="Poppins" panose="00000500000000000000" pitchFamily="2" charset="0"/>
                        </a:rPr>
                        <a:t>DM6A</a:t>
                      </a:r>
                    </a:p>
                  </a:txBody>
                  <a:tcPr marL="8162" marR="8162" marT="81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FDCA3"/>
                    </a:solidFill>
                  </a:tcPr>
                </a:tc>
                <a:tc>
                  <a:txBody>
                    <a:bodyPr/>
                    <a:lstStyle/>
                    <a:p>
                      <a:pPr algn="ctr" fontAlgn="b"/>
                      <a:r>
                        <a:rPr lang="en-US" sz="1000" b="0" i="0" u="none" strike="noStrike">
                          <a:solidFill>
                            <a:schemeClr val="bg1"/>
                          </a:solidFill>
                          <a:effectLst/>
                          <a:latin typeface="Poppins" panose="00000500000000000000" pitchFamily="2" charset="0"/>
                          <a:cs typeface="Poppins" panose="00000500000000000000" pitchFamily="2" charset="0"/>
                        </a:rPr>
                        <a:t>T</a:t>
                      </a:r>
                      <a:r>
                        <a:rPr lang="en-GB" sz="1000" b="0" i="0" u="none" strike="noStrike">
                          <a:solidFill>
                            <a:schemeClr val="bg1"/>
                          </a:solidFill>
                          <a:effectLst/>
                          <a:latin typeface="Poppins" panose="00000500000000000000" pitchFamily="2" charset="0"/>
                          <a:cs typeface="Poppins" panose="00000500000000000000" pitchFamily="2" charset="0"/>
                        </a:rPr>
                        <a:t>P53</a:t>
                      </a:r>
                    </a:p>
                  </a:txBody>
                  <a:tcPr marL="8162" marR="8162" marT="81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FDCA3"/>
                    </a:solidFill>
                  </a:tcPr>
                </a:tc>
                <a:extLst>
                  <a:ext uri="{0D108BD9-81ED-4DB2-BD59-A6C34878D82A}">
                    <a16:rowId xmlns:a16="http://schemas.microsoft.com/office/drawing/2014/main" val="2904352679"/>
                  </a:ext>
                </a:extLst>
              </a:tr>
              <a:tr h="371562">
                <a:tc>
                  <a:txBody>
                    <a:bodyPr/>
                    <a:lstStyle/>
                    <a:p>
                      <a:pPr algn="ctr" fontAlgn="b"/>
                      <a:r>
                        <a:rPr lang="en-US" sz="1000" b="0" i="0" u="none" strike="noStrike">
                          <a:solidFill>
                            <a:srgbClr val="666666"/>
                          </a:solidFill>
                          <a:effectLst/>
                          <a:latin typeface="Poppins" panose="00000500000000000000" pitchFamily="2" charset="0"/>
                          <a:cs typeface="Poppins" panose="00000500000000000000" pitchFamily="2" charset="0"/>
                        </a:rPr>
                        <a:t>E</a:t>
                      </a:r>
                      <a:r>
                        <a:rPr lang="en-GB" sz="1000" b="0" i="0" u="none" strike="noStrike">
                          <a:solidFill>
                            <a:srgbClr val="666666"/>
                          </a:solidFill>
                          <a:effectLst/>
                          <a:latin typeface="Poppins" panose="00000500000000000000" pitchFamily="2" charset="0"/>
                          <a:cs typeface="Poppins" panose="00000500000000000000" pitchFamily="2" charset="0"/>
                        </a:rPr>
                        <a:t>LF3</a:t>
                      </a:r>
                    </a:p>
                  </a:txBody>
                  <a:tcPr marL="8162" marR="8162" marT="81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000" b="0" i="0" u="none" strike="noStrike">
                          <a:solidFill>
                            <a:srgbClr val="666666"/>
                          </a:solidFill>
                          <a:effectLst/>
                          <a:latin typeface="Poppins" panose="00000500000000000000" pitchFamily="2" charset="0"/>
                          <a:cs typeface="Poppins" panose="00000500000000000000" pitchFamily="2" charset="0"/>
                        </a:rPr>
                        <a:t>K</a:t>
                      </a:r>
                      <a:r>
                        <a:rPr lang="en-GB" sz="1000" b="0" i="0" u="none" strike="noStrike">
                          <a:solidFill>
                            <a:srgbClr val="666666"/>
                          </a:solidFill>
                          <a:effectLst/>
                          <a:latin typeface="Poppins" panose="00000500000000000000" pitchFamily="2" charset="0"/>
                          <a:cs typeface="Poppins" panose="00000500000000000000" pitchFamily="2" charset="0"/>
                        </a:rPr>
                        <a:t>RAS</a:t>
                      </a:r>
                    </a:p>
                  </a:txBody>
                  <a:tcPr marL="8162" marR="8162" marT="81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GB" sz="1000" b="0" i="0" u="none" strike="noStrike">
                        <a:solidFill>
                          <a:srgbClr val="666666"/>
                        </a:solidFill>
                        <a:effectLst/>
                        <a:latin typeface="Poppins" panose="00000500000000000000" pitchFamily="2" charset="0"/>
                        <a:cs typeface="Poppins" panose="00000500000000000000" pitchFamily="2" charset="0"/>
                      </a:endParaRPr>
                    </a:p>
                  </a:txBody>
                  <a:tcPr marL="8162" marR="8162" marT="816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6176274"/>
                  </a:ext>
                </a:extLst>
              </a:tr>
            </a:tbl>
          </a:graphicData>
        </a:graphic>
      </p:graphicFrame>
    </p:spTree>
    <p:extLst>
      <p:ext uri="{BB962C8B-B14F-4D97-AF65-F5344CB8AC3E}">
        <p14:creationId xmlns:p14="http://schemas.microsoft.com/office/powerpoint/2010/main" val="3071313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A6398DBA-A0A0-E4F3-2C82-3CB6CDD8392E}"/>
              </a:ext>
            </a:extLst>
          </p:cNvPr>
          <p:cNvSpPr>
            <a:spLocks noGrp="1"/>
          </p:cNvSpPr>
          <p:nvPr/>
        </p:nvSpPr>
        <p:spPr>
          <a:xfrm>
            <a:off x="1200808" y="320805"/>
            <a:ext cx="8088679" cy="369332"/>
          </a:xfrm>
          <a:prstGeom prst="rect">
            <a:avLst/>
          </a:prstGeom>
        </p:spPr>
        <p:txBody>
          <a:bodyPr lIns="91440" tIns="45720" rIns="91440" bIns="45720" anchor="b"/>
          <a:lstStyle>
            <a:lvl1pPr marL="0" indent="0" algn="l" defTabSz="914400" rtl="0" eaLnBrk="1" latinLnBrk="0" hangingPunct="1">
              <a:lnSpc>
                <a:spcPct val="90000"/>
              </a:lnSpc>
              <a:spcBef>
                <a:spcPts val="1000"/>
              </a:spcBef>
              <a:buFont typeface="Arial" panose="020B0604020202020204" pitchFamily="34" charset="0"/>
              <a:buNone/>
              <a:defRPr lang="en-GB" sz="2000" b="0" i="0" kern="1200" dirty="0" smtClean="0">
                <a:solidFill>
                  <a:srgbClr val="345897"/>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GB" sz="1800" b="1" i="0" kern="1200" dirty="0">
                <a:solidFill>
                  <a:srgbClr val="345897"/>
                </a:solidFill>
                <a:latin typeface="Quicksand Bold" panose="02000503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solidFill>
                <a:srgbClr val="3434D5"/>
              </a:solidFill>
            </a:endParaRPr>
          </a:p>
          <a:p>
            <a:endParaRPr lang="en-GB" dirty="0">
              <a:solidFill>
                <a:srgbClr val="3434D5"/>
              </a:solidFill>
            </a:endParaRPr>
          </a:p>
          <a:p>
            <a:endParaRPr lang="en-GB" dirty="0">
              <a:solidFill>
                <a:srgbClr val="3434D5"/>
              </a:solidFill>
            </a:endParaRPr>
          </a:p>
          <a:p>
            <a:endParaRPr lang="en-GB" dirty="0">
              <a:solidFill>
                <a:srgbClr val="3434D5"/>
              </a:solidFill>
            </a:endParaRPr>
          </a:p>
          <a:p>
            <a:endParaRPr lang="en-GB" dirty="0">
              <a:solidFill>
                <a:srgbClr val="3434D5"/>
              </a:solidFill>
            </a:endParaRPr>
          </a:p>
          <a:p>
            <a:endParaRPr lang="en-GB" dirty="0">
              <a:solidFill>
                <a:srgbClr val="3434D5"/>
              </a:solidFill>
            </a:endParaRPr>
          </a:p>
          <a:p>
            <a:endParaRPr lang="en-GB" dirty="0">
              <a:solidFill>
                <a:srgbClr val="3434D5"/>
              </a:solidFill>
            </a:endParaRPr>
          </a:p>
          <a:p>
            <a:endParaRPr lang="en-GB" dirty="0">
              <a:solidFill>
                <a:srgbClr val="3434D5"/>
              </a:solidFill>
            </a:endParaRPr>
          </a:p>
          <a:p>
            <a:endParaRPr lang="en-GB" dirty="0">
              <a:solidFill>
                <a:srgbClr val="3434D5"/>
              </a:solidFill>
            </a:endParaRPr>
          </a:p>
          <a:p>
            <a:r>
              <a:rPr lang="en-GB" dirty="0">
                <a:solidFill>
                  <a:srgbClr val="3434D5"/>
                </a:solidFill>
              </a:rPr>
              <a:t>GALEAS™ Bladder </a:t>
            </a:r>
            <a:r>
              <a:rPr lang="en-GB" dirty="0" err="1">
                <a:solidFill>
                  <a:srgbClr val="3434D5"/>
                </a:solidFill>
              </a:rPr>
              <a:t>Hematuria</a:t>
            </a:r>
            <a:r>
              <a:rPr lang="en-GB" dirty="0">
                <a:solidFill>
                  <a:srgbClr val="3434D5"/>
                </a:solidFill>
              </a:rPr>
              <a:t> Clinical Sensitivity (NMIBC)</a:t>
            </a:r>
          </a:p>
        </p:txBody>
      </p:sp>
      <p:pic>
        <p:nvPicPr>
          <p:cNvPr id="7" name="Picture 6" descr="Background pattern&#10;&#10;Description automatically generated">
            <a:extLst>
              <a:ext uri="{FF2B5EF4-FFF2-40B4-BE49-F238E27FC236}">
                <a16:creationId xmlns:a16="http://schemas.microsoft.com/office/drawing/2014/main" id="{0369111A-D1FE-732B-5418-95810EBF9103}"/>
              </a:ext>
            </a:extLst>
          </p:cNvPr>
          <p:cNvPicPr>
            <a:picLocks noChangeAspect="1"/>
          </p:cNvPicPr>
          <p:nvPr/>
        </p:nvPicPr>
        <p:blipFill rotWithShape="1">
          <a:blip r:embed="rId3">
            <a:extLst>
              <a:ext uri="{28A0092B-C50C-407E-A947-70E740481C1C}">
                <a14:useLocalDpi xmlns:a14="http://schemas.microsoft.com/office/drawing/2010/main" val="0"/>
              </a:ext>
            </a:extLst>
          </a:blip>
          <a:srcRect t="78222" r="25453" b="3201"/>
          <a:stretch/>
        </p:blipFill>
        <p:spPr>
          <a:xfrm>
            <a:off x="2526117" y="4673434"/>
            <a:ext cx="8088679" cy="9210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TextBox 7">
            <a:extLst>
              <a:ext uri="{FF2B5EF4-FFF2-40B4-BE49-F238E27FC236}">
                <a16:creationId xmlns:a16="http://schemas.microsoft.com/office/drawing/2014/main" id="{CE75BC34-1353-9839-476C-31CF8FD38B34}"/>
              </a:ext>
            </a:extLst>
          </p:cNvPr>
          <p:cNvSpPr txBox="1"/>
          <p:nvPr/>
        </p:nvSpPr>
        <p:spPr>
          <a:xfrm>
            <a:off x="2687106" y="4860374"/>
            <a:ext cx="7740301" cy="738664"/>
          </a:xfrm>
          <a:prstGeom prst="rect">
            <a:avLst/>
          </a:prstGeom>
          <a:noFill/>
        </p:spPr>
        <p:txBody>
          <a:bodyPr wrap="square">
            <a:spAutoFit/>
          </a:bodyPr>
          <a:lstStyle/>
          <a:p>
            <a:pPr marL="285750" indent="-285750">
              <a:buFont typeface="Arial" panose="020B0604020202020204" pitchFamily="34" charset="0"/>
              <a:buChar char="•"/>
            </a:pPr>
            <a:r>
              <a:rPr lang="en-GB" sz="1400">
                <a:solidFill>
                  <a:schemeClr val="bg1"/>
                </a:solidFill>
                <a:latin typeface="Poppins" panose="00000500000000000000" pitchFamily="2" charset="0"/>
                <a:cs typeface="Poppins" panose="00000500000000000000" pitchFamily="2" charset="0"/>
              </a:rPr>
              <a:t>Equivalent sensitivity and specificity to cystoscopy across all grades and stages.</a:t>
            </a:r>
          </a:p>
          <a:p>
            <a:pPr marL="285750" indent="-285750">
              <a:buFont typeface="Arial" panose="020B0604020202020204" pitchFamily="34" charset="0"/>
              <a:buChar char="•"/>
            </a:pPr>
            <a:r>
              <a:rPr lang="en-GB" sz="1400">
                <a:solidFill>
                  <a:schemeClr val="bg1"/>
                </a:solidFill>
                <a:latin typeface="Poppins" panose="00000500000000000000" pitchFamily="2" charset="0"/>
                <a:cs typeface="Poppins" panose="00000500000000000000" pitchFamily="2" charset="0"/>
              </a:rPr>
              <a:t>Reducing cystoscopies by ~90%</a:t>
            </a:r>
          </a:p>
          <a:p>
            <a:pPr algn="ctr"/>
            <a:r>
              <a:rPr lang="en-GB" sz="1400" b="0" i="0">
                <a:solidFill>
                  <a:schemeClr val="bg1"/>
                </a:solidFill>
                <a:effectLst/>
                <a:latin typeface="Poppins" panose="00000500000000000000" pitchFamily="2" charset="0"/>
                <a:cs typeface="Poppins" panose="00000500000000000000" pitchFamily="2" charset="0"/>
              </a:rPr>
              <a:t>.</a:t>
            </a:r>
            <a:endParaRPr lang="en-GB" sz="1400">
              <a:solidFill>
                <a:schemeClr val="bg1"/>
              </a:solidFill>
              <a:latin typeface="Poppins" panose="00000500000000000000" pitchFamily="2" charset="0"/>
              <a:cs typeface="Poppins" panose="00000500000000000000" pitchFamily="2" charset="0"/>
            </a:endParaRPr>
          </a:p>
        </p:txBody>
      </p:sp>
      <p:sp>
        <p:nvSpPr>
          <p:cNvPr id="9" name="TextBox 8">
            <a:extLst>
              <a:ext uri="{FF2B5EF4-FFF2-40B4-BE49-F238E27FC236}">
                <a16:creationId xmlns:a16="http://schemas.microsoft.com/office/drawing/2014/main" id="{B25191C7-3224-2B52-D291-65F319CA2C98}"/>
              </a:ext>
            </a:extLst>
          </p:cNvPr>
          <p:cNvSpPr txBox="1"/>
          <p:nvPr/>
        </p:nvSpPr>
        <p:spPr>
          <a:xfrm>
            <a:off x="2521733" y="5955053"/>
            <a:ext cx="7351050" cy="707886"/>
          </a:xfrm>
          <a:prstGeom prst="rect">
            <a:avLst/>
          </a:prstGeom>
          <a:noFill/>
        </p:spPr>
        <p:txBody>
          <a:bodyPr wrap="square" lIns="91440" tIns="45720" rIns="91440" bIns="45720" anchor="t">
            <a:spAutoFit/>
          </a:bodyPr>
          <a:lstStyle/>
          <a:p>
            <a:r>
              <a:rPr lang="en-GB" sz="800" b="1" i="0" dirty="0">
                <a:solidFill>
                  <a:schemeClr val="tx1">
                    <a:lumMod val="50000"/>
                    <a:lumOff val="50000"/>
                  </a:schemeClr>
                </a:solidFill>
                <a:effectLst/>
                <a:latin typeface="Poppins" panose="00000500000000000000" pitchFamily="2" charset="0"/>
                <a:cs typeface="Poppins" panose="00000500000000000000" pitchFamily="2" charset="0"/>
              </a:rPr>
              <a:t>References</a:t>
            </a:r>
            <a:r>
              <a:rPr lang="en-GB" sz="800" dirty="0">
                <a:solidFill>
                  <a:schemeClr val="tx1">
                    <a:lumMod val="50000"/>
                    <a:lumOff val="50000"/>
                  </a:schemeClr>
                </a:solidFill>
                <a:latin typeface="Poppins" panose="00000500000000000000" pitchFamily="2" charset="0"/>
                <a:cs typeface="Poppins" panose="00000500000000000000" pitchFamily="2" charset="0"/>
              </a:rPr>
              <a:t> </a:t>
            </a:r>
            <a:endParaRPr lang="en-GB" sz="800" b="0" i="0" dirty="0">
              <a:solidFill>
                <a:schemeClr val="tx1">
                  <a:lumMod val="50000"/>
                  <a:lumOff val="50000"/>
                </a:schemeClr>
              </a:solidFill>
              <a:effectLst/>
              <a:latin typeface="Poppins" panose="00000500000000000000" pitchFamily="2" charset="0"/>
              <a:cs typeface="Poppins" panose="00000500000000000000" pitchFamily="2" charset="0"/>
            </a:endParaRPr>
          </a:p>
          <a:p>
            <a:pPr algn="l"/>
            <a:r>
              <a:rPr lang="en-GB" sz="800" b="0" i="0" dirty="0" err="1">
                <a:solidFill>
                  <a:schemeClr val="tx1">
                    <a:lumMod val="50000"/>
                    <a:lumOff val="50000"/>
                  </a:schemeClr>
                </a:solidFill>
                <a:effectLst/>
                <a:latin typeface="Poppins" panose="00000500000000000000" pitchFamily="2" charset="0"/>
                <a:cs typeface="Poppins" panose="00000500000000000000" pitchFamily="2" charset="0"/>
              </a:rPr>
              <a:t>Svatek</a:t>
            </a:r>
            <a:r>
              <a:rPr lang="en-GB" sz="800" b="0" i="0" dirty="0">
                <a:solidFill>
                  <a:schemeClr val="tx1">
                    <a:lumMod val="50000"/>
                    <a:lumOff val="50000"/>
                  </a:schemeClr>
                </a:solidFill>
                <a:effectLst/>
                <a:latin typeface="Poppins" panose="00000500000000000000" pitchFamily="2" charset="0"/>
                <a:cs typeface="Poppins" panose="00000500000000000000" pitchFamily="2" charset="0"/>
              </a:rPr>
              <a:t> RS, Hollenbeck BK, </a:t>
            </a:r>
            <a:r>
              <a:rPr lang="en-GB" sz="800" b="0" i="0" dirty="0" err="1">
                <a:solidFill>
                  <a:schemeClr val="tx1">
                    <a:lumMod val="50000"/>
                    <a:lumOff val="50000"/>
                  </a:schemeClr>
                </a:solidFill>
                <a:effectLst/>
                <a:latin typeface="Poppins" panose="00000500000000000000" pitchFamily="2" charset="0"/>
                <a:cs typeface="Poppins" panose="00000500000000000000" pitchFamily="2" charset="0"/>
              </a:rPr>
              <a:t>Holmäng</a:t>
            </a:r>
            <a:r>
              <a:rPr lang="en-GB" sz="800" b="0" i="0" dirty="0">
                <a:solidFill>
                  <a:schemeClr val="tx1">
                    <a:lumMod val="50000"/>
                    <a:lumOff val="50000"/>
                  </a:schemeClr>
                </a:solidFill>
                <a:effectLst/>
                <a:latin typeface="Poppins" panose="00000500000000000000" pitchFamily="2" charset="0"/>
                <a:cs typeface="Poppins" panose="00000500000000000000" pitchFamily="2" charset="0"/>
              </a:rPr>
              <a:t> S, Lee R, Kim SP, </a:t>
            </a:r>
            <a:r>
              <a:rPr lang="en-GB" sz="800" b="0" i="0" dirty="0" err="1">
                <a:solidFill>
                  <a:schemeClr val="tx1">
                    <a:lumMod val="50000"/>
                    <a:lumOff val="50000"/>
                  </a:schemeClr>
                </a:solidFill>
                <a:effectLst/>
                <a:latin typeface="Poppins" panose="00000500000000000000" pitchFamily="2" charset="0"/>
                <a:cs typeface="Poppins" panose="00000500000000000000" pitchFamily="2" charset="0"/>
              </a:rPr>
              <a:t>Stenzl</a:t>
            </a:r>
            <a:r>
              <a:rPr lang="en-GB" sz="800" b="0" i="0" dirty="0">
                <a:solidFill>
                  <a:schemeClr val="tx1">
                    <a:lumMod val="50000"/>
                    <a:lumOff val="50000"/>
                  </a:schemeClr>
                </a:solidFill>
                <a:effectLst/>
                <a:latin typeface="Poppins" panose="00000500000000000000" pitchFamily="2" charset="0"/>
                <a:cs typeface="Poppins" panose="00000500000000000000" pitchFamily="2" charset="0"/>
              </a:rPr>
              <a:t> A, Lotan Y. The economics of bladder cancer: costs and considerations of caring for this disease. Eur Urol. 2014 Aug;66(2):253-62. </a:t>
            </a:r>
            <a:r>
              <a:rPr lang="en-GB" sz="800" b="0" i="0" dirty="0" err="1">
                <a:solidFill>
                  <a:schemeClr val="tx1">
                    <a:lumMod val="50000"/>
                    <a:lumOff val="50000"/>
                  </a:schemeClr>
                </a:solidFill>
                <a:effectLst/>
                <a:latin typeface="Poppins" panose="00000500000000000000" pitchFamily="2" charset="0"/>
                <a:cs typeface="Poppins" panose="00000500000000000000" pitchFamily="2" charset="0"/>
              </a:rPr>
              <a:t>doi</a:t>
            </a:r>
            <a:r>
              <a:rPr lang="en-GB" sz="800" b="0" i="0" dirty="0">
                <a:solidFill>
                  <a:schemeClr val="tx1">
                    <a:lumMod val="50000"/>
                    <a:lumOff val="50000"/>
                  </a:schemeClr>
                </a:solidFill>
                <a:effectLst/>
                <a:latin typeface="Poppins" panose="00000500000000000000" pitchFamily="2" charset="0"/>
                <a:cs typeface="Poppins" panose="00000500000000000000" pitchFamily="2" charset="0"/>
              </a:rPr>
              <a:t>: 10.1016/j.eururo.2014.01.006. </a:t>
            </a:r>
            <a:r>
              <a:rPr lang="en-GB" sz="800" b="0" i="0" dirty="0" err="1">
                <a:solidFill>
                  <a:schemeClr val="tx1">
                    <a:lumMod val="50000"/>
                    <a:lumOff val="50000"/>
                  </a:schemeClr>
                </a:solidFill>
                <a:effectLst/>
                <a:latin typeface="Poppins" panose="00000500000000000000" pitchFamily="2" charset="0"/>
                <a:cs typeface="Poppins" panose="00000500000000000000" pitchFamily="2" charset="0"/>
              </a:rPr>
              <a:t>Epub</a:t>
            </a:r>
            <a:r>
              <a:rPr lang="en-GB" sz="800" b="0" i="0" dirty="0">
                <a:solidFill>
                  <a:schemeClr val="tx1">
                    <a:lumMod val="50000"/>
                    <a:lumOff val="50000"/>
                  </a:schemeClr>
                </a:solidFill>
                <a:effectLst/>
                <a:latin typeface="Poppins" panose="00000500000000000000" pitchFamily="2" charset="0"/>
                <a:cs typeface="Poppins" panose="00000500000000000000" pitchFamily="2" charset="0"/>
              </a:rPr>
              <a:t> 2014 Jan 21. PMID: 24472711.</a:t>
            </a:r>
          </a:p>
          <a:p>
            <a:pPr algn="l"/>
            <a:r>
              <a:rPr lang="en-GB" sz="800" b="0" i="0" dirty="0">
                <a:solidFill>
                  <a:schemeClr val="tx1">
                    <a:lumMod val="50000"/>
                    <a:lumOff val="50000"/>
                  </a:schemeClr>
                </a:solidFill>
                <a:effectLst/>
                <a:latin typeface="Poppins" panose="00000500000000000000" pitchFamily="2" charset="0"/>
                <a:cs typeface="Poppins" panose="00000500000000000000" pitchFamily="2" charset="0"/>
              </a:rPr>
              <a:t>Zheng C, </a:t>
            </a:r>
            <a:r>
              <a:rPr lang="en-GB" sz="800" b="0" i="0" dirty="0" err="1">
                <a:solidFill>
                  <a:schemeClr val="tx1">
                    <a:lumMod val="50000"/>
                    <a:lumOff val="50000"/>
                  </a:schemeClr>
                </a:solidFill>
                <a:effectLst/>
                <a:latin typeface="Poppins" panose="00000500000000000000" pitchFamily="2" charset="0"/>
                <a:cs typeface="Poppins" panose="00000500000000000000" pitchFamily="2" charset="0"/>
              </a:rPr>
              <a:t>Lv</a:t>
            </a:r>
            <a:r>
              <a:rPr lang="en-GB" sz="800" b="0" i="0" dirty="0">
                <a:solidFill>
                  <a:schemeClr val="tx1">
                    <a:lumMod val="50000"/>
                    <a:lumOff val="50000"/>
                  </a:schemeClr>
                </a:solidFill>
                <a:effectLst/>
                <a:latin typeface="Poppins" panose="00000500000000000000" pitchFamily="2" charset="0"/>
                <a:cs typeface="Poppins" panose="00000500000000000000" pitchFamily="2" charset="0"/>
              </a:rPr>
              <a:t> Y, Zhong Q, Wang R, Jiang Q. Narrow band imaging diagnosis of bladder cancer: systematic review and meta-analysis. BJU Int. 2012 Dec;110(11 Pt B):E680-7. </a:t>
            </a:r>
            <a:r>
              <a:rPr lang="en-GB" sz="800" b="0" i="0" dirty="0" err="1">
                <a:solidFill>
                  <a:schemeClr val="tx1">
                    <a:lumMod val="50000"/>
                    <a:lumOff val="50000"/>
                  </a:schemeClr>
                </a:solidFill>
                <a:effectLst/>
                <a:latin typeface="Poppins" panose="00000500000000000000" pitchFamily="2" charset="0"/>
                <a:cs typeface="Poppins" panose="00000500000000000000" pitchFamily="2" charset="0"/>
              </a:rPr>
              <a:t>doi</a:t>
            </a:r>
            <a:r>
              <a:rPr lang="en-GB" sz="800" b="0" i="0" dirty="0">
                <a:solidFill>
                  <a:schemeClr val="tx1">
                    <a:lumMod val="50000"/>
                    <a:lumOff val="50000"/>
                  </a:schemeClr>
                </a:solidFill>
                <a:effectLst/>
                <a:latin typeface="Poppins" panose="00000500000000000000" pitchFamily="2" charset="0"/>
                <a:cs typeface="Poppins" panose="00000500000000000000" pitchFamily="2" charset="0"/>
              </a:rPr>
              <a:t>: 10.1111/j.1464-410X.2012.11500.x. </a:t>
            </a:r>
            <a:r>
              <a:rPr lang="en-GB" sz="800" b="0" i="0" dirty="0" err="1">
                <a:solidFill>
                  <a:schemeClr val="tx1">
                    <a:lumMod val="50000"/>
                    <a:lumOff val="50000"/>
                  </a:schemeClr>
                </a:solidFill>
                <a:effectLst/>
                <a:latin typeface="Poppins" panose="00000500000000000000" pitchFamily="2" charset="0"/>
                <a:cs typeface="Poppins" panose="00000500000000000000" pitchFamily="2" charset="0"/>
              </a:rPr>
              <a:t>Epub</a:t>
            </a:r>
            <a:r>
              <a:rPr lang="en-GB" sz="800" b="0" i="0" dirty="0">
                <a:solidFill>
                  <a:schemeClr val="tx1">
                    <a:lumMod val="50000"/>
                    <a:lumOff val="50000"/>
                  </a:schemeClr>
                </a:solidFill>
                <a:effectLst/>
                <a:latin typeface="Poppins" panose="00000500000000000000" pitchFamily="2" charset="0"/>
                <a:cs typeface="Poppins" panose="00000500000000000000" pitchFamily="2" charset="0"/>
              </a:rPr>
              <a:t> 2012 Sep 18. PMID: 22985502.</a:t>
            </a:r>
            <a:endParaRPr lang="en-GB" sz="800" dirty="0">
              <a:solidFill>
                <a:schemeClr val="tx1">
                  <a:lumMod val="50000"/>
                  <a:lumOff val="50000"/>
                </a:schemeClr>
              </a:solidFill>
              <a:latin typeface="Poppins" panose="00000500000000000000" pitchFamily="2" charset="0"/>
              <a:cs typeface="Poppins" panose="00000500000000000000" pitchFamily="2" charset="0"/>
            </a:endParaRPr>
          </a:p>
        </p:txBody>
      </p:sp>
      <p:sp>
        <p:nvSpPr>
          <p:cNvPr id="2" name="Text Placeholder 3">
            <a:extLst>
              <a:ext uri="{FF2B5EF4-FFF2-40B4-BE49-F238E27FC236}">
                <a16:creationId xmlns:a16="http://schemas.microsoft.com/office/drawing/2014/main" id="{7B15D696-8011-54CA-9B20-87B2ED09EC1D}"/>
              </a:ext>
            </a:extLst>
          </p:cNvPr>
          <p:cNvSpPr txBox="1">
            <a:spLocks/>
          </p:cNvSpPr>
          <p:nvPr/>
        </p:nvSpPr>
        <p:spPr>
          <a:xfrm>
            <a:off x="1200808" y="902947"/>
            <a:ext cx="5482098" cy="1740306"/>
          </a:xfrm>
          <a:prstGeom prst="rect">
            <a:avLst/>
          </a:prstGeom>
        </p:spPr>
        <p:txBody>
          <a:bodyPr lIns="91440" tIns="45720" rIns="91440" bIns="45720" anchor="t"/>
          <a:lstStyle>
            <a:lvl1pPr marL="0" indent="0" algn="l" defTabSz="914400" rtl="0" eaLnBrk="1" latinLnBrk="0" hangingPunct="1">
              <a:lnSpc>
                <a:spcPct val="150000"/>
              </a:lnSpc>
              <a:spcBef>
                <a:spcPts val="1000"/>
              </a:spcBef>
              <a:buFont typeface="Arial" panose="020B0604020202020204" pitchFamily="34" charset="0"/>
              <a:buNone/>
              <a:defRPr sz="1400" b="0" i="0" kern="1200">
                <a:solidFill>
                  <a:schemeClr val="tx1"/>
                </a:solidFill>
                <a:latin typeface="Century Gothic" panose="020B0502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Blip>
                <a:blip r:embed="rId4"/>
              </a:buBlip>
            </a:pPr>
            <a:r>
              <a:rPr lang="en-GB" sz="1200">
                <a:solidFill>
                  <a:srgbClr val="666666"/>
                </a:solidFill>
                <a:latin typeface="Poppins"/>
                <a:cs typeface="Poppins"/>
              </a:rPr>
              <a:t>Validated in 710 urine samples from 3 UK clinical cohorts</a:t>
            </a:r>
          </a:p>
          <a:p>
            <a:pPr marL="742950" lvl="1" indent="-285750">
              <a:buBlip>
                <a:blip r:embed="rId4"/>
              </a:buBlip>
            </a:pPr>
            <a:r>
              <a:rPr lang="en-GB" sz="1200">
                <a:solidFill>
                  <a:srgbClr val="666666"/>
                </a:solidFill>
                <a:latin typeface="Poppins"/>
                <a:cs typeface="Poppins"/>
              </a:rPr>
              <a:t>375 positive bladder cancer cases</a:t>
            </a:r>
          </a:p>
          <a:p>
            <a:pPr marL="742950" lvl="1" indent="-285750">
              <a:buBlip>
                <a:blip r:embed="rId4"/>
              </a:buBlip>
            </a:pPr>
            <a:r>
              <a:rPr lang="en-GB" sz="1200">
                <a:solidFill>
                  <a:srgbClr val="666666"/>
                </a:solidFill>
                <a:latin typeface="Poppins"/>
                <a:cs typeface="Poppins"/>
              </a:rPr>
              <a:t>335 negative i.e. no cancer at the time of cystoscopy</a:t>
            </a:r>
          </a:p>
        </p:txBody>
      </p:sp>
      <p:graphicFrame>
        <p:nvGraphicFramePr>
          <p:cNvPr id="5" name="Table 4">
            <a:extLst>
              <a:ext uri="{FF2B5EF4-FFF2-40B4-BE49-F238E27FC236}">
                <a16:creationId xmlns:a16="http://schemas.microsoft.com/office/drawing/2014/main" id="{04CCDA9A-EDCC-E5CA-AE59-2AC53BB0A2DF}"/>
              </a:ext>
            </a:extLst>
          </p:cNvPr>
          <p:cNvGraphicFramePr>
            <a:graphicFrameLocks noGrp="1"/>
          </p:cNvGraphicFramePr>
          <p:nvPr>
            <p:extLst>
              <p:ext uri="{D42A27DB-BD31-4B8C-83A1-F6EECF244321}">
                <p14:modId xmlns:p14="http://schemas.microsoft.com/office/powerpoint/2010/main" val="2136377810"/>
              </p:ext>
            </p:extLst>
          </p:nvPr>
        </p:nvGraphicFramePr>
        <p:xfrm>
          <a:off x="1800973" y="1986536"/>
          <a:ext cx="4581036" cy="2352105"/>
        </p:xfrm>
        <a:graphic>
          <a:graphicData uri="http://schemas.openxmlformats.org/drawingml/2006/table">
            <a:tbl>
              <a:tblPr>
                <a:tableStyleId>{5C22544A-7EE6-4342-B048-85BDC9FD1C3A}</a:tableStyleId>
              </a:tblPr>
              <a:tblGrid>
                <a:gridCol w="1145259">
                  <a:extLst>
                    <a:ext uri="{9D8B030D-6E8A-4147-A177-3AD203B41FA5}">
                      <a16:colId xmlns:a16="http://schemas.microsoft.com/office/drawing/2014/main" val="1659730867"/>
                    </a:ext>
                  </a:extLst>
                </a:gridCol>
                <a:gridCol w="1145259">
                  <a:extLst>
                    <a:ext uri="{9D8B030D-6E8A-4147-A177-3AD203B41FA5}">
                      <a16:colId xmlns:a16="http://schemas.microsoft.com/office/drawing/2014/main" val="2447944049"/>
                    </a:ext>
                  </a:extLst>
                </a:gridCol>
                <a:gridCol w="1145259">
                  <a:extLst>
                    <a:ext uri="{9D8B030D-6E8A-4147-A177-3AD203B41FA5}">
                      <a16:colId xmlns:a16="http://schemas.microsoft.com/office/drawing/2014/main" val="983544602"/>
                    </a:ext>
                  </a:extLst>
                </a:gridCol>
                <a:gridCol w="1145259">
                  <a:extLst>
                    <a:ext uri="{9D8B030D-6E8A-4147-A177-3AD203B41FA5}">
                      <a16:colId xmlns:a16="http://schemas.microsoft.com/office/drawing/2014/main" val="1601485760"/>
                    </a:ext>
                  </a:extLst>
                </a:gridCol>
              </a:tblGrid>
              <a:tr h="261345">
                <a:tc>
                  <a:txBody>
                    <a:bodyPr/>
                    <a:lstStyle/>
                    <a:p>
                      <a:pPr algn="ctr" fontAlgn="b"/>
                      <a:endParaRPr lang="en-GB" sz="1000" b="1" i="0" u="none" strike="noStrike">
                        <a:solidFill>
                          <a:srgbClr val="000000"/>
                        </a:solidFill>
                        <a:effectLst/>
                        <a:latin typeface="Poppins" panose="00000500000000000000" pitchFamily="2" charset="0"/>
                        <a:cs typeface="Poppins" panose="00000500000000000000" pitchFamily="2" charset="0"/>
                      </a:endParaRPr>
                    </a:p>
                  </a:txBody>
                  <a:tcPr marL="8317" marR="8317" marT="8317"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000" b="1" u="none" strike="noStrike">
                          <a:solidFill>
                            <a:schemeClr val="bg1"/>
                          </a:solidFill>
                          <a:effectLst/>
                          <a:latin typeface="Poppins" panose="00000500000000000000" pitchFamily="2" charset="0"/>
                          <a:cs typeface="Poppins" panose="00000500000000000000" pitchFamily="2" charset="0"/>
                        </a:rPr>
                        <a:t>Sensitivity</a:t>
                      </a:r>
                      <a:endParaRPr lang="en-GB" sz="1000" b="1" i="0" u="none" strike="noStrike">
                        <a:solidFill>
                          <a:schemeClr val="bg1"/>
                        </a:solidFill>
                        <a:effectLst/>
                        <a:latin typeface="Poppins" panose="00000500000000000000" pitchFamily="2" charset="0"/>
                        <a:cs typeface="Poppins" panose="00000500000000000000" pitchFamily="2" charset="0"/>
                      </a:endParaRPr>
                    </a:p>
                  </a:txBody>
                  <a:tcPr marL="8317" marR="8317" marT="831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FDCA3"/>
                    </a:solidFill>
                  </a:tcPr>
                </a:tc>
                <a:tc>
                  <a:txBody>
                    <a:bodyPr/>
                    <a:lstStyle/>
                    <a:p>
                      <a:pPr algn="ctr" fontAlgn="b"/>
                      <a:r>
                        <a:rPr lang="en-GB" sz="1000" b="1" u="none" strike="noStrike">
                          <a:solidFill>
                            <a:schemeClr val="bg1"/>
                          </a:solidFill>
                          <a:effectLst/>
                          <a:latin typeface="Poppins" panose="00000500000000000000" pitchFamily="2" charset="0"/>
                          <a:cs typeface="Poppins" panose="00000500000000000000" pitchFamily="2" charset="0"/>
                        </a:rPr>
                        <a:t>Specificity </a:t>
                      </a:r>
                      <a:endParaRPr lang="en-GB" sz="1000" b="1" i="0" u="none" strike="noStrike">
                        <a:solidFill>
                          <a:schemeClr val="bg1"/>
                        </a:solidFill>
                        <a:effectLst/>
                        <a:latin typeface="Poppins" panose="00000500000000000000" pitchFamily="2" charset="0"/>
                        <a:cs typeface="Poppins" panose="00000500000000000000" pitchFamily="2" charset="0"/>
                      </a:endParaRPr>
                    </a:p>
                  </a:txBody>
                  <a:tcPr marL="8317" marR="8317" marT="831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FDCA3"/>
                    </a:solidFill>
                  </a:tcPr>
                </a:tc>
                <a:tc>
                  <a:txBody>
                    <a:bodyPr/>
                    <a:lstStyle/>
                    <a:p>
                      <a:pPr algn="ctr" fontAlgn="b"/>
                      <a:r>
                        <a:rPr lang="en-GB" sz="1000" b="1" u="none" strike="noStrike">
                          <a:solidFill>
                            <a:schemeClr val="bg1"/>
                          </a:solidFill>
                          <a:effectLst/>
                          <a:latin typeface="Poppins" panose="00000500000000000000" pitchFamily="2" charset="0"/>
                          <a:cs typeface="Poppins" panose="00000500000000000000" pitchFamily="2" charset="0"/>
                        </a:rPr>
                        <a:t>NPV</a:t>
                      </a:r>
                      <a:endParaRPr lang="en-GB" sz="1000" b="1" i="0" u="none" strike="noStrike">
                        <a:solidFill>
                          <a:schemeClr val="bg1"/>
                        </a:solidFill>
                        <a:effectLst/>
                        <a:latin typeface="Poppins" panose="00000500000000000000" pitchFamily="2" charset="0"/>
                        <a:cs typeface="Poppins" panose="00000500000000000000" pitchFamily="2" charset="0"/>
                      </a:endParaRPr>
                    </a:p>
                  </a:txBody>
                  <a:tcPr marL="8317" marR="8317" marT="831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FDCA3"/>
                    </a:solidFill>
                  </a:tcPr>
                </a:tc>
                <a:extLst>
                  <a:ext uri="{0D108BD9-81ED-4DB2-BD59-A6C34878D82A}">
                    <a16:rowId xmlns:a16="http://schemas.microsoft.com/office/drawing/2014/main" val="1309724804"/>
                  </a:ext>
                </a:extLst>
              </a:tr>
              <a:tr h="261345">
                <a:tc>
                  <a:txBody>
                    <a:bodyPr/>
                    <a:lstStyle/>
                    <a:p>
                      <a:pPr algn="ctr" fontAlgn="b"/>
                      <a:r>
                        <a:rPr lang="en-GB" sz="1000" b="1" u="none" strike="noStrike" err="1">
                          <a:solidFill>
                            <a:schemeClr val="bg1"/>
                          </a:solidFill>
                          <a:effectLst/>
                          <a:latin typeface="Poppins" panose="00000500000000000000" pitchFamily="2" charset="0"/>
                          <a:cs typeface="Poppins" panose="00000500000000000000" pitchFamily="2" charset="0"/>
                        </a:rPr>
                        <a:t>pTa</a:t>
                      </a:r>
                      <a:endParaRPr lang="en-GB" sz="1000" b="1" i="0" u="none" strike="noStrike">
                        <a:solidFill>
                          <a:schemeClr val="bg1"/>
                        </a:solidFill>
                        <a:effectLst/>
                        <a:latin typeface="Poppins" panose="00000500000000000000" pitchFamily="2" charset="0"/>
                        <a:cs typeface="Poppins" panose="00000500000000000000" pitchFamily="2" charset="0"/>
                      </a:endParaRPr>
                    </a:p>
                  </a:txBody>
                  <a:tcPr marL="8317" marR="8317" marT="831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232CD"/>
                    </a:solidFill>
                  </a:tcPr>
                </a:tc>
                <a:tc>
                  <a:txBody>
                    <a:bodyPr/>
                    <a:lstStyle/>
                    <a:p>
                      <a:pPr algn="ctr" fontAlgn="b"/>
                      <a:r>
                        <a:rPr lang="en-GB" sz="1100" b="0" i="0" u="none" strike="noStrike">
                          <a:solidFill>
                            <a:schemeClr val="tx1">
                              <a:lumMod val="65000"/>
                              <a:lumOff val="35000"/>
                            </a:schemeClr>
                          </a:solidFill>
                          <a:effectLst/>
                          <a:latin typeface="Poppins" panose="00000500000000000000" pitchFamily="2" charset="0"/>
                          <a:cs typeface="Poppins" panose="00000500000000000000" pitchFamily="2" charset="0"/>
                        </a:rPr>
                        <a:t>89%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dirty="0">
                          <a:solidFill>
                            <a:schemeClr val="tx1">
                              <a:lumMod val="65000"/>
                              <a:lumOff val="35000"/>
                            </a:schemeClr>
                          </a:solidFill>
                          <a:effectLst/>
                          <a:latin typeface="Poppins" panose="00000500000000000000" pitchFamily="2" charset="0"/>
                          <a:cs typeface="Poppins" panose="00000500000000000000" pitchFamily="2" charset="0"/>
                        </a:rPr>
                        <a:t>86%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050" u="none" strike="noStrike" dirty="0">
                          <a:solidFill>
                            <a:schemeClr val="tx1">
                              <a:lumMod val="65000"/>
                              <a:lumOff val="35000"/>
                            </a:schemeClr>
                          </a:solidFill>
                          <a:effectLst/>
                          <a:latin typeface="Poppins" panose="00000500000000000000" pitchFamily="2" charset="0"/>
                          <a:cs typeface="Poppins" panose="00000500000000000000" pitchFamily="2" charset="0"/>
                        </a:rPr>
                        <a:t>99%</a:t>
                      </a:r>
                      <a:endParaRPr lang="en-GB" sz="1050" b="0" i="0" u="none" strike="noStrike" dirty="0">
                        <a:solidFill>
                          <a:schemeClr val="tx1">
                            <a:lumMod val="65000"/>
                            <a:lumOff val="35000"/>
                          </a:schemeClr>
                        </a:solidFill>
                        <a:effectLst/>
                        <a:latin typeface="Poppins" panose="00000500000000000000" pitchFamily="2" charset="0"/>
                        <a:cs typeface="Poppins" panose="00000500000000000000" pitchFamily="2" charset="0"/>
                      </a:endParaRPr>
                    </a:p>
                  </a:txBody>
                  <a:tcPr marL="8317" marR="8317" marT="831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54804788"/>
                  </a:ext>
                </a:extLst>
              </a:tr>
              <a:tr h="261345">
                <a:tc>
                  <a:txBody>
                    <a:bodyPr/>
                    <a:lstStyle/>
                    <a:p>
                      <a:pPr algn="ctr" fontAlgn="b"/>
                      <a:r>
                        <a:rPr lang="en-GB" sz="1000" b="1" u="none" strike="noStrike">
                          <a:solidFill>
                            <a:schemeClr val="bg1"/>
                          </a:solidFill>
                          <a:effectLst/>
                          <a:latin typeface="Poppins" panose="00000500000000000000" pitchFamily="2" charset="0"/>
                          <a:cs typeface="Poppins" panose="00000500000000000000" pitchFamily="2" charset="0"/>
                        </a:rPr>
                        <a:t>T1</a:t>
                      </a:r>
                      <a:endParaRPr lang="en-GB" sz="1000" b="1" i="0" u="none" strike="noStrike">
                        <a:solidFill>
                          <a:schemeClr val="bg1"/>
                        </a:solidFill>
                        <a:effectLst/>
                        <a:latin typeface="Poppins" panose="00000500000000000000" pitchFamily="2" charset="0"/>
                        <a:cs typeface="Poppins" panose="00000500000000000000" pitchFamily="2" charset="0"/>
                      </a:endParaRPr>
                    </a:p>
                  </a:txBody>
                  <a:tcPr marL="8317" marR="8317" marT="831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232CD"/>
                    </a:solidFill>
                  </a:tcPr>
                </a:tc>
                <a:tc>
                  <a:txBody>
                    <a:bodyPr/>
                    <a:lstStyle/>
                    <a:p>
                      <a:pPr algn="ctr" fontAlgn="b"/>
                      <a:r>
                        <a:rPr lang="en-GB" sz="1100" b="0" i="0" u="none" strike="noStrike">
                          <a:solidFill>
                            <a:schemeClr val="tx1">
                              <a:lumMod val="65000"/>
                              <a:lumOff val="35000"/>
                            </a:schemeClr>
                          </a:solidFill>
                          <a:effectLst/>
                          <a:latin typeface="Poppins" panose="00000500000000000000" pitchFamily="2" charset="0"/>
                          <a:cs typeface="Poppins" panose="00000500000000000000" pitchFamily="2" charset="0"/>
                        </a:rPr>
                        <a:t>97%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chemeClr val="tx1">
                              <a:lumMod val="65000"/>
                              <a:lumOff val="35000"/>
                            </a:schemeClr>
                          </a:solidFill>
                          <a:effectLst/>
                          <a:latin typeface="Poppins" panose="00000500000000000000" pitchFamily="2" charset="0"/>
                          <a:cs typeface="Poppins" panose="00000500000000000000" pitchFamily="2" charset="0"/>
                        </a:rPr>
                        <a:t>86%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chemeClr val="tx1">
                              <a:lumMod val="65000"/>
                              <a:lumOff val="35000"/>
                            </a:schemeClr>
                          </a:solidFill>
                          <a:effectLst/>
                          <a:uLnTx/>
                          <a:uFillTx/>
                          <a:latin typeface="Poppins" panose="00000500000000000000" pitchFamily="2" charset="0"/>
                          <a:ea typeface="+mn-ea"/>
                          <a:cs typeface="Poppins" panose="00000500000000000000" pitchFamily="2" charset="0"/>
                        </a:rPr>
                        <a:t>99%</a:t>
                      </a:r>
                    </a:p>
                  </a:txBody>
                  <a:tcPr marL="8317" marR="8317" marT="831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52985028"/>
                  </a:ext>
                </a:extLst>
              </a:tr>
              <a:tr h="261345">
                <a:tc>
                  <a:txBody>
                    <a:bodyPr/>
                    <a:lstStyle/>
                    <a:p>
                      <a:pPr algn="ctr" fontAlgn="b"/>
                      <a:r>
                        <a:rPr lang="en-GB" sz="1000" b="1" u="none" strike="noStrike">
                          <a:solidFill>
                            <a:schemeClr val="bg1"/>
                          </a:solidFill>
                          <a:effectLst/>
                          <a:latin typeface="Poppins" panose="00000500000000000000" pitchFamily="2" charset="0"/>
                          <a:cs typeface="Poppins" panose="00000500000000000000" pitchFamily="2" charset="0"/>
                        </a:rPr>
                        <a:t>T2+</a:t>
                      </a:r>
                      <a:endParaRPr lang="en-GB" sz="1000" b="1" i="0" u="none" strike="noStrike">
                        <a:solidFill>
                          <a:schemeClr val="bg1"/>
                        </a:solidFill>
                        <a:effectLst/>
                        <a:latin typeface="Poppins" panose="00000500000000000000" pitchFamily="2" charset="0"/>
                        <a:cs typeface="Poppins" panose="00000500000000000000" pitchFamily="2" charset="0"/>
                      </a:endParaRPr>
                    </a:p>
                  </a:txBody>
                  <a:tcPr marL="8317" marR="8317" marT="831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232CD"/>
                    </a:solidFill>
                  </a:tcPr>
                </a:tc>
                <a:tc>
                  <a:txBody>
                    <a:bodyPr/>
                    <a:lstStyle/>
                    <a:p>
                      <a:pPr algn="ctr" fontAlgn="b"/>
                      <a:r>
                        <a:rPr lang="en-GB" sz="1100" b="0" i="0" u="none" strike="noStrike">
                          <a:solidFill>
                            <a:schemeClr val="tx1">
                              <a:lumMod val="65000"/>
                              <a:lumOff val="35000"/>
                            </a:schemeClr>
                          </a:solidFill>
                          <a:effectLst/>
                          <a:latin typeface="Poppins" panose="00000500000000000000" pitchFamily="2" charset="0"/>
                          <a:cs typeface="Poppins" panose="00000500000000000000" pitchFamily="2" charset="0"/>
                        </a:rPr>
                        <a:t>92%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chemeClr val="tx1">
                              <a:lumMod val="65000"/>
                              <a:lumOff val="35000"/>
                            </a:schemeClr>
                          </a:solidFill>
                          <a:effectLst/>
                          <a:latin typeface="Poppins" panose="00000500000000000000" pitchFamily="2" charset="0"/>
                          <a:cs typeface="Poppins" panose="00000500000000000000" pitchFamily="2" charset="0"/>
                        </a:rPr>
                        <a:t>86%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chemeClr val="tx1">
                              <a:lumMod val="65000"/>
                              <a:lumOff val="35000"/>
                            </a:schemeClr>
                          </a:solidFill>
                          <a:effectLst/>
                          <a:uLnTx/>
                          <a:uFillTx/>
                          <a:latin typeface="Poppins" panose="00000500000000000000" pitchFamily="2" charset="0"/>
                          <a:ea typeface="+mn-ea"/>
                          <a:cs typeface="Poppins" panose="00000500000000000000" pitchFamily="2" charset="0"/>
                        </a:rPr>
                        <a:t>99%</a:t>
                      </a:r>
                    </a:p>
                  </a:txBody>
                  <a:tcPr marL="8317" marR="8317" marT="831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7839740"/>
                  </a:ext>
                </a:extLst>
              </a:tr>
              <a:tr h="261345">
                <a:tc>
                  <a:txBody>
                    <a:bodyPr/>
                    <a:lstStyle/>
                    <a:p>
                      <a:pPr algn="ctr" fontAlgn="b"/>
                      <a:r>
                        <a:rPr lang="en-GB" sz="1000" b="1" u="none" strike="noStrike">
                          <a:solidFill>
                            <a:schemeClr val="bg1"/>
                          </a:solidFill>
                          <a:effectLst/>
                          <a:latin typeface="Poppins" panose="00000500000000000000" pitchFamily="2" charset="0"/>
                          <a:cs typeface="Poppins" panose="00000500000000000000" pitchFamily="2" charset="0"/>
                        </a:rPr>
                        <a:t>G1</a:t>
                      </a:r>
                      <a:endParaRPr lang="en-GB" sz="1000" b="1" i="0" u="none" strike="noStrike">
                        <a:solidFill>
                          <a:schemeClr val="bg1"/>
                        </a:solidFill>
                        <a:effectLst/>
                        <a:latin typeface="Poppins" panose="00000500000000000000" pitchFamily="2" charset="0"/>
                        <a:cs typeface="Poppins" panose="00000500000000000000" pitchFamily="2" charset="0"/>
                      </a:endParaRPr>
                    </a:p>
                  </a:txBody>
                  <a:tcPr marL="8317" marR="8317" marT="831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232CD"/>
                    </a:solidFill>
                  </a:tcPr>
                </a:tc>
                <a:tc>
                  <a:txBody>
                    <a:bodyPr/>
                    <a:lstStyle/>
                    <a:p>
                      <a:pPr algn="ctr" fontAlgn="b"/>
                      <a:r>
                        <a:rPr lang="en-GB" sz="1100" b="0" i="0" u="none" strike="noStrike">
                          <a:solidFill>
                            <a:schemeClr val="tx1">
                              <a:lumMod val="65000"/>
                              <a:lumOff val="35000"/>
                            </a:schemeClr>
                          </a:solidFill>
                          <a:effectLst/>
                          <a:latin typeface="Poppins" panose="00000500000000000000" pitchFamily="2" charset="0"/>
                          <a:cs typeface="Poppins" panose="00000500000000000000" pitchFamily="2" charset="0"/>
                        </a:rPr>
                        <a:t>78%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chemeClr val="tx1">
                              <a:lumMod val="65000"/>
                              <a:lumOff val="35000"/>
                            </a:schemeClr>
                          </a:solidFill>
                          <a:effectLst/>
                          <a:latin typeface="Poppins" panose="00000500000000000000" pitchFamily="2" charset="0"/>
                          <a:cs typeface="Poppins" panose="00000500000000000000" pitchFamily="2" charset="0"/>
                        </a:rPr>
                        <a:t>86%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chemeClr val="tx1">
                              <a:lumMod val="65000"/>
                              <a:lumOff val="35000"/>
                            </a:schemeClr>
                          </a:solidFill>
                          <a:effectLst/>
                          <a:uLnTx/>
                          <a:uFillTx/>
                          <a:latin typeface="Poppins" panose="00000500000000000000" pitchFamily="2" charset="0"/>
                          <a:ea typeface="+mn-ea"/>
                          <a:cs typeface="Poppins" panose="00000500000000000000" pitchFamily="2" charset="0"/>
                        </a:rPr>
                        <a:t>99%</a:t>
                      </a:r>
                    </a:p>
                  </a:txBody>
                  <a:tcPr marL="8317" marR="8317" marT="831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1608547"/>
                  </a:ext>
                </a:extLst>
              </a:tr>
              <a:tr h="261345">
                <a:tc>
                  <a:txBody>
                    <a:bodyPr/>
                    <a:lstStyle/>
                    <a:p>
                      <a:pPr algn="ctr" fontAlgn="b"/>
                      <a:r>
                        <a:rPr lang="en-GB" sz="1000" b="1" u="none" strike="noStrike">
                          <a:solidFill>
                            <a:schemeClr val="bg1"/>
                          </a:solidFill>
                          <a:effectLst/>
                          <a:latin typeface="Poppins" panose="00000500000000000000" pitchFamily="2" charset="0"/>
                          <a:cs typeface="Poppins" panose="00000500000000000000" pitchFamily="2" charset="0"/>
                        </a:rPr>
                        <a:t>G2</a:t>
                      </a:r>
                      <a:endParaRPr lang="en-GB" sz="1000" b="1" i="0" u="none" strike="noStrike">
                        <a:solidFill>
                          <a:schemeClr val="bg1"/>
                        </a:solidFill>
                        <a:effectLst/>
                        <a:latin typeface="Poppins" panose="00000500000000000000" pitchFamily="2" charset="0"/>
                        <a:cs typeface="Poppins" panose="00000500000000000000" pitchFamily="2" charset="0"/>
                      </a:endParaRPr>
                    </a:p>
                  </a:txBody>
                  <a:tcPr marL="8317" marR="8317" marT="831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232CD"/>
                    </a:solidFill>
                  </a:tcPr>
                </a:tc>
                <a:tc>
                  <a:txBody>
                    <a:bodyPr/>
                    <a:lstStyle/>
                    <a:p>
                      <a:pPr algn="ctr" fontAlgn="b"/>
                      <a:r>
                        <a:rPr lang="en-GB" sz="1100" b="0" i="0" u="none" strike="noStrike">
                          <a:solidFill>
                            <a:schemeClr val="tx1">
                              <a:lumMod val="65000"/>
                              <a:lumOff val="35000"/>
                            </a:schemeClr>
                          </a:solidFill>
                          <a:effectLst/>
                          <a:latin typeface="Poppins" panose="00000500000000000000" pitchFamily="2" charset="0"/>
                          <a:cs typeface="Poppins" panose="00000500000000000000" pitchFamily="2" charset="0"/>
                        </a:rPr>
                        <a:t>93%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chemeClr val="tx1">
                              <a:lumMod val="65000"/>
                              <a:lumOff val="35000"/>
                            </a:schemeClr>
                          </a:solidFill>
                          <a:effectLst/>
                          <a:latin typeface="Poppins" panose="00000500000000000000" pitchFamily="2" charset="0"/>
                          <a:cs typeface="Poppins" panose="00000500000000000000" pitchFamily="2" charset="0"/>
                        </a:rPr>
                        <a:t>86%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chemeClr val="tx1">
                              <a:lumMod val="65000"/>
                              <a:lumOff val="35000"/>
                            </a:schemeClr>
                          </a:solidFill>
                          <a:effectLst/>
                          <a:uLnTx/>
                          <a:uFillTx/>
                          <a:latin typeface="Poppins" panose="00000500000000000000" pitchFamily="2" charset="0"/>
                          <a:ea typeface="+mn-ea"/>
                          <a:cs typeface="Poppins" panose="00000500000000000000" pitchFamily="2" charset="0"/>
                        </a:rPr>
                        <a:t>99%</a:t>
                      </a:r>
                    </a:p>
                  </a:txBody>
                  <a:tcPr marL="8317" marR="8317" marT="831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74548445"/>
                  </a:ext>
                </a:extLst>
              </a:tr>
              <a:tr h="261345">
                <a:tc>
                  <a:txBody>
                    <a:bodyPr/>
                    <a:lstStyle/>
                    <a:p>
                      <a:pPr algn="ctr" fontAlgn="b"/>
                      <a:r>
                        <a:rPr lang="en-GB" sz="1000" b="1" u="none" strike="noStrike">
                          <a:solidFill>
                            <a:schemeClr val="bg1"/>
                          </a:solidFill>
                          <a:effectLst/>
                          <a:latin typeface="Poppins" panose="00000500000000000000" pitchFamily="2" charset="0"/>
                          <a:cs typeface="Poppins" panose="00000500000000000000" pitchFamily="2" charset="0"/>
                        </a:rPr>
                        <a:t>G3</a:t>
                      </a:r>
                      <a:endParaRPr lang="en-GB" sz="1000" b="1" i="0" u="none" strike="noStrike">
                        <a:solidFill>
                          <a:schemeClr val="bg1"/>
                        </a:solidFill>
                        <a:effectLst/>
                        <a:latin typeface="Poppins" panose="00000500000000000000" pitchFamily="2" charset="0"/>
                        <a:cs typeface="Poppins" panose="00000500000000000000" pitchFamily="2" charset="0"/>
                      </a:endParaRPr>
                    </a:p>
                  </a:txBody>
                  <a:tcPr marL="8317" marR="8317" marT="831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232CD"/>
                    </a:solidFill>
                  </a:tcPr>
                </a:tc>
                <a:tc>
                  <a:txBody>
                    <a:bodyPr/>
                    <a:lstStyle/>
                    <a:p>
                      <a:pPr algn="ctr" fontAlgn="b"/>
                      <a:r>
                        <a:rPr lang="en-GB" sz="1100" b="0" i="0" u="none" strike="noStrike">
                          <a:solidFill>
                            <a:schemeClr val="tx1">
                              <a:lumMod val="65000"/>
                              <a:lumOff val="35000"/>
                            </a:schemeClr>
                          </a:solidFill>
                          <a:effectLst/>
                          <a:latin typeface="Poppins" panose="00000500000000000000" pitchFamily="2" charset="0"/>
                          <a:cs typeface="Poppins" panose="00000500000000000000" pitchFamily="2" charset="0"/>
                        </a:rPr>
                        <a:t>96%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chemeClr val="tx1">
                              <a:lumMod val="65000"/>
                              <a:lumOff val="35000"/>
                            </a:schemeClr>
                          </a:solidFill>
                          <a:effectLst/>
                          <a:latin typeface="Poppins" panose="00000500000000000000" pitchFamily="2" charset="0"/>
                          <a:cs typeface="Poppins" panose="00000500000000000000" pitchFamily="2" charset="0"/>
                        </a:rPr>
                        <a:t>86%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chemeClr val="tx1">
                              <a:lumMod val="65000"/>
                              <a:lumOff val="35000"/>
                            </a:schemeClr>
                          </a:solidFill>
                          <a:effectLst/>
                          <a:uLnTx/>
                          <a:uFillTx/>
                          <a:latin typeface="Poppins" panose="00000500000000000000" pitchFamily="2" charset="0"/>
                          <a:ea typeface="+mn-ea"/>
                          <a:cs typeface="Poppins" panose="00000500000000000000" pitchFamily="2" charset="0"/>
                        </a:rPr>
                        <a:t>99%</a:t>
                      </a:r>
                    </a:p>
                  </a:txBody>
                  <a:tcPr marL="8317" marR="8317" marT="831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37323974"/>
                  </a:ext>
                </a:extLst>
              </a:tr>
              <a:tr h="261345">
                <a:tc>
                  <a:txBody>
                    <a:bodyPr/>
                    <a:lstStyle/>
                    <a:p>
                      <a:pPr algn="ctr" fontAlgn="b"/>
                      <a:r>
                        <a:rPr lang="en-GB" sz="1000" b="1" u="none" strike="noStrike">
                          <a:solidFill>
                            <a:schemeClr val="bg1"/>
                          </a:solidFill>
                          <a:effectLst/>
                          <a:latin typeface="Poppins" panose="00000500000000000000" pitchFamily="2" charset="0"/>
                          <a:cs typeface="Poppins" panose="00000500000000000000" pitchFamily="2" charset="0"/>
                        </a:rPr>
                        <a:t>NMIBC</a:t>
                      </a:r>
                      <a:endParaRPr lang="en-GB" sz="1000" b="1" i="0" u="none" strike="noStrike">
                        <a:solidFill>
                          <a:schemeClr val="bg1"/>
                        </a:solidFill>
                        <a:effectLst/>
                        <a:latin typeface="Poppins" panose="00000500000000000000" pitchFamily="2" charset="0"/>
                        <a:cs typeface="Poppins" panose="00000500000000000000" pitchFamily="2" charset="0"/>
                      </a:endParaRPr>
                    </a:p>
                  </a:txBody>
                  <a:tcPr marL="8317" marR="8317" marT="831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232CD"/>
                    </a:solidFill>
                  </a:tcPr>
                </a:tc>
                <a:tc>
                  <a:txBody>
                    <a:bodyPr/>
                    <a:lstStyle/>
                    <a:p>
                      <a:pPr algn="ctr" fontAlgn="b"/>
                      <a:r>
                        <a:rPr lang="en-GB" sz="1100" b="0" i="0" u="none" strike="noStrike">
                          <a:solidFill>
                            <a:schemeClr val="tx1">
                              <a:lumMod val="65000"/>
                              <a:lumOff val="35000"/>
                            </a:schemeClr>
                          </a:solidFill>
                          <a:effectLst/>
                          <a:latin typeface="Poppins" panose="00000500000000000000" pitchFamily="2" charset="0"/>
                          <a:cs typeface="Poppins" panose="00000500000000000000" pitchFamily="2" charset="0"/>
                        </a:rPr>
                        <a:t>92%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chemeClr val="tx1">
                              <a:lumMod val="65000"/>
                              <a:lumOff val="35000"/>
                            </a:schemeClr>
                          </a:solidFill>
                          <a:effectLst/>
                          <a:latin typeface="Poppins" panose="00000500000000000000" pitchFamily="2" charset="0"/>
                          <a:cs typeface="Poppins" panose="00000500000000000000" pitchFamily="2" charset="0"/>
                        </a:rPr>
                        <a:t>86%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chemeClr val="tx1">
                              <a:lumMod val="65000"/>
                              <a:lumOff val="35000"/>
                            </a:schemeClr>
                          </a:solidFill>
                          <a:effectLst/>
                          <a:uLnTx/>
                          <a:uFillTx/>
                          <a:latin typeface="Poppins" panose="00000500000000000000" pitchFamily="2" charset="0"/>
                          <a:ea typeface="+mn-ea"/>
                          <a:cs typeface="Poppins" panose="00000500000000000000" pitchFamily="2" charset="0"/>
                        </a:rPr>
                        <a:t>99%</a:t>
                      </a:r>
                    </a:p>
                  </a:txBody>
                  <a:tcPr marL="8317" marR="8317" marT="831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4352679"/>
                  </a:ext>
                </a:extLst>
              </a:tr>
              <a:tr h="261345">
                <a:tc>
                  <a:txBody>
                    <a:bodyPr/>
                    <a:lstStyle/>
                    <a:p>
                      <a:pPr algn="ctr" fontAlgn="b"/>
                      <a:r>
                        <a:rPr lang="en-GB" sz="1000" b="1" u="none" strike="noStrike">
                          <a:solidFill>
                            <a:schemeClr val="bg1"/>
                          </a:solidFill>
                          <a:effectLst/>
                          <a:latin typeface="Poppins" panose="00000500000000000000" pitchFamily="2" charset="0"/>
                          <a:cs typeface="Poppins" panose="00000500000000000000" pitchFamily="2" charset="0"/>
                        </a:rPr>
                        <a:t>MIBC</a:t>
                      </a:r>
                      <a:endParaRPr lang="en-GB" sz="1000" b="1" i="0" u="none" strike="noStrike">
                        <a:solidFill>
                          <a:schemeClr val="bg1"/>
                        </a:solidFill>
                        <a:effectLst/>
                        <a:latin typeface="Poppins" panose="00000500000000000000" pitchFamily="2" charset="0"/>
                        <a:cs typeface="Poppins" panose="00000500000000000000" pitchFamily="2" charset="0"/>
                      </a:endParaRPr>
                    </a:p>
                  </a:txBody>
                  <a:tcPr marL="8317" marR="8317" marT="831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232CD"/>
                    </a:solidFill>
                  </a:tcPr>
                </a:tc>
                <a:tc>
                  <a:txBody>
                    <a:bodyPr/>
                    <a:lstStyle/>
                    <a:p>
                      <a:pPr algn="ctr" fontAlgn="b"/>
                      <a:r>
                        <a:rPr lang="en-GB" sz="1100" b="0" i="0" u="none" strike="noStrike">
                          <a:solidFill>
                            <a:schemeClr val="tx1">
                              <a:lumMod val="65000"/>
                              <a:lumOff val="35000"/>
                            </a:schemeClr>
                          </a:solidFill>
                          <a:effectLst/>
                          <a:latin typeface="Poppins" panose="00000500000000000000" pitchFamily="2" charset="0"/>
                          <a:cs typeface="Poppins" panose="00000500000000000000" pitchFamily="2" charset="0"/>
                        </a:rPr>
                        <a:t>92%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100" b="0" i="0" u="none" strike="noStrike">
                          <a:solidFill>
                            <a:schemeClr val="tx1">
                              <a:lumMod val="65000"/>
                              <a:lumOff val="35000"/>
                            </a:schemeClr>
                          </a:solidFill>
                          <a:effectLst/>
                          <a:latin typeface="Poppins" panose="00000500000000000000" pitchFamily="2" charset="0"/>
                          <a:cs typeface="Poppins" panose="00000500000000000000" pitchFamily="2" charset="0"/>
                        </a:rPr>
                        <a:t>86%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chemeClr val="tx1">
                              <a:lumMod val="65000"/>
                              <a:lumOff val="35000"/>
                            </a:schemeClr>
                          </a:solidFill>
                          <a:effectLst/>
                          <a:uLnTx/>
                          <a:uFillTx/>
                          <a:latin typeface="Poppins" panose="00000500000000000000" pitchFamily="2" charset="0"/>
                          <a:ea typeface="+mn-ea"/>
                          <a:cs typeface="Poppins" panose="00000500000000000000" pitchFamily="2" charset="0"/>
                        </a:rPr>
                        <a:t>99%</a:t>
                      </a:r>
                    </a:p>
                  </a:txBody>
                  <a:tcPr marL="8317" marR="8317" marT="831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6176274"/>
                  </a:ext>
                </a:extLst>
              </a:tr>
            </a:tbl>
          </a:graphicData>
        </a:graphic>
      </p:graphicFrame>
      <p:pic>
        <p:nvPicPr>
          <p:cNvPr id="10" name="Picture 9">
            <a:extLst>
              <a:ext uri="{FF2B5EF4-FFF2-40B4-BE49-F238E27FC236}">
                <a16:creationId xmlns:a16="http://schemas.microsoft.com/office/drawing/2014/main" id="{3F987830-53F4-C6CA-1C6F-F0024185F2FB}"/>
              </a:ext>
            </a:extLst>
          </p:cNvPr>
          <p:cNvPicPr>
            <a:picLocks noChangeAspect="1"/>
          </p:cNvPicPr>
          <p:nvPr/>
        </p:nvPicPr>
        <p:blipFill>
          <a:blip r:embed="rId5"/>
          <a:stretch>
            <a:fillRect/>
          </a:stretch>
        </p:blipFill>
        <p:spPr>
          <a:xfrm>
            <a:off x="7520617" y="1231931"/>
            <a:ext cx="4327565" cy="2742767"/>
          </a:xfrm>
          <a:prstGeom prst="rect">
            <a:avLst/>
          </a:prstGeom>
          <a:ln>
            <a:solidFill>
              <a:schemeClr val="tx1"/>
            </a:solidFill>
          </a:ln>
        </p:spPr>
      </p:pic>
    </p:spTree>
    <p:extLst>
      <p:ext uri="{BB962C8B-B14F-4D97-AF65-F5344CB8AC3E}">
        <p14:creationId xmlns:p14="http://schemas.microsoft.com/office/powerpoint/2010/main" val="3211800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CF778EE-C007-1E09-1697-D3BA84B6512A}"/>
              </a:ext>
            </a:extLst>
          </p:cNvPr>
          <p:cNvPicPr>
            <a:picLocks noChangeAspect="1"/>
          </p:cNvPicPr>
          <p:nvPr/>
        </p:nvPicPr>
        <p:blipFill>
          <a:blip r:embed="rId2"/>
          <a:stretch>
            <a:fillRect/>
          </a:stretch>
        </p:blipFill>
        <p:spPr>
          <a:xfrm>
            <a:off x="1190648" y="1925540"/>
            <a:ext cx="9675238" cy="4241580"/>
          </a:xfrm>
          <a:prstGeom prst="rect">
            <a:avLst/>
          </a:prstGeom>
        </p:spPr>
      </p:pic>
      <p:sp>
        <p:nvSpPr>
          <p:cNvPr id="2" name="Text Placeholder 6">
            <a:extLst>
              <a:ext uri="{FF2B5EF4-FFF2-40B4-BE49-F238E27FC236}">
                <a16:creationId xmlns:a16="http://schemas.microsoft.com/office/drawing/2014/main" id="{63A9EAB7-584B-E812-8E7D-11F833E478BF}"/>
              </a:ext>
            </a:extLst>
          </p:cNvPr>
          <p:cNvSpPr>
            <a:spLocks noGrp="1"/>
          </p:cNvSpPr>
          <p:nvPr/>
        </p:nvSpPr>
        <p:spPr>
          <a:xfrm>
            <a:off x="1190648" y="934720"/>
            <a:ext cx="9571780" cy="369332"/>
          </a:xfrm>
          <a:prstGeom prst="rect">
            <a:avLst/>
          </a:prstGeom>
        </p:spPr>
        <p:txBody>
          <a:bodyPr lIns="91440" tIns="45720" rIns="91440" bIns="45720" anchor="b"/>
          <a:lstStyle>
            <a:lvl1pPr marL="0" indent="0" algn="l" defTabSz="914400" rtl="0" eaLnBrk="1" latinLnBrk="0" hangingPunct="1">
              <a:lnSpc>
                <a:spcPct val="90000"/>
              </a:lnSpc>
              <a:spcBef>
                <a:spcPts val="1000"/>
              </a:spcBef>
              <a:buFont typeface="Arial" panose="020B0604020202020204" pitchFamily="34" charset="0"/>
              <a:buNone/>
              <a:defRPr lang="en-GB" sz="2000" b="0" i="0" kern="1200" dirty="0" smtClean="0">
                <a:solidFill>
                  <a:srgbClr val="345897"/>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GB" sz="1800" b="1" i="0" kern="1200" dirty="0">
                <a:solidFill>
                  <a:srgbClr val="345897"/>
                </a:solidFill>
                <a:latin typeface="Quicksand Bold" panose="02000503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solidFill>
                <a:srgbClr val="3434D5"/>
              </a:solidFill>
            </a:endParaRPr>
          </a:p>
          <a:p>
            <a:endParaRPr lang="en-GB">
              <a:solidFill>
                <a:srgbClr val="3434D5"/>
              </a:solidFill>
            </a:endParaRPr>
          </a:p>
          <a:p>
            <a:endParaRPr lang="en-GB">
              <a:solidFill>
                <a:srgbClr val="3434D5"/>
              </a:solidFill>
            </a:endParaRPr>
          </a:p>
          <a:p>
            <a:endParaRPr lang="en-GB">
              <a:solidFill>
                <a:srgbClr val="3434D5"/>
              </a:solidFill>
            </a:endParaRPr>
          </a:p>
          <a:p>
            <a:endParaRPr lang="en-GB">
              <a:solidFill>
                <a:srgbClr val="3434D5"/>
              </a:solidFill>
            </a:endParaRPr>
          </a:p>
          <a:p>
            <a:endParaRPr lang="en-GB">
              <a:solidFill>
                <a:srgbClr val="3434D5"/>
              </a:solidFill>
            </a:endParaRPr>
          </a:p>
          <a:p>
            <a:endParaRPr lang="en-GB">
              <a:solidFill>
                <a:srgbClr val="3434D5"/>
              </a:solidFill>
            </a:endParaRPr>
          </a:p>
          <a:p>
            <a:endParaRPr lang="en-GB">
              <a:solidFill>
                <a:srgbClr val="3434D5"/>
              </a:solidFill>
            </a:endParaRPr>
          </a:p>
          <a:p>
            <a:endParaRPr lang="en-GB">
              <a:solidFill>
                <a:srgbClr val="3434D5"/>
              </a:solidFill>
            </a:endParaRPr>
          </a:p>
          <a:p>
            <a:r>
              <a:rPr lang="en-GB" b="1">
                <a:solidFill>
                  <a:srgbClr val="3434D5"/>
                </a:solidFill>
              </a:rPr>
              <a:t>NMIBC </a:t>
            </a:r>
            <a:r>
              <a:rPr lang="en-GB">
                <a:solidFill>
                  <a:srgbClr val="3434D5"/>
                </a:solidFill>
              </a:rPr>
              <a:t>Surveillance</a:t>
            </a:r>
          </a:p>
          <a:p>
            <a:endParaRPr lang="en-GB" sz="1600" b="1">
              <a:solidFill>
                <a:schemeClr val="tx1">
                  <a:lumMod val="50000"/>
                  <a:lumOff val="50000"/>
                </a:schemeClr>
              </a:solidFill>
            </a:endParaRPr>
          </a:p>
        </p:txBody>
      </p:sp>
      <p:sp>
        <p:nvSpPr>
          <p:cNvPr id="3" name="TextBox 2">
            <a:extLst>
              <a:ext uri="{FF2B5EF4-FFF2-40B4-BE49-F238E27FC236}">
                <a16:creationId xmlns:a16="http://schemas.microsoft.com/office/drawing/2014/main" id="{048230FA-DBC7-5F90-2926-4BA54364A719}"/>
              </a:ext>
            </a:extLst>
          </p:cNvPr>
          <p:cNvSpPr txBox="1"/>
          <p:nvPr/>
        </p:nvSpPr>
        <p:spPr>
          <a:xfrm>
            <a:off x="1190648" y="1039237"/>
            <a:ext cx="10037116" cy="307777"/>
          </a:xfrm>
          <a:prstGeom prst="rect">
            <a:avLst/>
          </a:prstGeom>
          <a:noFill/>
        </p:spPr>
        <p:txBody>
          <a:bodyPr wrap="square" rtlCol="0">
            <a:spAutoFit/>
          </a:bodyPr>
          <a:lstStyle/>
          <a:p>
            <a:r>
              <a:rPr lang="en-US" sz="1400">
                <a:solidFill>
                  <a:schemeClr val="tx1">
                    <a:lumMod val="50000"/>
                    <a:lumOff val="50000"/>
                  </a:schemeClr>
                </a:solidFill>
                <a:latin typeface="Poppins" panose="00000500000000000000" pitchFamily="2" charset="0"/>
                <a:cs typeface="Poppins" panose="00000500000000000000" pitchFamily="2" charset="0"/>
              </a:rPr>
              <a:t>GALEAS™ Bladder could be used to reduce the number of cystoscopies in the surveillance pathway by 46%</a:t>
            </a:r>
          </a:p>
        </p:txBody>
      </p:sp>
    </p:spTree>
    <p:extLst>
      <p:ext uri="{BB962C8B-B14F-4D97-AF65-F5344CB8AC3E}">
        <p14:creationId xmlns:p14="http://schemas.microsoft.com/office/powerpoint/2010/main" val="1756656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A50F8D11-1797-01FF-A47F-60EB91B302C4}"/>
              </a:ext>
            </a:extLst>
          </p:cNvPr>
          <p:cNvSpPr txBox="1">
            <a:spLocks/>
          </p:cNvSpPr>
          <p:nvPr/>
        </p:nvSpPr>
        <p:spPr>
          <a:xfrm>
            <a:off x="1662431" y="1537335"/>
            <a:ext cx="8782049" cy="4612054"/>
          </a:xfrm>
          <a:prstGeom prst="rect">
            <a:avLst/>
          </a:prstGeom>
        </p:spPr>
        <p:txBody>
          <a:bodyPr vert="horz" lIns="91440" tIns="45720" rIns="91440" bIns="45720" rtlCol="0" anchor="t"/>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en-GB" sz="1400"/>
          </a:p>
        </p:txBody>
      </p:sp>
      <p:sp>
        <p:nvSpPr>
          <p:cNvPr id="5" name="Text Placeholder 2">
            <a:extLst>
              <a:ext uri="{FF2B5EF4-FFF2-40B4-BE49-F238E27FC236}">
                <a16:creationId xmlns:a16="http://schemas.microsoft.com/office/drawing/2014/main" id="{8B41B537-80E1-54DF-CFBC-8FAAF63354E2}"/>
              </a:ext>
            </a:extLst>
          </p:cNvPr>
          <p:cNvSpPr txBox="1">
            <a:spLocks/>
          </p:cNvSpPr>
          <p:nvPr/>
        </p:nvSpPr>
        <p:spPr>
          <a:xfrm>
            <a:off x="1310109" y="1251269"/>
            <a:ext cx="10387001" cy="5026416"/>
          </a:xfrm>
          <a:prstGeom prst="rect">
            <a:avLst/>
          </a:prstGeom>
        </p:spPr>
        <p:txBody>
          <a:bodyPr vert="horz" lIns="91440" tIns="45720" rIns="91440" bIns="45720" rtlCol="0" anchor="t"/>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600" dirty="0">
                <a:latin typeface="Poppins"/>
                <a:cs typeface="Poppins"/>
              </a:rPr>
              <a:t>GALEAS Bladder has been validated using urine samples from a cohort of 289 patients undergoing surveillance cystoscopy for NMIBC disease recurrence.</a:t>
            </a:r>
          </a:p>
          <a:p>
            <a:pPr algn="l"/>
            <a:endParaRPr lang="en-GB" sz="1600" dirty="0">
              <a:latin typeface="Poppins"/>
              <a:cs typeface="Poppins"/>
            </a:endParaRPr>
          </a:p>
          <a:p>
            <a:pPr marL="742950" lvl="1" indent="-285750">
              <a:buFont typeface="Arial" panose="020B0604020202020204" pitchFamily="34" charset="0"/>
              <a:buChar char="•"/>
            </a:pPr>
            <a:r>
              <a:rPr lang="en-GB" sz="1400" dirty="0">
                <a:solidFill>
                  <a:schemeClr val="tx1">
                    <a:tint val="75000"/>
                  </a:schemeClr>
                </a:solidFill>
                <a:latin typeface="Poppins"/>
                <a:cs typeface="Poppins"/>
              </a:rPr>
              <a:t>20 patients were confirmed to have cancer at the time of their surveillance cystoscopy</a:t>
            </a:r>
          </a:p>
          <a:p>
            <a:pPr marL="742950" lvl="1" indent="-285750">
              <a:buFont typeface="Arial" panose="020B0604020202020204" pitchFamily="34" charset="0"/>
              <a:buChar char="•"/>
            </a:pPr>
            <a:r>
              <a:rPr lang="en-GB" sz="1400" dirty="0">
                <a:solidFill>
                  <a:schemeClr val="tx1">
                    <a:tint val="75000"/>
                  </a:schemeClr>
                </a:solidFill>
                <a:latin typeface="Poppins"/>
                <a:cs typeface="Poppins"/>
              </a:rPr>
              <a:t>19 were confirmed as positive by GALEAS Bladder </a:t>
            </a:r>
          </a:p>
          <a:p>
            <a:pPr marL="285750" indent="-285750" algn="l">
              <a:buFont typeface="Arial" panose="020B0604020202020204" pitchFamily="34" charset="0"/>
              <a:buChar char="•"/>
            </a:pPr>
            <a:endParaRPr lang="en-GB" sz="1600" dirty="0">
              <a:latin typeface="Poppins"/>
              <a:cs typeface="Poppins"/>
            </a:endParaRPr>
          </a:p>
          <a:p>
            <a:pPr marL="285750" indent="-285750" algn="l">
              <a:buFont typeface="Arial" panose="020B0604020202020204" pitchFamily="34" charset="0"/>
              <a:buChar char="•"/>
            </a:pPr>
            <a:endParaRPr lang="en-GB" sz="1600" dirty="0">
              <a:latin typeface="Poppins"/>
              <a:cs typeface="Poppins"/>
            </a:endParaRPr>
          </a:p>
          <a:p>
            <a:pPr lvl="1"/>
            <a:endParaRPr lang="en-GB" sz="1600" dirty="0">
              <a:latin typeface="Poppins"/>
              <a:cs typeface="Poppins"/>
            </a:endParaRPr>
          </a:p>
          <a:p>
            <a:pPr lvl="1"/>
            <a:endParaRPr lang="en-GB" sz="1600" dirty="0">
              <a:solidFill>
                <a:schemeClr val="tx1">
                  <a:tint val="75000"/>
                </a:schemeClr>
              </a:solidFill>
              <a:latin typeface="Poppins"/>
              <a:cs typeface="Poppins"/>
            </a:endParaRPr>
          </a:p>
          <a:p>
            <a:pPr lvl="1"/>
            <a:endParaRPr lang="en-GB" sz="1600" dirty="0">
              <a:solidFill>
                <a:schemeClr val="tx1">
                  <a:tint val="75000"/>
                </a:schemeClr>
              </a:solidFill>
              <a:latin typeface="Poppins"/>
              <a:cs typeface="Poppins"/>
            </a:endParaRPr>
          </a:p>
          <a:p>
            <a:endParaRPr lang="en-GB" sz="1600" dirty="0">
              <a:latin typeface="Poppins"/>
              <a:cs typeface="Poppins"/>
            </a:endParaRPr>
          </a:p>
          <a:p>
            <a:pPr algn="l"/>
            <a:r>
              <a:rPr lang="en-GB" sz="1600" dirty="0">
                <a:latin typeface="Poppins"/>
                <a:cs typeface="Poppins"/>
              </a:rPr>
              <a:t>Of the 268 patients </a:t>
            </a:r>
            <a:r>
              <a:rPr lang="en-GB" sz="1600" b="1" dirty="0">
                <a:latin typeface="Poppins"/>
                <a:cs typeface="Poppins"/>
              </a:rPr>
              <a:t>negative</a:t>
            </a:r>
            <a:r>
              <a:rPr lang="en-GB" sz="1600" dirty="0">
                <a:latin typeface="Poppins"/>
                <a:cs typeface="Poppins"/>
              </a:rPr>
              <a:t> on the day of surveillance cystoscopy, </a:t>
            </a:r>
          </a:p>
          <a:p>
            <a:pPr marL="742950" lvl="1" indent="-285750">
              <a:buFont typeface="Arial" panose="020B0604020202020204" pitchFamily="34" charset="0"/>
              <a:buChar char="•"/>
            </a:pPr>
            <a:r>
              <a:rPr lang="en-GB" sz="1400" dirty="0">
                <a:solidFill>
                  <a:schemeClr val="tx1">
                    <a:tint val="75000"/>
                  </a:schemeClr>
                </a:solidFill>
                <a:latin typeface="Poppins"/>
                <a:cs typeface="Poppins"/>
              </a:rPr>
              <a:t>23 were subsequently diagnosed with bladder cancer recurrence at a future cystoscopy (2-24 Months). </a:t>
            </a:r>
          </a:p>
          <a:p>
            <a:pPr marL="742950" lvl="1" indent="-285750">
              <a:buFont typeface="Arial" panose="020B0604020202020204" pitchFamily="34" charset="0"/>
              <a:buChar char="•"/>
            </a:pPr>
            <a:r>
              <a:rPr lang="en-GB" sz="1400" b="1" dirty="0">
                <a:solidFill>
                  <a:schemeClr val="tx1">
                    <a:tint val="75000"/>
                  </a:schemeClr>
                </a:solidFill>
                <a:latin typeface="Poppins"/>
                <a:cs typeface="Poppins"/>
              </a:rPr>
              <a:t>13 of these were identified as GALEAS Bladder positive at the time of their negative surveillance cystoscopy</a:t>
            </a:r>
            <a:r>
              <a:rPr lang="en-GB" sz="1400" dirty="0">
                <a:solidFill>
                  <a:schemeClr val="tx1">
                    <a:tint val="75000"/>
                  </a:schemeClr>
                </a:solidFill>
                <a:latin typeface="Poppins"/>
                <a:cs typeface="Poppins"/>
              </a:rPr>
              <a:t>.</a:t>
            </a:r>
          </a:p>
          <a:p>
            <a:pPr algn="l"/>
            <a:endParaRPr lang="en-GB" sz="1600" dirty="0">
              <a:latin typeface="Poppins"/>
              <a:cs typeface="Poppins"/>
            </a:endParaRPr>
          </a:p>
          <a:p>
            <a:pPr algn="l"/>
            <a:endParaRPr lang="en-GB" sz="1600" b="1" dirty="0">
              <a:solidFill>
                <a:srgbClr val="71DBAB"/>
              </a:solidFill>
              <a:latin typeface="Poppins"/>
              <a:cs typeface="Poppins"/>
            </a:endParaRPr>
          </a:p>
        </p:txBody>
      </p:sp>
      <p:graphicFrame>
        <p:nvGraphicFramePr>
          <p:cNvPr id="6" name="Table 5">
            <a:extLst>
              <a:ext uri="{FF2B5EF4-FFF2-40B4-BE49-F238E27FC236}">
                <a16:creationId xmlns:a16="http://schemas.microsoft.com/office/drawing/2014/main" id="{7EB7DB88-A019-4594-66AE-4BAF819C0922}"/>
              </a:ext>
            </a:extLst>
          </p:cNvPr>
          <p:cNvGraphicFramePr>
            <a:graphicFrameLocks noGrp="1"/>
          </p:cNvGraphicFramePr>
          <p:nvPr>
            <p:extLst>
              <p:ext uri="{D42A27DB-BD31-4B8C-83A1-F6EECF244321}">
                <p14:modId xmlns:p14="http://schemas.microsoft.com/office/powerpoint/2010/main" val="3697988103"/>
              </p:ext>
            </p:extLst>
          </p:nvPr>
        </p:nvGraphicFramePr>
        <p:xfrm>
          <a:off x="2310580" y="2782174"/>
          <a:ext cx="5624052" cy="924447"/>
        </p:xfrm>
        <a:graphic>
          <a:graphicData uri="http://schemas.openxmlformats.org/drawingml/2006/table">
            <a:tbl>
              <a:tblPr>
                <a:tableStyleId>{5C22544A-7EE6-4342-B048-85BDC9FD1C3A}</a:tableStyleId>
              </a:tblPr>
              <a:tblGrid>
                <a:gridCol w="1406013">
                  <a:extLst>
                    <a:ext uri="{9D8B030D-6E8A-4147-A177-3AD203B41FA5}">
                      <a16:colId xmlns:a16="http://schemas.microsoft.com/office/drawing/2014/main" val="239860993"/>
                    </a:ext>
                  </a:extLst>
                </a:gridCol>
                <a:gridCol w="1406013">
                  <a:extLst>
                    <a:ext uri="{9D8B030D-6E8A-4147-A177-3AD203B41FA5}">
                      <a16:colId xmlns:a16="http://schemas.microsoft.com/office/drawing/2014/main" val="2134221411"/>
                    </a:ext>
                  </a:extLst>
                </a:gridCol>
                <a:gridCol w="1406013">
                  <a:extLst>
                    <a:ext uri="{9D8B030D-6E8A-4147-A177-3AD203B41FA5}">
                      <a16:colId xmlns:a16="http://schemas.microsoft.com/office/drawing/2014/main" val="3312700786"/>
                    </a:ext>
                  </a:extLst>
                </a:gridCol>
                <a:gridCol w="1406013">
                  <a:extLst>
                    <a:ext uri="{9D8B030D-6E8A-4147-A177-3AD203B41FA5}">
                      <a16:colId xmlns:a16="http://schemas.microsoft.com/office/drawing/2014/main" val="1437850417"/>
                    </a:ext>
                  </a:extLst>
                </a:gridCol>
              </a:tblGrid>
              <a:tr h="420567">
                <a:tc>
                  <a:txBody>
                    <a:bodyPr/>
                    <a:lstStyle/>
                    <a:p>
                      <a:pPr algn="ctr" fontAlgn="b"/>
                      <a:endParaRPr lang="en-GB" sz="1200" b="1" i="0" u="none" strike="noStrike">
                        <a:solidFill>
                          <a:srgbClr val="000000"/>
                        </a:solidFill>
                        <a:effectLst/>
                        <a:latin typeface="Poppins" panose="00000500000000000000" pitchFamily="2" charset="0"/>
                        <a:cs typeface="Poppins" panose="00000500000000000000" pitchFamily="2" charset="0"/>
                      </a:endParaRPr>
                    </a:p>
                  </a:txBody>
                  <a:tcPr marL="8317" marR="8317" marT="8317"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200" b="0" u="none" strike="noStrike" dirty="0">
                          <a:solidFill>
                            <a:schemeClr val="bg1"/>
                          </a:solidFill>
                          <a:effectLst/>
                          <a:latin typeface="Poppins SemiBold" panose="00000700000000000000" pitchFamily="2" charset="0"/>
                          <a:cs typeface="Poppins SemiBold" panose="00000700000000000000" pitchFamily="2" charset="0"/>
                        </a:rPr>
                        <a:t>Sensitivity</a:t>
                      </a:r>
                      <a:endParaRPr lang="en-GB" sz="1200" b="0" i="0" u="none" strike="noStrike" dirty="0">
                        <a:solidFill>
                          <a:schemeClr val="bg1"/>
                        </a:solidFill>
                        <a:effectLst/>
                        <a:latin typeface="Poppins SemiBold" panose="00000700000000000000" pitchFamily="2" charset="0"/>
                        <a:cs typeface="Poppins SemiBold" panose="00000700000000000000" pitchFamily="2" charset="0"/>
                      </a:endParaRPr>
                    </a:p>
                  </a:txBody>
                  <a:tcPr marL="8317" marR="8317" marT="831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FDCA3"/>
                    </a:solidFill>
                  </a:tcPr>
                </a:tc>
                <a:tc>
                  <a:txBody>
                    <a:bodyPr/>
                    <a:lstStyle/>
                    <a:p>
                      <a:pPr algn="ctr" fontAlgn="b"/>
                      <a:r>
                        <a:rPr lang="en-GB" sz="1200" b="0" i="0" u="none" strike="noStrike" dirty="0">
                          <a:solidFill>
                            <a:schemeClr val="bg1"/>
                          </a:solidFill>
                          <a:effectLst/>
                          <a:latin typeface="Poppins SemiBold" panose="00000700000000000000" pitchFamily="2" charset="0"/>
                          <a:cs typeface="Poppins SemiBold" panose="00000700000000000000" pitchFamily="2" charset="0"/>
                        </a:rPr>
                        <a:t>Specificity</a:t>
                      </a:r>
                    </a:p>
                  </a:txBody>
                  <a:tcPr marL="8317" marR="8317" marT="831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FDCA3"/>
                    </a:solidFill>
                  </a:tcPr>
                </a:tc>
                <a:tc>
                  <a:txBody>
                    <a:bodyPr/>
                    <a:lstStyle/>
                    <a:p>
                      <a:pPr algn="ctr" fontAlgn="b"/>
                      <a:r>
                        <a:rPr lang="en-GB" sz="1200" b="0" u="none" strike="noStrike" dirty="0">
                          <a:solidFill>
                            <a:schemeClr val="bg1"/>
                          </a:solidFill>
                          <a:effectLst/>
                          <a:latin typeface="Poppins SemiBold" panose="00000700000000000000" pitchFamily="2" charset="0"/>
                          <a:cs typeface="Poppins SemiBold" panose="00000700000000000000" pitchFamily="2" charset="0"/>
                        </a:rPr>
                        <a:t>NPV</a:t>
                      </a:r>
                      <a:endParaRPr lang="en-GB" sz="1200" b="0" i="0" u="none" strike="noStrike" dirty="0">
                        <a:solidFill>
                          <a:schemeClr val="bg1"/>
                        </a:solidFill>
                        <a:effectLst/>
                        <a:latin typeface="Poppins SemiBold" panose="00000700000000000000" pitchFamily="2" charset="0"/>
                        <a:cs typeface="Poppins SemiBold" panose="00000700000000000000" pitchFamily="2" charset="0"/>
                      </a:endParaRPr>
                    </a:p>
                  </a:txBody>
                  <a:tcPr marL="8317" marR="8317" marT="831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FDCA3"/>
                    </a:solidFill>
                  </a:tcPr>
                </a:tc>
                <a:extLst>
                  <a:ext uri="{0D108BD9-81ED-4DB2-BD59-A6C34878D82A}">
                    <a16:rowId xmlns:a16="http://schemas.microsoft.com/office/drawing/2014/main" val="3456191738"/>
                  </a:ext>
                </a:extLst>
              </a:tr>
              <a:tr h="503880">
                <a:tc>
                  <a:txBody>
                    <a:bodyPr/>
                    <a:lstStyle/>
                    <a:p>
                      <a:pPr algn="ctr" fontAlgn="b"/>
                      <a:r>
                        <a:rPr lang="en-GB" sz="1200" b="0" i="0" u="none" strike="noStrike" dirty="0">
                          <a:solidFill>
                            <a:schemeClr val="bg1"/>
                          </a:solidFill>
                          <a:effectLst/>
                          <a:latin typeface="Poppins SemiBold" panose="00000700000000000000" pitchFamily="2" charset="0"/>
                          <a:cs typeface="Poppins SemiBold" panose="00000700000000000000" pitchFamily="2" charset="0"/>
                        </a:rPr>
                        <a:t>NMIBC positive surveillance</a:t>
                      </a:r>
                    </a:p>
                  </a:txBody>
                  <a:tcPr marL="8317" marR="8317" marT="831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232CD"/>
                    </a:solidFill>
                  </a:tcPr>
                </a:tc>
                <a:tc>
                  <a:txBody>
                    <a:bodyPr/>
                    <a:lstStyle/>
                    <a:p>
                      <a:pPr algn="ctr" fontAlgn="b"/>
                      <a:r>
                        <a:rPr lang="en-GB" sz="1600" b="0" i="0" u="none" strike="noStrike" dirty="0">
                          <a:solidFill>
                            <a:schemeClr val="tx1">
                              <a:lumMod val="65000"/>
                              <a:lumOff val="35000"/>
                            </a:schemeClr>
                          </a:solidFill>
                          <a:effectLst/>
                          <a:latin typeface="Poppins" panose="00000500000000000000" pitchFamily="2" charset="0"/>
                          <a:cs typeface="Poppins" panose="00000500000000000000" pitchFamily="2" charset="0"/>
                        </a:rPr>
                        <a:t>95%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b="0" i="0" u="none" strike="noStrike">
                          <a:solidFill>
                            <a:schemeClr val="tx1">
                              <a:lumMod val="65000"/>
                              <a:lumOff val="35000"/>
                            </a:schemeClr>
                          </a:solidFill>
                          <a:effectLst/>
                          <a:latin typeface="Poppins" panose="00000500000000000000" pitchFamily="2" charset="0"/>
                          <a:cs typeface="Poppins" panose="00000500000000000000" pitchFamily="2" charset="0"/>
                        </a:rPr>
                        <a:t>86%</a:t>
                      </a:r>
                    </a:p>
                  </a:txBody>
                  <a:tcPr marL="8317" marR="8317" marT="831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1600" u="none" strike="noStrike" dirty="0">
                          <a:solidFill>
                            <a:schemeClr val="tx1">
                              <a:lumMod val="65000"/>
                              <a:lumOff val="35000"/>
                            </a:schemeClr>
                          </a:solidFill>
                          <a:effectLst/>
                          <a:latin typeface="Poppins" panose="00000500000000000000" pitchFamily="2" charset="0"/>
                          <a:cs typeface="Poppins" panose="00000500000000000000" pitchFamily="2" charset="0"/>
                        </a:rPr>
                        <a:t>99.4%</a:t>
                      </a:r>
                      <a:endParaRPr lang="en-GB" sz="1600" b="0" i="0" u="none" strike="noStrike" dirty="0">
                        <a:solidFill>
                          <a:schemeClr val="tx1">
                            <a:lumMod val="65000"/>
                            <a:lumOff val="35000"/>
                          </a:schemeClr>
                        </a:solidFill>
                        <a:effectLst/>
                        <a:latin typeface="Poppins" panose="00000500000000000000" pitchFamily="2" charset="0"/>
                        <a:cs typeface="Poppins" panose="00000500000000000000" pitchFamily="2" charset="0"/>
                      </a:endParaRPr>
                    </a:p>
                  </a:txBody>
                  <a:tcPr marL="8317" marR="8317" marT="831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235394"/>
                  </a:ext>
                </a:extLst>
              </a:tr>
            </a:tbl>
          </a:graphicData>
        </a:graphic>
      </p:graphicFrame>
      <p:pic>
        <p:nvPicPr>
          <p:cNvPr id="7" name="Picture 6" descr="Background pattern&#10;&#10;Description automatically generated">
            <a:extLst>
              <a:ext uri="{FF2B5EF4-FFF2-40B4-BE49-F238E27FC236}">
                <a16:creationId xmlns:a16="http://schemas.microsoft.com/office/drawing/2014/main" id="{88AF502E-66B8-85CB-A79A-7D87DE502C4B}"/>
              </a:ext>
            </a:extLst>
          </p:cNvPr>
          <p:cNvPicPr>
            <a:picLocks noChangeAspect="1"/>
          </p:cNvPicPr>
          <p:nvPr/>
        </p:nvPicPr>
        <p:blipFill rotWithShape="1">
          <a:blip r:embed="rId3">
            <a:extLst>
              <a:ext uri="{28A0092B-C50C-407E-A947-70E740481C1C}">
                <a14:useLocalDpi xmlns:a14="http://schemas.microsoft.com/office/drawing/2010/main" val="0"/>
              </a:ext>
            </a:extLst>
          </a:blip>
          <a:srcRect t="78222" r="25453" b="3201"/>
          <a:stretch/>
        </p:blipFill>
        <p:spPr>
          <a:xfrm>
            <a:off x="1567429" y="5237526"/>
            <a:ext cx="9690379" cy="9430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a:extLst>
              <a:ext uri="{FF2B5EF4-FFF2-40B4-BE49-F238E27FC236}">
                <a16:creationId xmlns:a16="http://schemas.microsoft.com/office/drawing/2014/main" id="{47A8F5D6-65E8-1E2F-EB8C-8B8A6185F43B}"/>
              </a:ext>
            </a:extLst>
          </p:cNvPr>
          <p:cNvSpPr txBox="1"/>
          <p:nvPr/>
        </p:nvSpPr>
        <p:spPr>
          <a:xfrm>
            <a:off x="1745672" y="5313955"/>
            <a:ext cx="9246325" cy="830997"/>
          </a:xfrm>
          <a:prstGeom prst="rect">
            <a:avLst/>
          </a:prstGeom>
          <a:noFill/>
        </p:spPr>
        <p:txBody>
          <a:bodyPr wrap="square">
            <a:spAutoFit/>
          </a:bodyPr>
          <a:lstStyle/>
          <a:p>
            <a:pPr algn="ctr"/>
            <a:r>
              <a:rPr lang="en-GB" sz="1600">
                <a:solidFill>
                  <a:schemeClr val="bg1"/>
                </a:solidFill>
                <a:latin typeface="Poppins"/>
                <a:cs typeface="Poppins"/>
              </a:rPr>
              <a:t>This data demonstrates the potential for GALEAS Bladder to safely reduce the number of cystoscopies across the </a:t>
            </a:r>
            <a:r>
              <a:rPr lang="en-GB" sz="1600" b="1">
                <a:solidFill>
                  <a:schemeClr val="bg1"/>
                </a:solidFill>
                <a:latin typeface="Poppins"/>
                <a:cs typeface="Poppins"/>
              </a:rPr>
              <a:t>entire </a:t>
            </a:r>
            <a:r>
              <a:rPr lang="en-GB" sz="1600">
                <a:solidFill>
                  <a:schemeClr val="bg1"/>
                </a:solidFill>
                <a:latin typeface="Poppins"/>
                <a:cs typeface="Poppins"/>
              </a:rPr>
              <a:t>bladder cancer pathway, cancer patients from </a:t>
            </a:r>
            <a:r>
              <a:rPr lang="en-GB" sz="1600" err="1">
                <a:solidFill>
                  <a:schemeClr val="bg1"/>
                </a:solidFill>
                <a:latin typeface="Poppins"/>
                <a:cs typeface="Poppins"/>
              </a:rPr>
              <a:t>hematuria</a:t>
            </a:r>
            <a:r>
              <a:rPr lang="en-GB" sz="1600">
                <a:solidFill>
                  <a:schemeClr val="bg1"/>
                </a:solidFill>
                <a:latin typeface="Poppins"/>
                <a:cs typeface="Poppins"/>
              </a:rPr>
              <a:t> triage to disease recurrence</a:t>
            </a:r>
          </a:p>
        </p:txBody>
      </p:sp>
      <p:sp>
        <p:nvSpPr>
          <p:cNvPr id="8" name="Text Placeholder 6">
            <a:extLst>
              <a:ext uri="{FF2B5EF4-FFF2-40B4-BE49-F238E27FC236}">
                <a16:creationId xmlns:a16="http://schemas.microsoft.com/office/drawing/2014/main" id="{82F05982-B80F-4AA4-AB76-B4BBE659947C}"/>
              </a:ext>
            </a:extLst>
          </p:cNvPr>
          <p:cNvSpPr>
            <a:spLocks noGrp="1"/>
          </p:cNvSpPr>
          <p:nvPr/>
        </p:nvSpPr>
        <p:spPr>
          <a:xfrm>
            <a:off x="1200808" y="320805"/>
            <a:ext cx="8088679" cy="369332"/>
          </a:xfrm>
          <a:prstGeom prst="rect">
            <a:avLst/>
          </a:prstGeom>
        </p:spPr>
        <p:txBody>
          <a:bodyPr lIns="91440" tIns="45720" rIns="91440" bIns="45720" anchor="b"/>
          <a:lstStyle>
            <a:lvl1pPr marL="0" indent="0" algn="l" defTabSz="914400" rtl="0" eaLnBrk="1" latinLnBrk="0" hangingPunct="1">
              <a:lnSpc>
                <a:spcPct val="90000"/>
              </a:lnSpc>
              <a:spcBef>
                <a:spcPts val="1000"/>
              </a:spcBef>
              <a:buFont typeface="Arial" panose="020B0604020202020204" pitchFamily="34" charset="0"/>
              <a:buNone/>
              <a:defRPr lang="en-GB" sz="2000" b="0" i="0" kern="1200" dirty="0" smtClean="0">
                <a:solidFill>
                  <a:srgbClr val="345897"/>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GB" sz="1800" b="1" i="0" kern="1200" dirty="0">
                <a:solidFill>
                  <a:srgbClr val="345897"/>
                </a:solidFill>
                <a:latin typeface="Quicksand Bold" panose="02000503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solidFill>
                <a:srgbClr val="3434D5"/>
              </a:solidFill>
            </a:endParaRPr>
          </a:p>
          <a:p>
            <a:endParaRPr lang="en-GB" dirty="0">
              <a:solidFill>
                <a:srgbClr val="3434D5"/>
              </a:solidFill>
            </a:endParaRPr>
          </a:p>
          <a:p>
            <a:endParaRPr lang="en-GB" dirty="0">
              <a:solidFill>
                <a:srgbClr val="3434D5"/>
              </a:solidFill>
            </a:endParaRPr>
          </a:p>
          <a:p>
            <a:endParaRPr lang="en-GB" dirty="0">
              <a:solidFill>
                <a:srgbClr val="3434D5"/>
              </a:solidFill>
            </a:endParaRPr>
          </a:p>
          <a:p>
            <a:endParaRPr lang="en-GB" dirty="0">
              <a:solidFill>
                <a:srgbClr val="3434D5"/>
              </a:solidFill>
            </a:endParaRPr>
          </a:p>
          <a:p>
            <a:endParaRPr lang="en-GB" dirty="0">
              <a:solidFill>
                <a:srgbClr val="3434D5"/>
              </a:solidFill>
            </a:endParaRPr>
          </a:p>
          <a:p>
            <a:endParaRPr lang="en-GB" dirty="0">
              <a:solidFill>
                <a:srgbClr val="3434D5"/>
              </a:solidFill>
            </a:endParaRPr>
          </a:p>
          <a:p>
            <a:endParaRPr lang="en-GB" dirty="0">
              <a:solidFill>
                <a:srgbClr val="3434D5"/>
              </a:solidFill>
            </a:endParaRPr>
          </a:p>
          <a:p>
            <a:endParaRPr lang="en-GB" dirty="0">
              <a:solidFill>
                <a:srgbClr val="3434D5"/>
              </a:solidFill>
            </a:endParaRPr>
          </a:p>
          <a:p>
            <a:r>
              <a:rPr lang="en-GB" dirty="0">
                <a:solidFill>
                  <a:srgbClr val="3434D5"/>
                </a:solidFill>
              </a:rPr>
              <a:t>GALEAS™ Bladder Surveillance Clinical Sensitivity (NMIBC)</a:t>
            </a:r>
          </a:p>
        </p:txBody>
      </p:sp>
    </p:spTree>
    <p:extLst>
      <p:ext uri="{BB962C8B-B14F-4D97-AF65-F5344CB8AC3E}">
        <p14:creationId xmlns:p14="http://schemas.microsoft.com/office/powerpoint/2010/main" val="1558613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29A872E-4CC0-7A8E-2595-71F493AC42BC}"/>
              </a:ext>
            </a:extLst>
          </p:cNvPr>
          <p:cNvPicPr>
            <a:picLocks noChangeAspect="1"/>
          </p:cNvPicPr>
          <p:nvPr/>
        </p:nvPicPr>
        <p:blipFill>
          <a:blip r:embed="rId2"/>
          <a:stretch>
            <a:fillRect/>
          </a:stretch>
        </p:blipFill>
        <p:spPr>
          <a:xfrm>
            <a:off x="1931364" y="2127561"/>
            <a:ext cx="8587460" cy="4287561"/>
          </a:xfrm>
          <a:prstGeom prst="rect">
            <a:avLst/>
          </a:prstGeom>
        </p:spPr>
      </p:pic>
      <p:sp>
        <p:nvSpPr>
          <p:cNvPr id="2" name="Text Placeholder 6">
            <a:extLst>
              <a:ext uri="{FF2B5EF4-FFF2-40B4-BE49-F238E27FC236}">
                <a16:creationId xmlns:a16="http://schemas.microsoft.com/office/drawing/2014/main" id="{63A9EAB7-584B-E812-8E7D-11F833E478BF}"/>
              </a:ext>
            </a:extLst>
          </p:cNvPr>
          <p:cNvSpPr>
            <a:spLocks noGrp="1"/>
          </p:cNvSpPr>
          <p:nvPr/>
        </p:nvSpPr>
        <p:spPr>
          <a:xfrm>
            <a:off x="1239528" y="571575"/>
            <a:ext cx="9571780" cy="369332"/>
          </a:xfrm>
          <a:prstGeom prst="rect">
            <a:avLst/>
          </a:prstGeom>
        </p:spPr>
        <p:txBody>
          <a:bodyPr lIns="91440" tIns="45720" rIns="91440" bIns="45720" anchor="b"/>
          <a:lstStyle>
            <a:lvl1pPr marL="0" indent="0" algn="l" defTabSz="914400" rtl="0" eaLnBrk="1" latinLnBrk="0" hangingPunct="1">
              <a:lnSpc>
                <a:spcPct val="90000"/>
              </a:lnSpc>
              <a:spcBef>
                <a:spcPts val="1000"/>
              </a:spcBef>
              <a:buFont typeface="Arial" panose="020B0604020202020204" pitchFamily="34" charset="0"/>
              <a:buNone/>
              <a:defRPr lang="en-GB" sz="2000" b="0" i="0" kern="1200" dirty="0" smtClean="0">
                <a:solidFill>
                  <a:srgbClr val="345897"/>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GB" sz="1800" b="1" i="0" kern="1200" dirty="0">
                <a:solidFill>
                  <a:srgbClr val="345897"/>
                </a:solidFill>
                <a:latin typeface="Quicksand Bold" panose="02000503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solidFill>
                <a:srgbClr val="3434D5"/>
              </a:solidFill>
            </a:endParaRPr>
          </a:p>
          <a:p>
            <a:endParaRPr lang="en-GB">
              <a:solidFill>
                <a:srgbClr val="3434D5"/>
              </a:solidFill>
            </a:endParaRPr>
          </a:p>
          <a:p>
            <a:endParaRPr lang="en-GB">
              <a:solidFill>
                <a:srgbClr val="3434D5"/>
              </a:solidFill>
            </a:endParaRPr>
          </a:p>
          <a:p>
            <a:endParaRPr lang="en-GB">
              <a:solidFill>
                <a:srgbClr val="3434D5"/>
              </a:solidFill>
            </a:endParaRPr>
          </a:p>
          <a:p>
            <a:endParaRPr lang="en-GB">
              <a:solidFill>
                <a:srgbClr val="3434D5"/>
              </a:solidFill>
            </a:endParaRPr>
          </a:p>
          <a:p>
            <a:endParaRPr lang="en-GB">
              <a:solidFill>
                <a:srgbClr val="3434D5"/>
              </a:solidFill>
            </a:endParaRPr>
          </a:p>
          <a:p>
            <a:r>
              <a:rPr lang="en-GB">
                <a:solidFill>
                  <a:srgbClr val="3434D5"/>
                </a:solidFill>
                <a:latin typeface="Poppins"/>
                <a:cs typeface="Poppins"/>
              </a:rPr>
              <a:t>Circulating </a:t>
            </a:r>
            <a:r>
              <a:rPr lang="en-GB" err="1">
                <a:solidFill>
                  <a:srgbClr val="3434D5"/>
                </a:solidFill>
                <a:latin typeface="Poppins"/>
                <a:cs typeface="Poppins"/>
              </a:rPr>
              <a:t>tumor</a:t>
            </a:r>
            <a:r>
              <a:rPr lang="en-GB">
                <a:solidFill>
                  <a:srgbClr val="3434D5"/>
                </a:solidFill>
                <a:latin typeface="Poppins"/>
                <a:cs typeface="Poppins"/>
              </a:rPr>
              <a:t> DNA (</a:t>
            </a:r>
            <a:r>
              <a:rPr lang="en-GB" err="1">
                <a:solidFill>
                  <a:srgbClr val="3434D5"/>
                </a:solidFill>
                <a:latin typeface="Poppins"/>
                <a:cs typeface="Poppins"/>
              </a:rPr>
              <a:t>ctDNA</a:t>
            </a:r>
            <a:r>
              <a:rPr lang="en-GB">
                <a:solidFill>
                  <a:srgbClr val="3434D5"/>
                </a:solidFill>
                <a:latin typeface="Poppins"/>
                <a:cs typeface="Poppins"/>
              </a:rPr>
              <a:t>) guided monitoring for </a:t>
            </a:r>
            <a:r>
              <a:rPr lang="en-GB" b="1">
                <a:solidFill>
                  <a:srgbClr val="3434D5"/>
                </a:solidFill>
                <a:latin typeface="Poppins"/>
                <a:cs typeface="Poppins"/>
              </a:rPr>
              <a:t>MIBC</a:t>
            </a:r>
            <a:r>
              <a:rPr lang="en-GB">
                <a:solidFill>
                  <a:srgbClr val="3434D5"/>
                </a:solidFill>
                <a:latin typeface="Poppins"/>
                <a:cs typeface="Poppins"/>
              </a:rPr>
              <a:t> </a:t>
            </a:r>
            <a:endParaRPr lang="en-US">
              <a:solidFill>
                <a:srgbClr val="3434D5"/>
              </a:solidFill>
              <a:latin typeface="Poppins"/>
              <a:cs typeface="Poppins"/>
            </a:endParaRPr>
          </a:p>
        </p:txBody>
      </p:sp>
      <p:sp>
        <p:nvSpPr>
          <p:cNvPr id="3" name="TextBox 2">
            <a:extLst>
              <a:ext uri="{FF2B5EF4-FFF2-40B4-BE49-F238E27FC236}">
                <a16:creationId xmlns:a16="http://schemas.microsoft.com/office/drawing/2014/main" id="{838203A7-0F66-3DF5-F3A2-3474ADC9AB42}"/>
              </a:ext>
            </a:extLst>
          </p:cNvPr>
          <p:cNvSpPr txBox="1"/>
          <p:nvPr/>
        </p:nvSpPr>
        <p:spPr>
          <a:xfrm>
            <a:off x="1931364" y="1238644"/>
            <a:ext cx="8329272" cy="738664"/>
          </a:xfrm>
          <a:prstGeom prst="rect">
            <a:avLst/>
          </a:prstGeom>
          <a:noFill/>
        </p:spPr>
        <p:txBody>
          <a:bodyPr wrap="square" rtlCol="0">
            <a:spAutoFit/>
          </a:bodyPr>
          <a:lstStyle/>
          <a:p>
            <a:r>
              <a:rPr lang="en-US" sz="1400">
                <a:solidFill>
                  <a:schemeClr val="tx1">
                    <a:lumMod val="50000"/>
                    <a:lumOff val="50000"/>
                  </a:schemeClr>
                </a:solidFill>
                <a:latin typeface="Poppins" panose="00000500000000000000" pitchFamily="2" charset="0"/>
                <a:cs typeface="Poppins" panose="00000500000000000000" pitchFamily="2" charset="0"/>
              </a:rPr>
              <a:t>The unique design of GALEAS® Bladder allows the test to be used as a blood-based test, post surgical resection to detect circulating tumor DNA and monitor treatment response and resistance in MIBC. </a:t>
            </a:r>
          </a:p>
        </p:txBody>
      </p:sp>
    </p:spTree>
    <p:extLst>
      <p:ext uri="{BB962C8B-B14F-4D97-AF65-F5344CB8AC3E}">
        <p14:creationId xmlns:p14="http://schemas.microsoft.com/office/powerpoint/2010/main" val="40915756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58A613-742E-4CE7-B561-1451C327D3CB}"/>
              </a:ext>
            </a:extLst>
          </p:cNvPr>
          <p:cNvSpPr/>
          <p:nvPr/>
        </p:nvSpPr>
        <p:spPr>
          <a:xfrm>
            <a:off x="1200808" y="3550596"/>
            <a:ext cx="10589115" cy="2598793"/>
          </a:xfrm>
          <a:prstGeom prst="roundRect">
            <a:avLst/>
          </a:prstGeom>
          <a:solidFill>
            <a:srgbClr val="71DBAB"/>
          </a:solidFill>
          <a:ln w="38100">
            <a:solidFill>
              <a:srgbClr val="3434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4" name="Text Placeholder 2">
            <a:extLst>
              <a:ext uri="{FF2B5EF4-FFF2-40B4-BE49-F238E27FC236}">
                <a16:creationId xmlns:a16="http://schemas.microsoft.com/office/drawing/2014/main" id="{A50F8D11-1797-01FF-A47F-60EB91B302C4}"/>
              </a:ext>
            </a:extLst>
          </p:cNvPr>
          <p:cNvSpPr txBox="1">
            <a:spLocks/>
          </p:cNvSpPr>
          <p:nvPr/>
        </p:nvSpPr>
        <p:spPr>
          <a:xfrm>
            <a:off x="1662431" y="1537335"/>
            <a:ext cx="8782049" cy="4612054"/>
          </a:xfrm>
          <a:prstGeom prst="rect">
            <a:avLst/>
          </a:prstGeom>
        </p:spPr>
        <p:txBody>
          <a:bodyPr vert="horz" lIns="91440" tIns="45720" rIns="91440" bIns="45720" rtlCol="0" anchor="t"/>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en-GB" sz="1400"/>
          </a:p>
        </p:txBody>
      </p:sp>
      <p:sp>
        <p:nvSpPr>
          <p:cNvPr id="5" name="Text Placeholder 2">
            <a:extLst>
              <a:ext uri="{FF2B5EF4-FFF2-40B4-BE49-F238E27FC236}">
                <a16:creationId xmlns:a16="http://schemas.microsoft.com/office/drawing/2014/main" id="{8B41B537-80E1-54DF-CFBC-8FAAF63354E2}"/>
              </a:ext>
            </a:extLst>
          </p:cNvPr>
          <p:cNvSpPr txBox="1">
            <a:spLocks/>
          </p:cNvSpPr>
          <p:nvPr/>
        </p:nvSpPr>
        <p:spPr>
          <a:xfrm>
            <a:off x="1310109" y="1251269"/>
            <a:ext cx="10387001" cy="5026416"/>
          </a:xfrm>
          <a:prstGeom prst="rect">
            <a:avLst/>
          </a:prstGeom>
        </p:spPr>
        <p:txBody>
          <a:bodyPr vert="horz" lIns="91440" tIns="45720" rIns="91440" bIns="45720" rtlCol="0" anchor="t"/>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600" dirty="0">
                <a:latin typeface="Poppins"/>
                <a:cs typeface="Poppins"/>
              </a:rPr>
              <a:t>GALEAS Bladder has been evaluated for the detection of </a:t>
            </a:r>
            <a:r>
              <a:rPr lang="en-GB" sz="1600" dirty="0" err="1">
                <a:latin typeface="Poppins"/>
                <a:cs typeface="Poppins"/>
              </a:rPr>
              <a:t>ctDNA</a:t>
            </a:r>
            <a:r>
              <a:rPr lang="en-GB" sz="1600" dirty="0">
                <a:latin typeface="Poppins"/>
                <a:cs typeface="Poppins"/>
              </a:rPr>
              <a:t>/</a:t>
            </a:r>
            <a:r>
              <a:rPr lang="en-GB" sz="1600" dirty="0" err="1">
                <a:latin typeface="Poppins"/>
                <a:cs typeface="Poppins"/>
              </a:rPr>
              <a:t>utDNA</a:t>
            </a:r>
            <a:r>
              <a:rPr lang="en-GB" sz="1600" dirty="0">
                <a:latin typeface="Poppins"/>
                <a:cs typeface="Poppins"/>
              </a:rPr>
              <a:t> in archived serum (more available than plasma) for its application in MIBC. </a:t>
            </a:r>
            <a:r>
              <a:rPr lang="en-US" sz="1600" dirty="0">
                <a:latin typeface="Poppins"/>
                <a:cs typeface="Poppins"/>
              </a:rPr>
              <a:t> Two </a:t>
            </a:r>
            <a:r>
              <a:rPr lang="en-US" sz="1600" dirty="0" err="1">
                <a:latin typeface="Poppins"/>
                <a:cs typeface="Poppins"/>
              </a:rPr>
              <a:t>ctDNA</a:t>
            </a:r>
            <a:r>
              <a:rPr lang="en-US" sz="1600" dirty="0">
                <a:latin typeface="Poppins"/>
                <a:cs typeface="Poppins"/>
              </a:rPr>
              <a:t> detection approaches were applied to samples from 40 patients with MIBC :</a:t>
            </a:r>
          </a:p>
          <a:p>
            <a:pPr algn="l"/>
            <a:endParaRPr lang="en-GB" sz="1600" dirty="0">
              <a:latin typeface="Poppins"/>
              <a:cs typeface="Poppins"/>
            </a:endParaRPr>
          </a:p>
          <a:p>
            <a:pPr marL="800100" lvl="1" indent="-342900">
              <a:buFont typeface="+mj-lt"/>
              <a:buAutoNum type="arabicPeriod"/>
            </a:pPr>
            <a:r>
              <a:rPr lang="en-US" sz="1600" dirty="0">
                <a:solidFill>
                  <a:schemeClr val="tx1">
                    <a:tint val="75000"/>
                  </a:schemeClr>
                </a:solidFill>
                <a:latin typeface="Poppins"/>
                <a:cs typeface="Poppins"/>
              </a:rPr>
              <a:t>The reliable use of </a:t>
            </a:r>
            <a:r>
              <a:rPr lang="en-US" sz="1600" b="1" dirty="0">
                <a:solidFill>
                  <a:schemeClr val="tx1">
                    <a:tint val="75000"/>
                  </a:schemeClr>
                </a:solidFill>
                <a:latin typeface="Poppins"/>
                <a:cs typeface="Poppins"/>
              </a:rPr>
              <a:t>small volumes of serum</a:t>
            </a:r>
          </a:p>
          <a:p>
            <a:pPr marL="800100" lvl="1" indent="-342900">
              <a:buFont typeface="+mj-lt"/>
              <a:buAutoNum type="arabicPeriod"/>
            </a:pPr>
            <a:endParaRPr lang="en-US" sz="1600" dirty="0">
              <a:solidFill>
                <a:schemeClr val="tx1">
                  <a:tint val="75000"/>
                </a:schemeClr>
              </a:solidFill>
              <a:latin typeface="Poppins"/>
              <a:cs typeface="Poppins"/>
            </a:endParaRPr>
          </a:p>
          <a:p>
            <a:pPr marL="800100" lvl="1" indent="-342900">
              <a:buFont typeface="+mj-lt"/>
              <a:buAutoNum type="arabicPeriod"/>
            </a:pPr>
            <a:r>
              <a:rPr lang="en-US" sz="1600" dirty="0">
                <a:solidFill>
                  <a:schemeClr val="tx1">
                    <a:tint val="75000"/>
                  </a:schemeClr>
                </a:solidFill>
                <a:latin typeface="Poppins"/>
                <a:cs typeface="Poppins"/>
              </a:rPr>
              <a:t>The </a:t>
            </a:r>
            <a:r>
              <a:rPr lang="en-US" sz="1600" b="1" dirty="0">
                <a:solidFill>
                  <a:schemeClr val="tx1">
                    <a:tint val="75000"/>
                  </a:schemeClr>
                </a:solidFill>
                <a:latin typeface="Poppins"/>
                <a:cs typeface="Poppins"/>
              </a:rPr>
              <a:t>urine-informed use of GALEAS Bladder</a:t>
            </a:r>
            <a:r>
              <a:rPr lang="en-US" sz="1600" dirty="0">
                <a:solidFill>
                  <a:schemeClr val="tx1">
                    <a:tint val="75000"/>
                  </a:schemeClr>
                </a:solidFill>
                <a:latin typeface="Poppins"/>
                <a:cs typeface="Poppins"/>
              </a:rPr>
              <a:t>, circumventing the need for patient-specific assays.</a:t>
            </a:r>
            <a:endParaRPr lang="en-GB" sz="1600" dirty="0">
              <a:latin typeface="Poppins"/>
              <a:cs typeface="Poppins"/>
            </a:endParaRPr>
          </a:p>
          <a:p>
            <a:pPr lvl="1"/>
            <a:endParaRPr lang="en-GB" sz="1600" dirty="0">
              <a:solidFill>
                <a:schemeClr val="tx1">
                  <a:tint val="75000"/>
                </a:schemeClr>
              </a:solidFill>
              <a:latin typeface="Poppins"/>
              <a:cs typeface="Poppins"/>
            </a:endParaRPr>
          </a:p>
          <a:p>
            <a:endParaRPr lang="en-GB" sz="1600" dirty="0">
              <a:latin typeface="Poppins"/>
              <a:cs typeface="Poppins"/>
            </a:endParaRPr>
          </a:p>
          <a:p>
            <a:pPr marL="285750" indent="-285750" algn="l">
              <a:buFont typeface="Wingdings" panose="05000000000000000000" pitchFamily="2" charset="2"/>
              <a:buChar char="Ø"/>
            </a:pPr>
            <a:r>
              <a:rPr lang="en-US" sz="1600" dirty="0">
                <a:solidFill>
                  <a:schemeClr val="tx1"/>
                </a:solidFill>
                <a:latin typeface="Poppins"/>
                <a:cs typeface="Poppins"/>
              </a:rPr>
              <a:t>Urine samples from all 40 patients with MIBC harbored mutations</a:t>
            </a:r>
          </a:p>
          <a:p>
            <a:pPr marL="285750" indent="-285750" algn="l">
              <a:buFont typeface="Wingdings" panose="05000000000000000000" pitchFamily="2" charset="2"/>
              <a:buChar char="Ø"/>
            </a:pPr>
            <a:r>
              <a:rPr lang="en-US" sz="1600" dirty="0">
                <a:solidFill>
                  <a:schemeClr val="tx1"/>
                </a:solidFill>
                <a:latin typeface="Poppins"/>
                <a:cs typeface="Poppins"/>
              </a:rPr>
              <a:t>Most frequently mutated genes within the GALEAS Bladder panel were </a:t>
            </a:r>
            <a:r>
              <a:rPr lang="en-US" sz="1600" b="1" dirty="0">
                <a:solidFill>
                  <a:schemeClr val="tx1"/>
                </a:solidFill>
                <a:latin typeface="Poppins"/>
                <a:cs typeface="Poppins"/>
              </a:rPr>
              <a:t>TERT</a:t>
            </a:r>
            <a:r>
              <a:rPr lang="en-US" sz="1600" dirty="0">
                <a:solidFill>
                  <a:schemeClr val="tx1"/>
                </a:solidFill>
                <a:latin typeface="Poppins"/>
                <a:cs typeface="Poppins"/>
              </a:rPr>
              <a:t> (90%), </a:t>
            </a:r>
            <a:r>
              <a:rPr lang="en-US" sz="1600" b="1" dirty="0">
                <a:solidFill>
                  <a:schemeClr val="tx1"/>
                </a:solidFill>
                <a:latin typeface="Poppins"/>
                <a:cs typeface="Poppins"/>
              </a:rPr>
              <a:t>ADGRG6</a:t>
            </a:r>
            <a:r>
              <a:rPr lang="en-US" sz="1600" dirty="0">
                <a:solidFill>
                  <a:schemeClr val="tx1"/>
                </a:solidFill>
                <a:latin typeface="Poppins"/>
                <a:cs typeface="Poppins"/>
              </a:rPr>
              <a:t> (57%), </a:t>
            </a:r>
            <a:r>
              <a:rPr lang="en-US" sz="1600" b="1" dirty="0">
                <a:solidFill>
                  <a:schemeClr val="tx1"/>
                </a:solidFill>
                <a:latin typeface="Poppins"/>
                <a:cs typeface="Poppins"/>
              </a:rPr>
              <a:t>TP53</a:t>
            </a:r>
            <a:r>
              <a:rPr lang="en-US" sz="1600" dirty="0">
                <a:solidFill>
                  <a:schemeClr val="tx1"/>
                </a:solidFill>
                <a:latin typeface="Poppins"/>
                <a:cs typeface="Poppins"/>
              </a:rPr>
              <a:t> (45%), </a:t>
            </a:r>
            <a:r>
              <a:rPr lang="en-US" sz="1600" b="1" dirty="0">
                <a:solidFill>
                  <a:schemeClr val="tx1"/>
                </a:solidFill>
                <a:latin typeface="Poppins"/>
                <a:cs typeface="Poppins"/>
              </a:rPr>
              <a:t>PLEKHS1</a:t>
            </a:r>
            <a:r>
              <a:rPr lang="en-US" sz="1600" dirty="0">
                <a:solidFill>
                  <a:schemeClr val="tx1"/>
                </a:solidFill>
                <a:latin typeface="Poppins"/>
                <a:cs typeface="Poppins"/>
              </a:rPr>
              <a:t> (35%), and </a:t>
            </a:r>
            <a:r>
              <a:rPr lang="en-US" sz="1600" b="1" dirty="0">
                <a:solidFill>
                  <a:schemeClr val="tx1"/>
                </a:solidFill>
                <a:latin typeface="Poppins"/>
                <a:cs typeface="Poppins"/>
              </a:rPr>
              <a:t>PIK3CA</a:t>
            </a:r>
            <a:r>
              <a:rPr lang="en-US" sz="1600" dirty="0">
                <a:solidFill>
                  <a:schemeClr val="tx1"/>
                </a:solidFill>
                <a:latin typeface="Poppins"/>
                <a:cs typeface="Poppins"/>
              </a:rPr>
              <a:t> (25%)</a:t>
            </a:r>
          </a:p>
          <a:p>
            <a:pPr marL="285750" indent="-285750" algn="l">
              <a:buFont typeface="Wingdings" panose="05000000000000000000" pitchFamily="2" charset="2"/>
              <a:buChar char="Ø"/>
            </a:pPr>
            <a:r>
              <a:rPr lang="en-US" sz="1600" dirty="0">
                <a:solidFill>
                  <a:schemeClr val="tx1"/>
                </a:solidFill>
                <a:latin typeface="Poppins"/>
                <a:cs typeface="Poppins"/>
              </a:rPr>
              <a:t>Each urine sample harbored </a:t>
            </a:r>
            <a:r>
              <a:rPr lang="en-US" sz="1600" b="1" dirty="0">
                <a:solidFill>
                  <a:schemeClr val="tx1"/>
                </a:solidFill>
                <a:latin typeface="Poppins"/>
                <a:cs typeface="Poppins"/>
              </a:rPr>
              <a:t>five mutations</a:t>
            </a:r>
            <a:r>
              <a:rPr lang="en-US" sz="1600" dirty="0">
                <a:solidFill>
                  <a:schemeClr val="tx1"/>
                </a:solidFill>
                <a:latin typeface="Poppins"/>
                <a:cs typeface="Poppins"/>
              </a:rPr>
              <a:t>, with a mean variant allele frequency (VAF) of 16%</a:t>
            </a:r>
          </a:p>
          <a:p>
            <a:pPr marL="285750" indent="-285750" algn="l">
              <a:buFont typeface="Wingdings" panose="05000000000000000000" pitchFamily="2" charset="2"/>
              <a:buChar char="Ø"/>
            </a:pPr>
            <a:r>
              <a:rPr lang="en-US" sz="1600" b="1" dirty="0">
                <a:solidFill>
                  <a:schemeClr val="tx1"/>
                </a:solidFill>
                <a:latin typeface="Poppins"/>
                <a:cs typeface="Poppins"/>
              </a:rPr>
              <a:t>Urine-informed </a:t>
            </a:r>
            <a:r>
              <a:rPr lang="en-US" sz="1600" b="1" dirty="0" err="1">
                <a:solidFill>
                  <a:schemeClr val="tx1"/>
                </a:solidFill>
                <a:latin typeface="Poppins"/>
                <a:cs typeface="Poppins"/>
              </a:rPr>
              <a:t>cfDNA</a:t>
            </a:r>
            <a:r>
              <a:rPr lang="en-US" sz="1600" b="1" dirty="0">
                <a:solidFill>
                  <a:schemeClr val="tx1"/>
                </a:solidFill>
                <a:latin typeface="Poppins"/>
                <a:cs typeface="Poppins"/>
              </a:rPr>
              <a:t> analysis </a:t>
            </a:r>
            <a:r>
              <a:rPr lang="en-US" sz="1600" dirty="0">
                <a:solidFill>
                  <a:schemeClr val="tx1"/>
                </a:solidFill>
                <a:latin typeface="Poppins"/>
                <a:cs typeface="Poppins"/>
              </a:rPr>
              <a:t>requiring at least two consensus reads and VAF &gt;0.04% for mutation detection identified </a:t>
            </a:r>
            <a:r>
              <a:rPr lang="en-US" sz="1600" b="1" dirty="0">
                <a:solidFill>
                  <a:schemeClr val="tx1"/>
                </a:solidFill>
                <a:latin typeface="Poppins"/>
                <a:cs typeface="Poppins"/>
              </a:rPr>
              <a:t>at least one mutation in the sera of 24/40 patients (60%)</a:t>
            </a:r>
            <a:r>
              <a:rPr lang="en-US" sz="1600" dirty="0">
                <a:solidFill>
                  <a:schemeClr val="tx1"/>
                </a:solidFill>
                <a:latin typeface="Poppins"/>
                <a:cs typeface="Poppins"/>
              </a:rPr>
              <a:t>, and a mean of </a:t>
            </a:r>
            <a:r>
              <a:rPr lang="en-US" sz="1600" b="1" dirty="0">
                <a:solidFill>
                  <a:schemeClr val="tx1"/>
                </a:solidFill>
                <a:latin typeface="Poppins"/>
                <a:cs typeface="Poppins"/>
              </a:rPr>
              <a:t>2.8 mutations per sample </a:t>
            </a:r>
            <a:r>
              <a:rPr lang="en-US" sz="1600" dirty="0">
                <a:solidFill>
                  <a:schemeClr val="tx1"/>
                </a:solidFill>
                <a:latin typeface="Poppins"/>
                <a:cs typeface="Poppins"/>
              </a:rPr>
              <a:t>(mean VAF 1.8%). </a:t>
            </a:r>
          </a:p>
          <a:p>
            <a:pPr marL="285750" indent="-285750" algn="l">
              <a:buFont typeface="Wingdings" panose="05000000000000000000" pitchFamily="2" charset="2"/>
              <a:buChar char="Ø"/>
            </a:pPr>
            <a:r>
              <a:rPr lang="en-US" sz="1600" dirty="0">
                <a:solidFill>
                  <a:schemeClr val="tx1"/>
                </a:solidFill>
                <a:latin typeface="Poppins"/>
                <a:cs typeface="Poppins"/>
              </a:rPr>
              <a:t>The </a:t>
            </a:r>
            <a:r>
              <a:rPr lang="en-US" sz="1600" b="1" dirty="0" err="1">
                <a:solidFill>
                  <a:schemeClr val="tx1"/>
                </a:solidFill>
                <a:latin typeface="Poppins"/>
                <a:cs typeface="Poppins"/>
              </a:rPr>
              <a:t>ctDNA</a:t>
            </a:r>
            <a:r>
              <a:rPr lang="en-US" sz="1600" b="1" dirty="0">
                <a:solidFill>
                  <a:schemeClr val="tx1"/>
                </a:solidFill>
                <a:latin typeface="Poppins"/>
                <a:cs typeface="Poppins"/>
              </a:rPr>
              <a:t> positivity rate </a:t>
            </a:r>
            <a:r>
              <a:rPr lang="en-US" sz="1600" dirty="0">
                <a:solidFill>
                  <a:schemeClr val="tx1"/>
                </a:solidFill>
                <a:latin typeface="Poppins"/>
                <a:cs typeface="Poppins"/>
              </a:rPr>
              <a:t>was 56% for T2, 64% for T3, and 80% for T4 cases; 47% for N0 versus 71% for N+ cases; and 47% for M0 versus 67% for M+ cases </a:t>
            </a:r>
            <a:endParaRPr lang="en-GB" sz="1600" dirty="0">
              <a:solidFill>
                <a:schemeClr val="tx1"/>
              </a:solidFill>
              <a:latin typeface="Poppins"/>
              <a:cs typeface="Poppins"/>
            </a:endParaRPr>
          </a:p>
          <a:p>
            <a:pPr algn="l"/>
            <a:endParaRPr lang="en-GB" sz="1600" b="1" dirty="0">
              <a:solidFill>
                <a:srgbClr val="71DBAB"/>
              </a:solidFill>
              <a:latin typeface="Poppins"/>
              <a:cs typeface="Poppins"/>
            </a:endParaRPr>
          </a:p>
        </p:txBody>
      </p:sp>
      <p:sp>
        <p:nvSpPr>
          <p:cNvPr id="8" name="Text Placeholder 6">
            <a:extLst>
              <a:ext uri="{FF2B5EF4-FFF2-40B4-BE49-F238E27FC236}">
                <a16:creationId xmlns:a16="http://schemas.microsoft.com/office/drawing/2014/main" id="{82F05982-B80F-4AA4-AB76-B4BBE659947C}"/>
              </a:ext>
            </a:extLst>
          </p:cNvPr>
          <p:cNvSpPr>
            <a:spLocks noGrp="1"/>
          </p:cNvSpPr>
          <p:nvPr/>
        </p:nvSpPr>
        <p:spPr>
          <a:xfrm>
            <a:off x="1200808" y="320805"/>
            <a:ext cx="8088679" cy="369332"/>
          </a:xfrm>
          <a:prstGeom prst="rect">
            <a:avLst/>
          </a:prstGeom>
        </p:spPr>
        <p:txBody>
          <a:bodyPr lIns="91440" tIns="45720" rIns="91440" bIns="45720" anchor="b"/>
          <a:lstStyle>
            <a:lvl1pPr marL="0" indent="0" algn="l" defTabSz="914400" rtl="0" eaLnBrk="1" latinLnBrk="0" hangingPunct="1">
              <a:lnSpc>
                <a:spcPct val="90000"/>
              </a:lnSpc>
              <a:spcBef>
                <a:spcPts val="1000"/>
              </a:spcBef>
              <a:buFont typeface="Arial" panose="020B0604020202020204" pitchFamily="34" charset="0"/>
              <a:buNone/>
              <a:defRPr lang="en-GB" sz="2000" b="0" i="0" kern="1200" dirty="0" smtClean="0">
                <a:solidFill>
                  <a:srgbClr val="345897"/>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GB" sz="1800" b="1" i="0" kern="1200" dirty="0">
                <a:solidFill>
                  <a:srgbClr val="345897"/>
                </a:solidFill>
                <a:latin typeface="Quicksand Bold" panose="02000503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solidFill>
                <a:srgbClr val="3434D5"/>
              </a:solidFill>
            </a:endParaRPr>
          </a:p>
          <a:p>
            <a:endParaRPr lang="en-GB" dirty="0">
              <a:solidFill>
                <a:srgbClr val="3434D5"/>
              </a:solidFill>
            </a:endParaRPr>
          </a:p>
          <a:p>
            <a:endParaRPr lang="en-GB" dirty="0">
              <a:solidFill>
                <a:srgbClr val="3434D5"/>
              </a:solidFill>
            </a:endParaRPr>
          </a:p>
          <a:p>
            <a:endParaRPr lang="en-GB" dirty="0">
              <a:solidFill>
                <a:srgbClr val="3434D5"/>
              </a:solidFill>
            </a:endParaRPr>
          </a:p>
          <a:p>
            <a:endParaRPr lang="en-GB" dirty="0">
              <a:solidFill>
                <a:srgbClr val="3434D5"/>
              </a:solidFill>
            </a:endParaRPr>
          </a:p>
          <a:p>
            <a:endParaRPr lang="en-GB" dirty="0">
              <a:solidFill>
                <a:srgbClr val="3434D5"/>
              </a:solidFill>
            </a:endParaRPr>
          </a:p>
          <a:p>
            <a:endParaRPr lang="en-GB" dirty="0">
              <a:solidFill>
                <a:srgbClr val="3434D5"/>
              </a:solidFill>
            </a:endParaRPr>
          </a:p>
          <a:p>
            <a:endParaRPr lang="en-GB" dirty="0">
              <a:solidFill>
                <a:srgbClr val="3434D5"/>
              </a:solidFill>
            </a:endParaRPr>
          </a:p>
          <a:p>
            <a:endParaRPr lang="en-GB" dirty="0">
              <a:solidFill>
                <a:srgbClr val="3434D5"/>
              </a:solidFill>
            </a:endParaRPr>
          </a:p>
          <a:p>
            <a:r>
              <a:rPr lang="en-US" dirty="0">
                <a:solidFill>
                  <a:srgbClr val="3434D5"/>
                </a:solidFill>
              </a:rPr>
              <a:t>GALEAS™ Bladder MRD Clinical Sensitivity (MIBC)</a:t>
            </a:r>
            <a:endParaRPr lang="en-GB" dirty="0">
              <a:solidFill>
                <a:srgbClr val="3434D5"/>
              </a:solidFill>
            </a:endParaRPr>
          </a:p>
        </p:txBody>
      </p:sp>
    </p:spTree>
    <p:extLst>
      <p:ext uri="{BB962C8B-B14F-4D97-AF65-F5344CB8AC3E}">
        <p14:creationId xmlns:p14="http://schemas.microsoft.com/office/powerpoint/2010/main" val="3703155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11" end="1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A50F8D11-1797-01FF-A47F-60EB91B302C4}"/>
              </a:ext>
            </a:extLst>
          </p:cNvPr>
          <p:cNvSpPr txBox="1">
            <a:spLocks/>
          </p:cNvSpPr>
          <p:nvPr/>
        </p:nvSpPr>
        <p:spPr>
          <a:xfrm>
            <a:off x="1662431" y="760723"/>
            <a:ext cx="8782049" cy="4612054"/>
          </a:xfrm>
          <a:prstGeom prst="rect">
            <a:avLst/>
          </a:prstGeom>
        </p:spPr>
        <p:txBody>
          <a:bodyPr vert="horz" lIns="91440" tIns="45720" rIns="91440" bIns="45720" rtlCol="0" anchor="t"/>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en-GB" sz="1400"/>
          </a:p>
        </p:txBody>
      </p:sp>
      <p:sp>
        <p:nvSpPr>
          <p:cNvPr id="5" name="Text Placeholder 2">
            <a:extLst>
              <a:ext uri="{FF2B5EF4-FFF2-40B4-BE49-F238E27FC236}">
                <a16:creationId xmlns:a16="http://schemas.microsoft.com/office/drawing/2014/main" id="{8B41B537-80E1-54DF-CFBC-8FAAF63354E2}"/>
              </a:ext>
            </a:extLst>
          </p:cNvPr>
          <p:cNvSpPr txBox="1">
            <a:spLocks/>
          </p:cNvSpPr>
          <p:nvPr/>
        </p:nvSpPr>
        <p:spPr>
          <a:xfrm>
            <a:off x="1427674" y="5706073"/>
            <a:ext cx="9620428" cy="943051"/>
          </a:xfrm>
          <a:prstGeom prst="rect">
            <a:avLst/>
          </a:prstGeom>
        </p:spPr>
        <p:txBody>
          <a:bodyPr vert="horz" lIns="91440" tIns="45720" rIns="91440" bIns="45720" rtlCol="0" anchor="t"/>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i="1" dirty="0">
                <a:latin typeface="Poppins"/>
                <a:cs typeface="Poppins"/>
              </a:rPr>
              <a:t>GALEAS Bladder analysis of </a:t>
            </a:r>
            <a:r>
              <a:rPr lang="en-GB" sz="1600" b="1" i="1" dirty="0">
                <a:latin typeface="Poppins"/>
                <a:cs typeface="Poppins"/>
              </a:rPr>
              <a:t>tumour tissue</a:t>
            </a:r>
            <a:r>
              <a:rPr lang="en-GB" sz="1600" i="1" dirty="0">
                <a:latin typeface="Poppins"/>
                <a:cs typeface="Poppins"/>
              </a:rPr>
              <a:t> for ten </a:t>
            </a:r>
            <a:r>
              <a:rPr lang="en-GB" sz="1600" b="1" i="1" dirty="0">
                <a:latin typeface="Poppins"/>
                <a:cs typeface="Poppins"/>
              </a:rPr>
              <a:t>urine-serum sample pairs</a:t>
            </a:r>
            <a:r>
              <a:rPr lang="en-GB" sz="1600" i="1" dirty="0">
                <a:latin typeface="Poppins"/>
                <a:cs typeface="Poppins"/>
              </a:rPr>
              <a:t> also detected </a:t>
            </a:r>
            <a:r>
              <a:rPr lang="en-GB" sz="1600" i="1" dirty="0" err="1">
                <a:latin typeface="Poppins"/>
                <a:cs typeface="Poppins"/>
              </a:rPr>
              <a:t>ctDNA</a:t>
            </a:r>
            <a:r>
              <a:rPr lang="en-GB" sz="1600" i="1" dirty="0">
                <a:latin typeface="Poppins"/>
                <a:cs typeface="Poppins"/>
              </a:rPr>
              <a:t> in 60% of serum samples, with </a:t>
            </a:r>
            <a:r>
              <a:rPr lang="en-GB" sz="1600" b="1" i="1" dirty="0" err="1">
                <a:latin typeface="Poppins"/>
                <a:cs typeface="Poppins"/>
              </a:rPr>
              <a:t>ctDNA</a:t>
            </a:r>
            <a:r>
              <a:rPr lang="en-GB" sz="1600" b="1" i="1" dirty="0">
                <a:latin typeface="Poppins"/>
                <a:cs typeface="Poppins"/>
              </a:rPr>
              <a:t> positive/negative status unchanged from the urine-informed analyses</a:t>
            </a:r>
            <a:r>
              <a:rPr lang="en-GB" sz="1600" i="1" dirty="0">
                <a:latin typeface="Poppins"/>
                <a:cs typeface="Poppins"/>
              </a:rPr>
              <a:t>. </a:t>
            </a:r>
          </a:p>
        </p:txBody>
      </p:sp>
      <p:pic>
        <p:nvPicPr>
          <p:cNvPr id="7" name="Picture 6" descr="Background pattern&#10;&#10;Description automatically generated">
            <a:extLst>
              <a:ext uri="{FF2B5EF4-FFF2-40B4-BE49-F238E27FC236}">
                <a16:creationId xmlns:a16="http://schemas.microsoft.com/office/drawing/2014/main" id="{88AF502E-66B8-85CB-A79A-7D87DE502C4B}"/>
              </a:ext>
            </a:extLst>
          </p:cNvPr>
          <p:cNvPicPr>
            <a:picLocks noChangeAspect="1"/>
          </p:cNvPicPr>
          <p:nvPr/>
        </p:nvPicPr>
        <p:blipFill rotWithShape="1">
          <a:blip r:embed="rId3">
            <a:extLst>
              <a:ext uri="{28A0092B-C50C-407E-A947-70E740481C1C}">
                <a14:useLocalDpi xmlns:a14="http://schemas.microsoft.com/office/drawing/2010/main" val="0"/>
              </a:ext>
            </a:extLst>
          </a:blip>
          <a:srcRect t="78222" r="25453" b="3201"/>
          <a:stretch/>
        </p:blipFill>
        <p:spPr>
          <a:xfrm>
            <a:off x="1001643" y="4429726"/>
            <a:ext cx="4102815" cy="9430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Text Placeholder 6">
            <a:extLst>
              <a:ext uri="{FF2B5EF4-FFF2-40B4-BE49-F238E27FC236}">
                <a16:creationId xmlns:a16="http://schemas.microsoft.com/office/drawing/2014/main" id="{82F05982-B80F-4AA4-AB76-B4BBE659947C}"/>
              </a:ext>
            </a:extLst>
          </p:cNvPr>
          <p:cNvSpPr>
            <a:spLocks noGrp="1"/>
          </p:cNvSpPr>
          <p:nvPr/>
        </p:nvSpPr>
        <p:spPr>
          <a:xfrm>
            <a:off x="1200808" y="320805"/>
            <a:ext cx="8088679" cy="369332"/>
          </a:xfrm>
          <a:prstGeom prst="rect">
            <a:avLst/>
          </a:prstGeom>
        </p:spPr>
        <p:txBody>
          <a:bodyPr lIns="91440" tIns="45720" rIns="91440" bIns="45720" anchor="b"/>
          <a:lstStyle>
            <a:lvl1pPr marL="0" indent="0" algn="l" defTabSz="914400" rtl="0" eaLnBrk="1" latinLnBrk="0" hangingPunct="1">
              <a:lnSpc>
                <a:spcPct val="90000"/>
              </a:lnSpc>
              <a:spcBef>
                <a:spcPts val="1000"/>
              </a:spcBef>
              <a:buFont typeface="Arial" panose="020B0604020202020204" pitchFamily="34" charset="0"/>
              <a:buNone/>
              <a:defRPr lang="en-GB" sz="2000" b="0" i="0" kern="1200" dirty="0" smtClean="0">
                <a:solidFill>
                  <a:srgbClr val="345897"/>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GB" sz="1800" b="1" i="0" kern="1200" dirty="0">
                <a:solidFill>
                  <a:srgbClr val="345897"/>
                </a:solidFill>
                <a:latin typeface="Quicksand Bold" panose="02000503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solidFill>
                <a:srgbClr val="3434D5"/>
              </a:solidFill>
            </a:endParaRPr>
          </a:p>
          <a:p>
            <a:endParaRPr lang="en-GB" dirty="0">
              <a:solidFill>
                <a:srgbClr val="3434D5"/>
              </a:solidFill>
            </a:endParaRPr>
          </a:p>
          <a:p>
            <a:endParaRPr lang="en-GB" dirty="0">
              <a:solidFill>
                <a:srgbClr val="3434D5"/>
              </a:solidFill>
            </a:endParaRPr>
          </a:p>
          <a:p>
            <a:endParaRPr lang="en-GB" dirty="0">
              <a:solidFill>
                <a:srgbClr val="3434D5"/>
              </a:solidFill>
            </a:endParaRPr>
          </a:p>
          <a:p>
            <a:endParaRPr lang="en-GB" dirty="0">
              <a:solidFill>
                <a:srgbClr val="3434D5"/>
              </a:solidFill>
            </a:endParaRPr>
          </a:p>
          <a:p>
            <a:endParaRPr lang="en-GB" dirty="0">
              <a:solidFill>
                <a:srgbClr val="3434D5"/>
              </a:solidFill>
            </a:endParaRPr>
          </a:p>
          <a:p>
            <a:endParaRPr lang="en-GB" dirty="0">
              <a:solidFill>
                <a:srgbClr val="3434D5"/>
              </a:solidFill>
            </a:endParaRPr>
          </a:p>
          <a:p>
            <a:endParaRPr lang="en-GB" dirty="0">
              <a:solidFill>
                <a:srgbClr val="3434D5"/>
              </a:solidFill>
            </a:endParaRPr>
          </a:p>
          <a:p>
            <a:endParaRPr lang="en-GB" dirty="0">
              <a:solidFill>
                <a:srgbClr val="3434D5"/>
              </a:solidFill>
            </a:endParaRPr>
          </a:p>
          <a:p>
            <a:r>
              <a:rPr lang="en-US" dirty="0">
                <a:solidFill>
                  <a:srgbClr val="3434D5"/>
                </a:solidFill>
              </a:rPr>
              <a:t>GALEAS™ Bladder MRD Clinical Sensitivity (MIBC)</a:t>
            </a:r>
            <a:endParaRPr lang="en-GB" dirty="0">
              <a:solidFill>
                <a:srgbClr val="3434D5"/>
              </a:solidFill>
            </a:endParaRPr>
          </a:p>
        </p:txBody>
      </p:sp>
      <p:pic>
        <p:nvPicPr>
          <p:cNvPr id="10" name="Picture 9">
            <a:extLst>
              <a:ext uri="{FF2B5EF4-FFF2-40B4-BE49-F238E27FC236}">
                <a16:creationId xmlns:a16="http://schemas.microsoft.com/office/drawing/2014/main" id="{4887056F-BA64-4A82-8C97-B9E8AEBC24C2}"/>
              </a:ext>
            </a:extLst>
          </p:cNvPr>
          <p:cNvPicPr>
            <a:picLocks noChangeAspect="1"/>
          </p:cNvPicPr>
          <p:nvPr/>
        </p:nvPicPr>
        <p:blipFill rotWithShape="1">
          <a:blip r:embed="rId4"/>
          <a:srcRect b="45829"/>
          <a:stretch/>
        </p:blipFill>
        <p:spPr>
          <a:xfrm>
            <a:off x="1073887" y="852196"/>
            <a:ext cx="5117699" cy="3306447"/>
          </a:xfrm>
          <a:prstGeom prst="rect">
            <a:avLst/>
          </a:prstGeom>
        </p:spPr>
      </p:pic>
      <p:pic>
        <p:nvPicPr>
          <p:cNvPr id="12" name="Picture 11">
            <a:extLst>
              <a:ext uri="{FF2B5EF4-FFF2-40B4-BE49-F238E27FC236}">
                <a16:creationId xmlns:a16="http://schemas.microsoft.com/office/drawing/2014/main" id="{A99E954C-D8C0-4185-AE6C-72947A375276}"/>
              </a:ext>
            </a:extLst>
          </p:cNvPr>
          <p:cNvPicPr>
            <a:picLocks noChangeAspect="1"/>
          </p:cNvPicPr>
          <p:nvPr/>
        </p:nvPicPr>
        <p:blipFill rotWithShape="1">
          <a:blip r:embed="rId4"/>
          <a:srcRect t="55760"/>
          <a:stretch/>
        </p:blipFill>
        <p:spPr>
          <a:xfrm>
            <a:off x="6503609" y="2679544"/>
            <a:ext cx="5390421" cy="2647041"/>
          </a:xfrm>
          <a:prstGeom prst="rect">
            <a:avLst/>
          </a:prstGeom>
        </p:spPr>
      </p:pic>
      <p:pic>
        <p:nvPicPr>
          <p:cNvPr id="13" name="Picture 12" descr="Background pattern&#10;&#10;Description automatically generated">
            <a:extLst>
              <a:ext uri="{FF2B5EF4-FFF2-40B4-BE49-F238E27FC236}">
                <a16:creationId xmlns:a16="http://schemas.microsoft.com/office/drawing/2014/main" id="{FBF99FBA-C4DA-4C7C-BB20-5CE1C99D5A47}"/>
              </a:ext>
            </a:extLst>
          </p:cNvPr>
          <p:cNvPicPr>
            <a:picLocks noChangeAspect="1"/>
          </p:cNvPicPr>
          <p:nvPr/>
        </p:nvPicPr>
        <p:blipFill rotWithShape="1">
          <a:blip r:embed="rId3">
            <a:extLst>
              <a:ext uri="{28A0092B-C50C-407E-A947-70E740481C1C}">
                <a14:useLocalDpi xmlns:a14="http://schemas.microsoft.com/office/drawing/2010/main" val="0"/>
              </a:ext>
            </a:extLst>
          </a:blip>
          <a:srcRect t="78222" r="25453" b="3201"/>
          <a:stretch/>
        </p:blipFill>
        <p:spPr>
          <a:xfrm>
            <a:off x="6779076" y="1232248"/>
            <a:ext cx="5058020" cy="9430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a:extLst>
              <a:ext uri="{FF2B5EF4-FFF2-40B4-BE49-F238E27FC236}">
                <a16:creationId xmlns:a16="http://schemas.microsoft.com/office/drawing/2014/main" id="{47A8F5D6-65E8-1E2F-EB8C-8B8A6185F43B}"/>
              </a:ext>
            </a:extLst>
          </p:cNvPr>
          <p:cNvSpPr txBox="1"/>
          <p:nvPr/>
        </p:nvSpPr>
        <p:spPr>
          <a:xfrm>
            <a:off x="6760476" y="1304635"/>
            <a:ext cx="5058021" cy="830997"/>
          </a:xfrm>
          <a:prstGeom prst="rect">
            <a:avLst/>
          </a:prstGeom>
          <a:noFill/>
        </p:spPr>
        <p:txBody>
          <a:bodyPr wrap="square">
            <a:spAutoFit/>
          </a:bodyPr>
          <a:lstStyle/>
          <a:p>
            <a:pPr algn="ctr"/>
            <a:r>
              <a:rPr lang="en-US" sz="1600" dirty="0">
                <a:solidFill>
                  <a:schemeClr val="bg1"/>
                </a:solidFill>
                <a:latin typeface="Poppins"/>
                <a:cs typeface="Poppins"/>
              </a:rPr>
              <a:t>The presence of </a:t>
            </a:r>
            <a:r>
              <a:rPr lang="en-US" sz="1600" dirty="0" err="1">
                <a:solidFill>
                  <a:schemeClr val="bg1"/>
                </a:solidFill>
                <a:latin typeface="Poppins"/>
                <a:cs typeface="Poppins"/>
              </a:rPr>
              <a:t>ctDNA</a:t>
            </a:r>
            <a:r>
              <a:rPr lang="en-US" sz="1600" dirty="0">
                <a:solidFill>
                  <a:schemeClr val="bg1"/>
                </a:solidFill>
                <a:latin typeface="Poppins"/>
                <a:cs typeface="Poppins"/>
              </a:rPr>
              <a:t> was associated with worse overall survival (p = 0.017) and disease-specific survival (p = 0.012)</a:t>
            </a:r>
            <a:endParaRPr lang="en-GB" sz="1600" dirty="0">
              <a:solidFill>
                <a:schemeClr val="bg1"/>
              </a:solidFill>
              <a:latin typeface="Poppins"/>
              <a:cs typeface="Poppins"/>
            </a:endParaRPr>
          </a:p>
        </p:txBody>
      </p:sp>
      <p:sp>
        <p:nvSpPr>
          <p:cNvPr id="14" name="TextBox 13">
            <a:extLst>
              <a:ext uri="{FF2B5EF4-FFF2-40B4-BE49-F238E27FC236}">
                <a16:creationId xmlns:a16="http://schemas.microsoft.com/office/drawing/2014/main" id="{D1D9BF2E-6249-4F7E-BFD1-AE2454DA4950}"/>
              </a:ext>
            </a:extLst>
          </p:cNvPr>
          <p:cNvSpPr txBox="1"/>
          <p:nvPr/>
        </p:nvSpPr>
        <p:spPr>
          <a:xfrm>
            <a:off x="1001643" y="4510295"/>
            <a:ext cx="4175059" cy="830997"/>
          </a:xfrm>
          <a:prstGeom prst="rect">
            <a:avLst/>
          </a:prstGeom>
          <a:noFill/>
        </p:spPr>
        <p:txBody>
          <a:bodyPr wrap="square">
            <a:spAutoFit/>
          </a:bodyPr>
          <a:lstStyle/>
          <a:p>
            <a:pPr algn="ctr"/>
            <a:r>
              <a:rPr lang="en-US" sz="1600" dirty="0">
                <a:solidFill>
                  <a:schemeClr val="bg1"/>
                </a:solidFill>
                <a:latin typeface="Poppins"/>
                <a:cs typeface="Poppins"/>
              </a:rPr>
              <a:t>Mutated genes and VAFs in paired urine DNA and serum </a:t>
            </a:r>
            <a:r>
              <a:rPr lang="en-US" sz="1600" dirty="0" err="1">
                <a:solidFill>
                  <a:schemeClr val="bg1"/>
                </a:solidFill>
                <a:latin typeface="Poppins"/>
                <a:cs typeface="Poppins"/>
              </a:rPr>
              <a:t>ctDNA</a:t>
            </a:r>
            <a:r>
              <a:rPr lang="en-US" sz="1600" dirty="0">
                <a:solidFill>
                  <a:schemeClr val="bg1"/>
                </a:solidFill>
                <a:latin typeface="Poppins"/>
                <a:cs typeface="Poppins"/>
              </a:rPr>
              <a:t> from 40 MIBC patients</a:t>
            </a:r>
            <a:endParaRPr lang="en-GB" sz="1600" dirty="0">
              <a:solidFill>
                <a:schemeClr val="bg1"/>
              </a:solidFill>
              <a:latin typeface="Poppins"/>
              <a:cs typeface="Poppins"/>
            </a:endParaRPr>
          </a:p>
        </p:txBody>
      </p:sp>
    </p:spTree>
    <p:extLst>
      <p:ext uri="{BB962C8B-B14F-4D97-AF65-F5344CB8AC3E}">
        <p14:creationId xmlns:p14="http://schemas.microsoft.com/office/powerpoint/2010/main" val="6016605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6">
            <a:extLst>
              <a:ext uri="{FF2B5EF4-FFF2-40B4-BE49-F238E27FC236}">
                <a16:creationId xmlns:a16="http://schemas.microsoft.com/office/drawing/2014/main" id="{63A9EAB7-584B-E812-8E7D-11F833E478BF}"/>
              </a:ext>
            </a:extLst>
          </p:cNvPr>
          <p:cNvSpPr>
            <a:spLocks noGrp="1"/>
          </p:cNvSpPr>
          <p:nvPr/>
        </p:nvSpPr>
        <p:spPr>
          <a:xfrm>
            <a:off x="1094930" y="409896"/>
            <a:ext cx="9571780" cy="504384"/>
          </a:xfrm>
          <a:prstGeom prst="rect">
            <a:avLst/>
          </a:prstGeom>
        </p:spPr>
        <p:txBody>
          <a:bodyPr lIns="91440" tIns="45720" rIns="91440" bIns="45720" anchor="b"/>
          <a:lstStyle>
            <a:lvl1pPr marL="0" indent="0" algn="l" defTabSz="914400" rtl="0" eaLnBrk="1" latinLnBrk="0" hangingPunct="1">
              <a:lnSpc>
                <a:spcPct val="90000"/>
              </a:lnSpc>
              <a:spcBef>
                <a:spcPts val="1000"/>
              </a:spcBef>
              <a:buFont typeface="Arial" panose="020B0604020202020204" pitchFamily="34" charset="0"/>
              <a:buNone/>
              <a:defRPr lang="en-GB" sz="2000" b="0" i="0" kern="1200" dirty="0" smtClean="0">
                <a:solidFill>
                  <a:srgbClr val="345897"/>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GB" sz="1800" b="1" i="0" kern="1200" dirty="0">
                <a:solidFill>
                  <a:srgbClr val="345897"/>
                </a:solidFill>
                <a:latin typeface="Quicksand Bold" panose="02000503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3434D5"/>
                </a:solidFill>
              </a:rPr>
              <a:t>Ongoing RWE studies using GALEAS™ Bladder</a:t>
            </a:r>
          </a:p>
        </p:txBody>
      </p:sp>
      <p:sp>
        <p:nvSpPr>
          <p:cNvPr id="3" name="Text Placeholder 2">
            <a:extLst>
              <a:ext uri="{FF2B5EF4-FFF2-40B4-BE49-F238E27FC236}">
                <a16:creationId xmlns:a16="http://schemas.microsoft.com/office/drawing/2014/main" id="{5135A6FB-7A14-B698-49DE-5065317DA71C}"/>
              </a:ext>
            </a:extLst>
          </p:cNvPr>
          <p:cNvSpPr txBox="1">
            <a:spLocks/>
          </p:cNvSpPr>
          <p:nvPr/>
        </p:nvSpPr>
        <p:spPr>
          <a:xfrm>
            <a:off x="1784351" y="1380434"/>
            <a:ext cx="8882359" cy="4612054"/>
          </a:xfrm>
          <a:prstGeom prst="rect">
            <a:avLst/>
          </a:prstGeom>
        </p:spPr>
        <p:txBody>
          <a:bodyPr vert="horz" lIns="91440" tIns="45720" rIns="91440" bIns="45720" rtlCol="0" anchor="t"/>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600" b="1" dirty="0" err="1">
                <a:solidFill>
                  <a:srgbClr val="71DBAB"/>
                </a:solidFill>
                <a:latin typeface="Poppins" panose="00000500000000000000" pitchFamily="2" charset="0"/>
                <a:cs typeface="Poppins" panose="00000500000000000000" pitchFamily="2" charset="0"/>
              </a:rPr>
              <a:t>Hematuria</a:t>
            </a:r>
            <a:r>
              <a:rPr lang="en-GB" sz="1600" b="1" dirty="0">
                <a:solidFill>
                  <a:srgbClr val="71DBAB"/>
                </a:solidFill>
                <a:latin typeface="Poppins" panose="00000500000000000000" pitchFamily="2" charset="0"/>
                <a:cs typeface="Poppins" panose="00000500000000000000" pitchFamily="2" charset="0"/>
              </a:rPr>
              <a:t> setting</a:t>
            </a:r>
          </a:p>
          <a:p>
            <a:pPr algn="l"/>
            <a:endParaRPr lang="en-GB" sz="1600" b="1" dirty="0">
              <a:solidFill>
                <a:srgbClr val="71DBAB"/>
              </a:solidFill>
              <a:latin typeface="Poppins" panose="00000500000000000000" pitchFamily="2" charset="0"/>
              <a:cs typeface="Poppins" panose="00000500000000000000" pitchFamily="2" charset="0"/>
            </a:endParaRPr>
          </a:p>
          <a:p>
            <a:pPr marL="285750" indent="-285750" algn="l">
              <a:buBlip>
                <a:blip r:embed="rId3"/>
              </a:buBlip>
            </a:pPr>
            <a:r>
              <a:rPr lang="en-US" sz="1600" b="1" dirty="0">
                <a:latin typeface="Poppins" panose="00000500000000000000" pitchFamily="2" charset="0"/>
                <a:cs typeface="Poppins" panose="00000500000000000000" pitchFamily="2" charset="0"/>
              </a:rPr>
              <a:t>BC-Recon </a:t>
            </a:r>
            <a:r>
              <a:rPr lang="en-US" sz="1600" dirty="0">
                <a:latin typeface="Poppins" panose="00000500000000000000" pitchFamily="2" charset="0"/>
                <a:cs typeface="Poppins" panose="00000500000000000000" pitchFamily="2" charset="0"/>
              </a:rPr>
              <a:t>a </a:t>
            </a:r>
            <a:r>
              <a:rPr lang="en-US" sz="1600" b="1" dirty="0">
                <a:latin typeface="Poppins" panose="00000500000000000000" pitchFamily="2" charset="0"/>
                <a:cs typeface="Poppins" panose="00000500000000000000" pitchFamily="2" charset="0"/>
              </a:rPr>
              <a:t>3,000</a:t>
            </a:r>
            <a:r>
              <a:rPr lang="en-US" sz="1600" dirty="0">
                <a:latin typeface="Poppins" panose="00000500000000000000" pitchFamily="2" charset="0"/>
                <a:cs typeface="Poppins" panose="00000500000000000000" pitchFamily="2" charset="0"/>
              </a:rPr>
              <a:t> </a:t>
            </a:r>
            <a:r>
              <a:rPr lang="en-US" sz="1600" b="1" dirty="0">
                <a:latin typeface="Poppins" panose="00000500000000000000" pitchFamily="2" charset="0"/>
                <a:cs typeface="Poppins" panose="00000500000000000000" pitchFamily="2" charset="0"/>
              </a:rPr>
              <a:t>samples</a:t>
            </a:r>
            <a:r>
              <a:rPr lang="en-US" sz="1600" dirty="0">
                <a:latin typeface="Poppins" panose="00000500000000000000" pitchFamily="2" charset="0"/>
                <a:cs typeface="Poppins" panose="00000500000000000000" pitchFamily="2" charset="0"/>
              </a:rPr>
              <a:t> multi-</a:t>
            </a:r>
            <a:r>
              <a:rPr lang="en-US" sz="1600" dirty="0" err="1">
                <a:latin typeface="Poppins" panose="00000500000000000000" pitchFamily="2" charset="0"/>
                <a:cs typeface="Poppins" panose="00000500000000000000" pitchFamily="2" charset="0"/>
              </a:rPr>
              <a:t>centre</a:t>
            </a:r>
            <a:r>
              <a:rPr lang="en-US" sz="1600" dirty="0">
                <a:latin typeface="Poppins" panose="00000500000000000000" pitchFamily="2" charset="0"/>
                <a:cs typeface="Poppins" panose="00000500000000000000" pitchFamily="2" charset="0"/>
              </a:rPr>
              <a:t> (</a:t>
            </a:r>
            <a:r>
              <a:rPr lang="en-US" sz="1600" b="1" dirty="0">
                <a:latin typeface="Poppins" panose="00000500000000000000" pitchFamily="2" charset="0"/>
                <a:cs typeface="Poppins" panose="00000500000000000000" pitchFamily="2" charset="0"/>
              </a:rPr>
              <a:t>10 hospitals</a:t>
            </a:r>
            <a:r>
              <a:rPr lang="en-US" sz="1600" dirty="0">
                <a:latin typeface="Poppins" panose="00000500000000000000" pitchFamily="2" charset="0"/>
                <a:cs typeface="Poppins" panose="00000500000000000000" pitchFamily="2" charset="0"/>
              </a:rPr>
              <a:t>) observational case control study for Bladder Cancer in the Hematuria setting </a:t>
            </a:r>
          </a:p>
          <a:p>
            <a:pPr marL="285750" indent="-285750" algn="l">
              <a:buBlip>
                <a:blip r:embed="rId3"/>
              </a:buBlip>
            </a:pPr>
            <a:r>
              <a:rPr lang="en-US" sz="1600" b="1" dirty="0">
                <a:latin typeface="Poppins" panose="00000500000000000000" pitchFamily="2" charset="0"/>
                <a:cs typeface="Poppins" panose="00000500000000000000" pitchFamily="2" charset="0"/>
              </a:rPr>
              <a:t>Real World Evidence </a:t>
            </a:r>
            <a:r>
              <a:rPr lang="en-US" sz="1600" dirty="0">
                <a:latin typeface="Poppins" panose="00000500000000000000" pitchFamily="2" charset="0"/>
                <a:cs typeface="Poppins" panose="00000500000000000000" pitchFamily="2" charset="0"/>
              </a:rPr>
              <a:t>study of </a:t>
            </a:r>
            <a:r>
              <a:rPr lang="en-US" sz="1600" dirty="0" err="1">
                <a:latin typeface="Poppins" panose="00000500000000000000" pitchFamily="2" charset="0"/>
                <a:cs typeface="Poppins" panose="00000500000000000000" pitchFamily="2" charset="0"/>
              </a:rPr>
              <a:t>Galeas</a:t>
            </a:r>
            <a:r>
              <a:rPr lang="en-US" sz="1600" dirty="0">
                <a:latin typeface="Poppins" panose="00000500000000000000" pitchFamily="2" charset="0"/>
                <a:cs typeface="Poppins" panose="00000500000000000000" pitchFamily="2" charset="0"/>
              </a:rPr>
              <a:t> Bladder implementation at </a:t>
            </a:r>
            <a:r>
              <a:rPr lang="en-US" sz="1600" b="1" dirty="0">
                <a:latin typeface="Poppins" panose="00000500000000000000" pitchFamily="2" charset="0"/>
                <a:cs typeface="Poppins" panose="00000500000000000000" pitchFamily="2" charset="0"/>
              </a:rPr>
              <a:t>12</a:t>
            </a:r>
            <a:r>
              <a:rPr lang="en-US" sz="1600" dirty="0">
                <a:latin typeface="Poppins" panose="00000500000000000000" pitchFamily="2" charset="0"/>
                <a:cs typeface="Poppins" panose="00000500000000000000" pitchFamily="2" charset="0"/>
              </a:rPr>
              <a:t> </a:t>
            </a:r>
            <a:r>
              <a:rPr lang="en-US" sz="1600" b="1" dirty="0">
                <a:latin typeface="Poppins" panose="00000500000000000000" pitchFamily="2" charset="0"/>
                <a:cs typeface="Poppins" panose="00000500000000000000" pitchFamily="2" charset="0"/>
              </a:rPr>
              <a:t>sites:</a:t>
            </a:r>
            <a:r>
              <a:rPr lang="en-US" sz="1600" dirty="0">
                <a:latin typeface="Poppins" panose="00000500000000000000" pitchFamily="2" charset="0"/>
                <a:cs typeface="Poppins" panose="00000500000000000000" pitchFamily="2" charset="0"/>
              </a:rPr>
              <a:t> </a:t>
            </a:r>
            <a:r>
              <a:rPr lang="en-US" sz="1600" b="1" dirty="0">
                <a:latin typeface="Poppins" panose="00000500000000000000" pitchFamily="2" charset="0"/>
                <a:cs typeface="Poppins" panose="00000500000000000000" pitchFamily="2" charset="0"/>
              </a:rPr>
              <a:t>1,200 samples</a:t>
            </a:r>
          </a:p>
          <a:p>
            <a:pPr algn="l"/>
            <a:endParaRPr lang="en-US" sz="1600" dirty="0">
              <a:latin typeface="Poppins" panose="00000500000000000000" pitchFamily="2" charset="0"/>
              <a:cs typeface="Poppins" panose="00000500000000000000" pitchFamily="2" charset="0"/>
            </a:endParaRPr>
          </a:p>
          <a:p>
            <a:pPr algn="l"/>
            <a:r>
              <a:rPr lang="en-GB" sz="1600" b="1" dirty="0">
                <a:solidFill>
                  <a:srgbClr val="71DBAB"/>
                </a:solidFill>
                <a:latin typeface="Poppins" panose="00000500000000000000" pitchFamily="2" charset="0"/>
                <a:cs typeface="Poppins" panose="00000500000000000000" pitchFamily="2" charset="0"/>
              </a:rPr>
              <a:t>Upper Tract Urothelial Carcinoma</a:t>
            </a:r>
          </a:p>
          <a:p>
            <a:pPr algn="l"/>
            <a:endParaRPr lang="en-US" sz="1600" dirty="0">
              <a:latin typeface="Poppins" panose="00000500000000000000" pitchFamily="2" charset="0"/>
              <a:cs typeface="Poppins" panose="00000500000000000000" pitchFamily="2" charset="0"/>
            </a:endParaRPr>
          </a:p>
          <a:p>
            <a:pPr marL="285750" indent="-285750" algn="l">
              <a:buBlip>
                <a:blip r:embed="rId3"/>
              </a:buBlip>
            </a:pPr>
            <a:r>
              <a:rPr lang="en-US" sz="1600" b="1" dirty="0">
                <a:latin typeface="Poppins" panose="00000500000000000000" pitchFamily="2" charset="0"/>
                <a:cs typeface="Poppins" panose="00000500000000000000" pitchFamily="2" charset="0"/>
              </a:rPr>
              <a:t>Real World Evidence</a:t>
            </a:r>
            <a:r>
              <a:rPr lang="en-US" sz="1600" dirty="0">
                <a:latin typeface="Poppins" panose="00000500000000000000" pitchFamily="2" charset="0"/>
                <a:cs typeface="Poppins" panose="00000500000000000000" pitchFamily="2" charset="0"/>
              </a:rPr>
              <a:t> study UT-UC using </a:t>
            </a:r>
            <a:r>
              <a:rPr lang="en-US" sz="1600" dirty="0" err="1">
                <a:latin typeface="Poppins" panose="00000500000000000000" pitchFamily="2" charset="0"/>
                <a:cs typeface="Poppins" panose="00000500000000000000" pitchFamily="2" charset="0"/>
              </a:rPr>
              <a:t>Galeas</a:t>
            </a:r>
            <a:r>
              <a:rPr lang="en-US" sz="1600" dirty="0">
                <a:latin typeface="Poppins" panose="00000500000000000000" pitchFamily="2" charset="0"/>
                <a:cs typeface="Poppins" panose="00000500000000000000" pitchFamily="2" charset="0"/>
              </a:rPr>
              <a:t> Bladder: </a:t>
            </a:r>
            <a:r>
              <a:rPr lang="en-US" sz="1600" b="1" dirty="0">
                <a:latin typeface="Poppins" panose="00000500000000000000" pitchFamily="2" charset="0"/>
                <a:cs typeface="Poppins" panose="00000500000000000000" pitchFamily="2" charset="0"/>
              </a:rPr>
              <a:t>2 sites </a:t>
            </a:r>
            <a:r>
              <a:rPr lang="en-US" sz="1600" dirty="0">
                <a:latin typeface="Poppins" panose="00000500000000000000" pitchFamily="2" charset="0"/>
                <a:cs typeface="Poppins" panose="00000500000000000000" pitchFamily="2" charset="0"/>
              </a:rPr>
              <a:t>enrolled</a:t>
            </a:r>
          </a:p>
          <a:p>
            <a:pPr algn="l"/>
            <a:endParaRPr lang="en-US" sz="1600" dirty="0">
              <a:latin typeface="Poppins" panose="00000500000000000000" pitchFamily="2" charset="0"/>
              <a:cs typeface="Poppins" panose="00000500000000000000" pitchFamily="2" charset="0"/>
            </a:endParaRPr>
          </a:p>
          <a:p>
            <a:pPr algn="l"/>
            <a:r>
              <a:rPr lang="en-GB" sz="1600" b="1" dirty="0">
                <a:solidFill>
                  <a:srgbClr val="71DBAB"/>
                </a:solidFill>
                <a:latin typeface="Poppins" panose="00000500000000000000" pitchFamily="2" charset="0"/>
                <a:cs typeface="Poppins" panose="00000500000000000000" pitchFamily="2" charset="0"/>
              </a:rPr>
              <a:t>Surveillance setting </a:t>
            </a:r>
            <a:endParaRPr lang="en-US" sz="1600" dirty="0">
              <a:latin typeface="Poppins" panose="00000500000000000000" pitchFamily="2" charset="0"/>
              <a:cs typeface="Poppins" panose="00000500000000000000" pitchFamily="2" charset="0"/>
            </a:endParaRPr>
          </a:p>
          <a:p>
            <a:pPr algn="l"/>
            <a:r>
              <a:rPr lang="en-US" sz="1600" dirty="0">
                <a:latin typeface="Poppins" panose="00000500000000000000" pitchFamily="2" charset="0"/>
                <a:cs typeface="Poppins" panose="00000500000000000000" pitchFamily="2" charset="0"/>
              </a:rPr>
              <a:t> </a:t>
            </a:r>
          </a:p>
          <a:p>
            <a:pPr marL="285750" indent="-285750" algn="l">
              <a:buBlip>
                <a:blip r:embed="rId3"/>
              </a:buBlip>
            </a:pPr>
            <a:r>
              <a:rPr lang="en-US" sz="1600" b="1" dirty="0">
                <a:latin typeface="Poppins" panose="00000500000000000000" pitchFamily="2" charset="0"/>
                <a:cs typeface="Poppins" panose="00000500000000000000" pitchFamily="2" charset="0"/>
              </a:rPr>
              <a:t>Real World Evidence </a:t>
            </a:r>
            <a:r>
              <a:rPr lang="en-US" sz="1600" dirty="0">
                <a:latin typeface="Poppins" panose="00000500000000000000" pitchFamily="2" charset="0"/>
                <a:cs typeface="Poppins" panose="00000500000000000000" pitchFamily="2" charset="0"/>
              </a:rPr>
              <a:t>study in NMIBC for surveillance setting using Urine: </a:t>
            </a:r>
            <a:r>
              <a:rPr lang="en-US" sz="1600" b="1" dirty="0">
                <a:latin typeface="Poppins" panose="00000500000000000000" pitchFamily="2" charset="0"/>
                <a:cs typeface="Poppins" panose="00000500000000000000" pitchFamily="2" charset="0"/>
              </a:rPr>
              <a:t>1,200 Samples </a:t>
            </a:r>
          </a:p>
          <a:p>
            <a:pPr marL="285750" indent="-285750">
              <a:buBlip>
                <a:blip r:embed="rId3"/>
              </a:buBlip>
            </a:pPr>
            <a:endParaRPr lang="en-US" sz="1600" b="1" i="1" dirty="0">
              <a:solidFill>
                <a:srgbClr val="FF0000"/>
              </a:solidFill>
              <a:latin typeface="Poppins" panose="00000500000000000000" pitchFamily="2" charset="0"/>
              <a:cs typeface="Poppins" panose="00000500000000000000" pitchFamily="2" charset="0"/>
            </a:endParaRPr>
          </a:p>
          <a:p>
            <a:r>
              <a:rPr lang="en-US" sz="1600" b="1" i="1" dirty="0">
                <a:solidFill>
                  <a:srgbClr val="FF0000"/>
                </a:solidFill>
                <a:latin typeface="Poppins" panose="00000500000000000000" pitchFamily="2" charset="0"/>
                <a:cs typeface="Poppins" panose="00000500000000000000" pitchFamily="2" charset="0"/>
              </a:rPr>
              <a:t>We are actively seeking Urologists that we could work and collaborate with!!</a:t>
            </a:r>
          </a:p>
          <a:p>
            <a:pPr algn="l"/>
            <a:endParaRPr lang="en-US" sz="1600"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38399829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6">
            <a:extLst>
              <a:ext uri="{FF2B5EF4-FFF2-40B4-BE49-F238E27FC236}">
                <a16:creationId xmlns:a16="http://schemas.microsoft.com/office/drawing/2014/main" id="{63A9EAB7-584B-E812-8E7D-11F833E478BF}"/>
              </a:ext>
            </a:extLst>
          </p:cNvPr>
          <p:cNvSpPr>
            <a:spLocks noGrp="1"/>
          </p:cNvSpPr>
          <p:nvPr/>
        </p:nvSpPr>
        <p:spPr>
          <a:xfrm>
            <a:off x="1094930" y="408562"/>
            <a:ext cx="9571780" cy="961334"/>
          </a:xfrm>
          <a:prstGeom prst="rect">
            <a:avLst/>
          </a:prstGeom>
        </p:spPr>
        <p:txBody>
          <a:bodyPr lIns="91440" tIns="45720" rIns="91440" bIns="45720" anchor="b"/>
          <a:lstStyle>
            <a:lvl1pPr marL="0" indent="0" algn="l" defTabSz="914400" rtl="0" eaLnBrk="1" latinLnBrk="0" hangingPunct="1">
              <a:lnSpc>
                <a:spcPct val="90000"/>
              </a:lnSpc>
              <a:spcBef>
                <a:spcPts val="1000"/>
              </a:spcBef>
              <a:buFont typeface="Arial" panose="020B0604020202020204" pitchFamily="34" charset="0"/>
              <a:buNone/>
              <a:defRPr lang="en-GB" sz="2000" b="0" i="0" kern="1200" dirty="0" smtClean="0">
                <a:solidFill>
                  <a:srgbClr val="345897"/>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GB" sz="1800" b="1" i="0" kern="1200" dirty="0">
                <a:solidFill>
                  <a:srgbClr val="345897"/>
                </a:solidFill>
                <a:latin typeface="Quicksand Bold" panose="02000503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3434D5"/>
                </a:solidFill>
              </a:rPr>
              <a:t>Future Applications of GALEAS™ Bladder</a:t>
            </a:r>
          </a:p>
          <a:p>
            <a:endParaRPr lang="en-GB" sz="1600" b="1" dirty="0">
              <a:solidFill>
                <a:schemeClr val="tx1">
                  <a:lumMod val="50000"/>
                  <a:lumOff val="50000"/>
                </a:schemeClr>
              </a:solidFill>
            </a:endParaRPr>
          </a:p>
        </p:txBody>
      </p:sp>
      <p:sp>
        <p:nvSpPr>
          <p:cNvPr id="3" name="Text Placeholder 2">
            <a:extLst>
              <a:ext uri="{FF2B5EF4-FFF2-40B4-BE49-F238E27FC236}">
                <a16:creationId xmlns:a16="http://schemas.microsoft.com/office/drawing/2014/main" id="{5135A6FB-7A14-B698-49DE-5065317DA71C}"/>
              </a:ext>
            </a:extLst>
          </p:cNvPr>
          <p:cNvSpPr txBox="1">
            <a:spLocks/>
          </p:cNvSpPr>
          <p:nvPr/>
        </p:nvSpPr>
        <p:spPr>
          <a:xfrm>
            <a:off x="1784351" y="1234130"/>
            <a:ext cx="8882359" cy="4612054"/>
          </a:xfrm>
          <a:prstGeom prst="rect">
            <a:avLst/>
          </a:prstGeom>
        </p:spPr>
        <p:txBody>
          <a:bodyPr vert="horz" lIns="91440" tIns="45720" rIns="91440" bIns="45720" rtlCol="0" anchor="t"/>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600" b="1" dirty="0">
                <a:solidFill>
                  <a:srgbClr val="71DBAB"/>
                </a:solidFill>
                <a:latin typeface="Poppins" panose="00000500000000000000" pitchFamily="2" charset="0"/>
                <a:cs typeface="Poppins" panose="00000500000000000000" pitchFamily="2" charset="0"/>
              </a:rPr>
              <a:t>Disease stratification</a:t>
            </a:r>
          </a:p>
          <a:p>
            <a:pPr algn="l"/>
            <a:endParaRPr lang="en-GB" sz="1600" b="1" dirty="0">
              <a:solidFill>
                <a:srgbClr val="71DBAB"/>
              </a:solidFill>
              <a:latin typeface="Poppins" panose="00000500000000000000" pitchFamily="2" charset="0"/>
              <a:cs typeface="Poppins" panose="00000500000000000000" pitchFamily="2" charset="0"/>
            </a:endParaRPr>
          </a:p>
          <a:p>
            <a:pPr marL="285750" indent="-285750" algn="l">
              <a:buBlip>
                <a:blip r:embed="rId3"/>
              </a:buBlip>
            </a:pPr>
            <a:r>
              <a:rPr lang="en-US" sz="1600" dirty="0">
                <a:latin typeface="Poppins" panose="00000500000000000000" pitchFamily="2" charset="0"/>
                <a:cs typeface="Poppins" panose="00000500000000000000" pitchFamily="2" charset="0"/>
              </a:rPr>
              <a:t>We are building the clinical evidence to demonstrate that GALEAS™ Bladder can </a:t>
            </a:r>
            <a:r>
              <a:rPr lang="en-US" sz="1600" b="1" dirty="0">
                <a:latin typeface="Poppins" panose="00000500000000000000" pitchFamily="2" charset="0"/>
                <a:cs typeface="Poppins" panose="00000500000000000000" pitchFamily="2" charset="0"/>
              </a:rPr>
              <a:t>stratify low- and high-grade bladder cancer </a:t>
            </a:r>
            <a:r>
              <a:rPr lang="en-US" sz="1600" dirty="0">
                <a:latin typeface="Poppins" panose="00000500000000000000" pitchFamily="2" charset="0"/>
                <a:cs typeface="Poppins" panose="00000500000000000000" pitchFamily="2" charset="0"/>
              </a:rPr>
              <a:t>which will be key in improving patient outcomes</a:t>
            </a:r>
          </a:p>
          <a:p>
            <a:pPr marL="285750" indent="-285750" algn="l">
              <a:buBlip>
                <a:blip r:embed="rId3"/>
              </a:buBlip>
            </a:pPr>
            <a:r>
              <a:rPr lang="en-US" sz="1600" b="1" dirty="0">
                <a:latin typeface="Poppins" panose="00000500000000000000" pitchFamily="2" charset="0"/>
                <a:cs typeface="Poppins" panose="00000500000000000000" pitchFamily="2" charset="0"/>
              </a:rPr>
              <a:t>Responders vs non-responders stratification </a:t>
            </a:r>
            <a:r>
              <a:rPr lang="en-US" sz="1600" dirty="0">
                <a:latin typeface="Poppins" panose="00000500000000000000" pitchFamily="2" charset="0"/>
                <a:cs typeface="Poppins" panose="00000500000000000000" pitchFamily="2" charset="0"/>
              </a:rPr>
              <a:t>to treatment as next step</a:t>
            </a:r>
          </a:p>
          <a:p>
            <a:pPr marL="285750" indent="-285750" algn="l">
              <a:buBlip>
                <a:blip r:embed="rId3"/>
              </a:buBlip>
            </a:pPr>
            <a:endParaRPr lang="en-US" sz="1600" dirty="0">
              <a:latin typeface="Poppins" panose="00000500000000000000" pitchFamily="2" charset="0"/>
              <a:cs typeface="Poppins" panose="00000500000000000000" pitchFamily="2" charset="0"/>
            </a:endParaRPr>
          </a:p>
          <a:p>
            <a:pPr marL="285750" indent="-285750" algn="l">
              <a:buBlip>
                <a:blip r:embed="rId3"/>
              </a:buBlip>
            </a:pPr>
            <a:endParaRPr lang="en-US" sz="1600" dirty="0">
              <a:latin typeface="Poppins" panose="00000500000000000000" pitchFamily="2" charset="0"/>
              <a:cs typeface="Poppins" panose="00000500000000000000" pitchFamily="2" charset="0"/>
            </a:endParaRPr>
          </a:p>
          <a:p>
            <a:pPr algn="l"/>
            <a:r>
              <a:rPr lang="en-GB" sz="1600" dirty="0">
                <a:latin typeface="Poppins" panose="00000500000000000000" pitchFamily="2" charset="0"/>
                <a:cs typeface="Poppins" panose="00000500000000000000" pitchFamily="2" charset="0"/>
              </a:rPr>
              <a:t> </a:t>
            </a:r>
            <a:r>
              <a:rPr lang="en-GB" sz="1600" b="1" dirty="0">
                <a:solidFill>
                  <a:srgbClr val="71DBAB"/>
                </a:solidFill>
                <a:latin typeface="Poppins" panose="00000500000000000000" pitchFamily="2" charset="0"/>
                <a:cs typeface="Poppins" panose="00000500000000000000" pitchFamily="2" charset="0"/>
              </a:rPr>
              <a:t>Companion Diagnostics (</a:t>
            </a:r>
            <a:r>
              <a:rPr lang="en-GB" sz="1600" b="1" dirty="0" err="1">
                <a:solidFill>
                  <a:srgbClr val="71DBAB"/>
                </a:solidFill>
                <a:latin typeface="Poppins" panose="00000500000000000000" pitchFamily="2" charset="0"/>
                <a:cs typeface="Poppins" panose="00000500000000000000" pitchFamily="2" charset="0"/>
              </a:rPr>
              <a:t>CDx</a:t>
            </a:r>
            <a:r>
              <a:rPr lang="en-GB" sz="1600" b="1" dirty="0">
                <a:solidFill>
                  <a:srgbClr val="71DBAB"/>
                </a:solidFill>
                <a:latin typeface="Poppins" panose="00000500000000000000" pitchFamily="2" charset="0"/>
                <a:cs typeface="Poppins" panose="00000500000000000000" pitchFamily="2" charset="0"/>
              </a:rPr>
              <a:t>)</a:t>
            </a:r>
          </a:p>
          <a:p>
            <a:pPr algn="l"/>
            <a:endParaRPr lang="en-GB" sz="1600" b="1" dirty="0">
              <a:solidFill>
                <a:srgbClr val="71DBAB"/>
              </a:solidFill>
              <a:latin typeface="Poppins" panose="00000500000000000000" pitchFamily="2" charset="0"/>
              <a:cs typeface="Poppins" panose="00000500000000000000" pitchFamily="2" charset="0"/>
            </a:endParaRPr>
          </a:p>
          <a:p>
            <a:pPr marL="285750" indent="-285750" algn="l">
              <a:buBlip>
                <a:blip r:embed="rId3"/>
              </a:buBlip>
            </a:pPr>
            <a:r>
              <a:rPr lang="en-US" sz="1600" dirty="0">
                <a:latin typeface="Poppins" panose="00000500000000000000" pitchFamily="2" charset="0"/>
                <a:cs typeface="Poppins" panose="00000500000000000000" pitchFamily="2" charset="0"/>
              </a:rPr>
              <a:t>M</a:t>
            </a:r>
            <a:r>
              <a:rPr lang="en-GB" sz="1600" dirty="0">
                <a:latin typeface="Poppins" panose="00000500000000000000" pitchFamily="2" charset="0"/>
                <a:cs typeface="Poppins" panose="00000500000000000000" pitchFamily="2" charset="0"/>
              </a:rPr>
              <a:t>any Pharma companies are using </a:t>
            </a:r>
            <a:r>
              <a:rPr lang="en-GB" sz="1600" b="1" dirty="0">
                <a:latin typeface="Poppins" panose="00000500000000000000" pitchFamily="2" charset="0"/>
                <a:cs typeface="Poppins" panose="00000500000000000000" pitchFamily="2" charset="0"/>
              </a:rPr>
              <a:t>genetic signatures to target therapies </a:t>
            </a:r>
            <a:r>
              <a:rPr lang="en-GB" sz="1600" dirty="0">
                <a:latin typeface="Poppins" panose="00000500000000000000" pitchFamily="2" charset="0"/>
                <a:cs typeface="Poppins" panose="00000500000000000000" pitchFamily="2" charset="0"/>
              </a:rPr>
              <a:t>E.g. </a:t>
            </a:r>
            <a:r>
              <a:rPr lang="en-GB" sz="1600" b="1" dirty="0">
                <a:latin typeface="Poppins" panose="00000500000000000000" pitchFamily="2" charset="0"/>
                <a:cs typeface="Poppins" panose="00000500000000000000" pitchFamily="2" charset="0"/>
              </a:rPr>
              <a:t>FGFR3</a:t>
            </a:r>
            <a:r>
              <a:rPr lang="en-GB" sz="1600" dirty="0">
                <a:latin typeface="Poppins" panose="00000500000000000000" pitchFamily="2" charset="0"/>
                <a:cs typeface="Poppins" panose="00000500000000000000" pitchFamily="2" charset="0"/>
              </a:rPr>
              <a:t> inhibitors </a:t>
            </a:r>
          </a:p>
          <a:p>
            <a:pPr marL="285750" indent="-285750" algn="l">
              <a:buBlip>
                <a:blip r:embed="rId3"/>
              </a:buBlip>
            </a:pPr>
            <a:endParaRPr lang="en-GB" sz="1600" dirty="0">
              <a:latin typeface="Poppins" panose="00000500000000000000" pitchFamily="2" charset="0"/>
              <a:cs typeface="Poppins" panose="00000500000000000000" pitchFamily="2" charset="0"/>
            </a:endParaRPr>
          </a:p>
          <a:p>
            <a:pPr marL="285750" indent="-285750" algn="l">
              <a:buBlip>
                <a:blip r:embed="rId3"/>
              </a:buBlip>
            </a:pPr>
            <a:endParaRPr lang="en-GB" sz="1600" dirty="0">
              <a:latin typeface="Poppins" panose="00000500000000000000" pitchFamily="2" charset="0"/>
              <a:cs typeface="Poppins" panose="00000500000000000000" pitchFamily="2" charset="0"/>
            </a:endParaRPr>
          </a:p>
          <a:p>
            <a:pPr algn="l"/>
            <a:r>
              <a:rPr lang="en-GB" sz="1600" dirty="0">
                <a:latin typeface="Poppins" panose="00000500000000000000" pitchFamily="2" charset="0"/>
                <a:cs typeface="Poppins" panose="00000500000000000000" pitchFamily="2" charset="0"/>
              </a:rPr>
              <a:t> </a:t>
            </a:r>
            <a:r>
              <a:rPr lang="en-GB" sz="1600" b="1" dirty="0">
                <a:solidFill>
                  <a:srgbClr val="71DBAB"/>
                </a:solidFill>
                <a:latin typeface="Poppins" panose="00000500000000000000" pitchFamily="2" charset="0"/>
                <a:cs typeface="Poppins" panose="00000500000000000000" pitchFamily="2" charset="0"/>
              </a:rPr>
              <a:t>Whole care pathway </a:t>
            </a:r>
          </a:p>
          <a:p>
            <a:pPr algn="l"/>
            <a:endParaRPr lang="en-GB" sz="1600" b="1" dirty="0">
              <a:solidFill>
                <a:srgbClr val="71DBAB"/>
              </a:solidFill>
              <a:latin typeface="Poppins" panose="00000500000000000000" pitchFamily="2" charset="0"/>
              <a:cs typeface="Poppins" panose="00000500000000000000" pitchFamily="2" charset="0"/>
            </a:endParaRPr>
          </a:p>
          <a:p>
            <a:pPr marL="285750" indent="-285750" algn="l">
              <a:buBlip>
                <a:blip r:embed="rId3"/>
              </a:buBlip>
            </a:pPr>
            <a:r>
              <a:rPr lang="en-GB" sz="1600" dirty="0">
                <a:latin typeface="Poppins" panose="00000500000000000000" pitchFamily="2" charset="0"/>
                <a:cs typeface="Poppins" panose="00000500000000000000" pitchFamily="2" charset="0"/>
              </a:rPr>
              <a:t>Bladder cancer has one of the highest recurrence rates of any cancer. GALEAS™ Bladder has the potential to be used as an </a:t>
            </a:r>
            <a:r>
              <a:rPr lang="en-GB" sz="1600" b="1" dirty="0">
                <a:latin typeface="Poppins" panose="00000500000000000000" pitchFamily="2" charset="0"/>
                <a:cs typeface="Poppins" panose="00000500000000000000" pitchFamily="2" charset="0"/>
              </a:rPr>
              <a:t>alternative to cystoscopies in monitoring patients for recurrence </a:t>
            </a:r>
            <a:r>
              <a:rPr lang="en-GB" sz="1600" dirty="0">
                <a:latin typeface="Poppins" panose="00000500000000000000" pitchFamily="2" charset="0"/>
                <a:cs typeface="Poppins" panose="00000500000000000000" pitchFamily="2" charset="0"/>
              </a:rPr>
              <a:t>without changing workflows</a:t>
            </a:r>
          </a:p>
          <a:p>
            <a:pPr marL="285750" indent="-285750" algn="l">
              <a:buBlip>
                <a:blip r:embed="rId3"/>
              </a:buBlip>
            </a:pPr>
            <a:endParaRPr lang="en-GB" sz="1600"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11338366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6">
            <a:extLst>
              <a:ext uri="{FF2B5EF4-FFF2-40B4-BE49-F238E27FC236}">
                <a16:creationId xmlns:a16="http://schemas.microsoft.com/office/drawing/2014/main" id="{63A9EAB7-584B-E812-8E7D-11F833E478BF}"/>
              </a:ext>
            </a:extLst>
          </p:cNvPr>
          <p:cNvSpPr>
            <a:spLocks noGrp="1"/>
          </p:cNvSpPr>
          <p:nvPr/>
        </p:nvSpPr>
        <p:spPr>
          <a:xfrm>
            <a:off x="1310110" y="537728"/>
            <a:ext cx="9571780" cy="369332"/>
          </a:xfrm>
          <a:prstGeom prst="rect">
            <a:avLst/>
          </a:prstGeom>
        </p:spPr>
        <p:txBody>
          <a:bodyPr lIns="91440" tIns="45720" rIns="91440" bIns="45720" anchor="b"/>
          <a:lstStyle>
            <a:lvl1pPr marL="0" indent="0" algn="l" defTabSz="914400" rtl="0" eaLnBrk="1" latinLnBrk="0" hangingPunct="1">
              <a:lnSpc>
                <a:spcPct val="90000"/>
              </a:lnSpc>
              <a:spcBef>
                <a:spcPts val="1000"/>
              </a:spcBef>
              <a:buFont typeface="Arial" panose="020B0604020202020204" pitchFamily="34" charset="0"/>
              <a:buNone/>
              <a:defRPr lang="en-GB" sz="2000" b="0" i="0" kern="1200" dirty="0" smtClean="0">
                <a:solidFill>
                  <a:srgbClr val="345897"/>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GB" sz="1800" b="1" i="0" kern="1200" dirty="0">
                <a:solidFill>
                  <a:srgbClr val="345897"/>
                </a:solidFill>
                <a:latin typeface="Quicksand Bold" panose="02000503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solidFill>
                <a:srgbClr val="3434D5"/>
              </a:solidFill>
            </a:endParaRPr>
          </a:p>
          <a:p>
            <a:endParaRPr lang="en-GB">
              <a:solidFill>
                <a:srgbClr val="3434D5"/>
              </a:solidFill>
            </a:endParaRPr>
          </a:p>
          <a:p>
            <a:endParaRPr lang="en-GB">
              <a:solidFill>
                <a:srgbClr val="3434D5"/>
              </a:solidFill>
            </a:endParaRPr>
          </a:p>
          <a:p>
            <a:endParaRPr lang="en-GB">
              <a:solidFill>
                <a:srgbClr val="3434D5"/>
              </a:solidFill>
            </a:endParaRPr>
          </a:p>
          <a:p>
            <a:endParaRPr lang="en-GB">
              <a:solidFill>
                <a:srgbClr val="3434D5"/>
              </a:solidFill>
            </a:endParaRPr>
          </a:p>
          <a:p>
            <a:endParaRPr lang="en-GB">
              <a:solidFill>
                <a:srgbClr val="3434D5"/>
              </a:solidFill>
            </a:endParaRPr>
          </a:p>
          <a:p>
            <a:r>
              <a:rPr lang="en-GB">
                <a:solidFill>
                  <a:srgbClr val="3434D5"/>
                </a:solidFill>
                <a:latin typeface="Poppins"/>
                <a:cs typeface="Poppins"/>
              </a:rPr>
              <a:t>References </a:t>
            </a:r>
            <a:endParaRPr lang="en-GB">
              <a:solidFill>
                <a:srgbClr val="3434D5"/>
              </a:solidFill>
            </a:endParaRPr>
          </a:p>
        </p:txBody>
      </p:sp>
      <p:sp>
        <p:nvSpPr>
          <p:cNvPr id="8" name="TextBox 7">
            <a:extLst>
              <a:ext uri="{FF2B5EF4-FFF2-40B4-BE49-F238E27FC236}">
                <a16:creationId xmlns:a16="http://schemas.microsoft.com/office/drawing/2014/main" id="{5312CB4E-9516-190E-DD70-42DF739FFFAF}"/>
              </a:ext>
            </a:extLst>
          </p:cNvPr>
          <p:cNvSpPr txBox="1"/>
          <p:nvPr/>
        </p:nvSpPr>
        <p:spPr>
          <a:xfrm>
            <a:off x="1310110" y="1196186"/>
            <a:ext cx="7227498" cy="4457118"/>
          </a:xfrm>
          <a:prstGeom prst="rect">
            <a:avLst/>
          </a:prstGeom>
          <a:noFill/>
        </p:spPr>
        <p:txBody>
          <a:bodyPr wrap="square">
            <a:spAutoFit/>
          </a:bodyPr>
          <a:lstStyle/>
          <a:p>
            <a:pPr marL="171450" marR="0" lvl="0" indent="-171450" algn="l" defTabSz="914400" rtl="0" eaLnBrk="1" fontAlgn="auto" latinLnBrk="0" hangingPunct="1">
              <a:lnSpc>
                <a:spcPct val="150000"/>
              </a:lnSpc>
              <a:spcBef>
                <a:spcPts val="1000"/>
              </a:spcBef>
              <a:spcAft>
                <a:spcPts val="0"/>
              </a:spcAft>
              <a:buClrTx/>
              <a:buSzTx/>
              <a:buFont typeface="Wingdings" panose="05000000000000000000" pitchFamily="2" charset="2"/>
              <a:buChar char="Ø"/>
              <a:tabLst/>
              <a:defRPr/>
            </a:pPr>
            <a:r>
              <a:rPr kumimoji="0" lang="en-GB" sz="1200" b="0" i="0" u="none" strike="noStrike" kern="1200" cap="none" spc="0" normalizeH="0" baseline="0" noProof="0" dirty="0">
                <a:ln>
                  <a:noFill/>
                </a:ln>
                <a:solidFill>
                  <a:schemeClr val="tx1">
                    <a:lumMod val="50000"/>
                    <a:lumOff val="50000"/>
                  </a:schemeClr>
                </a:solidFill>
                <a:effectLst/>
                <a:uLnTx/>
                <a:uFillTx/>
                <a:latin typeface="Poppins" panose="00000500000000000000" pitchFamily="2" charset="0"/>
                <a:ea typeface="+mn-ea"/>
                <a:cs typeface="Poppins" panose="00000500000000000000" pitchFamily="2" charset="0"/>
              </a:rPr>
              <a:t>Douglas G. Ward, et al, Highly Sensitive and Specific Detection of Bladder Cancer via Targeted Ultra-deep Sequencing of Urinary DNA, European Urology Oncology, 2022, ISSN 2588-9311, </a:t>
            </a:r>
            <a:r>
              <a:rPr kumimoji="0" lang="en-GB" sz="1200" b="0" i="0" u="none" strike="noStrike" kern="1200" cap="none" spc="0" normalizeH="0" baseline="0" noProof="0" dirty="0">
                <a:ln>
                  <a:noFill/>
                </a:ln>
                <a:solidFill>
                  <a:srgbClr val="3434D5"/>
                </a:solidFill>
                <a:effectLst/>
                <a:uLnTx/>
                <a:uFillTx/>
                <a:latin typeface="Poppins" panose="00000500000000000000" pitchFamily="2" charset="0"/>
                <a:ea typeface="+mn-ea"/>
                <a:cs typeface="Poppins" panose="00000500000000000000" pitchFamily="2" charset="0"/>
                <a:hlinkClick r:id="rId2">
                  <a:extLst>
                    <a:ext uri="{A12FA001-AC4F-418D-AE19-62706E023703}">
                      <ahyp:hlinkClr xmlns:ahyp="http://schemas.microsoft.com/office/drawing/2018/hyperlinkcolor" val="tx"/>
                    </a:ext>
                  </a:extLst>
                </a:hlinkClick>
              </a:rPr>
              <a:t>https://doi.org/10.1016/j.euo.2022.03.005</a:t>
            </a:r>
            <a:r>
              <a:rPr kumimoji="0" lang="en-GB" sz="1200" b="0" i="0" u="none" strike="noStrike" kern="1200" cap="none" spc="0" normalizeH="0" baseline="0" noProof="0" dirty="0">
                <a:ln>
                  <a:noFill/>
                </a:ln>
                <a:solidFill>
                  <a:srgbClr val="3434D5"/>
                </a:solidFill>
                <a:effectLst/>
                <a:uLnTx/>
                <a:uFillTx/>
                <a:latin typeface="Poppins" panose="00000500000000000000" pitchFamily="2" charset="0"/>
                <a:ea typeface="+mn-ea"/>
                <a:cs typeface="Poppins" panose="00000500000000000000" pitchFamily="2" charset="0"/>
              </a:rPr>
              <a:t>.</a:t>
            </a:r>
          </a:p>
          <a:p>
            <a:pPr marL="171450" marR="0" lvl="0" indent="-171450" algn="l" defTabSz="914400" rtl="0" eaLnBrk="1" fontAlgn="auto" latinLnBrk="0" hangingPunct="1">
              <a:lnSpc>
                <a:spcPct val="150000"/>
              </a:lnSpc>
              <a:spcBef>
                <a:spcPts val="1000"/>
              </a:spcBef>
              <a:spcAft>
                <a:spcPts val="0"/>
              </a:spcAft>
              <a:buClrTx/>
              <a:buSzTx/>
              <a:buFont typeface="Wingdings" panose="05000000000000000000" pitchFamily="2" charset="2"/>
              <a:buChar char="Ø"/>
              <a:tabLst/>
              <a:defRPr/>
            </a:pPr>
            <a:endParaRPr kumimoji="0" lang="en-GB" sz="1200" b="0" i="0" u="none" strike="noStrike" kern="1200" cap="none" spc="0" normalizeH="0" baseline="0" noProof="0" dirty="0">
              <a:ln>
                <a:noFill/>
              </a:ln>
              <a:solidFill>
                <a:srgbClr val="3434D5"/>
              </a:solidFill>
              <a:effectLst/>
              <a:uLnTx/>
              <a:uFillTx/>
              <a:latin typeface="Poppins" panose="00000500000000000000" pitchFamily="2" charset="0"/>
              <a:ea typeface="+mn-ea"/>
              <a:cs typeface="Poppins" panose="00000500000000000000" pitchFamily="2" charset="0"/>
            </a:endParaRPr>
          </a:p>
          <a:p>
            <a:pPr marL="171450" marR="0" lvl="0" indent="-171450" algn="l" defTabSz="914400" rtl="0" eaLnBrk="1" fontAlgn="auto" latinLnBrk="0" hangingPunct="1">
              <a:lnSpc>
                <a:spcPct val="150000"/>
              </a:lnSpc>
              <a:spcBef>
                <a:spcPts val="1000"/>
              </a:spcBef>
              <a:spcAft>
                <a:spcPts val="0"/>
              </a:spcAft>
              <a:buClrTx/>
              <a:buSzTx/>
              <a:buFont typeface="Wingdings" panose="05000000000000000000" pitchFamily="2" charset="2"/>
              <a:buChar char="Ø"/>
              <a:tabLst/>
              <a:defRPr/>
            </a:pPr>
            <a:r>
              <a:rPr kumimoji="0" lang="en-GB" sz="1200" b="0" i="0" u="none" strike="noStrike" kern="1200" cap="none" spc="0" normalizeH="0" baseline="0" noProof="0" dirty="0">
                <a:ln>
                  <a:noFill/>
                </a:ln>
                <a:solidFill>
                  <a:schemeClr val="tx1">
                    <a:lumMod val="50000"/>
                    <a:lumOff val="50000"/>
                  </a:schemeClr>
                </a:solidFill>
                <a:effectLst/>
                <a:uLnTx/>
                <a:uFillTx/>
                <a:latin typeface="Poppins" panose="00000500000000000000" pitchFamily="2" charset="0"/>
                <a:ea typeface="+mn-ea"/>
                <a:cs typeface="Poppins" panose="00000500000000000000" pitchFamily="2" charset="0"/>
              </a:rPr>
              <a:t>Ward DG, et al, Targeted deep sequencing of urothelial bladder cancers and associated urinary DNA: a 23-gene panel with utility for non-invasive diagnosis and risk stratification. BJU Int. 2019 Sep;124(3):532-544. </a:t>
            </a:r>
            <a:r>
              <a:rPr kumimoji="0" lang="en-GB" sz="1200" b="0" i="0" u="none" strike="noStrike" kern="1200" cap="none" spc="0" normalizeH="0" baseline="0" noProof="0" dirty="0">
                <a:ln>
                  <a:noFill/>
                </a:ln>
                <a:solidFill>
                  <a:srgbClr val="3434D5"/>
                </a:solidFill>
                <a:effectLst/>
                <a:uLnTx/>
                <a:uFillTx/>
                <a:latin typeface="Poppins" panose="00000500000000000000" pitchFamily="2" charset="0"/>
                <a:ea typeface="+mn-ea"/>
                <a:cs typeface="Poppins" panose="00000500000000000000" pitchFamily="2" charset="0"/>
                <a:hlinkClick r:id="rId3">
                  <a:extLst>
                    <a:ext uri="{A12FA001-AC4F-418D-AE19-62706E023703}">
                      <ahyp:hlinkClr xmlns:ahyp="http://schemas.microsoft.com/office/drawing/2018/hyperlinkcolor" val="tx"/>
                    </a:ext>
                  </a:extLst>
                </a:hlinkClick>
              </a:rPr>
              <a:t>https://doi.org/10.1111/bju.14808</a:t>
            </a:r>
            <a:r>
              <a:rPr kumimoji="0" lang="en-GB" sz="1200" b="0" i="0" u="none" strike="noStrike" kern="1200" cap="none" spc="0" normalizeH="0" baseline="0" noProof="0" dirty="0">
                <a:ln>
                  <a:noFill/>
                </a:ln>
                <a:solidFill>
                  <a:schemeClr val="tx1">
                    <a:lumMod val="50000"/>
                    <a:lumOff val="50000"/>
                  </a:schemeClr>
                </a:solidFill>
                <a:effectLst/>
                <a:uLnTx/>
                <a:uFillTx/>
                <a:latin typeface="Poppins" panose="00000500000000000000" pitchFamily="2" charset="0"/>
                <a:ea typeface="+mn-ea"/>
                <a:cs typeface="Poppins" panose="00000500000000000000" pitchFamily="2" charset="0"/>
              </a:rPr>
              <a:t> </a:t>
            </a:r>
            <a:r>
              <a:rPr kumimoji="0" lang="en-GB" sz="1200" b="0" i="0" u="none" strike="noStrike" kern="1200" cap="none" spc="0" normalizeH="0" baseline="0" noProof="0" dirty="0" err="1">
                <a:ln>
                  <a:noFill/>
                </a:ln>
                <a:solidFill>
                  <a:schemeClr val="tx1">
                    <a:lumMod val="50000"/>
                    <a:lumOff val="50000"/>
                  </a:schemeClr>
                </a:solidFill>
                <a:effectLst/>
                <a:uLnTx/>
                <a:uFillTx/>
                <a:latin typeface="Poppins" panose="00000500000000000000" pitchFamily="2" charset="0"/>
                <a:ea typeface="+mn-ea"/>
                <a:cs typeface="Poppins" panose="00000500000000000000" pitchFamily="2" charset="0"/>
              </a:rPr>
              <a:t>Epub</a:t>
            </a:r>
            <a:r>
              <a:rPr kumimoji="0" lang="en-GB" sz="1200" b="0" i="0" u="none" strike="noStrike" kern="1200" cap="none" spc="0" normalizeH="0" baseline="0" noProof="0" dirty="0">
                <a:ln>
                  <a:noFill/>
                </a:ln>
                <a:solidFill>
                  <a:schemeClr val="tx1">
                    <a:lumMod val="50000"/>
                    <a:lumOff val="50000"/>
                  </a:schemeClr>
                </a:solidFill>
                <a:effectLst/>
                <a:uLnTx/>
                <a:uFillTx/>
                <a:latin typeface="Poppins" panose="00000500000000000000" pitchFamily="2" charset="0"/>
                <a:ea typeface="+mn-ea"/>
                <a:cs typeface="Poppins" panose="00000500000000000000" pitchFamily="2" charset="0"/>
              </a:rPr>
              <a:t> 2019 Jun 19. PMID: 31077629; PMCID: PMC6772022.</a:t>
            </a:r>
          </a:p>
          <a:p>
            <a:pPr marL="171450" marR="0" lvl="0" indent="-171450" algn="l" defTabSz="914400" rtl="0" eaLnBrk="1" fontAlgn="auto" latinLnBrk="0" hangingPunct="1">
              <a:lnSpc>
                <a:spcPct val="150000"/>
              </a:lnSpc>
              <a:spcBef>
                <a:spcPts val="1000"/>
              </a:spcBef>
              <a:spcAft>
                <a:spcPts val="0"/>
              </a:spcAft>
              <a:buClrTx/>
              <a:buSzTx/>
              <a:buFont typeface="Wingdings" panose="05000000000000000000" pitchFamily="2" charset="2"/>
              <a:buChar char="Ø"/>
              <a:tabLst/>
              <a:defRPr/>
            </a:pPr>
            <a:endParaRPr kumimoji="0" lang="en-GB" sz="1200" b="0" i="0" u="none" strike="noStrike" kern="1200" cap="none" spc="0" normalizeH="0" baseline="0" noProof="0" dirty="0">
              <a:ln>
                <a:noFill/>
              </a:ln>
              <a:solidFill>
                <a:schemeClr val="tx1">
                  <a:lumMod val="50000"/>
                  <a:lumOff val="50000"/>
                </a:schemeClr>
              </a:solidFill>
              <a:effectLst/>
              <a:uLnTx/>
              <a:uFillTx/>
              <a:latin typeface="Poppins" panose="00000500000000000000" pitchFamily="2" charset="0"/>
              <a:ea typeface="+mn-ea"/>
              <a:cs typeface="Poppins" panose="00000500000000000000" pitchFamily="2" charset="0"/>
            </a:endParaRPr>
          </a:p>
          <a:p>
            <a:pPr marL="171450" marR="0" lvl="0" indent="-171450" algn="l" defTabSz="914400" rtl="0" eaLnBrk="1" fontAlgn="auto" latinLnBrk="0" hangingPunct="1">
              <a:lnSpc>
                <a:spcPct val="150000"/>
              </a:lnSpc>
              <a:spcBef>
                <a:spcPts val="1000"/>
              </a:spcBef>
              <a:spcAft>
                <a:spcPts val="0"/>
              </a:spcAft>
              <a:buClrTx/>
              <a:buSzTx/>
              <a:buFont typeface="Wingdings" panose="05000000000000000000" pitchFamily="2" charset="2"/>
              <a:buChar char="Ø"/>
              <a:tabLst/>
              <a:defRPr/>
            </a:pPr>
            <a:r>
              <a:rPr kumimoji="0" lang="en-GB" sz="1200" b="0" i="0" u="none" strike="noStrike" kern="1200" cap="none" spc="0" normalizeH="0" baseline="0" noProof="0" dirty="0" err="1">
                <a:ln>
                  <a:noFill/>
                </a:ln>
                <a:solidFill>
                  <a:schemeClr val="tx1">
                    <a:lumMod val="50000"/>
                    <a:lumOff val="50000"/>
                  </a:schemeClr>
                </a:solidFill>
                <a:effectLst/>
                <a:uLnTx/>
                <a:uFillTx/>
                <a:latin typeface="Poppins" panose="00000500000000000000" pitchFamily="2" charset="0"/>
                <a:ea typeface="+mn-ea"/>
                <a:cs typeface="Poppins" panose="00000500000000000000" pitchFamily="2" charset="0"/>
              </a:rPr>
              <a:t>BinHumaid</a:t>
            </a:r>
            <a:r>
              <a:rPr kumimoji="0" lang="en-GB" sz="1200" b="0" i="0" u="none" strike="noStrike" kern="1200" cap="none" spc="0" normalizeH="0" baseline="0" noProof="0" dirty="0">
                <a:ln>
                  <a:noFill/>
                </a:ln>
                <a:solidFill>
                  <a:schemeClr val="tx1">
                    <a:lumMod val="50000"/>
                    <a:lumOff val="50000"/>
                  </a:schemeClr>
                </a:solidFill>
                <a:effectLst/>
                <a:uLnTx/>
                <a:uFillTx/>
                <a:latin typeface="Poppins" panose="00000500000000000000" pitchFamily="2" charset="0"/>
                <a:ea typeface="+mn-ea"/>
                <a:cs typeface="Poppins" panose="00000500000000000000" pitchFamily="2" charset="0"/>
              </a:rPr>
              <a:t> FS, Goel A, Gordon NS, Abbotts B, Cheng KK, </a:t>
            </a:r>
            <a:r>
              <a:rPr kumimoji="0" lang="en-GB" sz="1200" b="0" i="0" u="none" strike="noStrike" kern="1200" cap="none" spc="0" normalizeH="0" baseline="0" noProof="0" dirty="0" err="1">
                <a:ln>
                  <a:noFill/>
                </a:ln>
                <a:solidFill>
                  <a:schemeClr val="tx1">
                    <a:lumMod val="50000"/>
                    <a:lumOff val="50000"/>
                  </a:schemeClr>
                </a:solidFill>
                <a:effectLst/>
                <a:uLnTx/>
                <a:uFillTx/>
                <a:latin typeface="Poppins" panose="00000500000000000000" pitchFamily="2" charset="0"/>
                <a:ea typeface="+mn-ea"/>
                <a:cs typeface="Poppins" panose="00000500000000000000" pitchFamily="2" charset="0"/>
              </a:rPr>
              <a:t>Zeegers</a:t>
            </a:r>
            <a:r>
              <a:rPr kumimoji="0" lang="en-GB" sz="1200" b="0" i="0" u="none" strike="noStrike" kern="1200" cap="none" spc="0" normalizeH="0" baseline="0" noProof="0" dirty="0">
                <a:ln>
                  <a:noFill/>
                </a:ln>
                <a:solidFill>
                  <a:schemeClr val="tx1">
                    <a:lumMod val="50000"/>
                    <a:lumOff val="50000"/>
                  </a:schemeClr>
                </a:solidFill>
                <a:effectLst/>
                <a:uLnTx/>
                <a:uFillTx/>
                <a:latin typeface="Poppins" panose="00000500000000000000" pitchFamily="2" charset="0"/>
                <a:ea typeface="+mn-ea"/>
                <a:cs typeface="Poppins" panose="00000500000000000000" pitchFamily="2" charset="0"/>
              </a:rPr>
              <a:t> MP, James ND, </a:t>
            </a:r>
            <a:r>
              <a:rPr kumimoji="0" lang="en-GB" sz="1200" b="0" i="0" u="none" strike="noStrike" kern="1200" cap="none" spc="0" normalizeH="0" baseline="0" noProof="0" dirty="0" err="1">
                <a:ln>
                  <a:noFill/>
                </a:ln>
                <a:solidFill>
                  <a:schemeClr val="tx1">
                    <a:lumMod val="50000"/>
                    <a:lumOff val="50000"/>
                  </a:schemeClr>
                </a:solidFill>
                <a:effectLst/>
                <a:uLnTx/>
                <a:uFillTx/>
                <a:latin typeface="Poppins" panose="00000500000000000000" pitchFamily="2" charset="0"/>
                <a:ea typeface="+mn-ea"/>
                <a:cs typeface="Poppins" panose="00000500000000000000" pitchFamily="2" charset="0"/>
              </a:rPr>
              <a:t>Altaweel</a:t>
            </a:r>
            <a:r>
              <a:rPr kumimoji="0" lang="en-GB" sz="1200" b="0" i="0" u="none" strike="noStrike" kern="1200" cap="none" spc="0" normalizeH="0" baseline="0" noProof="0" dirty="0">
                <a:ln>
                  <a:noFill/>
                </a:ln>
                <a:solidFill>
                  <a:schemeClr val="tx1">
                    <a:lumMod val="50000"/>
                    <a:lumOff val="50000"/>
                  </a:schemeClr>
                </a:solidFill>
                <a:effectLst/>
                <a:uLnTx/>
                <a:uFillTx/>
                <a:latin typeface="Poppins" panose="00000500000000000000" pitchFamily="2" charset="0"/>
                <a:ea typeface="+mn-ea"/>
                <a:cs typeface="Poppins" panose="00000500000000000000" pitchFamily="2" charset="0"/>
              </a:rPr>
              <a:t> WM, </a:t>
            </a:r>
            <a:r>
              <a:rPr kumimoji="0" lang="en-GB" sz="1200" b="0" i="0" u="none" strike="noStrike" kern="1200" cap="none" spc="0" normalizeH="0" baseline="0" noProof="0" dirty="0" err="1">
                <a:ln>
                  <a:noFill/>
                </a:ln>
                <a:solidFill>
                  <a:schemeClr val="tx1">
                    <a:lumMod val="50000"/>
                    <a:lumOff val="50000"/>
                  </a:schemeClr>
                </a:solidFill>
                <a:effectLst/>
                <a:uLnTx/>
                <a:uFillTx/>
                <a:latin typeface="Poppins" panose="00000500000000000000" pitchFamily="2" charset="0"/>
                <a:ea typeface="+mn-ea"/>
                <a:cs typeface="Poppins" panose="00000500000000000000" pitchFamily="2" charset="0"/>
              </a:rPr>
              <a:t>Seyam</a:t>
            </a:r>
            <a:r>
              <a:rPr kumimoji="0" lang="en-GB" sz="1200" b="0" i="0" u="none" strike="noStrike" kern="1200" cap="none" spc="0" normalizeH="0" baseline="0" noProof="0" dirty="0">
                <a:ln>
                  <a:noFill/>
                </a:ln>
                <a:solidFill>
                  <a:schemeClr val="tx1">
                    <a:lumMod val="50000"/>
                    <a:lumOff val="50000"/>
                  </a:schemeClr>
                </a:solidFill>
                <a:effectLst/>
                <a:uLnTx/>
                <a:uFillTx/>
                <a:latin typeface="Poppins" panose="00000500000000000000" pitchFamily="2" charset="0"/>
                <a:ea typeface="+mn-ea"/>
                <a:cs typeface="Poppins" panose="00000500000000000000" pitchFamily="2" charset="0"/>
              </a:rPr>
              <a:t> RM, Meyer BF, Arnold R, Ward DG, Bryan RT. Circulating Tumour DNA Detection By The Urine-Informed Analysis Of Archival Serum Samples From Muscle-Invasive Bladder Cancer Patients. Eur Urol. 2024 May;85(5):508-509. </a:t>
            </a:r>
            <a:r>
              <a:rPr kumimoji="0" lang="en-GB" sz="1200" b="0" i="0" u="none" strike="noStrike" kern="1200" cap="none" spc="0" normalizeH="0" baseline="0" noProof="0" dirty="0">
                <a:ln>
                  <a:noFill/>
                </a:ln>
                <a:solidFill>
                  <a:schemeClr val="tx1">
                    <a:lumMod val="50000"/>
                    <a:lumOff val="50000"/>
                  </a:schemeClr>
                </a:solidFill>
                <a:effectLst/>
                <a:uLnTx/>
                <a:uFillTx/>
                <a:latin typeface="Poppins" panose="00000500000000000000" pitchFamily="2" charset="0"/>
                <a:ea typeface="+mn-ea"/>
                <a:cs typeface="Poppins" panose="00000500000000000000" pitchFamily="2" charset="0"/>
                <a:hlinkClick r:id="rId4"/>
              </a:rPr>
              <a:t>https://doi:10.1016/j.eururo.2024.01.016</a:t>
            </a:r>
            <a:r>
              <a:rPr kumimoji="0" lang="en-GB" sz="1200" b="0" i="0" u="none" strike="noStrike" kern="1200" cap="none" spc="0" normalizeH="0" baseline="0" noProof="0" dirty="0">
                <a:ln>
                  <a:noFill/>
                </a:ln>
                <a:solidFill>
                  <a:schemeClr val="tx1">
                    <a:lumMod val="50000"/>
                    <a:lumOff val="50000"/>
                  </a:schemeClr>
                </a:solidFill>
                <a:effectLst/>
                <a:uLnTx/>
                <a:uFillTx/>
                <a:latin typeface="Poppins" panose="00000500000000000000" pitchFamily="2" charset="0"/>
                <a:ea typeface="+mn-ea"/>
                <a:cs typeface="Poppins" panose="00000500000000000000" pitchFamily="2" charset="0"/>
              </a:rPr>
              <a:t> </a:t>
            </a:r>
            <a:r>
              <a:rPr kumimoji="0" lang="en-GB" sz="1200" b="0" i="0" u="none" strike="noStrike" kern="1200" cap="none" spc="0" normalizeH="0" baseline="0" noProof="0" dirty="0" err="1">
                <a:ln>
                  <a:noFill/>
                </a:ln>
                <a:solidFill>
                  <a:schemeClr val="tx1">
                    <a:lumMod val="50000"/>
                    <a:lumOff val="50000"/>
                  </a:schemeClr>
                </a:solidFill>
                <a:effectLst/>
                <a:uLnTx/>
                <a:uFillTx/>
                <a:latin typeface="Poppins" panose="00000500000000000000" pitchFamily="2" charset="0"/>
                <a:ea typeface="+mn-ea"/>
                <a:cs typeface="Poppins" panose="00000500000000000000" pitchFamily="2" charset="0"/>
              </a:rPr>
              <a:t>Epub</a:t>
            </a:r>
            <a:r>
              <a:rPr kumimoji="0" lang="en-GB" sz="1200" b="0" i="0" u="none" strike="noStrike" kern="1200" cap="none" spc="0" normalizeH="0" baseline="0" noProof="0" dirty="0">
                <a:ln>
                  <a:noFill/>
                </a:ln>
                <a:solidFill>
                  <a:schemeClr val="tx1">
                    <a:lumMod val="50000"/>
                    <a:lumOff val="50000"/>
                  </a:schemeClr>
                </a:solidFill>
                <a:effectLst/>
                <a:uLnTx/>
                <a:uFillTx/>
                <a:latin typeface="Poppins" panose="00000500000000000000" pitchFamily="2" charset="0"/>
                <a:ea typeface="+mn-ea"/>
                <a:cs typeface="Poppins" panose="00000500000000000000" pitchFamily="2" charset="0"/>
              </a:rPr>
              <a:t> 2024 Feb 1. PMID: 38302315.</a:t>
            </a:r>
          </a:p>
        </p:txBody>
      </p:sp>
      <p:pic>
        <p:nvPicPr>
          <p:cNvPr id="9" name="Picture 8">
            <a:extLst>
              <a:ext uri="{FF2B5EF4-FFF2-40B4-BE49-F238E27FC236}">
                <a16:creationId xmlns:a16="http://schemas.microsoft.com/office/drawing/2014/main" id="{CD094B34-1471-3C39-5699-61086A96D0CE}"/>
              </a:ext>
            </a:extLst>
          </p:cNvPr>
          <p:cNvPicPr>
            <a:picLocks noChangeAspect="1"/>
          </p:cNvPicPr>
          <p:nvPr/>
        </p:nvPicPr>
        <p:blipFill>
          <a:blip r:embed="rId5"/>
          <a:stretch>
            <a:fillRect/>
          </a:stretch>
        </p:blipFill>
        <p:spPr>
          <a:xfrm>
            <a:off x="8616267" y="47364"/>
            <a:ext cx="2275645" cy="3216536"/>
          </a:xfrm>
          <a:prstGeom prst="rect">
            <a:avLst/>
          </a:prstGeom>
        </p:spPr>
      </p:pic>
      <p:pic>
        <p:nvPicPr>
          <p:cNvPr id="11" name="Picture 10">
            <a:extLst>
              <a:ext uri="{FF2B5EF4-FFF2-40B4-BE49-F238E27FC236}">
                <a16:creationId xmlns:a16="http://schemas.microsoft.com/office/drawing/2014/main" id="{9E452144-1B95-4634-F867-27FA2007FBBA}"/>
              </a:ext>
            </a:extLst>
          </p:cNvPr>
          <p:cNvPicPr>
            <a:picLocks noChangeAspect="1"/>
          </p:cNvPicPr>
          <p:nvPr/>
        </p:nvPicPr>
        <p:blipFill>
          <a:blip r:embed="rId6"/>
          <a:stretch>
            <a:fillRect/>
          </a:stretch>
        </p:blipFill>
        <p:spPr>
          <a:xfrm>
            <a:off x="10049406" y="2057682"/>
            <a:ext cx="1979675" cy="2793718"/>
          </a:xfrm>
          <a:prstGeom prst="rect">
            <a:avLst/>
          </a:prstGeom>
        </p:spPr>
      </p:pic>
      <p:pic>
        <p:nvPicPr>
          <p:cNvPr id="4" name="Picture 3" descr="A screenshot of a news article&#10;&#10;Description automatically generated">
            <a:extLst>
              <a:ext uri="{FF2B5EF4-FFF2-40B4-BE49-F238E27FC236}">
                <a16:creationId xmlns:a16="http://schemas.microsoft.com/office/drawing/2014/main" id="{6E12D240-99F7-4042-877C-E7E6D340D00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03214" y="3754264"/>
            <a:ext cx="2124315" cy="2959100"/>
          </a:xfrm>
          <a:prstGeom prst="rect">
            <a:avLst/>
          </a:prstGeom>
        </p:spPr>
      </p:pic>
    </p:spTree>
    <p:extLst>
      <p:ext uri="{BB962C8B-B14F-4D97-AF65-F5344CB8AC3E}">
        <p14:creationId xmlns:p14="http://schemas.microsoft.com/office/powerpoint/2010/main" val="3257794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DF71C-E8B6-5729-35F4-9379B9EA0C7D}"/>
            </a:ext>
          </a:extLst>
        </p:cNvPr>
        <p:cNvGrpSpPr/>
        <p:nvPr/>
      </p:nvGrpSpPr>
      <p:grpSpPr>
        <a:xfrm>
          <a:off x="0" y="0"/>
          <a:ext cx="0" cy="0"/>
          <a:chOff x="0" y="0"/>
          <a:chExt cx="0" cy="0"/>
        </a:xfrm>
      </p:grpSpPr>
      <p:sp>
        <p:nvSpPr>
          <p:cNvPr id="2" name="Rectángulo 3">
            <a:extLst>
              <a:ext uri="{FF2B5EF4-FFF2-40B4-BE49-F238E27FC236}">
                <a16:creationId xmlns:a16="http://schemas.microsoft.com/office/drawing/2014/main" id="{D854AEE8-AEEA-2E71-842A-E59045C53CAB}"/>
              </a:ext>
            </a:extLst>
          </p:cNvPr>
          <p:cNvSpPr/>
          <p:nvPr/>
        </p:nvSpPr>
        <p:spPr>
          <a:xfrm>
            <a:off x="1062963" y="135518"/>
            <a:ext cx="10769599" cy="1815882"/>
          </a:xfrm>
          <a:prstGeom prst="rect">
            <a:avLst/>
          </a:prstGeom>
          <a:noFill/>
        </p:spPr>
        <p:txBody>
          <a:bodyPr wrap="square" lIns="91440" tIns="45720" rIns="91440" bIns="45720" rtlCol="0" anchor="t">
            <a:spAutoFit/>
          </a:bodyPr>
          <a:lstStyle/>
          <a:p>
            <a:pPr algn="ctr"/>
            <a:endParaRPr lang="en-US" sz="2800" dirty="0">
              <a:solidFill>
                <a:srgbClr val="3232CD"/>
              </a:solidFill>
              <a:latin typeface="Poppins" panose="00000500000000000000" pitchFamily="2" charset="0"/>
              <a:cs typeface="Poppins" panose="00000500000000000000" pitchFamily="2" charset="0"/>
            </a:endParaRPr>
          </a:p>
          <a:p>
            <a:pPr algn="ctr"/>
            <a:r>
              <a:rPr lang="en-US" sz="2800" dirty="0">
                <a:solidFill>
                  <a:srgbClr val="3232CD"/>
                </a:solidFill>
                <a:latin typeface="Poppins" panose="00000500000000000000" pitchFamily="2" charset="0"/>
                <a:cs typeface="Poppins" panose="00000500000000000000" pitchFamily="2" charset="0"/>
              </a:rPr>
              <a:t>Nonacus </a:t>
            </a:r>
            <a:r>
              <a:rPr lang="en-GB" sz="2800" dirty="0">
                <a:solidFill>
                  <a:srgbClr val="3232CD"/>
                </a:solidFill>
                <a:latin typeface="Poppins" panose="00000500000000000000" pitchFamily="2" charset="0"/>
                <a:cs typeface="Poppins" panose="00000500000000000000" pitchFamily="2" charset="0"/>
              </a:rPr>
              <a:t>specialises in developing </a:t>
            </a:r>
            <a:r>
              <a:rPr lang="en-US" sz="2800" b="1" dirty="0">
                <a:solidFill>
                  <a:srgbClr val="3232CD"/>
                </a:solidFill>
                <a:latin typeface="Poppins" panose="00000500000000000000" pitchFamily="2" charset="0"/>
                <a:cs typeface="Poppins" panose="00000500000000000000" pitchFamily="2" charset="0"/>
              </a:rPr>
              <a:t>ultra-sensitive NGS panels</a:t>
            </a:r>
            <a:r>
              <a:rPr lang="en-US" sz="2800" dirty="0">
                <a:solidFill>
                  <a:srgbClr val="3232CD"/>
                </a:solidFill>
                <a:latin typeface="Poppins" panose="00000500000000000000" pitchFamily="2" charset="0"/>
                <a:cs typeface="Poppins" panose="00000500000000000000" pitchFamily="2" charset="0"/>
              </a:rPr>
              <a:t> that can detect key variants in both </a:t>
            </a:r>
            <a:r>
              <a:rPr lang="en-US" sz="2800" b="1" dirty="0">
                <a:solidFill>
                  <a:srgbClr val="3232CD"/>
                </a:solidFill>
                <a:latin typeface="Poppins" panose="00000500000000000000" pitchFamily="2" charset="0"/>
                <a:cs typeface="Poppins" panose="00000500000000000000" pitchFamily="2" charset="0"/>
              </a:rPr>
              <a:t>gDNA and cfDNA</a:t>
            </a:r>
            <a:endParaRPr lang="es-ES" sz="2800" b="1" dirty="0">
              <a:solidFill>
                <a:srgbClr val="3232CD"/>
              </a:solidFill>
              <a:latin typeface="Poppins" panose="00000500000000000000" pitchFamily="2" charset="0"/>
              <a:cs typeface="Poppins" panose="00000500000000000000" pitchFamily="2" charset="0"/>
            </a:endParaRPr>
          </a:p>
        </p:txBody>
      </p:sp>
      <p:grpSp>
        <p:nvGrpSpPr>
          <p:cNvPr id="11" name="Grupo 23">
            <a:extLst>
              <a:ext uri="{FF2B5EF4-FFF2-40B4-BE49-F238E27FC236}">
                <a16:creationId xmlns:a16="http://schemas.microsoft.com/office/drawing/2014/main" id="{5A957268-652A-7DA1-D76C-0E27630AB419}"/>
              </a:ext>
            </a:extLst>
          </p:cNvPr>
          <p:cNvGrpSpPr/>
          <p:nvPr/>
        </p:nvGrpSpPr>
        <p:grpSpPr>
          <a:xfrm>
            <a:off x="2510018" y="1867710"/>
            <a:ext cx="7918031" cy="4503042"/>
            <a:chOff x="2138489" y="973858"/>
            <a:chExt cx="7925188" cy="4748514"/>
          </a:xfrm>
        </p:grpSpPr>
        <p:grpSp>
          <p:nvGrpSpPr>
            <p:cNvPr id="13" name="Grupo 20">
              <a:extLst>
                <a:ext uri="{FF2B5EF4-FFF2-40B4-BE49-F238E27FC236}">
                  <a16:creationId xmlns:a16="http://schemas.microsoft.com/office/drawing/2014/main" id="{BCDF96E2-55D3-EA59-0A8B-E1E5C8EC0DC7}"/>
                </a:ext>
              </a:extLst>
            </p:cNvPr>
            <p:cNvGrpSpPr/>
            <p:nvPr/>
          </p:nvGrpSpPr>
          <p:grpSpPr>
            <a:xfrm>
              <a:off x="2465514" y="973858"/>
              <a:ext cx="7260972" cy="4748514"/>
              <a:chOff x="2464270" y="973858"/>
              <a:chExt cx="7260972" cy="4748514"/>
            </a:xfrm>
          </p:grpSpPr>
          <p:sp>
            <p:nvSpPr>
              <p:cNvPr id="18" name="Elipse 11">
                <a:extLst>
                  <a:ext uri="{FF2B5EF4-FFF2-40B4-BE49-F238E27FC236}">
                    <a16:creationId xmlns:a16="http://schemas.microsoft.com/office/drawing/2014/main" id="{C4B15259-7174-6998-3AB9-6FB58AA7BDF9}"/>
                  </a:ext>
                </a:extLst>
              </p:cNvPr>
              <p:cNvSpPr/>
              <p:nvPr/>
            </p:nvSpPr>
            <p:spPr>
              <a:xfrm>
                <a:off x="2464270" y="1007015"/>
                <a:ext cx="4715357" cy="4715357"/>
              </a:xfrm>
              <a:prstGeom prst="ellipse">
                <a:avLst/>
              </a:prstGeom>
              <a:noFill/>
              <a:ln w="19050">
                <a:solidFill>
                  <a:srgbClr val="3232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p>
            </p:txBody>
          </p:sp>
          <p:sp>
            <p:nvSpPr>
              <p:cNvPr id="19" name="Elipse 12">
                <a:extLst>
                  <a:ext uri="{FF2B5EF4-FFF2-40B4-BE49-F238E27FC236}">
                    <a16:creationId xmlns:a16="http://schemas.microsoft.com/office/drawing/2014/main" id="{C03E8DDF-9212-E063-C316-BE36B70CBACD}"/>
                  </a:ext>
                </a:extLst>
              </p:cNvPr>
              <p:cNvSpPr/>
              <p:nvPr/>
            </p:nvSpPr>
            <p:spPr>
              <a:xfrm>
                <a:off x="5009885" y="973858"/>
                <a:ext cx="4715357" cy="4715357"/>
              </a:xfrm>
              <a:prstGeom prst="ellipse">
                <a:avLst/>
              </a:prstGeom>
              <a:noFill/>
              <a:ln w="19050">
                <a:solidFill>
                  <a:srgbClr val="6FDC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p>
            </p:txBody>
          </p:sp>
          <p:pic>
            <p:nvPicPr>
              <p:cNvPr id="20" name="Imagen 16" descr="Logotipo&#10;&#10;Descripción generada automáticamente">
                <a:extLst>
                  <a:ext uri="{FF2B5EF4-FFF2-40B4-BE49-F238E27FC236}">
                    <a16:creationId xmlns:a16="http://schemas.microsoft.com/office/drawing/2014/main" id="{9865CF67-5C72-92C0-3F6D-5BB25C3B75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5091" y="2875464"/>
                <a:ext cx="2253771" cy="1027571"/>
              </a:xfrm>
              <a:prstGeom prst="rect">
                <a:avLst/>
              </a:prstGeom>
            </p:spPr>
          </p:pic>
        </p:grpSp>
        <p:sp>
          <p:nvSpPr>
            <p:cNvPr id="15" name="Rectángulo 21">
              <a:extLst>
                <a:ext uri="{FF2B5EF4-FFF2-40B4-BE49-F238E27FC236}">
                  <a16:creationId xmlns:a16="http://schemas.microsoft.com/office/drawing/2014/main" id="{5320C8A5-ABF1-5504-0142-BA588F2DBE9D}"/>
                </a:ext>
              </a:extLst>
            </p:cNvPr>
            <p:cNvSpPr/>
            <p:nvPr/>
          </p:nvSpPr>
          <p:spPr>
            <a:xfrm>
              <a:off x="2138489" y="2438324"/>
              <a:ext cx="876693" cy="19813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7" name="Rectángulo 22">
              <a:extLst>
                <a:ext uri="{FF2B5EF4-FFF2-40B4-BE49-F238E27FC236}">
                  <a16:creationId xmlns:a16="http://schemas.microsoft.com/office/drawing/2014/main" id="{75643AE8-4CE6-BA22-B481-37750FC6561F}"/>
                </a:ext>
              </a:extLst>
            </p:cNvPr>
            <p:cNvSpPr/>
            <p:nvPr/>
          </p:nvSpPr>
          <p:spPr>
            <a:xfrm>
              <a:off x="9186984" y="2398573"/>
              <a:ext cx="876693" cy="19813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1" name="Rectángulo 13">
            <a:extLst>
              <a:ext uri="{FF2B5EF4-FFF2-40B4-BE49-F238E27FC236}">
                <a16:creationId xmlns:a16="http://schemas.microsoft.com/office/drawing/2014/main" id="{C713D93A-A3BB-D2AF-C77C-5DDD2096C6D4}"/>
              </a:ext>
            </a:extLst>
          </p:cNvPr>
          <p:cNvSpPr/>
          <p:nvPr/>
        </p:nvSpPr>
        <p:spPr>
          <a:xfrm>
            <a:off x="8691631" y="3305689"/>
            <a:ext cx="2437406" cy="523220"/>
          </a:xfrm>
          <a:prstGeom prst="rect">
            <a:avLst/>
          </a:prstGeom>
          <a:noFill/>
        </p:spPr>
        <p:txBody>
          <a:bodyPr wrap="square" rtlCol="0">
            <a:spAutoFit/>
          </a:bodyPr>
          <a:lstStyle/>
          <a:p>
            <a:r>
              <a:rPr lang="en-US" sz="2800" dirty="0">
                <a:solidFill>
                  <a:srgbClr val="2F1BE0"/>
                </a:solidFill>
                <a:latin typeface="Poppins Medium" panose="00000600000000000000" pitchFamily="2" charset="0"/>
                <a:cs typeface="Poppins Medium" panose="00000600000000000000" pitchFamily="2" charset="0"/>
              </a:rPr>
              <a:t>Our Vision</a:t>
            </a:r>
            <a:endParaRPr lang="es-ES" sz="2800" dirty="0">
              <a:solidFill>
                <a:srgbClr val="2F1BE0"/>
              </a:solidFill>
              <a:latin typeface="Poppins Medium" panose="00000600000000000000" pitchFamily="2" charset="0"/>
              <a:cs typeface="Poppins Medium" panose="00000600000000000000" pitchFamily="2" charset="0"/>
            </a:endParaRPr>
          </a:p>
        </p:txBody>
      </p:sp>
      <p:sp>
        <p:nvSpPr>
          <p:cNvPr id="22" name="Rectángulo 13">
            <a:extLst>
              <a:ext uri="{FF2B5EF4-FFF2-40B4-BE49-F238E27FC236}">
                <a16:creationId xmlns:a16="http://schemas.microsoft.com/office/drawing/2014/main" id="{5441E0AC-6946-1765-3B75-1D1C5203C5D2}"/>
              </a:ext>
            </a:extLst>
          </p:cNvPr>
          <p:cNvSpPr/>
          <p:nvPr/>
        </p:nvSpPr>
        <p:spPr>
          <a:xfrm>
            <a:off x="1062963" y="3305689"/>
            <a:ext cx="2998474" cy="523220"/>
          </a:xfrm>
          <a:prstGeom prst="rect">
            <a:avLst/>
          </a:prstGeom>
          <a:noFill/>
        </p:spPr>
        <p:txBody>
          <a:bodyPr wrap="square" rtlCol="0">
            <a:spAutoFit/>
          </a:bodyPr>
          <a:lstStyle/>
          <a:p>
            <a:pPr algn="r"/>
            <a:r>
              <a:rPr lang="en-US" sz="2800" dirty="0">
                <a:solidFill>
                  <a:srgbClr val="2F1BE0"/>
                </a:solidFill>
                <a:latin typeface="Poppins Medium" panose="00000600000000000000" pitchFamily="2" charset="0"/>
                <a:cs typeface="Poppins Medium" panose="00000600000000000000" pitchFamily="2" charset="0"/>
              </a:rPr>
              <a:t>Our Mission</a:t>
            </a:r>
            <a:endParaRPr lang="es-ES" sz="2800" dirty="0">
              <a:solidFill>
                <a:srgbClr val="2F1BE0"/>
              </a:solidFill>
              <a:latin typeface="Poppins Medium" panose="00000600000000000000" pitchFamily="2" charset="0"/>
              <a:cs typeface="Poppins Medium" panose="00000600000000000000" pitchFamily="2" charset="0"/>
            </a:endParaRPr>
          </a:p>
        </p:txBody>
      </p:sp>
      <p:sp>
        <p:nvSpPr>
          <p:cNvPr id="23" name="TextBox 22">
            <a:extLst>
              <a:ext uri="{FF2B5EF4-FFF2-40B4-BE49-F238E27FC236}">
                <a16:creationId xmlns:a16="http://schemas.microsoft.com/office/drawing/2014/main" id="{1F83557E-F43C-DBC6-F0C2-C07D42F88CE1}"/>
              </a:ext>
            </a:extLst>
          </p:cNvPr>
          <p:cNvSpPr txBox="1"/>
          <p:nvPr/>
        </p:nvSpPr>
        <p:spPr>
          <a:xfrm>
            <a:off x="1031791" y="3791385"/>
            <a:ext cx="4317100" cy="954107"/>
          </a:xfrm>
          <a:prstGeom prst="rect">
            <a:avLst/>
          </a:prstGeom>
          <a:noFill/>
        </p:spPr>
        <p:txBody>
          <a:bodyPr wrap="square">
            <a:spAutoFit/>
          </a:bodyPr>
          <a:lstStyle/>
          <a:p>
            <a:r>
              <a:rPr lang="en-US" sz="1400" dirty="0">
                <a:latin typeface="Poppins Light"/>
                <a:cs typeface="Poppins Light"/>
              </a:rPr>
              <a:t>Deploy advanced precision medicine platform, enabling </a:t>
            </a:r>
            <a:r>
              <a:rPr lang="en-US" sz="1400" b="1" dirty="0">
                <a:latin typeface="Poppins Light"/>
                <a:cs typeface="Poppins Light"/>
              </a:rPr>
              <a:t>decentralized</a:t>
            </a:r>
            <a:r>
              <a:rPr lang="en-US" sz="1400" dirty="0">
                <a:latin typeface="Poppins Light"/>
                <a:cs typeface="Poppins Light"/>
              </a:rPr>
              <a:t> and cutting-edge cancer genomics and </a:t>
            </a:r>
            <a:r>
              <a:rPr lang="en-US" sz="1400" b="1" dirty="0">
                <a:latin typeface="Poppins Light"/>
                <a:cs typeface="Poppins Light"/>
              </a:rPr>
              <a:t>democratize</a:t>
            </a:r>
            <a:r>
              <a:rPr lang="en-US" sz="1400" dirty="0">
                <a:latin typeface="Poppins Light"/>
                <a:cs typeface="Poppins Light"/>
              </a:rPr>
              <a:t> early disease detection and monitoring globally</a:t>
            </a:r>
          </a:p>
        </p:txBody>
      </p:sp>
      <p:sp>
        <p:nvSpPr>
          <p:cNvPr id="24" name="TextBox 23">
            <a:extLst>
              <a:ext uri="{FF2B5EF4-FFF2-40B4-BE49-F238E27FC236}">
                <a16:creationId xmlns:a16="http://schemas.microsoft.com/office/drawing/2014/main" id="{BA85C0A5-95FA-8F85-F6B4-F39880BF4134}"/>
              </a:ext>
            </a:extLst>
          </p:cNvPr>
          <p:cNvSpPr txBox="1"/>
          <p:nvPr/>
        </p:nvSpPr>
        <p:spPr>
          <a:xfrm>
            <a:off x="7874578" y="3744633"/>
            <a:ext cx="4039562" cy="954107"/>
          </a:xfrm>
          <a:prstGeom prst="rect">
            <a:avLst/>
          </a:prstGeom>
          <a:noFill/>
        </p:spPr>
        <p:txBody>
          <a:bodyPr wrap="square">
            <a:spAutoFit/>
          </a:bodyPr>
          <a:lstStyle/>
          <a:p>
            <a:r>
              <a:rPr lang="en-US" sz="1400" dirty="0">
                <a:latin typeface="Poppins Light" panose="00000400000000000000" pitchFamily="2" charset="0"/>
                <a:cs typeface="Poppins Light" panose="00000400000000000000" pitchFamily="2" charset="0"/>
              </a:rPr>
              <a:t>Detecting cancer earlier and informing patient outcomes through the deployment of a </a:t>
            </a:r>
            <a:r>
              <a:rPr lang="en-US" sz="1400" b="1" dirty="0">
                <a:latin typeface="Poppins Light" panose="00000400000000000000" pitchFamily="2" charset="0"/>
                <a:cs typeface="Poppins Light" panose="00000400000000000000" pitchFamily="2" charset="0"/>
              </a:rPr>
              <a:t>truly innovative precision medicine, oncology &amp; liquid biopsy testing platform</a:t>
            </a:r>
          </a:p>
        </p:txBody>
      </p:sp>
    </p:spTree>
    <p:extLst>
      <p:ext uri="{BB962C8B-B14F-4D97-AF65-F5344CB8AC3E}">
        <p14:creationId xmlns:p14="http://schemas.microsoft.com/office/powerpoint/2010/main" val="7414178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BD4BC211-39DF-B8C1-B30D-B97A844C1B98}"/>
              </a:ext>
            </a:extLst>
          </p:cNvPr>
          <p:cNvSpPr/>
          <p:nvPr/>
        </p:nvSpPr>
        <p:spPr>
          <a:xfrm>
            <a:off x="-93518" y="0"/>
            <a:ext cx="12191999" cy="6858000"/>
          </a:xfrm>
          <a:prstGeom prst="rect">
            <a:avLst/>
          </a:prstGeom>
          <a:solidFill>
            <a:srgbClr val="3232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4" name="Gráfico 3">
            <a:extLst>
              <a:ext uri="{FF2B5EF4-FFF2-40B4-BE49-F238E27FC236}">
                <a16:creationId xmlns:a16="http://schemas.microsoft.com/office/drawing/2014/main" id="{FD5E2814-EFEF-0980-7300-2E8D80F173B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94691" y="1684263"/>
            <a:ext cx="8500275" cy="7256702"/>
          </a:xfrm>
          <a:prstGeom prst="rect">
            <a:avLst/>
          </a:prstGeom>
        </p:spPr>
      </p:pic>
      <p:sp>
        <p:nvSpPr>
          <p:cNvPr id="5" name="Rectangle 30">
            <a:extLst>
              <a:ext uri="{FF2B5EF4-FFF2-40B4-BE49-F238E27FC236}">
                <a16:creationId xmlns:a16="http://schemas.microsoft.com/office/drawing/2014/main" id="{51D2EFC0-6BEC-B9E3-0DCA-7D21159690DB}"/>
              </a:ext>
            </a:extLst>
          </p:cNvPr>
          <p:cNvSpPr>
            <a:spLocks noChangeArrowheads="1"/>
          </p:cNvSpPr>
          <p:nvPr/>
        </p:nvSpPr>
        <p:spPr bwMode="auto">
          <a:xfrm>
            <a:off x="847171" y="5026056"/>
            <a:ext cx="3551032" cy="7694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r>
              <a:rPr lang="en-US" sz="1100">
                <a:solidFill>
                  <a:schemeClr val="bg1"/>
                </a:solidFill>
                <a:latin typeface="Poppins Medium" panose="00000600000000000000" pitchFamily="2" charset="0"/>
                <a:cs typeface="Poppins Medium" panose="00000600000000000000" pitchFamily="2" charset="0"/>
              </a:rPr>
              <a:t>Quinton Business Park, Unit 5, 11 Ridgeway,</a:t>
            </a:r>
          </a:p>
          <a:p>
            <a:r>
              <a:rPr lang="en-US" sz="1100">
                <a:solidFill>
                  <a:schemeClr val="bg1"/>
                </a:solidFill>
                <a:latin typeface="Poppins Medium" panose="00000600000000000000" pitchFamily="2" charset="0"/>
                <a:cs typeface="Poppins Medium" panose="00000600000000000000" pitchFamily="2" charset="0"/>
              </a:rPr>
              <a:t>Quinton, Birmingham, B32 1AF, United Kingdom</a:t>
            </a:r>
          </a:p>
          <a:p>
            <a:endParaRPr lang="en-US" sz="1100">
              <a:solidFill>
                <a:schemeClr val="bg1"/>
              </a:solidFill>
              <a:latin typeface="Poppins Medium" panose="00000600000000000000" pitchFamily="2" charset="0"/>
              <a:cs typeface="Poppins Medium" panose="00000600000000000000" pitchFamily="2" charset="0"/>
            </a:endParaRPr>
          </a:p>
          <a:p>
            <a:r>
              <a:rPr lang="es-ES" sz="1100">
                <a:solidFill>
                  <a:srgbClr val="6FDCA3"/>
                </a:solidFill>
                <a:latin typeface="Poppins Medium" panose="00000600000000000000" pitchFamily="2" charset="0"/>
                <a:cs typeface="Poppins Medium" panose="00000600000000000000" pitchFamily="2" charset="0"/>
              </a:rPr>
              <a:t>nonacus.com</a:t>
            </a:r>
          </a:p>
        </p:txBody>
      </p:sp>
      <p:pic>
        <p:nvPicPr>
          <p:cNvPr id="3" name="Gráfico 31">
            <a:extLst>
              <a:ext uri="{FF2B5EF4-FFF2-40B4-BE49-F238E27FC236}">
                <a16:creationId xmlns:a16="http://schemas.microsoft.com/office/drawing/2014/main" id="{A8CBE043-BF7B-B89D-C13A-D55C7C68D68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686282" y="6289705"/>
            <a:ext cx="966141" cy="131525"/>
          </a:xfrm>
          <a:prstGeom prst="rect">
            <a:avLst/>
          </a:prstGeom>
        </p:spPr>
      </p:pic>
      <p:sp>
        <p:nvSpPr>
          <p:cNvPr id="7" name="Text Placeholder 3">
            <a:extLst>
              <a:ext uri="{FF2B5EF4-FFF2-40B4-BE49-F238E27FC236}">
                <a16:creationId xmlns:a16="http://schemas.microsoft.com/office/drawing/2014/main" id="{9441EEC2-AC5F-C8CC-D0A0-78DFA181802C}"/>
              </a:ext>
            </a:extLst>
          </p:cNvPr>
          <p:cNvSpPr txBox="1">
            <a:spLocks/>
          </p:cNvSpPr>
          <p:nvPr/>
        </p:nvSpPr>
        <p:spPr>
          <a:xfrm>
            <a:off x="669275" y="705768"/>
            <a:ext cx="10853448" cy="4247078"/>
          </a:xfrm>
          <a:prstGeom prst="rect">
            <a:avLst/>
          </a:prstGeom>
        </p:spPr>
        <p:txBody>
          <a:bodyPr vert="horz" lIns="91440" tIns="45720" rIns="91440" bIns="45720" rtlCol="0" anchor="t">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000" b="1" dirty="0">
                <a:solidFill>
                  <a:schemeClr val="bg1"/>
                </a:solidFill>
                <a:latin typeface="Poppins" panose="00000500000000000000" pitchFamily="2" charset="0"/>
                <a:cs typeface="Poppins" panose="00000500000000000000" pitchFamily="2" charset="0"/>
              </a:rPr>
              <a:t>Further information</a:t>
            </a:r>
          </a:p>
          <a:p>
            <a:pPr algn="l"/>
            <a:endParaRPr lang="en-GB" sz="1600" dirty="0">
              <a:solidFill>
                <a:schemeClr val="bg1"/>
              </a:solidFill>
              <a:latin typeface="Poppins" panose="00000500000000000000" pitchFamily="2" charset="0"/>
              <a:cs typeface="Poppins" panose="00000500000000000000" pitchFamily="2" charset="0"/>
            </a:endParaRPr>
          </a:p>
          <a:p>
            <a:pPr algn="l"/>
            <a:endParaRPr lang="en-GB" sz="1600" dirty="0">
              <a:solidFill>
                <a:schemeClr val="bg1"/>
              </a:solidFill>
              <a:latin typeface="Poppins" panose="00000500000000000000" pitchFamily="2" charset="0"/>
              <a:cs typeface="Poppins" panose="00000500000000000000" pitchFamily="2" charset="0"/>
            </a:endParaRPr>
          </a:p>
          <a:p>
            <a:pPr algn="l"/>
            <a:r>
              <a:rPr lang="en-GB" sz="1600" dirty="0">
                <a:solidFill>
                  <a:schemeClr val="bg1"/>
                </a:solidFill>
                <a:latin typeface="Poppins" panose="00000500000000000000" pitchFamily="2" charset="0"/>
                <a:cs typeface="Poppins" panose="00000500000000000000" pitchFamily="2" charset="0"/>
              </a:rPr>
              <a:t>Global Pharma and </a:t>
            </a:r>
            <a:r>
              <a:rPr lang="en-GB" sz="1600">
                <a:solidFill>
                  <a:schemeClr val="bg1"/>
                </a:solidFill>
                <a:latin typeface="Poppins" panose="00000500000000000000" pitchFamily="2" charset="0"/>
                <a:cs typeface="Poppins" panose="00000500000000000000" pitchFamily="2" charset="0"/>
              </a:rPr>
              <a:t>Strategic Alliances </a:t>
            </a:r>
            <a:r>
              <a:rPr lang="en-GB" sz="1600" dirty="0">
                <a:solidFill>
                  <a:schemeClr val="bg1"/>
                </a:solidFill>
                <a:latin typeface="Poppins" panose="00000500000000000000" pitchFamily="2" charset="0"/>
                <a:cs typeface="Poppins" panose="00000500000000000000" pitchFamily="2" charset="0"/>
              </a:rPr>
              <a:t>contact:</a:t>
            </a:r>
            <a:r>
              <a:rPr lang="en-BE" sz="1600" dirty="0">
                <a:solidFill>
                  <a:schemeClr val="bg1"/>
                </a:solidFill>
                <a:latin typeface="Poppins" panose="00000500000000000000" pitchFamily="2" charset="0"/>
                <a:cs typeface="Poppins" panose="00000500000000000000" pitchFamily="2" charset="0"/>
              </a:rPr>
              <a:t>	</a:t>
            </a:r>
            <a:r>
              <a:rPr lang="nl-BE" sz="1600" dirty="0">
                <a:solidFill>
                  <a:schemeClr val="bg1"/>
                </a:solidFill>
                <a:latin typeface="Poppins" panose="00000500000000000000" pitchFamily="2" charset="0"/>
                <a:cs typeface="Poppins" panose="00000500000000000000" pitchFamily="2" charset="0"/>
              </a:rPr>
              <a:t>	</a:t>
            </a:r>
            <a:r>
              <a:rPr lang="en-GB" sz="1600" u="sng" dirty="0">
                <a:solidFill>
                  <a:schemeClr val="bg1"/>
                </a:solidFill>
                <a:latin typeface="Poppins" panose="00000500000000000000" pitchFamily="2" charset="0"/>
                <a:cs typeface="Poppins" panose="00000500000000000000" pitchFamily="2" charset="0"/>
              </a:rPr>
              <a:t>gregory.maes@nonacus.com</a:t>
            </a:r>
          </a:p>
          <a:p>
            <a:pPr algn="l"/>
            <a:endParaRPr lang="nl-BE" sz="1600" u="sng" dirty="0">
              <a:solidFill>
                <a:schemeClr val="bg1"/>
              </a:solidFill>
              <a:latin typeface="Poppins" panose="00000500000000000000" pitchFamily="2" charset="0"/>
              <a:cs typeface="Poppins" panose="00000500000000000000" pitchFamily="2" charset="0"/>
            </a:endParaRPr>
          </a:p>
          <a:p>
            <a:pPr algn="l"/>
            <a:r>
              <a:rPr lang="en-GB" sz="1600" dirty="0">
                <a:solidFill>
                  <a:schemeClr val="bg1"/>
                </a:solidFill>
                <a:latin typeface="Poppins" panose="00000500000000000000" pitchFamily="2" charset="0"/>
                <a:cs typeface="Poppins" panose="00000500000000000000" pitchFamily="2" charset="0"/>
              </a:rPr>
              <a:t>For more information on </a:t>
            </a:r>
            <a:r>
              <a:rPr lang="en-BE" sz="1600" dirty="0">
                <a:solidFill>
                  <a:schemeClr val="bg1"/>
                </a:solidFill>
                <a:latin typeface="Poppins" panose="00000500000000000000" pitchFamily="2" charset="0"/>
                <a:cs typeface="Poppins" panose="00000500000000000000" pitchFamily="2" charset="0"/>
              </a:rPr>
              <a:t>our </a:t>
            </a:r>
            <a:r>
              <a:rPr lang="nl-BE" sz="1600" dirty="0" err="1">
                <a:solidFill>
                  <a:schemeClr val="bg1"/>
                </a:solidFill>
                <a:latin typeface="Poppins" panose="00000500000000000000" pitchFamily="2" charset="0"/>
                <a:cs typeface="Poppins" panose="00000500000000000000" pitchFamily="2" charset="0"/>
              </a:rPr>
              <a:t>precision</a:t>
            </a:r>
            <a:r>
              <a:rPr lang="nl-BE" sz="1600" dirty="0">
                <a:solidFill>
                  <a:schemeClr val="bg1"/>
                </a:solidFill>
                <a:latin typeface="Poppins" panose="00000500000000000000" pitchFamily="2" charset="0"/>
                <a:cs typeface="Poppins" panose="00000500000000000000" pitchFamily="2" charset="0"/>
              </a:rPr>
              <a:t> </a:t>
            </a:r>
            <a:r>
              <a:rPr lang="nl-BE" sz="1600" dirty="0" err="1">
                <a:solidFill>
                  <a:schemeClr val="bg1"/>
                </a:solidFill>
                <a:latin typeface="Poppins" panose="00000500000000000000" pitchFamily="2" charset="0"/>
                <a:cs typeface="Poppins" panose="00000500000000000000" pitchFamily="2" charset="0"/>
              </a:rPr>
              <a:t>medicine</a:t>
            </a:r>
            <a:r>
              <a:rPr lang="nl-BE" sz="1600" dirty="0">
                <a:solidFill>
                  <a:schemeClr val="bg1"/>
                </a:solidFill>
                <a:latin typeface="Poppins" panose="00000500000000000000" pitchFamily="2" charset="0"/>
                <a:cs typeface="Poppins" panose="00000500000000000000" pitchFamily="2" charset="0"/>
              </a:rPr>
              <a:t> </a:t>
            </a:r>
            <a:r>
              <a:rPr lang="en-BE" sz="1600" dirty="0">
                <a:solidFill>
                  <a:schemeClr val="bg1"/>
                </a:solidFill>
                <a:latin typeface="Poppins" panose="00000500000000000000" pitchFamily="2" charset="0"/>
                <a:cs typeface="Poppins" panose="00000500000000000000" pitchFamily="2" charset="0"/>
              </a:rPr>
              <a:t>solutions</a:t>
            </a:r>
            <a:r>
              <a:rPr lang="en-GB" sz="1600" dirty="0">
                <a:solidFill>
                  <a:schemeClr val="bg1"/>
                </a:solidFill>
                <a:latin typeface="Poppins" panose="00000500000000000000" pitchFamily="2" charset="0"/>
                <a:cs typeface="Poppins" panose="00000500000000000000" pitchFamily="2" charset="0"/>
              </a:rPr>
              <a:t>:</a:t>
            </a:r>
            <a:r>
              <a:rPr lang="en-US" sz="1600" dirty="0">
                <a:solidFill>
                  <a:schemeClr val="bg1"/>
                </a:solidFill>
                <a:latin typeface="Poppins" panose="00000500000000000000" pitchFamily="2" charset="0"/>
                <a:cs typeface="Poppins" panose="00000500000000000000" pitchFamily="2" charset="0"/>
              </a:rPr>
              <a:t>     	</a:t>
            </a:r>
            <a:r>
              <a:rPr lang="en-GB" sz="1600" dirty="0">
                <a:solidFill>
                  <a:schemeClr val="bg1"/>
                </a:solidFill>
                <a:latin typeface="Poppins" panose="00000500000000000000" pitchFamily="2" charset="0"/>
                <a:cs typeface="Poppins" panose="00000500000000000000" pitchFamily="2" charset="0"/>
                <a:hlinkClick r:id="rId7">
                  <a:extLst>
                    <a:ext uri="{A12FA001-AC4F-418D-AE19-62706E023703}">
                      <ahyp:hlinkClr xmlns:ahyp="http://schemas.microsoft.com/office/drawing/2018/hyperlinkcolor" val="tx"/>
                    </a:ext>
                  </a:extLst>
                </a:hlinkClick>
              </a:rPr>
              <a:t>https://</a:t>
            </a:r>
            <a:r>
              <a:rPr lang="en-BE" sz="1600" dirty="0">
                <a:solidFill>
                  <a:schemeClr val="bg1"/>
                </a:solidFill>
                <a:latin typeface="Poppins" panose="00000500000000000000" pitchFamily="2" charset="0"/>
                <a:cs typeface="Poppins" panose="00000500000000000000" pitchFamily="2" charset="0"/>
                <a:hlinkClick r:id="rId7">
                  <a:extLst>
                    <a:ext uri="{A12FA001-AC4F-418D-AE19-62706E023703}">
                      <ahyp:hlinkClr xmlns:ahyp="http://schemas.microsoft.com/office/drawing/2018/hyperlinkcolor" val="tx"/>
                    </a:ext>
                  </a:extLst>
                </a:hlinkClick>
              </a:rPr>
              <a:t>nonacus.com</a:t>
            </a:r>
            <a:r>
              <a:rPr lang="en-GB" sz="1600" dirty="0">
                <a:solidFill>
                  <a:schemeClr val="bg1"/>
                </a:solidFill>
                <a:latin typeface="Poppins" panose="00000500000000000000" pitchFamily="2" charset="0"/>
                <a:cs typeface="Poppins" panose="00000500000000000000" pitchFamily="2" charset="0"/>
                <a:hlinkClick r:id="rId7">
                  <a:extLst>
                    <a:ext uri="{A12FA001-AC4F-418D-AE19-62706E023703}">
                      <ahyp:hlinkClr xmlns:ahyp="http://schemas.microsoft.com/office/drawing/2018/hyperlinkcolor" val="tx"/>
                    </a:ext>
                  </a:extLst>
                </a:hlinkClick>
              </a:rPr>
              <a:t>/</a:t>
            </a:r>
            <a:endParaRPr lang="en-GB" sz="1600" dirty="0">
              <a:solidFill>
                <a:schemeClr val="bg1"/>
              </a:solidFill>
              <a:latin typeface="Poppins" panose="00000500000000000000" pitchFamily="2" charset="0"/>
              <a:cs typeface="Poppins" panose="00000500000000000000" pitchFamily="2" charset="0"/>
            </a:endParaRPr>
          </a:p>
          <a:p>
            <a:pPr algn="l"/>
            <a:endParaRPr lang="en-BE" sz="1600" dirty="0">
              <a:solidFill>
                <a:schemeClr val="bg1"/>
              </a:solidFill>
              <a:latin typeface="Poppins" panose="00000500000000000000" pitchFamily="2" charset="0"/>
              <a:cs typeface="Poppins" panose="00000500000000000000" pitchFamily="2" charset="0"/>
            </a:endParaRPr>
          </a:p>
          <a:p>
            <a:pPr algn="l"/>
            <a:r>
              <a:rPr lang="en-GB" sz="1600" dirty="0">
                <a:solidFill>
                  <a:schemeClr val="bg1"/>
                </a:solidFill>
                <a:latin typeface="Poppins" panose="00000500000000000000" pitchFamily="2" charset="0"/>
                <a:cs typeface="Poppins" panose="00000500000000000000" pitchFamily="2" charset="0"/>
              </a:rPr>
              <a:t>For more information on </a:t>
            </a:r>
            <a:r>
              <a:rPr lang="en-BE" sz="1600" dirty="0">
                <a:solidFill>
                  <a:schemeClr val="bg1"/>
                </a:solidFill>
                <a:latin typeface="Poppins" panose="00000500000000000000" pitchFamily="2" charset="0"/>
                <a:cs typeface="Poppins" panose="00000500000000000000" pitchFamily="2" charset="0"/>
              </a:rPr>
              <a:t>our </a:t>
            </a:r>
            <a:r>
              <a:rPr lang="en-GB" sz="1600" dirty="0">
                <a:solidFill>
                  <a:schemeClr val="bg1"/>
                </a:solidFill>
                <a:latin typeface="Poppins" panose="00000500000000000000" pitchFamily="2" charset="0"/>
                <a:cs typeface="Poppins" panose="00000500000000000000" pitchFamily="2" charset="0"/>
              </a:rPr>
              <a:t>GALEAS® </a:t>
            </a:r>
            <a:r>
              <a:rPr lang="en-BE" sz="1600" dirty="0">
                <a:solidFill>
                  <a:schemeClr val="bg1"/>
                </a:solidFill>
                <a:latin typeface="Poppins" panose="00000500000000000000" pitchFamily="2" charset="0"/>
                <a:cs typeface="Poppins" panose="00000500000000000000" pitchFamily="2" charset="0"/>
              </a:rPr>
              <a:t>solutions</a:t>
            </a:r>
            <a:r>
              <a:rPr lang="en-GB" sz="1600" dirty="0">
                <a:solidFill>
                  <a:schemeClr val="bg1"/>
                </a:solidFill>
                <a:latin typeface="Poppins" panose="00000500000000000000" pitchFamily="2" charset="0"/>
                <a:cs typeface="Poppins" panose="00000500000000000000" pitchFamily="2" charset="0"/>
              </a:rPr>
              <a:t>:</a:t>
            </a:r>
            <a:r>
              <a:rPr lang="en-US" sz="1600" dirty="0">
                <a:solidFill>
                  <a:schemeClr val="bg1"/>
                </a:solidFill>
                <a:latin typeface="Poppins" panose="00000500000000000000" pitchFamily="2" charset="0"/>
                <a:cs typeface="Poppins" panose="00000500000000000000" pitchFamily="2" charset="0"/>
              </a:rPr>
              <a:t>            	 	</a:t>
            </a:r>
            <a:r>
              <a:rPr lang="en-GB" sz="1600" u="sng" dirty="0">
                <a:solidFill>
                  <a:schemeClr val="bg1"/>
                </a:solidFill>
                <a:latin typeface="Poppins" panose="00000500000000000000" pitchFamily="2" charset="0"/>
                <a:cs typeface="Poppins" panose="00000500000000000000" pitchFamily="2" charset="0"/>
              </a:rPr>
              <a:t>https://nonacus.com/oncology/</a:t>
            </a:r>
          </a:p>
          <a:p>
            <a:pPr algn="l"/>
            <a:endParaRPr lang="en-GB" sz="1600" dirty="0">
              <a:solidFill>
                <a:schemeClr val="bg1"/>
              </a:solidFill>
              <a:latin typeface="Poppins" panose="00000500000000000000" pitchFamily="2" charset="0"/>
              <a:cs typeface="Poppins" panose="00000500000000000000" pitchFamily="2" charset="0"/>
            </a:endParaRPr>
          </a:p>
          <a:p>
            <a:pPr algn="l"/>
            <a:r>
              <a:rPr lang="en-GB" sz="1600" dirty="0">
                <a:solidFill>
                  <a:schemeClr val="bg1"/>
                </a:solidFill>
                <a:latin typeface="Poppins" panose="00000500000000000000" pitchFamily="2" charset="0"/>
                <a:cs typeface="Poppins" panose="00000500000000000000" pitchFamily="2" charset="0"/>
              </a:rPr>
              <a:t>Or contact </a:t>
            </a:r>
            <a:r>
              <a:rPr lang="en-BE" sz="1600" dirty="0">
                <a:solidFill>
                  <a:schemeClr val="bg1"/>
                </a:solidFill>
                <a:latin typeface="Poppins" panose="00000500000000000000" pitchFamily="2" charset="0"/>
                <a:cs typeface="Poppins" panose="00000500000000000000" pitchFamily="2" charset="0"/>
              </a:rPr>
              <a:t>Nonacus</a:t>
            </a:r>
            <a:r>
              <a:rPr lang="en-GB" sz="1600" dirty="0">
                <a:solidFill>
                  <a:schemeClr val="bg1"/>
                </a:solidFill>
                <a:latin typeface="Poppins" panose="00000500000000000000" pitchFamily="2" charset="0"/>
                <a:cs typeface="Poppins" panose="00000500000000000000" pitchFamily="2" charset="0"/>
              </a:rPr>
              <a:t> directly: 				</a:t>
            </a:r>
            <a:r>
              <a:rPr lang="en-GB" sz="1600" dirty="0">
                <a:solidFill>
                  <a:schemeClr val="bg1"/>
                </a:solidFill>
                <a:latin typeface="Poppins" panose="00000500000000000000" pitchFamily="2" charset="0"/>
                <a:cs typeface="Poppins" panose="00000500000000000000" pitchFamily="2" charset="0"/>
                <a:hlinkClick r:id="rId8">
                  <a:extLst>
                    <a:ext uri="{A12FA001-AC4F-418D-AE19-62706E023703}">
                      <ahyp:hlinkClr xmlns:ahyp="http://schemas.microsoft.com/office/drawing/2018/hyperlinkcolor" val="tx"/>
                    </a:ext>
                  </a:extLst>
                </a:hlinkClick>
              </a:rPr>
              <a:t>info@nonacus.com</a:t>
            </a:r>
            <a:r>
              <a:rPr lang="en-GB" sz="1600" dirty="0">
                <a:solidFill>
                  <a:schemeClr val="bg1"/>
                </a:solidFill>
                <a:latin typeface="Poppins" panose="00000500000000000000" pitchFamily="2" charset="0"/>
                <a:cs typeface="Poppins" panose="00000500000000000000" pitchFamily="2" charset="0"/>
              </a:rPr>
              <a:t> </a:t>
            </a:r>
          </a:p>
          <a:p>
            <a:pPr algn="l"/>
            <a:endParaRPr lang="en-GB" sz="1600" dirty="0">
              <a:solidFill>
                <a:schemeClr val="bg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40310677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0">
            <a:extLst>
              <a:ext uri="{FF2B5EF4-FFF2-40B4-BE49-F238E27FC236}">
                <a16:creationId xmlns:a16="http://schemas.microsoft.com/office/drawing/2014/main" id="{9CCE58F4-C107-358C-6335-0D6FA267AD74}"/>
              </a:ext>
            </a:extLst>
          </p:cNvPr>
          <p:cNvSpPr/>
          <p:nvPr/>
        </p:nvSpPr>
        <p:spPr>
          <a:xfrm>
            <a:off x="972118" y="2635907"/>
            <a:ext cx="4761708"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3200" b="0" i="0" u="none" strike="noStrike" kern="1200" cap="none" spc="0" normalizeH="0" baseline="0" noProof="0" dirty="0" err="1">
                <a:ln>
                  <a:noFill/>
                </a:ln>
                <a:solidFill>
                  <a:prstClr val="white"/>
                </a:solidFill>
                <a:effectLst/>
                <a:uLnTx/>
                <a:uFillTx/>
                <a:latin typeface="Poppins Medium" panose="00000600000000000000" pitchFamily="2" charset="0"/>
                <a:ea typeface="+mn-ea"/>
                <a:cs typeface="Poppins Medium" panose="00000600000000000000" pitchFamily="2" charset="0"/>
              </a:rPr>
              <a:t>Thank</a:t>
            </a:r>
            <a:r>
              <a:rPr kumimoji="0" lang="es-ES" sz="3200" b="0" i="0" u="none" strike="noStrike" kern="1200" cap="none" spc="0" normalizeH="0" baseline="0" noProof="0" dirty="0">
                <a:ln>
                  <a:noFill/>
                </a:ln>
                <a:solidFill>
                  <a:prstClr val="white"/>
                </a:solidFill>
                <a:effectLst/>
                <a:uLnTx/>
                <a:uFillTx/>
                <a:latin typeface="Poppins Medium" panose="00000600000000000000" pitchFamily="2" charset="0"/>
                <a:ea typeface="+mn-ea"/>
                <a:cs typeface="Poppins Medium" panose="00000600000000000000" pitchFamily="2" charset="0"/>
              </a:rPr>
              <a:t> you </a:t>
            </a:r>
            <a:r>
              <a:rPr kumimoji="0" lang="es-ES" sz="3200" b="0" i="0" u="none" strike="noStrike" kern="1200" cap="none" spc="0" normalizeH="0" baseline="0" noProof="0" dirty="0" err="1">
                <a:ln>
                  <a:noFill/>
                </a:ln>
                <a:solidFill>
                  <a:prstClr val="white"/>
                </a:solidFill>
                <a:effectLst/>
                <a:uLnTx/>
                <a:uFillTx/>
                <a:latin typeface="Poppins Medium" panose="00000600000000000000" pitchFamily="2" charset="0"/>
                <a:ea typeface="+mn-ea"/>
                <a:cs typeface="Poppins Medium" panose="00000600000000000000" pitchFamily="2" charset="0"/>
              </a:rPr>
              <a:t>for</a:t>
            </a:r>
            <a:r>
              <a:rPr kumimoji="0" lang="es-ES" sz="3200" b="0" i="0" u="none" strike="noStrike" kern="1200" cap="none" spc="0" normalizeH="0" baseline="0" noProof="0" dirty="0">
                <a:ln>
                  <a:noFill/>
                </a:ln>
                <a:solidFill>
                  <a:prstClr val="white"/>
                </a:solidFill>
                <a:effectLst/>
                <a:uLnTx/>
                <a:uFillTx/>
                <a:latin typeface="Poppins Medium" panose="00000600000000000000" pitchFamily="2" charset="0"/>
                <a:ea typeface="+mn-ea"/>
                <a:cs typeface="Poppins Medium" panose="00000600000000000000" pitchFamily="2" charset="0"/>
              </a:rPr>
              <a:t> </a:t>
            </a:r>
            <a:r>
              <a:rPr kumimoji="0" lang="es-ES" sz="3200" b="0" i="0" u="none" strike="noStrike" kern="1200" cap="none" spc="0" normalizeH="0" baseline="0" noProof="0" dirty="0" err="1">
                <a:ln>
                  <a:noFill/>
                </a:ln>
                <a:solidFill>
                  <a:prstClr val="white"/>
                </a:solidFill>
                <a:effectLst/>
                <a:uLnTx/>
                <a:uFillTx/>
                <a:latin typeface="Poppins Medium" panose="00000600000000000000" pitchFamily="2" charset="0"/>
                <a:ea typeface="+mn-ea"/>
                <a:cs typeface="Poppins Medium" panose="00000600000000000000" pitchFamily="2" charset="0"/>
              </a:rPr>
              <a:t>your</a:t>
            </a:r>
            <a:r>
              <a:rPr kumimoji="0" lang="es-ES" sz="3200" b="0" i="0" u="none" strike="noStrike" kern="1200" cap="none" spc="0" normalizeH="0" baseline="0" noProof="0" dirty="0">
                <a:ln>
                  <a:noFill/>
                </a:ln>
                <a:solidFill>
                  <a:prstClr val="white"/>
                </a:solidFill>
                <a:effectLst/>
                <a:uLnTx/>
                <a:uFillTx/>
                <a:latin typeface="Poppins Medium" panose="00000600000000000000" pitchFamily="2" charset="0"/>
                <a:ea typeface="+mn-ea"/>
                <a:cs typeface="Poppins Medium" panose="00000600000000000000" pitchFamily="2" charset="0"/>
              </a:rPr>
              <a:t> time, </a:t>
            </a:r>
            <a:r>
              <a:rPr kumimoji="0" lang="es-ES" sz="3200" b="0" i="0" u="none" strike="noStrike" kern="1200" cap="none" spc="0" normalizeH="0" baseline="0" noProof="0" dirty="0" err="1">
                <a:ln>
                  <a:noFill/>
                </a:ln>
                <a:solidFill>
                  <a:prstClr val="white"/>
                </a:solidFill>
                <a:effectLst/>
                <a:uLnTx/>
                <a:uFillTx/>
                <a:latin typeface="Poppins Medium" panose="00000600000000000000" pitchFamily="2" charset="0"/>
                <a:ea typeface="+mn-ea"/>
                <a:cs typeface="Poppins Medium" panose="00000600000000000000" pitchFamily="2" charset="0"/>
              </a:rPr>
              <a:t>any</a:t>
            </a:r>
            <a:r>
              <a:rPr kumimoji="0" lang="es-ES" sz="3200" b="0" i="0" u="none" strike="noStrike" kern="1200" cap="none" spc="0" normalizeH="0" baseline="0" noProof="0" dirty="0">
                <a:ln>
                  <a:noFill/>
                </a:ln>
                <a:solidFill>
                  <a:prstClr val="white"/>
                </a:solidFill>
                <a:effectLst/>
                <a:uLnTx/>
                <a:uFillTx/>
                <a:latin typeface="Poppins Medium" panose="00000600000000000000" pitchFamily="2" charset="0"/>
                <a:ea typeface="+mn-ea"/>
                <a:cs typeface="Poppins Medium" panose="00000600000000000000" pitchFamily="2" charset="0"/>
              </a:rPr>
              <a:t> </a:t>
            </a:r>
            <a:r>
              <a:rPr kumimoji="0" lang="es-ES" sz="3200" b="0" i="0" u="none" strike="noStrike" kern="1200" cap="none" spc="0" normalizeH="0" baseline="0" noProof="0" dirty="0" err="1">
                <a:ln>
                  <a:noFill/>
                </a:ln>
                <a:solidFill>
                  <a:prstClr val="white"/>
                </a:solidFill>
                <a:effectLst/>
                <a:uLnTx/>
                <a:uFillTx/>
                <a:latin typeface="Poppins Medium" panose="00000600000000000000" pitchFamily="2" charset="0"/>
                <a:ea typeface="+mn-ea"/>
                <a:cs typeface="Poppins Medium" panose="00000600000000000000" pitchFamily="2" charset="0"/>
              </a:rPr>
              <a:t>questions</a:t>
            </a:r>
            <a:r>
              <a:rPr kumimoji="0" lang="es-ES" sz="3200" b="0" i="0" u="none" strike="noStrike" kern="1200" cap="none" spc="0" normalizeH="0" baseline="0" noProof="0" dirty="0">
                <a:ln>
                  <a:noFill/>
                </a:ln>
                <a:solidFill>
                  <a:prstClr val="white"/>
                </a:solidFill>
                <a:effectLst/>
                <a:uLnTx/>
                <a:uFillTx/>
                <a:latin typeface="Poppins Medium" panose="00000600000000000000" pitchFamily="2" charset="0"/>
                <a:ea typeface="+mn-ea"/>
                <a:cs typeface="Poppins Medium" panose="00000600000000000000" pitchFamily="2" charset="0"/>
              </a:rPr>
              <a:t>?</a:t>
            </a:r>
          </a:p>
        </p:txBody>
      </p:sp>
    </p:spTree>
    <p:extLst>
      <p:ext uri="{BB962C8B-B14F-4D97-AF65-F5344CB8AC3E}">
        <p14:creationId xmlns:p14="http://schemas.microsoft.com/office/powerpoint/2010/main" val="15693059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6">
            <a:extLst>
              <a:ext uri="{FF2B5EF4-FFF2-40B4-BE49-F238E27FC236}">
                <a16:creationId xmlns:a16="http://schemas.microsoft.com/office/drawing/2014/main" id="{63A9EAB7-584B-E812-8E7D-11F833E478BF}"/>
              </a:ext>
            </a:extLst>
          </p:cNvPr>
          <p:cNvSpPr>
            <a:spLocks noGrp="1"/>
          </p:cNvSpPr>
          <p:nvPr/>
        </p:nvSpPr>
        <p:spPr>
          <a:xfrm>
            <a:off x="1223249" y="986714"/>
            <a:ext cx="9571780" cy="369332"/>
          </a:xfrm>
          <a:prstGeom prst="rect">
            <a:avLst/>
          </a:prstGeom>
        </p:spPr>
        <p:txBody>
          <a:bodyPr lIns="91440" tIns="45720" rIns="91440" bIns="45720" anchor="b"/>
          <a:lstStyle>
            <a:lvl1pPr marL="0" indent="0" algn="l" defTabSz="914400" rtl="0" eaLnBrk="1" latinLnBrk="0" hangingPunct="1">
              <a:lnSpc>
                <a:spcPct val="90000"/>
              </a:lnSpc>
              <a:spcBef>
                <a:spcPts val="1000"/>
              </a:spcBef>
              <a:buFont typeface="Arial" panose="020B0604020202020204" pitchFamily="34" charset="0"/>
              <a:buNone/>
              <a:defRPr lang="en-GB" sz="2000" b="0" i="0" kern="1200" dirty="0" smtClean="0">
                <a:solidFill>
                  <a:srgbClr val="345897"/>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GB" sz="1800" b="1" i="0" kern="1200" dirty="0">
                <a:solidFill>
                  <a:srgbClr val="345897"/>
                </a:solidFill>
                <a:latin typeface="Quicksand Bold" panose="02000503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solidFill>
                <a:srgbClr val="3434D5"/>
              </a:solidFill>
            </a:endParaRPr>
          </a:p>
          <a:p>
            <a:endParaRPr lang="en-GB">
              <a:solidFill>
                <a:srgbClr val="3434D5"/>
              </a:solidFill>
            </a:endParaRPr>
          </a:p>
          <a:p>
            <a:endParaRPr lang="en-GB">
              <a:solidFill>
                <a:srgbClr val="3434D5"/>
              </a:solidFill>
            </a:endParaRPr>
          </a:p>
          <a:p>
            <a:endParaRPr lang="en-GB">
              <a:solidFill>
                <a:srgbClr val="3434D5"/>
              </a:solidFill>
            </a:endParaRPr>
          </a:p>
          <a:p>
            <a:endParaRPr lang="en-GB">
              <a:solidFill>
                <a:srgbClr val="3434D5"/>
              </a:solidFill>
            </a:endParaRPr>
          </a:p>
          <a:p>
            <a:endParaRPr lang="en-GB">
              <a:solidFill>
                <a:srgbClr val="3434D5"/>
              </a:solidFill>
            </a:endParaRPr>
          </a:p>
          <a:p>
            <a:endParaRPr lang="en-GB">
              <a:solidFill>
                <a:srgbClr val="3434D5"/>
              </a:solidFill>
            </a:endParaRPr>
          </a:p>
          <a:p>
            <a:endParaRPr lang="en-GB">
              <a:solidFill>
                <a:srgbClr val="3434D5"/>
              </a:solidFill>
            </a:endParaRPr>
          </a:p>
          <a:p>
            <a:endParaRPr lang="en-GB">
              <a:solidFill>
                <a:srgbClr val="3434D5"/>
              </a:solidFill>
            </a:endParaRPr>
          </a:p>
          <a:p>
            <a:r>
              <a:rPr lang="en-GB">
                <a:solidFill>
                  <a:srgbClr val="3434D5"/>
                </a:solidFill>
              </a:rPr>
              <a:t>GALEAS™ Software – Cloud based, end to end solution for bioinformatics</a:t>
            </a:r>
          </a:p>
          <a:p>
            <a:endParaRPr lang="en-GB" sz="1600" b="1">
              <a:solidFill>
                <a:schemeClr val="tx1">
                  <a:lumMod val="50000"/>
                  <a:lumOff val="50000"/>
                </a:schemeClr>
              </a:solidFill>
            </a:endParaRPr>
          </a:p>
        </p:txBody>
      </p:sp>
      <p:sp>
        <p:nvSpPr>
          <p:cNvPr id="6" name="Text Placeholder 2">
            <a:extLst>
              <a:ext uri="{FF2B5EF4-FFF2-40B4-BE49-F238E27FC236}">
                <a16:creationId xmlns:a16="http://schemas.microsoft.com/office/drawing/2014/main" id="{6E5EB976-8E6B-59C1-FDF9-FDAFC70A628B}"/>
              </a:ext>
            </a:extLst>
          </p:cNvPr>
          <p:cNvSpPr txBox="1">
            <a:spLocks/>
          </p:cNvSpPr>
          <p:nvPr/>
        </p:nvSpPr>
        <p:spPr>
          <a:xfrm>
            <a:off x="1406106" y="1640095"/>
            <a:ext cx="5734049" cy="4612054"/>
          </a:xfrm>
          <a:prstGeom prst="rect">
            <a:avLst/>
          </a:prstGeom>
        </p:spPr>
        <p:txBody>
          <a:bodyPr vert="horz" lIns="91440" tIns="45720" rIns="91440" bIns="45720" rtlCol="0" anchor="t"/>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l">
              <a:buBlip>
                <a:blip r:embed="rId2"/>
              </a:buBlip>
            </a:pPr>
            <a:r>
              <a:rPr lang="en-GB" sz="1400" dirty="0">
                <a:latin typeface="Poppins"/>
                <a:cs typeface="Poppins"/>
              </a:rPr>
              <a:t>Bulk upload of sequencing data (FASTQ files) via simple application; no minimum sample number</a:t>
            </a:r>
          </a:p>
          <a:p>
            <a:pPr marL="285750" indent="-285750" algn="l">
              <a:buBlip>
                <a:blip r:embed="rId2"/>
              </a:buBlip>
            </a:pPr>
            <a:endParaRPr lang="en-GB" sz="1400" dirty="0">
              <a:latin typeface="Poppins"/>
              <a:cs typeface="Poppins"/>
            </a:endParaRPr>
          </a:p>
          <a:p>
            <a:pPr marL="285750" indent="-285750" algn="l">
              <a:buBlip>
                <a:blip r:embed="rId2"/>
              </a:buBlip>
            </a:pPr>
            <a:r>
              <a:rPr lang="en-GB" sz="1400" b="1" dirty="0">
                <a:latin typeface="Poppins"/>
                <a:cs typeface="Poppins"/>
              </a:rPr>
              <a:t>Automated ‘sample to report’ analysis pipeline</a:t>
            </a:r>
            <a:r>
              <a:rPr lang="en-GB" sz="1400" dirty="0">
                <a:latin typeface="Poppins"/>
                <a:cs typeface="Poppins"/>
              </a:rPr>
              <a:t>, requiring no specialist training to interpret data </a:t>
            </a:r>
          </a:p>
          <a:p>
            <a:pPr marL="285750" indent="-285750" algn="l">
              <a:buBlip>
                <a:blip r:embed="rId2"/>
              </a:buBlip>
            </a:pPr>
            <a:endParaRPr lang="en-GB" sz="1400" dirty="0">
              <a:latin typeface="Poppins"/>
              <a:cs typeface="Poppins"/>
            </a:endParaRPr>
          </a:p>
          <a:p>
            <a:pPr marL="285750" indent="-285750" algn="l">
              <a:buBlip>
                <a:blip r:embed="rId2"/>
              </a:buBlip>
            </a:pPr>
            <a:r>
              <a:rPr lang="en-GB" sz="1400" dirty="0">
                <a:latin typeface="Poppins"/>
                <a:cs typeface="Poppins"/>
              </a:rPr>
              <a:t>Simple report – ‘Yes’ or ‘No’ to likely presence of Bladder cancer</a:t>
            </a:r>
          </a:p>
          <a:p>
            <a:pPr marL="285750" indent="-285750" algn="l">
              <a:buBlip>
                <a:blip r:embed="rId2"/>
              </a:buBlip>
            </a:pPr>
            <a:endParaRPr lang="en-GB" sz="1400" dirty="0">
              <a:latin typeface="Poppins"/>
              <a:cs typeface="Poppins"/>
            </a:endParaRPr>
          </a:p>
          <a:p>
            <a:pPr marL="285750" indent="-285750" algn="l">
              <a:buBlip>
                <a:blip r:embed="rId2"/>
              </a:buBlip>
            </a:pPr>
            <a:r>
              <a:rPr lang="en-GB" sz="1400" dirty="0">
                <a:latin typeface="Poppins"/>
                <a:cs typeface="Poppins"/>
              </a:rPr>
              <a:t>Detailed report of somatic variants identified</a:t>
            </a:r>
          </a:p>
          <a:p>
            <a:pPr marL="285750" indent="-285750" algn="l">
              <a:buBlip>
                <a:blip r:embed="rId2"/>
              </a:buBlip>
            </a:pPr>
            <a:endParaRPr lang="en-GB" sz="1400" dirty="0">
              <a:latin typeface="Poppins"/>
              <a:cs typeface="Poppins"/>
            </a:endParaRPr>
          </a:p>
          <a:p>
            <a:pPr marL="285750" indent="-285750" algn="l">
              <a:buBlip>
                <a:blip r:embed="rId2"/>
              </a:buBlip>
            </a:pPr>
            <a:r>
              <a:rPr lang="en-GB" sz="1400" dirty="0">
                <a:latin typeface="Poppins"/>
                <a:cs typeface="Poppins"/>
              </a:rPr>
              <a:t>Report available as .pdf or .JSON and sent directly to service lab</a:t>
            </a:r>
          </a:p>
          <a:p>
            <a:pPr marL="285750" indent="-285750" algn="l">
              <a:buBlip>
                <a:blip r:embed="rId2"/>
              </a:buBlip>
            </a:pPr>
            <a:endParaRPr lang="en-GB" sz="1400" dirty="0">
              <a:solidFill>
                <a:srgbClr val="FF0000"/>
              </a:solidFill>
              <a:latin typeface="Poppins"/>
              <a:cs typeface="Poppins"/>
            </a:endParaRPr>
          </a:p>
          <a:p>
            <a:pPr marL="285750" indent="-285750" algn="l">
              <a:buBlip>
                <a:blip r:embed="rId2"/>
              </a:buBlip>
            </a:pPr>
            <a:r>
              <a:rPr lang="en-GB" sz="1400" dirty="0">
                <a:latin typeface="Poppins"/>
                <a:cs typeface="Poppins"/>
              </a:rPr>
              <a:t>Download batches of results</a:t>
            </a:r>
          </a:p>
          <a:p>
            <a:pPr algn="l"/>
            <a:endParaRPr lang="en-GB" sz="1400" dirty="0">
              <a:latin typeface="Poppins"/>
              <a:cs typeface="Poppins"/>
            </a:endParaRPr>
          </a:p>
          <a:p>
            <a:pPr marL="285750" indent="-285750" algn="l">
              <a:buBlip>
                <a:blip r:embed="rId2"/>
              </a:buBlip>
            </a:pPr>
            <a:r>
              <a:rPr lang="en-GB" sz="1400" dirty="0">
                <a:latin typeface="Poppins"/>
                <a:cs typeface="Poppins"/>
              </a:rPr>
              <a:t>Reports on failed samples</a:t>
            </a:r>
          </a:p>
          <a:p>
            <a:pPr algn="l"/>
            <a:endParaRPr lang="en-GB" sz="1400" dirty="0"/>
          </a:p>
        </p:txBody>
      </p:sp>
      <p:pic>
        <p:nvPicPr>
          <p:cNvPr id="4" name="Picture 3">
            <a:extLst>
              <a:ext uri="{FF2B5EF4-FFF2-40B4-BE49-F238E27FC236}">
                <a16:creationId xmlns:a16="http://schemas.microsoft.com/office/drawing/2014/main" id="{9A410436-D521-7122-634D-600332773399}"/>
              </a:ext>
            </a:extLst>
          </p:cNvPr>
          <p:cNvPicPr>
            <a:picLocks noChangeAspect="1"/>
          </p:cNvPicPr>
          <p:nvPr/>
        </p:nvPicPr>
        <p:blipFill>
          <a:blip r:embed="rId3"/>
          <a:stretch>
            <a:fillRect/>
          </a:stretch>
        </p:blipFill>
        <p:spPr>
          <a:xfrm>
            <a:off x="8082411" y="986714"/>
            <a:ext cx="3989093" cy="5656278"/>
          </a:xfrm>
          <a:prstGeom prst="rect">
            <a:avLst/>
          </a:prstGeom>
        </p:spPr>
      </p:pic>
    </p:spTree>
    <p:extLst>
      <p:ext uri="{BB962C8B-B14F-4D97-AF65-F5344CB8AC3E}">
        <p14:creationId xmlns:p14="http://schemas.microsoft.com/office/powerpoint/2010/main" val="2452431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DF448F-E0E0-1B81-8FE8-12C4EDCA9FB4}"/>
              </a:ext>
            </a:extLst>
          </p:cNvPr>
          <p:cNvSpPr txBox="1"/>
          <p:nvPr/>
        </p:nvSpPr>
        <p:spPr>
          <a:xfrm>
            <a:off x="5110373" y="957124"/>
            <a:ext cx="6976523" cy="4524315"/>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latin typeface="Poppins "/>
                <a:cs typeface="Arial" panose="020B0604020202020204" pitchFamily="34" charset="0"/>
              </a:rPr>
              <a:t>Urine: the liquid gold for molecular detection and surveillance of multiple diseases</a:t>
            </a:r>
          </a:p>
          <a:p>
            <a:pPr marL="285750" indent="-285750">
              <a:buFont typeface="Arial" panose="020B0604020202020204" pitchFamily="34" charset="0"/>
              <a:buChar char="•"/>
            </a:pPr>
            <a:endParaRPr lang="en-US" dirty="0">
              <a:solidFill>
                <a:schemeClr val="bg1"/>
              </a:solidFill>
              <a:latin typeface="Poppins "/>
              <a:cs typeface="Arial" panose="020B0604020202020204" pitchFamily="34" charset="0"/>
            </a:endParaRPr>
          </a:p>
          <a:p>
            <a:pPr marL="285750" indent="-285750">
              <a:buFont typeface="Arial" panose="020B0604020202020204" pitchFamily="34" charset="0"/>
              <a:buChar char="•"/>
            </a:pPr>
            <a:r>
              <a:rPr lang="en-US" dirty="0">
                <a:solidFill>
                  <a:schemeClr val="bg1"/>
                </a:solidFill>
                <a:latin typeface="Poppins "/>
                <a:cs typeface="Arial" panose="020B0604020202020204" pitchFamily="34" charset="0"/>
              </a:rPr>
              <a:t>Bladder cancer (BLCA) and its current care pathway</a:t>
            </a:r>
            <a:endParaRPr lang="en-GB" dirty="0">
              <a:solidFill>
                <a:schemeClr val="bg1"/>
              </a:solidFill>
              <a:latin typeface="Poppins "/>
              <a:cs typeface="Arial" panose="020B0604020202020204" pitchFamily="34" charset="0"/>
            </a:endParaRPr>
          </a:p>
          <a:p>
            <a:pPr marL="285750" indent="-285750">
              <a:buFont typeface="Arial" panose="020B0604020202020204" pitchFamily="34" charset="0"/>
              <a:buChar char="•"/>
            </a:pPr>
            <a:endParaRPr lang="en-GB" dirty="0">
              <a:solidFill>
                <a:schemeClr val="bg1"/>
              </a:solidFill>
              <a:latin typeface="Poppins "/>
              <a:cs typeface="Arial" panose="020B0604020202020204" pitchFamily="34" charset="0"/>
            </a:endParaRPr>
          </a:p>
          <a:p>
            <a:pPr marL="285750" indent="-285750">
              <a:buFont typeface="Arial" panose="020B0604020202020204" pitchFamily="34" charset="0"/>
              <a:buChar char="•"/>
            </a:pPr>
            <a:r>
              <a:rPr lang="en-US" dirty="0">
                <a:solidFill>
                  <a:schemeClr val="bg1"/>
                </a:solidFill>
                <a:latin typeface="Poppins "/>
                <a:cs typeface="Arial" panose="020B0604020202020204" pitchFamily="34" charset="0"/>
              </a:rPr>
              <a:t>GALEAS Bladder: a comprehensive, genetic test for identifying ALL stages of bladder cancer</a:t>
            </a:r>
          </a:p>
          <a:p>
            <a:pPr marL="285750" indent="-285750">
              <a:buFont typeface="Arial" panose="020B0604020202020204" pitchFamily="34" charset="0"/>
              <a:buChar char="•"/>
            </a:pPr>
            <a:endParaRPr lang="en-GB" dirty="0">
              <a:solidFill>
                <a:schemeClr val="bg1"/>
              </a:solidFill>
              <a:latin typeface="Poppins "/>
              <a:cs typeface="Arial" panose="020B0604020202020204" pitchFamily="34" charset="0"/>
            </a:endParaRPr>
          </a:p>
          <a:p>
            <a:pPr marL="285750" indent="-285750">
              <a:buFont typeface="Arial" panose="020B0604020202020204" pitchFamily="34" charset="0"/>
              <a:buChar char="•"/>
            </a:pPr>
            <a:r>
              <a:rPr lang="en-US" dirty="0">
                <a:solidFill>
                  <a:schemeClr val="bg1"/>
                </a:solidFill>
                <a:latin typeface="Poppins "/>
                <a:cs typeface="Arial" panose="020B0604020202020204" pitchFamily="34" charset="0"/>
              </a:rPr>
              <a:t>Overview of recent clinical validation and study results using GALEAS Bladder in the </a:t>
            </a:r>
            <a:r>
              <a:rPr lang="en-US" dirty="0" err="1">
                <a:solidFill>
                  <a:schemeClr val="bg1"/>
                </a:solidFill>
                <a:latin typeface="Poppins "/>
                <a:cs typeface="Arial" panose="020B0604020202020204" pitchFamily="34" charset="0"/>
              </a:rPr>
              <a:t>haematuria</a:t>
            </a:r>
            <a:r>
              <a:rPr lang="en-US" dirty="0">
                <a:solidFill>
                  <a:schemeClr val="bg1"/>
                </a:solidFill>
                <a:latin typeface="Poppins "/>
                <a:cs typeface="Arial" panose="020B0604020202020204" pitchFamily="34" charset="0"/>
              </a:rPr>
              <a:t> and surveillance setting in NMIBC</a:t>
            </a:r>
          </a:p>
          <a:p>
            <a:pPr marL="285750" indent="-285750">
              <a:buFont typeface="Arial" panose="020B0604020202020204" pitchFamily="34" charset="0"/>
              <a:buChar char="•"/>
            </a:pPr>
            <a:endParaRPr lang="en-US" dirty="0">
              <a:solidFill>
                <a:schemeClr val="bg1"/>
              </a:solidFill>
              <a:latin typeface="Poppins "/>
              <a:cs typeface="Arial" panose="020B0604020202020204" pitchFamily="34" charset="0"/>
            </a:endParaRPr>
          </a:p>
          <a:p>
            <a:pPr marL="285750" indent="-285750">
              <a:buFont typeface="Arial" panose="020B0604020202020204" pitchFamily="34" charset="0"/>
              <a:buChar char="•"/>
            </a:pPr>
            <a:r>
              <a:rPr lang="en-US" dirty="0">
                <a:solidFill>
                  <a:schemeClr val="bg1"/>
                </a:solidFill>
                <a:latin typeface="Poppins "/>
                <a:cs typeface="Arial" panose="020B0604020202020204" pitchFamily="34" charset="0"/>
              </a:rPr>
              <a:t>Detection of </a:t>
            </a:r>
            <a:r>
              <a:rPr lang="en-US" dirty="0" err="1">
                <a:solidFill>
                  <a:schemeClr val="bg1"/>
                </a:solidFill>
                <a:latin typeface="Poppins "/>
                <a:cs typeface="Arial" panose="020B0604020202020204" pitchFamily="34" charset="0"/>
              </a:rPr>
              <a:t>ctDNA</a:t>
            </a:r>
            <a:r>
              <a:rPr lang="en-US" dirty="0">
                <a:solidFill>
                  <a:schemeClr val="bg1"/>
                </a:solidFill>
                <a:latin typeface="Poppins "/>
                <a:cs typeface="Arial" panose="020B0604020202020204" pitchFamily="34" charset="0"/>
              </a:rPr>
              <a:t> in serum and urine-informed use of GALEAS Bladder, circumventing the need for patient-specific assays in MIBC</a:t>
            </a:r>
          </a:p>
          <a:p>
            <a:pPr marL="285750" indent="-285750">
              <a:buFont typeface="Arial" panose="020B0604020202020204" pitchFamily="34" charset="0"/>
              <a:buChar char="•"/>
            </a:pPr>
            <a:endParaRPr lang="en-GB" dirty="0">
              <a:solidFill>
                <a:schemeClr val="bg1"/>
              </a:solidFill>
              <a:latin typeface="Poppins "/>
              <a:cs typeface="Arial" panose="020B0604020202020204" pitchFamily="34" charset="0"/>
            </a:endParaRPr>
          </a:p>
        </p:txBody>
      </p:sp>
      <p:sp>
        <p:nvSpPr>
          <p:cNvPr id="3" name="Rectangle 2">
            <a:extLst>
              <a:ext uri="{FF2B5EF4-FFF2-40B4-BE49-F238E27FC236}">
                <a16:creationId xmlns:a16="http://schemas.microsoft.com/office/drawing/2014/main" id="{F15B7888-56E2-D8E8-166E-2CCB1D383AB1}"/>
              </a:ext>
            </a:extLst>
          </p:cNvPr>
          <p:cNvSpPr>
            <a:spLocks noGrp="1" noRot="1" noMove="1" noResize="1" noEditPoints="1" noAdjustHandles="1" noChangeArrowheads="1" noChangeShapeType="1"/>
          </p:cNvSpPr>
          <p:nvPr/>
        </p:nvSpPr>
        <p:spPr>
          <a:xfrm>
            <a:off x="-71226" y="-47583"/>
            <a:ext cx="5181600" cy="6953165"/>
          </a:xfrm>
          <a:prstGeom prst="rect">
            <a:avLst/>
          </a:prstGeom>
          <a:solidFill>
            <a:srgbClr val="3232CD"/>
          </a:solidFill>
          <a:ln>
            <a:solidFill>
              <a:srgbClr val="3232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4" descr="A dna molecule being poured into a glass&#10;&#10;Description automatically generated">
            <a:extLst>
              <a:ext uri="{FF2B5EF4-FFF2-40B4-BE49-F238E27FC236}">
                <a16:creationId xmlns:a16="http://schemas.microsoft.com/office/drawing/2014/main" id="{1DF30BBB-BA34-4474-ED6B-93B6C3928F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951761" y="832952"/>
            <a:ext cx="6942670" cy="5181600"/>
          </a:xfrm>
          <a:prstGeom prst="rect">
            <a:avLst/>
          </a:prstGeom>
        </p:spPr>
      </p:pic>
      <p:sp>
        <p:nvSpPr>
          <p:cNvPr id="4" name="TextBox 3">
            <a:extLst>
              <a:ext uri="{FF2B5EF4-FFF2-40B4-BE49-F238E27FC236}">
                <a16:creationId xmlns:a16="http://schemas.microsoft.com/office/drawing/2014/main" id="{8D3E8AE7-045F-7119-4221-F25346B09DB7}"/>
              </a:ext>
            </a:extLst>
          </p:cNvPr>
          <p:cNvSpPr txBox="1"/>
          <p:nvPr/>
        </p:nvSpPr>
        <p:spPr>
          <a:xfrm>
            <a:off x="5356054" y="287615"/>
            <a:ext cx="1479892" cy="523220"/>
          </a:xfrm>
          <a:prstGeom prst="rect">
            <a:avLst/>
          </a:prstGeom>
          <a:noFill/>
        </p:spPr>
        <p:txBody>
          <a:bodyPr wrap="none" rtlCol="0">
            <a:spAutoFit/>
          </a:bodyPr>
          <a:lstStyle/>
          <a:p>
            <a:r>
              <a:rPr lang="en-GB" sz="2800" b="1" dirty="0">
                <a:solidFill>
                  <a:schemeClr val="bg1"/>
                </a:solidFill>
                <a:latin typeface="Poppins Medium" panose="00000600000000000000" pitchFamily="2" charset="0"/>
                <a:cs typeface="Poppins Medium" panose="00000600000000000000" pitchFamily="2" charset="0"/>
              </a:rPr>
              <a:t>Outline</a:t>
            </a:r>
          </a:p>
        </p:txBody>
      </p:sp>
    </p:spTree>
    <p:extLst>
      <p:ext uri="{BB962C8B-B14F-4D97-AF65-F5344CB8AC3E}">
        <p14:creationId xmlns:p14="http://schemas.microsoft.com/office/powerpoint/2010/main" val="3301257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AD36318-9248-45B9-23A3-C6A1338A470F}"/>
              </a:ext>
            </a:extLst>
          </p:cNvPr>
          <p:cNvSpPr/>
          <p:nvPr/>
        </p:nvSpPr>
        <p:spPr>
          <a:xfrm>
            <a:off x="901754" y="70326"/>
            <a:ext cx="10388492" cy="1200329"/>
          </a:xfrm>
          <a:prstGeom prst="rect">
            <a:avLst/>
          </a:prstGeom>
          <a:noFill/>
        </p:spPr>
        <p:txBody>
          <a:bodyPr wrap="square" rtlCol="0">
            <a:spAutoFit/>
          </a:bodyPr>
          <a:lstStyle/>
          <a:p>
            <a:pPr algn="ctr"/>
            <a:r>
              <a:rPr lang="en-US" sz="2400" dirty="0">
                <a:solidFill>
                  <a:srgbClr val="3434D5"/>
                </a:solidFill>
                <a:latin typeface="Poppins SemiBold" panose="00000700000000000000" pitchFamily="2" charset="0"/>
                <a:cs typeface="Poppins SemiBold" panose="00000700000000000000" pitchFamily="2" charset="0"/>
              </a:rPr>
              <a:t>Urine: </a:t>
            </a:r>
          </a:p>
          <a:p>
            <a:pPr algn="ctr"/>
            <a:r>
              <a:rPr lang="en-US" sz="2400" dirty="0">
                <a:solidFill>
                  <a:srgbClr val="3434D5"/>
                </a:solidFill>
                <a:latin typeface="Poppins SemiBold" panose="00000700000000000000" pitchFamily="2" charset="0"/>
                <a:cs typeface="Poppins SemiBold" panose="00000700000000000000" pitchFamily="2" charset="0"/>
              </a:rPr>
              <a:t>The liquid gold for molecular detection and surveillance of multiple diseases</a:t>
            </a:r>
          </a:p>
        </p:txBody>
      </p:sp>
      <p:pic>
        <p:nvPicPr>
          <p:cNvPr id="6" name="Picture 5">
            <a:extLst>
              <a:ext uri="{FF2B5EF4-FFF2-40B4-BE49-F238E27FC236}">
                <a16:creationId xmlns:a16="http://schemas.microsoft.com/office/drawing/2014/main" id="{9E5B51B2-C572-4247-BD26-E15E89A1E82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47899" y="1478604"/>
            <a:ext cx="8121785" cy="5214026"/>
          </a:xfrm>
          <a:prstGeom prst="rect">
            <a:avLst/>
          </a:prstGeom>
          <a:noFill/>
          <a:ln>
            <a:noFill/>
          </a:ln>
        </p:spPr>
      </p:pic>
    </p:spTree>
    <p:extLst>
      <p:ext uri="{BB962C8B-B14F-4D97-AF65-F5344CB8AC3E}">
        <p14:creationId xmlns:p14="http://schemas.microsoft.com/office/powerpoint/2010/main" val="3204586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6">
            <a:extLst>
              <a:ext uri="{FF2B5EF4-FFF2-40B4-BE49-F238E27FC236}">
                <a16:creationId xmlns:a16="http://schemas.microsoft.com/office/drawing/2014/main" id="{88EEE6DE-9807-6B72-5A37-3ACECD2CAF2C}"/>
              </a:ext>
            </a:extLst>
          </p:cNvPr>
          <p:cNvSpPr>
            <a:spLocks noGrp="1"/>
          </p:cNvSpPr>
          <p:nvPr/>
        </p:nvSpPr>
        <p:spPr>
          <a:xfrm>
            <a:off x="2107049" y="533393"/>
            <a:ext cx="9152924" cy="369332"/>
          </a:xfrm>
          <a:prstGeom prst="rect">
            <a:avLst/>
          </a:prstGeom>
        </p:spPr>
        <p:txBody>
          <a:bodyPr lIns="91440" tIns="45720" rIns="91440" bIns="45720" anchor="b"/>
          <a:lstStyle>
            <a:lvl1pPr marL="0" indent="0" algn="l" defTabSz="914400" rtl="0" eaLnBrk="1" latinLnBrk="0" hangingPunct="1">
              <a:lnSpc>
                <a:spcPct val="90000"/>
              </a:lnSpc>
              <a:spcBef>
                <a:spcPts val="1000"/>
              </a:spcBef>
              <a:buFont typeface="Arial" panose="020B0604020202020204" pitchFamily="34" charset="0"/>
              <a:buNone/>
              <a:defRPr lang="en-GB" sz="2000" b="0" i="0" kern="1200" dirty="0" smtClean="0">
                <a:solidFill>
                  <a:srgbClr val="345897"/>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GB" sz="1800" b="1" i="0" kern="1200" dirty="0">
                <a:solidFill>
                  <a:srgbClr val="345897"/>
                </a:solidFill>
                <a:latin typeface="Quicksand Bold" panose="02000503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solidFill>
                  <a:srgbClr val="3434D5"/>
                </a:solidFill>
              </a:rPr>
              <a:t>Bladder cancer causes &gt;200K deaths globally each year</a:t>
            </a:r>
          </a:p>
        </p:txBody>
      </p:sp>
      <p:sp>
        <p:nvSpPr>
          <p:cNvPr id="3" name="Text Placeholder 7">
            <a:extLst>
              <a:ext uri="{FF2B5EF4-FFF2-40B4-BE49-F238E27FC236}">
                <a16:creationId xmlns:a16="http://schemas.microsoft.com/office/drawing/2014/main" id="{ED59B8DE-238E-E48A-E090-055A914C3852}"/>
              </a:ext>
            </a:extLst>
          </p:cNvPr>
          <p:cNvSpPr>
            <a:spLocks noGrp="1"/>
          </p:cNvSpPr>
          <p:nvPr/>
        </p:nvSpPr>
        <p:spPr>
          <a:xfrm>
            <a:off x="3520068" y="3119719"/>
            <a:ext cx="7864778" cy="1665595"/>
          </a:xfrm>
          <a:prstGeom prst="rect">
            <a:avLst/>
          </a:prstGeom>
        </p:spPr>
        <p:txBody>
          <a:bodyPr/>
          <a:lstStyle>
            <a:lvl1pPr marL="0" indent="0" algn="l" defTabSz="914400" rtl="0" eaLnBrk="1" latinLnBrk="0" hangingPunct="1">
              <a:lnSpc>
                <a:spcPct val="150000"/>
              </a:lnSpc>
              <a:spcBef>
                <a:spcPts val="1000"/>
              </a:spcBef>
              <a:buFont typeface="Arial" panose="020B0604020202020204" pitchFamily="34" charset="0"/>
              <a:buNone/>
              <a:defRPr sz="1400" b="0" i="0" kern="1200">
                <a:solidFill>
                  <a:schemeClr val="tx1"/>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lnSpc>
                <a:spcPct val="100000"/>
              </a:lnSpc>
              <a:spcBef>
                <a:spcPts val="1800"/>
              </a:spcBef>
            </a:pPr>
            <a:r>
              <a:rPr lang="en-GB" altLang="x-none" dirty="0">
                <a:solidFill>
                  <a:schemeClr val="tx1">
                    <a:lumMod val="50000"/>
                    <a:lumOff val="50000"/>
                  </a:schemeClr>
                </a:solidFill>
              </a:rPr>
              <a:t>People living with bladder cancer in the USA (compared to 371,000 lung cancer) </a:t>
            </a:r>
          </a:p>
          <a:p>
            <a:pPr eaLnBrk="1" hangingPunct="1">
              <a:lnSpc>
                <a:spcPct val="100000"/>
              </a:lnSpc>
              <a:spcBef>
                <a:spcPts val="1800"/>
              </a:spcBef>
            </a:pPr>
            <a:r>
              <a:rPr lang="en-US" altLang="x-none" dirty="0">
                <a:solidFill>
                  <a:schemeClr val="tx1">
                    <a:lumMod val="50000"/>
                    <a:lumOff val="50000"/>
                  </a:schemeClr>
                </a:solidFill>
              </a:rPr>
              <a:t>Of bladder cancer cases are lower grade </a:t>
            </a:r>
            <a:r>
              <a:rPr lang="en-US" altLang="x-none" b="1" dirty="0">
                <a:solidFill>
                  <a:schemeClr val="tx1">
                    <a:lumMod val="50000"/>
                    <a:lumOff val="50000"/>
                  </a:schemeClr>
                </a:solidFill>
              </a:rPr>
              <a:t>non-muscle invasive disease </a:t>
            </a:r>
            <a:r>
              <a:rPr lang="en-US" altLang="x-none" dirty="0">
                <a:solidFill>
                  <a:schemeClr val="tx1">
                    <a:lumMod val="50000"/>
                    <a:lumOff val="50000"/>
                  </a:schemeClr>
                </a:solidFill>
              </a:rPr>
              <a:t>(NMIBC) and require </a:t>
            </a:r>
            <a:r>
              <a:rPr lang="en-GB" altLang="x-none" dirty="0">
                <a:solidFill>
                  <a:schemeClr val="tx1">
                    <a:lumMod val="50000"/>
                    <a:lumOff val="50000"/>
                  </a:schemeClr>
                </a:solidFill>
              </a:rPr>
              <a:t>active surveillance for 5 year to life</a:t>
            </a:r>
            <a:r>
              <a:rPr lang="en-US" altLang="x-none" dirty="0">
                <a:solidFill>
                  <a:schemeClr val="tx1">
                    <a:lumMod val="50000"/>
                    <a:lumOff val="50000"/>
                  </a:schemeClr>
                </a:solidFill>
              </a:rPr>
              <a:t>. 70% will recur within two years.</a:t>
            </a:r>
          </a:p>
          <a:p>
            <a:pPr eaLnBrk="1" hangingPunct="1">
              <a:lnSpc>
                <a:spcPct val="100000"/>
              </a:lnSpc>
              <a:spcBef>
                <a:spcPts val="1800"/>
              </a:spcBef>
            </a:pPr>
            <a:r>
              <a:rPr lang="en-US" altLang="x-none" dirty="0">
                <a:solidFill>
                  <a:schemeClr val="tx1">
                    <a:lumMod val="50000"/>
                    <a:lumOff val="50000"/>
                  </a:schemeClr>
                </a:solidFill>
              </a:rPr>
              <a:t>Of cases are </a:t>
            </a:r>
            <a:r>
              <a:rPr lang="en-US" altLang="x-none" b="1" dirty="0">
                <a:solidFill>
                  <a:schemeClr val="tx1">
                    <a:lumMod val="50000"/>
                    <a:lumOff val="50000"/>
                  </a:schemeClr>
                </a:solidFill>
              </a:rPr>
              <a:t>muscle invasive disease </a:t>
            </a:r>
            <a:r>
              <a:rPr lang="en-US" altLang="x-none" dirty="0">
                <a:solidFill>
                  <a:schemeClr val="tx1">
                    <a:lumMod val="50000"/>
                    <a:lumOff val="50000"/>
                  </a:schemeClr>
                </a:solidFill>
              </a:rPr>
              <a:t>(MIBC) of which 50% progress/ die within 5 years.</a:t>
            </a:r>
          </a:p>
          <a:p>
            <a:pPr eaLnBrk="1" hangingPunct="1">
              <a:lnSpc>
                <a:spcPct val="150000"/>
              </a:lnSpc>
              <a:spcBef>
                <a:spcPct val="20000"/>
              </a:spcBef>
            </a:pPr>
            <a:endParaRPr lang="en-US" altLang="x-none" dirty="0">
              <a:solidFill>
                <a:schemeClr val="tx1">
                  <a:lumMod val="50000"/>
                  <a:lumOff val="50000"/>
                </a:schemeClr>
              </a:solidFill>
            </a:endParaRPr>
          </a:p>
        </p:txBody>
      </p:sp>
      <p:sp>
        <p:nvSpPr>
          <p:cNvPr id="6" name="TextBox 2">
            <a:extLst>
              <a:ext uri="{FF2B5EF4-FFF2-40B4-BE49-F238E27FC236}">
                <a16:creationId xmlns:a16="http://schemas.microsoft.com/office/drawing/2014/main" id="{42819D57-BBCF-649A-E774-7D91E3480388}"/>
              </a:ext>
            </a:extLst>
          </p:cNvPr>
          <p:cNvSpPr txBox="1"/>
          <p:nvPr/>
        </p:nvSpPr>
        <p:spPr>
          <a:xfrm>
            <a:off x="2247733" y="3114676"/>
            <a:ext cx="930126" cy="1461939"/>
          </a:xfrm>
          <a:prstGeom prst="rect">
            <a:avLst/>
          </a:prstGeom>
          <a:noFill/>
        </p:spPr>
        <p:txBody>
          <a:bodyPr wrap="none" lIns="91440" tIns="45720" rIns="91440" bIns="45720" rtlCol="0" anchor="t">
            <a:spAutoFit/>
          </a:bodyPr>
          <a:lstStyle>
            <a:defPPr>
              <a:defRPr lang="en-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spcBef>
                <a:spcPts val="1800"/>
              </a:spcBef>
            </a:pPr>
            <a:r>
              <a:rPr lang="en-US" sz="1400" b="1" dirty="0">
                <a:solidFill>
                  <a:srgbClr val="71DBAB"/>
                </a:solidFill>
                <a:latin typeface="Poppins" panose="00000500000000000000" pitchFamily="2" charset="0"/>
                <a:cs typeface="Poppins" panose="00000500000000000000" pitchFamily="2" charset="0"/>
              </a:rPr>
              <a:t>535,000</a:t>
            </a:r>
          </a:p>
          <a:p>
            <a:pPr algn="r">
              <a:spcBef>
                <a:spcPts val="1800"/>
              </a:spcBef>
            </a:pPr>
            <a:r>
              <a:rPr lang="en-US" sz="1400" b="1" dirty="0">
                <a:solidFill>
                  <a:srgbClr val="71DBAB"/>
                </a:solidFill>
                <a:latin typeface="Poppins" panose="00000500000000000000" pitchFamily="2" charset="0"/>
                <a:cs typeface="Poppins" panose="00000500000000000000" pitchFamily="2" charset="0"/>
              </a:rPr>
              <a:t>70%</a:t>
            </a:r>
            <a:endParaRPr lang="en-US" sz="1400" dirty="0">
              <a:solidFill>
                <a:srgbClr val="71DBAB"/>
              </a:solidFill>
              <a:latin typeface="Poppins" panose="00000500000000000000" pitchFamily="2" charset="0"/>
              <a:cs typeface="Poppins" panose="00000500000000000000" pitchFamily="2" charset="0"/>
            </a:endParaRPr>
          </a:p>
          <a:p>
            <a:pPr algn="r">
              <a:spcBef>
                <a:spcPts val="1800"/>
              </a:spcBef>
            </a:pPr>
            <a:endParaRPr lang="en-US" sz="200" b="1" dirty="0">
              <a:solidFill>
                <a:srgbClr val="71DBAB"/>
              </a:solidFill>
              <a:latin typeface="Poppins" panose="00000500000000000000" pitchFamily="2" charset="0"/>
              <a:cs typeface="Poppins" panose="00000500000000000000" pitchFamily="2" charset="0"/>
            </a:endParaRPr>
          </a:p>
          <a:p>
            <a:pPr algn="r">
              <a:spcBef>
                <a:spcPts val="1800"/>
              </a:spcBef>
            </a:pPr>
            <a:r>
              <a:rPr lang="en-US" sz="1400" b="1" dirty="0">
                <a:solidFill>
                  <a:srgbClr val="71DBAB"/>
                </a:solidFill>
                <a:latin typeface="Poppins" panose="00000500000000000000" pitchFamily="2" charset="0"/>
                <a:cs typeface="Poppins" panose="00000500000000000000" pitchFamily="2" charset="0"/>
              </a:rPr>
              <a:t>30%</a:t>
            </a:r>
            <a:endParaRPr lang="en-GB" sz="1400" dirty="0">
              <a:solidFill>
                <a:srgbClr val="71DBAB"/>
              </a:solidFill>
              <a:latin typeface="Poppins" panose="00000500000000000000" pitchFamily="2" charset="0"/>
              <a:cs typeface="Poppins" panose="00000500000000000000" pitchFamily="2" charset="0"/>
            </a:endParaRPr>
          </a:p>
        </p:txBody>
      </p:sp>
      <p:grpSp>
        <p:nvGrpSpPr>
          <p:cNvPr id="9" name="Group 8">
            <a:extLst>
              <a:ext uri="{FF2B5EF4-FFF2-40B4-BE49-F238E27FC236}">
                <a16:creationId xmlns:a16="http://schemas.microsoft.com/office/drawing/2014/main" id="{7FD1136A-31E4-1838-29C0-1864F7E98C5D}"/>
              </a:ext>
            </a:extLst>
          </p:cNvPr>
          <p:cNvGrpSpPr/>
          <p:nvPr/>
        </p:nvGrpSpPr>
        <p:grpSpPr>
          <a:xfrm>
            <a:off x="2826319" y="5545410"/>
            <a:ext cx="7234754" cy="931728"/>
            <a:chOff x="1244426" y="4769587"/>
            <a:chExt cx="7234754" cy="931728"/>
          </a:xfrm>
        </p:grpSpPr>
        <p:pic>
          <p:nvPicPr>
            <p:cNvPr id="8" name="Picture 7" descr="Background pattern&#10;&#10;Description automatically generated">
              <a:extLst>
                <a:ext uri="{FF2B5EF4-FFF2-40B4-BE49-F238E27FC236}">
                  <a16:creationId xmlns:a16="http://schemas.microsoft.com/office/drawing/2014/main" id="{DFF2192D-CE41-1DEF-FA59-B481FE03D979}"/>
                </a:ext>
              </a:extLst>
            </p:cNvPr>
            <p:cNvPicPr>
              <a:picLocks noChangeAspect="1"/>
            </p:cNvPicPr>
            <p:nvPr/>
          </p:nvPicPr>
          <p:blipFill rotWithShape="1">
            <a:blip r:embed="rId3">
              <a:extLst>
                <a:ext uri="{28A0092B-C50C-407E-A947-70E740481C1C}">
                  <a14:useLocalDpi xmlns:a14="http://schemas.microsoft.com/office/drawing/2010/main" val="0"/>
                </a:ext>
              </a:extLst>
            </a:blip>
            <a:srcRect t="78222" r="25453" b="3201"/>
            <a:stretch/>
          </p:blipFill>
          <p:spPr>
            <a:xfrm>
              <a:off x="1244426" y="4769587"/>
              <a:ext cx="7234754" cy="9317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a:extLst>
                <a:ext uri="{FF2B5EF4-FFF2-40B4-BE49-F238E27FC236}">
                  <a16:creationId xmlns:a16="http://schemas.microsoft.com/office/drawing/2014/main" id="{628ABBBF-E91B-11FA-5F55-C83F8C635105}"/>
                </a:ext>
              </a:extLst>
            </p:cNvPr>
            <p:cNvSpPr txBox="1"/>
            <p:nvPr/>
          </p:nvSpPr>
          <p:spPr>
            <a:xfrm>
              <a:off x="1484238" y="4973841"/>
              <a:ext cx="6755130" cy="584775"/>
            </a:xfrm>
            <a:prstGeom prst="rect">
              <a:avLst/>
            </a:prstGeom>
            <a:noFill/>
          </p:spPr>
          <p:txBody>
            <a:bodyPr wrap="square">
              <a:spAutoFit/>
            </a:bodyPr>
            <a:lstStyle/>
            <a:p>
              <a:pPr algn="ctr" rtl="0" fontAlgn="base"/>
              <a:r>
                <a:rPr lang="en-GB" sz="1600" b="0" i="0" u="none" strike="noStrike" dirty="0">
                  <a:solidFill>
                    <a:schemeClr val="bg1"/>
                  </a:solidFill>
                  <a:effectLst/>
                  <a:latin typeface="Poppins" panose="00000500000000000000" pitchFamily="2" charset="0"/>
                  <a:cs typeface="Poppins" panose="00000500000000000000" pitchFamily="2" charset="0"/>
                </a:rPr>
                <a:t>Early diagnosis results in &gt;80% survival at 5 years compared to &lt;10% for </a:t>
              </a:r>
              <a:r>
                <a:rPr lang="en-GB" sz="1600" b="0" i="0" u="sng" dirty="0">
                  <a:solidFill>
                    <a:schemeClr val="bg1"/>
                  </a:solidFill>
                  <a:effectLst/>
                  <a:latin typeface="Poppins" panose="00000500000000000000" pitchFamily="2" charset="0"/>
                  <a:cs typeface="Poppins" panose="00000500000000000000" pitchFamily="2" charset="0"/>
                </a:rPr>
                <a:t>late</a:t>
              </a:r>
              <a:r>
                <a:rPr lang="en-GB" sz="1600" b="0" i="0" u="none" strike="noStrike" dirty="0">
                  <a:solidFill>
                    <a:schemeClr val="bg1"/>
                  </a:solidFill>
                  <a:effectLst/>
                  <a:latin typeface="Poppins" panose="00000500000000000000" pitchFamily="2" charset="0"/>
                  <a:cs typeface="Poppins" panose="00000500000000000000" pitchFamily="2" charset="0"/>
                </a:rPr>
                <a:t> diagnosis.</a:t>
              </a:r>
              <a:endParaRPr lang="en-GB" sz="1600" b="0" i="0" dirty="0">
                <a:solidFill>
                  <a:schemeClr val="bg1"/>
                </a:solidFill>
                <a:effectLst/>
                <a:latin typeface="Poppins" panose="00000500000000000000" pitchFamily="2" charset="0"/>
                <a:cs typeface="Poppins" panose="00000500000000000000" pitchFamily="2" charset="0"/>
              </a:endParaRPr>
            </a:p>
          </p:txBody>
        </p:sp>
      </p:grpSp>
      <p:sp>
        <p:nvSpPr>
          <p:cNvPr id="12" name="TextBox 11">
            <a:extLst>
              <a:ext uri="{FF2B5EF4-FFF2-40B4-BE49-F238E27FC236}">
                <a16:creationId xmlns:a16="http://schemas.microsoft.com/office/drawing/2014/main" id="{249FD60E-B90B-6F53-6FEB-8679B404CF95}"/>
              </a:ext>
            </a:extLst>
          </p:cNvPr>
          <p:cNvSpPr txBox="1"/>
          <p:nvPr/>
        </p:nvSpPr>
        <p:spPr>
          <a:xfrm>
            <a:off x="3635511" y="5025902"/>
            <a:ext cx="6096000" cy="338554"/>
          </a:xfrm>
          <a:prstGeom prst="rect">
            <a:avLst/>
          </a:prstGeom>
          <a:noFill/>
        </p:spPr>
        <p:txBody>
          <a:bodyPr wrap="square">
            <a:spAutoFit/>
          </a:bodyPr>
          <a:lstStyle/>
          <a:p>
            <a:r>
              <a:rPr lang="en-GB" sz="1600" dirty="0">
                <a:solidFill>
                  <a:srgbClr val="FF0000"/>
                </a:solidFill>
                <a:latin typeface="Poppins" panose="00000500000000000000" pitchFamily="2" charset="0"/>
                <a:cs typeface="Poppins" panose="00000500000000000000" pitchFamily="2" charset="0"/>
              </a:rPr>
              <a:t>BUT early detection can significantly impact survival!  </a:t>
            </a:r>
          </a:p>
        </p:txBody>
      </p:sp>
      <p:graphicFrame>
        <p:nvGraphicFramePr>
          <p:cNvPr id="4" name="Table 3">
            <a:extLst>
              <a:ext uri="{FF2B5EF4-FFF2-40B4-BE49-F238E27FC236}">
                <a16:creationId xmlns:a16="http://schemas.microsoft.com/office/drawing/2014/main" id="{7DF95956-FC31-10A5-2C6D-5D59FBEF65C5}"/>
              </a:ext>
            </a:extLst>
          </p:cNvPr>
          <p:cNvGraphicFramePr>
            <a:graphicFrameLocks noGrp="1"/>
          </p:cNvGraphicFramePr>
          <p:nvPr/>
        </p:nvGraphicFramePr>
        <p:xfrm>
          <a:off x="1962972" y="1662821"/>
          <a:ext cx="8961448" cy="1097280"/>
        </p:xfrm>
        <a:graphic>
          <a:graphicData uri="http://schemas.openxmlformats.org/drawingml/2006/table">
            <a:tbl>
              <a:tblPr firstRow="1" bandRow="1">
                <a:tableStyleId>{5C22544A-7EE6-4342-B048-85BDC9FD1C3A}</a:tableStyleId>
              </a:tblPr>
              <a:tblGrid>
                <a:gridCol w="2675623">
                  <a:extLst>
                    <a:ext uri="{9D8B030D-6E8A-4147-A177-3AD203B41FA5}">
                      <a16:colId xmlns:a16="http://schemas.microsoft.com/office/drawing/2014/main" val="2542555318"/>
                    </a:ext>
                  </a:extLst>
                </a:gridCol>
                <a:gridCol w="1491861">
                  <a:extLst>
                    <a:ext uri="{9D8B030D-6E8A-4147-A177-3AD203B41FA5}">
                      <a16:colId xmlns:a16="http://schemas.microsoft.com/office/drawing/2014/main" val="457370727"/>
                    </a:ext>
                  </a:extLst>
                </a:gridCol>
                <a:gridCol w="1597988">
                  <a:extLst>
                    <a:ext uri="{9D8B030D-6E8A-4147-A177-3AD203B41FA5}">
                      <a16:colId xmlns:a16="http://schemas.microsoft.com/office/drawing/2014/main" val="3398560670"/>
                    </a:ext>
                  </a:extLst>
                </a:gridCol>
                <a:gridCol w="1597988">
                  <a:extLst>
                    <a:ext uri="{9D8B030D-6E8A-4147-A177-3AD203B41FA5}">
                      <a16:colId xmlns:a16="http://schemas.microsoft.com/office/drawing/2014/main" val="3304230563"/>
                    </a:ext>
                  </a:extLst>
                </a:gridCol>
                <a:gridCol w="1597988">
                  <a:extLst>
                    <a:ext uri="{9D8B030D-6E8A-4147-A177-3AD203B41FA5}">
                      <a16:colId xmlns:a16="http://schemas.microsoft.com/office/drawing/2014/main" val="3816875779"/>
                    </a:ext>
                  </a:extLst>
                </a:gridCol>
              </a:tblGrid>
              <a:tr h="0">
                <a:tc>
                  <a:txBody>
                    <a:bodyPr/>
                    <a:lstStyle/>
                    <a:p>
                      <a:pPr algn="ctr"/>
                      <a:endParaRPr lang="en-GB" sz="1200">
                        <a:latin typeface="Poppins" panose="00000500000000000000" pitchFamily="2" charset="0"/>
                        <a:cs typeface="Poppins" panose="00000500000000000000" pitchFamily="2" charset="0"/>
                      </a:endParaRPr>
                    </a:p>
                  </a:txBody>
                  <a:tcPr anchor="ctr">
                    <a:solidFill>
                      <a:srgbClr val="3232CD"/>
                    </a:solidFill>
                  </a:tcPr>
                </a:tc>
                <a:tc>
                  <a:txBody>
                    <a:bodyPr/>
                    <a:lstStyle/>
                    <a:p>
                      <a:pPr algn="ctr"/>
                      <a:r>
                        <a:rPr lang="en-US" sz="1200">
                          <a:latin typeface="Poppins" panose="00000500000000000000" pitchFamily="2" charset="0"/>
                          <a:cs typeface="Poppins" panose="00000500000000000000" pitchFamily="2" charset="0"/>
                        </a:rPr>
                        <a:t>UK</a:t>
                      </a:r>
                      <a:endParaRPr lang="en-GB" sz="1200">
                        <a:latin typeface="Poppins" panose="00000500000000000000" pitchFamily="2" charset="0"/>
                        <a:cs typeface="Poppins" panose="00000500000000000000" pitchFamily="2" charset="0"/>
                      </a:endParaRPr>
                    </a:p>
                  </a:txBody>
                  <a:tcPr anchor="ctr">
                    <a:solidFill>
                      <a:srgbClr val="3232CD"/>
                    </a:solidFill>
                  </a:tcPr>
                </a:tc>
                <a:tc>
                  <a:txBody>
                    <a:bodyPr/>
                    <a:lstStyle/>
                    <a:p>
                      <a:pPr algn="ctr"/>
                      <a:r>
                        <a:rPr lang="en-US" sz="1200">
                          <a:latin typeface="Poppins" panose="00000500000000000000" pitchFamily="2" charset="0"/>
                          <a:cs typeface="Poppins" panose="00000500000000000000" pitchFamily="2" charset="0"/>
                        </a:rPr>
                        <a:t>Europe</a:t>
                      </a:r>
                      <a:endParaRPr lang="en-GB" sz="1200">
                        <a:latin typeface="Poppins" panose="00000500000000000000" pitchFamily="2" charset="0"/>
                        <a:cs typeface="Poppins" panose="00000500000000000000" pitchFamily="2" charset="0"/>
                      </a:endParaRPr>
                    </a:p>
                  </a:txBody>
                  <a:tcPr anchor="ctr">
                    <a:solidFill>
                      <a:srgbClr val="3232CD"/>
                    </a:solidFill>
                  </a:tcPr>
                </a:tc>
                <a:tc>
                  <a:txBody>
                    <a:bodyPr/>
                    <a:lstStyle/>
                    <a:p>
                      <a:pPr algn="ctr"/>
                      <a:r>
                        <a:rPr lang="en-GB" sz="1200">
                          <a:latin typeface="Poppins" panose="00000500000000000000" pitchFamily="2" charset="0"/>
                          <a:cs typeface="Poppins" panose="00000500000000000000" pitchFamily="2" charset="0"/>
                        </a:rPr>
                        <a:t>APAC</a:t>
                      </a:r>
                    </a:p>
                  </a:txBody>
                  <a:tcPr anchor="ctr">
                    <a:solidFill>
                      <a:srgbClr val="3232CD"/>
                    </a:solidFill>
                  </a:tcPr>
                </a:tc>
                <a:tc>
                  <a:txBody>
                    <a:bodyPr/>
                    <a:lstStyle/>
                    <a:p>
                      <a:pPr algn="ctr"/>
                      <a:r>
                        <a:rPr lang="en-US" sz="1200">
                          <a:latin typeface="Poppins" panose="00000500000000000000" pitchFamily="2" charset="0"/>
                          <a:cs typeface="Poppins" panose="00000500000000000000" pitchFamily="2" charset="0"/>
                        </a:rPr>
                        <a:t>USA</a:t>
                      </a:r>
                      <a:endParaRPr lang="en-GB" sz="1200">
                        <a:latin typeface="Poppins" panose="00000500000000000000" pitchFamily="2" charset="0"/>
                        <a:cs typeface="Poppins" panose="00000500000000000000" pitchFamily="2" charset="0"/>
                      </a:endParaRPr>
                    </a:p>
                  </a:txBody>
                  <a:tcPr anchor="ctr">
                    <a:solidFill>
                      <a:srgbClr val="3232CD"/>
                    </a:solidFill>
                  </a:tcPr>
                </a:tc>
                <a:extLst>
                  <a:ext uri="{0D108BD9-81ED-4DB2-BD59-A6C34878D82A}">
                    <a16:rowId xmlns:a16="http://schemas.microsoft.com/office/drawing/2014/main" val="3889056979"/>
                  </a:ext>
                </a:extLst>
              </a:tr>
              <a:tr h="0">
                <a:tc>
                  <a:txBody>
                    <a:bodyPr/>
                    <a:lstStyle/>
                    <a:p>
                      <a:pPr algn="ctr"/>
                      <a:r>
                        <a:rPr lang="en-US" sz="1200">
                          <a:solidFill>
                            <a:schemeClr val="tx2"/>
                          </a:solidFill>
                          <a:latin typeface="Poppins" panose="00000500000000000000" pitchFamily="2" charset="0"/>
                          <a:cs typeface="Poppins" panose="00000500000000000000" pitchFamily="2" charset="0"/>
                        </a:rPr>
                        <a:t>Hematuria cases*</a:t>
                      </a:r>
                      <a:endParaRPr lang="en-GB" sz="1200">
                        <a:solidFill>
                          <a:schemeClr val="tx2"/>
                        </a:solidFill>
                        <a:latin typeface="Poppins" panose="00000500000000000000" pitchFamily="2" charset="0"/>
                        <a:cs typeface="Poppins" panose="00000500000000000000" pitchFamily="2" charset="0"/>
                      </a:endParaRPr>
                    </a:p>
                  </a:txBody>
                  <a:tcPr anchor="ctr"/>
                </a:tc>
                <a:tc>
                  <a:txBody>
                    <a:bodyPr/>
                    <a:lstStyle/>
                    <a:p>
                      <a:pPr algn="ctr"/>
                      <a:r>
                        <a:rPr lang="en-US" sz="1200">
                          <a:solidFill>
                            <a:schemeClr val="tx2"/>
                          </a:solidFill>
                          <a:latin typeface="Poppins" panose="00000500000000000000" pitchFamily="2" charset="0"/>
                          <a:cs typeface="Poppins" panose="00000500000000000000" pitchFamily="2" charset="0"/>
                        </a:rPr>
                        <a:t>1,000,000</a:t>
                      </a:r>
                      <a:endParaRPr lang="en-GB" sz="1200">
                        <a:solidFill>
                          <a:schemeClr val="tx2"/>
                        </a:solidFill>
                        <a:latin typeface="Poppins" panose="00000500000000000000" pitchFamily="2" charset="0"/>
                        <a:cs typeface="Poppins" panose="00000500000000000000" pitchFamily="2" charset="0"/>
                      </a:endParaRPr>
                    </a:p>
                  </a:txBody>
                  <a:tcPr anchor="ctr"/>
                </a:tc>
                <a:tc>
                  <a:txBody>
                    <a:bodyPr/>
                    <a:lstStyle/>
                    <a:p>
                      <a:pPr algn="ctr"/>
                      <a:r>
                        <a:rPr lang="en-US" sz="1200">
                          <a:solidFill>
                            <a:schemeClr val="tx2"/>
                          </a:solidFill>
                          <a:latin typeface="Poppins" panose="00000500000000000000" pitchFamily="2" charset="0"/>
                          <a:cs typeface="Poppins" panose="00000500000000000000" pitchFamily="2" charset="0"/>
                        </a:rPr>
                        <a:t>10,000,000</a:t>
                      </a:r>
                      <a:endParaRPr lang="en-GB" sz="1200">
                        <a:solidFill>
                          <a:schemeClr val="tx2"/>
                        </a:solidFill>
                        <a:latin typeface="Poppins" panose="00000500000000000000" pitchFamily="2" charset="0"/>
                        <a:cs typeface="Poppins" panose="00000500000000000000" pitchFamily="2" charset="0"/>
                      </a:endParaRPr>
                    </a:p>
                  </a:txBody>
                  <a:tcPr anchor="ctr"/>
                </a:tc>
                <a:tc>
                  <a:txBody>
                    <a:bodyPr/>
                    <a:lstStyle/>
                    <a:p>
                      <a:pPr algn="ctr"/>
                      <a:r>
                        <a:rPr lang="en-GB" sz="1200">
                          <a:solidFill>
                            <a:schemeClr val="tx2"/>
                          </a:solidFill>
                          <a:latin typeface="Poppins" panose="00000500000000000000" pitchFamily="2" charset="0"/>
                          <a:cs typeface="Poppins" panose="00000500000000000000" pitchFamily="2" charset="0"/>
                        </a:rPr>
                        <a:t>20,000,000</a:t>
                      </a:r>
                    </a:p>
                  </a:txBody>
                  <a:tcPr anchor="ctr"/>
                </a:tc>
                <a:tc>
                  <a:txBody>
                    <a:bodyPr/>
                    <a:lstStyle/>
                    <a:p>
                      <a:pPr algn="ctr"/>
                      <a:r>
                        <a:rPr lang="en-US" sz="1200">
                          <a:solidFill>
                            <a:schemeClr val="tx2"/>
                          </a:solidFill>
                          <a:latin typeface="Poppins" panose="00000500000000000000" pitchFamily="2" charset="0"/>
                          <a:cs typeface="Poppins" panose="00000500000000000000" pitchFamily="2" charset="0"/>
                        </a:rPr>
                        <a:t>9,000,000</a:t>
                      </a:r>
                      <a:endParaRPr lang="en-GB" sz="1200">
                        <a:solidFill>
                          <a:schemeClr val="tx2"/>
                        </a:solidFill>
                        <a:latin typeface="Poppins" panose="00000500000000000000" pitchFamily="2" charset="0"/>
                        <a:cs typeface="Poppins" panose="00000500000000000000" pitchFamily="2" charset="0"/>
                      </a:endParaRPr>
                    </a:p>
                  </a:txBody>
                  <a:tcPr anchor="ctr"/>
                </a:tc>
                <a:extLst>
                  <a:ext uri="{0D108BD9-81ED-4DB2-BD59-A6C34878D82A}">
                    <a16:rowId xmlns:a16="http://schemas.microsoft.com/office/drawing/2014/main" val="3718805378"/>
                  </a:ext>
                </a:extLst>
              </a:tr>
              <a:tr h="0">
                <a:tc>
                  <a:txBody>
                    <a:bodyPr/>
                    <a:lstStyle/>
                    <a:p>
                      <a:pPr algn="ctr"/>
                      <a:r>
                        <a:rPr lang="en-US" sz="1200">
                          <a:solidFill>
                            <a:schemeClr val="tx2"/>
                          </a:solidFill>
                          <a:latin typeface="Poppins" panose="00000500000000000000" pitchFamily="2" charset="0"/>
                          <a:cs typeface="Poppins" panose="00000500000000000000" pitchFamily="2" charset="0"/>
                        </a:rPr>
                        <a:t>Cystoscopies*</a:t>
                      </a:r>
                      <a:endParaRPr lang="en-GB" sz="1200">
                        <a:solidFill>
                          <a:schemeClr val="tx2"/>
                        </a:solidFill>
                        <a:latin typeface="Poppins" panose="00000500000000000000" pitchFamily="2" charset="0"/>
                        <a:cs typeface="Poppins" panose="00000500000000000000" pitchFamily="2" charset="0"/>
                      </a:endParaRPr>
                    </a:p>
                  </a:txBody>
                  <a:tcPr anchor="ctr"/>
                </a:tc>
                <a:tc>
                  <a:txBody>
                    <a:bodyPr/>
                    <a:lstStyle/>
                    <a:p>
                      <a:pPr algn="ctr"/>
                      <a:r>
                        <a:rPr lang="en-US" sz="1200">
                          <a:solidFill>
                            <a:schemeClr val="tx2"/>
                          </a:solidFill>
                          <a:latin typeface="Poppins" panose="00000500000000000000" pitchFamily="2" charset="0"/>
                          <a:cs typeface="Poppins" panose="00000500000000000000" pitchFamily="2" charset="0"/>
                        </a:rPr>
                        <a:t>110,000</a:t>
                      </a:r>
                      <a:endParaRPr lang="en-GB" sz="1200">
                        <a:solidFill>
                          <a:schemeClr val="tx2"/>
                        </a:solidFill>
                        <a:latin typeface="Poppins" panose="00000500000000000000" pitchFamily="2" charset="0"/>
                        <a:cs typeface="Poppins" panose="00000500000000000000" pitchFamily="2" charset="0"/>
                      </a:endParaRPr>
                    </a:p>
                  </a:txBody>
                  <a:tcPr anchor="ctr"/>
                </a:tc>
                <a:tc>
                  <a:txBody>
                    <a:bodyPr/>
                    <a:lstStyle/>
                    <a:p>
                      <a:pPr algn="ctr"/>
                      <a:r>
                        <a:rPr lang="en-US" sz="1200">
                          <a:solidFill>
                            <a:schemeClr val="tx2"/>
                          </a:solidFill>
                          <a:latin typeface="Poppins" panose="00000500000000000000" pitchFamily="2" charset="0"/>
                          <a:cs typeface="Poppins" panose="00000500000000000000" pitchFamily="2" charset="0"/>
                        </a:rPr>
                        <a:t>2,030,000</a:t>
                      </a:r>
                      <a:endParaRPr lang="en-GB" sz="1200">
                        <a:solidFill>
                          <a:schemeClr val="tx2"/>
                        </a:solidFill>
                        <a:latin typeface="Poppins" panose="00000500000000000000" pitchFamily="2" charset="0"/>
                        <a:cs typeface="Poppins" panose="00000500000000000000" pitchFamily="2" charset="0"/>
                      </a:endParaRPr>
                    </a:p>
                  </a:txBody>
                  <a:tcPr anchor="ctr"/>
                </a:tc>
                <a:tc>
                  <a:txBody>
                    <a:bodyPr/>
                    <a:lstStyle/>
                    <a:p>
                      <a:pPr algn="ctr"/>
                      <a:r>
                        <a:rPr lang="en-GB" sz="1200">
                          <a:solidFill>
                            <a:schemeClr val="tx2"/>
                          </a:solidFill>
                          <a:latin typeface="Poppins" panose="00000500000000000000" pitchFamily="2" charset="0"/>
                          <a:cs typeface="Poppins" panose="00000500000000000000" pitchFamily="2" charset="0"/>
                        </a:rPr>
                        <a:t>2,080,000</a:t>
                      </a:r>
                    </a:p>
                  </a:txBody>
                  <a:tcPr anchor="ctr"/>
                </a:tc>
                <a:tc>
                  <a:txBody>
                    <a:bodyPr/>
                    <a:lstStyle/>
                    <a:p>
                      <a:pPr algn="ctr"/>
                      <a:r>
                        <a:rPr lang="en-US" sz="1200">
                          <a:solidFill>
                            <a:schemeClr val="tx2"/>
                          </a:solidFill>
                          <a:latin typeface="Poppins" panose="00000500000000000000" pitchFamily="2" charset="0"/>
                          <a:cs typeface="Poppins" panose="00000500000000000000" pitchFamily="2" charset="0"/>
                        </a:rPr>
                        <a:t>900,000</a:t>
                      </a:r>
                      <a:endParaRPr lang="en-GB" sz="1200">
                        <a:solidFill>
                          <a:schemeClr val="tx2"/>
                        </a:solidFill>
                        <a:latin typeface="Poppins" panose="00000500000000000000" pitchFamily="2" charset="0"/>
                        <a:cs typeface="Poppins" panose="00000500000000000000" pitchFamily="2" charset="0"/>
                      </a:endParaRPr>
                    </a:p>
                  </a:txBody>
                  <a:tcPr anchor="ctr"/>
                </a:tc>
                <a:extLst>
                  <a:ext uri="{0D108BD9-81ED-4DB2-BD59-A6C34878D82A}">
                    <a16:rowId xmlns:a16="http://schemas.microsoft.com/office/drawing/2014/main" val="3251379467"/>
                  </a:ext>
                </a:extLst>
              </a:tr>
              <a:tr h="0">
                <a:tc>
                  <a:txBody>
                    <a:bodyPr/>
                    <a:lstStyle/>
                    <a:p>
                      <a:pPr algn="ctr"/>
                      <a:r>
                        <a:rPr lang="en-US" sz="1200">
                          <a:solidFill>
                            <a:schemeClr val="tx2"/>
                          </a:solidFill>
                          <a:latin typeface="Poppins" panose="00000500000000000000" pitchFamily="2" charset="0"/>
                          <a:cs typeface="Poppins" panose="00000500000000000000" pitchFamily="2" charset="0"/>
                        </a:rPr>
                        <a:t>Bladder Cancer cases </a:t>
                      </a:r>
                      <a:endParaRPr lang="en-GB" sz="1200">
                        <a:solidFill>
                          <a:schemeClr val="tx2"/>
                        </a:solidFill>
                        <a:latin typeface="Poppins" panose="00000500000000000000" pitchFamily="2" charset="0"/>
                        <a:cs typeface="Poppins" panose="00000500000000000000" pitchFamily="2" charset="0"/>
                      </a:endParaRPr>
                    </a:p>
                  </a:txBody>
                  <a:tcPr anchor="ctr"/>
                </a:tc>
                <a:tc>
                  <a:txBody>
                    <a:bodyPr/>
                    <a:lstStyle/>
                    <a:p>
                      <a:pPr algn="ctr"/>
                      <a:r>
                        <a:rPr lang="en-US" sz="1200">
                          <a:solidFill>
                            <a:schemeClr val="tx2"/>
                          </a:solidFill>
                          <a:latin typeface="Poppins" panose="00000500000000000000" pitchFamily="2" charset="0"/>
                          <a:cs typeface="Poppins" panose="00000500000000000000" pitchFamily="2" charset="0"/>
                        </a:rPr>
                        <a:t>11,000</a:t>
                      </a:r>
                      <a:endParaRPr lang="en-GB" sz="1200">
                        <a:solidFill>
                          <a:schemeClr val="tx2"/>
                        </a:solidFill>
                        <a:latin typeface="Poppins" panose="00000500000000000000" pitchFamily="2" charset="0"/>
                        <a:cs typeface="Poppins" panose="00000500000000000000" pitchFamily="2" charset="0"/>
                      </a:endParaRPr>
                    </a:p>
                  </a:txBody>
                  <a:tcPr anchor="ctr"/>
                </a:tc>
                <a:tc>
                  <a:txBody>
                    <a:bodyPr/>
                    <a:lstStyle/>
                    <a:p>
                      <a:pPr algn="ctr"/>
                      <a:r>
                        <a:rPr lang="en-US" sz="1200">
                          <a:solidFill>
                            <a:schemeClr val="tx2"/>
                          </a:solidFill>
                          <a:latin typeface="Poppins" panose="00000500000000000000" pitchFamily="2" charset="0"/>
                          <a:cs typeface="Poppins" panose="00000500000000000000" pitchFamily="2" charset="0"/>
                        </a:rPr>
                        <a:t>203,000</a:t>
                      </a:r>
                      <a:endParaRPr lang="en-GB" sz="1200">
                        <a:solidFill>
                          <a:schemeClr val="tx2"/>
                        </a:solidFill>
                        <a:latin typeface="Poppins" panose="00000500000000000000" pitchFamily="2" charset="0"/>
                        <a:cs typeface="Poppins" panose="00000500000000000000" pitchFamily="2" charset="0"/>
                      </a:endParaRPr>
                    </a:p>
                  </a:txBody>
                  <a:tcPr anchor="ctr"/>
                </a:tc>
                <a:tc>
                  <a:txBody>
                    <a:bodyPr/>
                    <a:lstStyle/>
                    <a:p>
                      <a:pPr algn="ctr"/>
                      <a:r>
                        <a:rPr lang="en-GB" sz="1200">
                          <a:solidFill>
                            <a:schemeClr val="tx2"/>
                          </a:solidFill>
                          <a:latin typeface="Poppins" panose="00000500000000000000" pitchFamily="2" charset="0"/>
                          <a:cs typeface="Poppins" panose="00000500000000000000" pitchFamily="2" charset="0"/>
                        </a:rPr>
                        <a:t>208,000 </a:t>
                      </a:r>
                    </a:p>
                  </a:txBody>
                  <a:tcPr anchor="ctr"/>
                </a:tc>
                <a:tc>
                  <a:txBody>
                    <a:bodyPr/>
                    <a:lstStyle/>
                    <a:p>
                      <a:pPr algn="ctr"/>
                      <a:r>
                        <a:rPr lang="en-US" sz="1200">
                          <a:solidFill>
                            <a:schemeClr val="tx2"/>
                          </a:solidFill>
                          <a:latin typeface="Poppins" panose="00000500000000000000" pitchFamily="2" charset="0"/>
                          <a:cs typeface="Poppins" panose="00000500000000000000" pitchFamily="2" charset="0"/>
                        </a:rPr>
                        <a:t>90,000</a:t>
                      </a:r>
                      <a:endParaRPr lang="en-GB" sz="1200">
                        <a:solidFill>
                          <a:schemeClr val="tx2"/>
                        </a:solidFill>
                        <a:latin typeface="Poppins" panose="00000500000000000000" pitchFamily="2" charset="0"/>
                        <a:cs typeface="Poppins" panose="00000500000000000000" pitchFamily="2" charset="0"/>
                      </a:endParaRPr>
                    </a:p>
                  </a:txBody>
                  <a:tcPr anchor="ctr"/>
                </a:tc>
                <a:extLst>
                  <a:ext uri="{0D108BD9-81ED-4DB2-BD59-A6C34878D82A}">
                    <a16:rowId xmlns:a16="http://schemas.microsoft.com/office/drawing/2014/main" val="3193168519"/>
                  </a:ext>
                </a:extLst>
              </a:tr>
            </a:tbl>
          </a:graphicData>
        </a:graphic>
      </p:graphicFrame>
    </p:spTree>
    <p:extLst>
      <p:ext uri="{BB962C8B-B14F-4D97-AF65-F5344CB8AC3E}">
        <p14:creationId xmlns:p14="http://schemas.microsoft.com/office/powerpoint/2010/main" val="933740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A6398DBA-A0A0-E4F3-2C82-3CB6CDD8392E}"/>
              </a:ext>
            </a:extLst>
          </p:cNvPr>
          <p:cNvSpPr>
            <a:spLocks noGrp="1"/>
          </p:cNvSpPr>
          <p:nvPr/>
        </p:nvSpPr>
        <p:spPr>
          <a:xfrm>
            <a:off x="1636764" y="435591"/>
            <a:ext cx="8088679" cy="369332"/>
          </a:xfrm>
          <a:prstGeom prst="rect">
            <a:avLst/>
          </a:prstGeom>
        </p:spPr>
        <p:txBody>
          <a:bodyPr lIns="91440" tIns="45720" rIns="91440" bIns="45720" anchor="b"/>
          <a:lstStyle>
            <a:lvl1pPr marL="0" indent="0" algn="l" defTabSz="914400" rtl="0" eaLnBrk="1" latinLnBrk="0" hangingPunct="1">
              <a:lnSpc>
                <a:spcPct val="90000"/>
              </a:lnSpc>
              <a:spcBef>
                <a:spcPts val="1000"/>
              </a:spcBef>
              <a:buFont typeface="Arial" panose="020B0604020202020204" pitchFamily="34" charset="0"/>
              <a:buNone/>
              <a:defRPr lang="en-GB" sz="2000" b="0" i="0" kern="1200" dirty="0" smtClean="0">
                <a:solidFill>
                  <a:srgbClr val="345897"/>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GB" sz="1800" b="1" i="0" kern="1200" dirty="0">
                <a:solidFill>
                  <a:srgbClr val="345897"/>
                </a:solidFill>
                <a:latin typeface="Quicksand Bold" panose="02000503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rgbClr val="3434D5"/>
                </a:solidFill>
              </a:rPr>
              <a:t>W</a:t>
            </a:r>
            <a:r>
              <a:rPr lang="en-GB" err="1">
                <a:solidFill>
                  <a:srgbClr val="3434D5"/>
                </a:solidFill>
              </a:rPr>
              <a:t>hy</a:t>
            </a:r>
            <a:r>
              <a:rPr lang="en-GB">
                <a:solidFill>
                  <a:srgbClr val="3434D5"/>
                </a:solidFill>
              </a:rPr>
              <a:t> is the current standard of care failing patients?</a:t>
            </a:r>
          </a:p>
        </p:txBody>
      </p:sp>
      <p:sp>
        <p:nvSpPr>
          <p:cNvPr id="2" name="Text Placeholder 7">
            <a:extLst>
              <a:ext uri="{FF2B5EF4-FFF2-40B4-BE49-F238E27FC236}">
                <a16:creationId xmlns:a16="http://schemas.microsoft.com/office/drawing/2014/main" id="{4A1F118A-B8F0-518E-1B15-5E114036191C}"/>
              </a:ext>
            </a:extLst>
          </p:cNvPr>
          <p:cNvSpPr>
            <a:spLocks noGrp="1"/>
          </p:cNvSpPr>
          <p:nvPr/>
        </p:nvSpPr>
        <p:spPr>
          <a:xfrm>
            <a:off x="2159651" y="2528067"/>
            <a:ext cx="7440079" cy="3894342"/>
          </a:xfrm>
          <a:prstGeom prst="rect">
            <a:avLst/>
          </a:prstGeom>
        </p:spPr>
        <p:txBody>
          <a:bodyPr/>
          <a:lstStyle>
            <a:lvl1pPr marL="0" indent="0" algn="l" defTabSz="914400" rtl="0" eaLnBrk="1" latinLnBrk="0" hangingPunct="1">
              <a:lnSpc>
                <a:spcPct val="150000"/>
              </a:lnSpc>
              <a:spcBef>
                <a:spcPts val="1000"/>
              </a:spcBef>
              <a:buFont typeface="Arial" panose="020B0604020202020204" pitchFamily="34" charset="0"/>
              <a:buNone/>
              <a:defRPr sz="1400" b="0" i="0" kern="1200">
                <a:solidFill>
                  <a:schemeClr val="tx1"/>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Blip>
                <a:blip r:embed="rId3"/>
              </a:buBlip>
            </a:pPr>
            <a:r>
              <a:rPr lang="en-GB" dirty="0">
                <a:solidFill>
                  <a:schemeClr val="tx1">
                    <a:lumMod val="50000"/>
                    <a:lumOff val="50000"/>
                  </a:schemeClr>
                </a:solidFill>
                <a:latin typeface="Poppins" panose="00000500000000000000" pitchFamily="2" charset="0"/>
                <a:cs typeface="Poppins" panose="00000500000000000000" pitchFamily="2" charset="0"/>
              </a:rPr>
              <a:t>It is at best </a:t>
            </a:r>
            <a:r>
              <a:rPr lang="en-GB" b="1" dirty="0">
                <a:solidFill>
                  <a:schemeClr val="tx1">
                    <a:lumMod val="50000"/>
                    <a:lumOff val="50000"/>
                  </a:schemeClr>
                </a:solidFill>
                <a:latin typeface="Poppins" panose="00000500000000000000" pitchFamily="2" charset="0"/>
                <a:cs typeface="Poppins" panose="00000500000000000000" pitchFamily="2" charset="0"/>
              </a:rPr>
              <a:t>uncomfortable</a:t>
            </a:r>
            <a:r>
              <a:rPr lang="en-GB" dirty="0">
                <a:solidFill>
                  <a:schemeClr val="tx1">
                    <a:lumMod val="50000"/>
                    <a:lumOff val="50000"/>
                  </a:schemeClr>
                </a:solidFill>
                <a:latin typeface="Poppins" panose="00000500000000000000" pitchFamily="2" charset="0"/>
                <a:cs typeface="Poppins" panose="00000500000000000000" pitchFamily="2" charset="0"/>
              </a:rPr>
              <a:t>, at worst </a:t>
            </a:r>
            <a:r>
              <a:rPr lang="en-GB" b="1" dirty="0">
                <a:solidFill>
                  <a:schemeClr val="tx1">
                    <a:lumMod val="50000"/>
                    <a:lumOff val="50000"/>
                  </a:schemeClr>
                </a:solidFill>
                <a:latin typeface="Poppins" panose="00000500000000000000" pitchFamily="2" charset="0"/>
                <a:cs typeface="Poppins" panose="00000500000000000000" pitchFamily="2" charset="0"/>
              </a:rPr>
              <a:t>painful</a:t>
            </a:r>
            <a:r>
              <a:rPr lang="en-GB" dirty="0">
                <a:solidFill>
                  <a:schemeClr val="tx1">
                    <a:lumMod val="50000"/>
                    <a:lumOff val="50000"/>
                  </a:schemeClr>
                </a:solidFill>
                <a:latin typeface="Poppins" panose="00000500000000000000" pitchFamily="2" charset="0"/>
                <a:cs typeface="Poppins" panose="00000500000000000000" pitchFamily="2" charset="0"/>
              </a:rPr>
              <a:t> and </a:t>
            </a:r>
            <a:r>
              <a:rPr lang="en-GB" b="1" dirty="0">
                <a:solidFill>
                  <a:schemeClr val="tx1">
                    <a:lumMod val="50000"/>
                    <a:lumOff val="50000"/>
                  </a:schemeClr>
                </a:solidFill>
                <a:latin typeface="Poppins" panose="00000500000000000000" pitchFamily="2" charset="0"/>
                <a:cs typeface="Poppins" panose="00000500000000000000" pitchFamily="2" charset="0"/>
              </a:rPr>
              <a:t>invasive</a:t>
            </a:r>
          </a:p>
          <a:p>
            <a:pPr marL="285750" indent="-285750">
              <a:buBlip>
                <a:blip r:embed="rId3"/>
              </a:buBlip>
            </a:pPr>
            <a:r>
              <a:rPr lang="en-GB" dirty="0">
                <a:solidFill>
                  <a:schemeClr val="tx1">
                    <a:lumMod val="50000"/>
                    <a:lumOff val="50000"/>
                  </a:schemeClr>
                </a:solidFill>
                <a:latin typeface="Poppins" panose="00000500000000000000" pitchFamily="2" charset="0"/>
                <a:cs typeface="Poppins" panose="00000500000000000000" pitchFamily="2" charset="0"/>
              </a:rPr>
              <a:t>It is </a:t>
            </a:r>
            <a:r>
              <a:rPr lang="en-GB" b="1" dirty="0">
                <a:solidFill>
                  <a:schemeClr val="tx1">
                    <a:lumMod val="50000"/>
                    <a:lumOff val="50000"/>
                  </a:schemeClr>
                </a:solidFill>
                <a:latin typeface="Poppins" panose="00000500000000000000" pitchFamily="2" charset="0"/>
                <a:cs typeface="Poppins" panose="00000500000000000000" pitchFamily="2" charset="0"/>
              </a:rPr>
              <a:t>inconvenient</a:t>
            </a:r>
            <a:r>
              <a:rPr lang="en-GB" dirty="0">
                <a:solidFill>
                  <a:schemeClr val="tx1">
                    <a:lumMod val="50000"/>
                    <a:lumOff val="50000"/>
                  </a:schemeClr>
                </a:solidFill>
                <a:latin typeface="Poppins" panose="00000500000000000000" pitchFamily="2" charset="0"/>
                <a:cs typeface="Poppins" panose="00000500000000000000" pitchFamily="2" charset="0"/>
              </a:rPr>
              <a:t> as it requires a hospital visit</a:t>
            </a:r>
          </a:p>
          <a:p>
            <a:pPr marL="285750" indent="-285750">
              <a:buBlip>
                <a:blip r:embed="rId3"/>
              </a:buBlip>
            </a:pPr>
            <a:r>
              <a:rPr lang="en-GB" dirty="0">
                <a:solidFill>
                  <a:schemeClr val="tx1">
                    <a:lumMod val="50000"/>
                    <a:lumOff val="50000"/>
                  </a:schemeClr>
                </a:solidFill>
                <a:latin typeface="Poppins" panose="00000500000000000000" pitchFamily="2" charset="0"/>
                <a:cs typeface="Poppins" panose="00000500000000000000" pitchFamily="2" charset="0"/>
              </a:rPr>
              <a:t>It </a:t>
            </a:r>
            <a:r>
              <a:rPr lang="en-GB" b="1" dirty="0">
                <a:solidFill>
                  <a:schemeClr val="tx1">
                    <a:lumMod val="50000"/>
                    <a:lumOff val="50000"/>
                  </a:schemeClr>
                </a:solidFill>
                <a:latin typeface="Poppins" panose="00000500000000000000" pitchFamily="2" charset="0"/>
                <a:cs typeface="Poppins" panose="00000500000000000000" pitchFamily="2" charset="0"/>
              </a:rPr>
              <a:t>costs</a:t>
            </a:r>
            <a:r>
              <a:rPr lang="en-GB" dirty="0">
                <a:solidFill>
                  <a:schemeClr val="tx1">
                    <a:lumMod val="50000"/>
                    <a:lumOff val="50000"/>
                  </a:schemeClr>
                </a:solidFill>
                <a:latin typeface="Poppins" panose="00000500000000000000" pitchFamily="2" charset="0"/>
                <a:cs typeface="Poppins" panose="00000500000000000000" pitchFamily="2" charset="0"/>
              </a:rPr>
              <a:t> the </a:t>
            </a:r>
            <a:r>
              <a:rPr lang="en-GB" b="1" dirty="0">
                <a:solidFill>
                  <a:schemeClr val="tx1">
                    <a:lumMod val="50000"/>
                    <a:lumOff val="50000"/>
                  </a:schemeClr>
                </a:solidFill>
                <a:latin typeface="Poppins" panose="00000500000000000000" pitchFamily="2" charset="0"/>
                <a:cs typeface="Poppins" panose="00000500000000000000" pitchFamily="2" charset="0"/>
              </a:rPr>
              <a:t>healthcare</a:t>
            </a:r>
            <a:r>
              <a:rPr lang="en-GB" dirty="0">
                <a:solidFill>
                  <a:schemeClr val="tx1">
                    <a:lumMod val="50000"/>
                    <a:lumOff val="50000"/>
                  </a:schemeClr>
                </a:solidFill>
                <a:latin typeface="Poppins" panose="00000500000000000000" pitchFamily="2" charset="0"/>
                <a:cs typeface="Poppins" panose="00000500000000000000" pitchFamily="2" charset="0"/>
              </a:rPr>
              <a:t> provider time and money (£88M* per year in the UK)</a:t>
            </a:r>
          </a:p>
          <a:p>
            <a:pPr marL="285750" indent="-285750">
              <a:buBlip>
                <a:blip r:embed="rId3"/>
              </a:buBlip>
            </a:pPr>
            <a:r>
              <a:rPr lang="en-GB" dirty="0">
                <a:solidFill>
                  <a:schemeClr val="tx1">
                    <a:lumMod val="50000"/>
                    <a:lumOff val="50000"/>
                  </a:schemeClr>
                </a:solidFill>
                <a:latin typeface="Poppins" panose="00000500000000000000" pitchFamily="2" charset="0"/>
                <a:cs typeface="Poppins" panose="00000500000000000000" pitchFamily="2" charset="0"/>
              </a:rPr>
              <a:t>Is not without </a:t>
            </a:r>
            <a:r>
              <a:rPr lang="en-GB" b="1" dirty="0">
                <a:solidFill>
                  <a:schemeClr val="tx1">
                    <a:lumMod val="50000"/>
                    <a:lumOff val="50000"/>
                  </a:schemeClr>
                </a:solidFill>
                <a:latin typeface="Poppins" panose="00000500000000000000" pitchFamily="2" charset="0"/>
                <a:cs typeface="Poppins" panose="00000500000000000000" pitchFamily="2" charset="0"/>
              </a:rPr>
              <a:t>complications</a:t>
            </a:r>
          </a:p>
          <a:p>
            <a:pPr marL="285750" indent="-285750">
              <a:buBlip>
                <a:blip r:embed="rId3"/>
              </a:buBlip>
            </a:pPr>
            <a:r>
              <a:rPr lang="en-GB" b="1" dirty="0">
                <a:solidFill>
                  <a:schemeClr val="tx1">
                    <a:lumMod val="50000"/>
                    <a:lumOff val="50000"/>
                  </a:schemeClr>
                </a:solidFill>
                <a:latin typeface="Poppins" panose="00000500000000000000" pitchFamily="2" charset="0"/>
                <a:cs typeface="Poppins" panose="00000500000000000000" pitchFamily="2" charset="0"/>
              </a:rPr>
              <a:t>Sensitivity</a:t>
            </a:r>
            <a:r>
              <a:rPr lang="en-GB" dirty="0">
                <a:solidFill>
                  <a:schemeClr val="tx1">
                    <a:lumMod val="50000"/>
                    <a:lumOff val="50000"/>
                  </a:schemeClr>
                </a:solidFill>
                <a:latin typeface="Poppins" panose="00000500000000000000" pitchFamily="2" charset="0"/>
                <a:cs typeface="Poppins" panose="00000500000000000000" pitchFamily="2" charset="0"/>
              </a:rPr>
              <a:t> and </a:t>
            </a:r>
            <a:r>
              <a:rPr lang="en-GB" b="1" dirty="0">
                <a:solidFill>
                  <a:schemeClr val="tx1">
                    <a:lumMod val="50000"/>
                    <a:lumOff val="50000"/>
                  </a:schemeClr>
                </a:solidFill>
                <a:latin typeface="Poppins" panose="00000500000000000000" pitchFamily="2" charset="0"/>
                <a:cs typeface="Poppins" panose="00000500000000000000" pitchFamily="2" charset="0"/>
              </a:rPr>
              <a:t>specificity</a:t>
            </a:r>
            <a:r>
              <a:rPr lang="en-GB" dirty="0">
                <a:solidFill>
                  <a:schemeClr val="tx1">
                    <a:lumMod val="50000"/>
                    <a:lumOff val="50000"/>
                  </a:schemeClr>
                </a:solidFill>
                <a:latin typeface="Poppins" panose="00000500000000000000" pitchFamily="2" charset="0"/>
                <a:cs typeface="Poppins" panose="00000500000000000000" pitchFamily="2" charset="0"/>
              </a:rPr>
              <a:t> is </a:t>
            </a:r>
            <a:r>
              <a:rPr lang="en-GB" b="1" dirty="0">
                <a:solidFill>
                  <a:schemeClr val="tx1">
                    <a:lumMod val="50000"/>
                    <a:lumOff val="50000"/>
                  </a:schemeClr>
                </a:solidFill>
                <a:latin typeface="Poppins" panose="00000500000000000000" pitchFamily="2" charset="0"/>
                <a:cs typeface="Poppins" panose="00000500000000000000" pitchFamily="2" charset="0"/>
              </a:rPr>
              <a:t>operator</a:t>
            </a:r>
            <a:r>
              <a:rPr lang="en-GB" dirty="0">
                <a:solidFill>
                  <a:schemeClr val="tx1">
                    <a:lumMod val="50000"/>
                    <a:lumOff val="50000"/>
                  </a:schemeClr>
                </a:solidFill>
                <a:latin typeface="Poppins" panose="00000500000000000000" pitchFamily="2" charset="0"/>
                <a:cs typeface="Poppins" panose="00000500000000000000" pitchFamily="2" charset="0"/>
              </a:rPr>
              <a:t> </a:t>
            </a:r>
            <a:r>
              <a:rPr lang="en-GB" b="1" dirty="0">
                <a:solidFill>
                  <a:schemeClr val="tx1">
                    <a:lumMod val="50000"/>
                    <a:lumOff val="50000"/>
                  </a:schemeClr>
                </a:solidFill>
                <a:latin typeface="Poppins" panose="00000500000000000000" pitchFamily="2" charset="0"/>
                <a:cs typeface="Poppins" panose="00000500000000000000" pitchFamily="2" charset="0"/>
              </a:rPr>
              <a:t>dependant</a:t>
            </a:r>
            <a:r>
              <a:rPr lang="en-GB" dirty="0">
                <a:solidFill>
                  <a:schemeClr val="tx1">
                    <a:lumMod val="50000"/>
                    <a:lumOff val="50000"/>
                  </a:schemeClr>
                </a:solidFill>
                <a:latin typeface="Poppins" panose="00000500000000000000" pitchFamily="2" charset="0"/>
                <a:cs typeface="Poppins" panose="00000500000000000000" pitchFamily="2" charset="0"/>
              </a:rPr>
              <a:t>. </a:t>
            </a:r>
          </a:p>
          <a:p>
            <a:r>
              <a:rPr lang="en-GB" dirty="0">
                <a:solidFill>
                  <a:schemeClr val="tx1">
                    <a:lumMod val="50000"/>
                    <a:lumOff val="50000"/>
                  </a:schemeClr>
                </a:solidFill>
                <a:latin typeface="Poppins" panose="00000500000000000000" pitchFamily="2" charset="0"/>
                <a:cs typeface="Poppins" panose="00000500000000000000" pitchFamily="2" charset="0"/>
              </a:rPr>
              <a:t>      AND  </a:t>
            </a:r>
            <a:r>
              <a:rPr lang="en-GB" b="1" dirty="0">
                <a:solidFill>
                  <a:srgbClr val="FF0000"/>
                </a:solidFill>
                <a:latin typeface="Poppins" panose="00000500000000000000" pitchFamily="2" charset="0"/>
                <a:cs typeface="Poppins" panose="00000500000000000000" pitchFamily="2" charset="0"/>
              </a:rPr>
              <a:t>90% of patients referred don’t need it!</a:t>
            </a:r>
            <a:endParaRPr lang="en-GB" b="1" dirty="0">
              <a:solidFill>
                <a:srgbClr val="FF0000"/>
              </a:solidFill>
            </a:endParaRPr>
          </a:p>
        </p:txBody>
      </p:sp>
      <p:grpSp>
        <p:nvGrpSpPr>
          <p:cNvPr id="4" name="Group 3">
            <a:extLst>
              <a:ext uri="{FF2B5EF4-FFF2-40B4-BE49-F238E27FC236}">
                <a16:creationId xmlns:a16="http://schemas.microsoft.com/office/drawing/2014/main" id="{560244F6-A363-A7F0-B96C-555D1CADD91A}"/>
              </a:ext>
            </a:extLst>
          </p:cNvPr>
          <p:cNvGrpSpPr/>
          <p:nvPr/>
        </p:nvGrpSpPr>
        <p:grpSpPr>
          <a:xfrm>
            <a:off x="2159651" y="1167363"/>
            <a:ext cx="8013350" cy="729463"/>
            <a:chOff x="1553646" y="1161406"/>
            <a:chExt cx="7234754" cy="729463"/>
          </a:xfrm>
        </p:grpSpPr>
        <p:pic>
          <p:nvPicPr>
            <p:cNvPr id="3" name="Picture 2" descr="Background pattern&#10;&#10;Description automatically generated">
              <a:extLst>
                <a:ext uri="{FF2B5EF4-FFF2-40B4-BE49-F238E27FC236}">
                  <a16:creationId xmlns:a16="http://schemas.microsoft.com/office/drawing/2014/main" id="{7B6522FE-5078-D5CC-C830-251F627746E1}"/>
                </a:ext>
              </a:extLst>
            </p:cNvPr>
            <p:cNvPicPr>
              <a:picLocks noChangeAspect="1"/>
            </p:cNvPicPr>
            <p:nvPr/>
          </p:nvPicPr>
          <p:blipFill rotWithShape="1">
            <a:blip r:embed="rId4">
              <a:extLst>
                <a:ext uri="{28A0092B-C50C-407E-A947-70E740481C1C}">
                  <a14:useLocalDpi xmlns:a14="http://schemas.microsoft.com/office/drawing/2010/main" val="0"/>
                </a:ext>
              </a:extLst>
            </a:blip>
            <a:srcRect t="78222" r="25453" b="3201"/>
            <a:stretch/>
          </p:blipFill>
          <p:spPr>
            <a:xfrm>
              <a:off x="1553646" y="1161406"/>
              <a:ext cx="7234754" cy="7294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2" name="TextBox 31">
              <a:extLst>
                <a:ext uri="{FF2B5EF4-FFF2-40B4-BE49-F238E27FC236}">
                  <a16:creationId xmlns:a16="http://schemas.microsoft.com/office/drawing/2014/main" id="{480E283D-6961-C4E1-E40B-81AF70C687FB}"/>
                </a:ext>
              </a:extLst>
            </p:cNvPr>
            <p:cNvSpPr txBox="1"/>
            <p:nvPr/>
          </p:nvSpPr>
          <p:spPr>
            <a:xfrm>
              <a:off x="1813183" y="1203890"/>
              <a:ext cx="6848231" cy="553998"/>
            </a:xfrm>
            <a:prstGeom prst="rect">
              <a:avLst/>
            </a:prstGeom>
            <a:noFill/>
          </p:spPr>
          <p:txBody>
            <a:bodyPr wrap="square">
              <a:spAutoFit/>
            </a:bodyPr>
            <a:lstStyle/>
            <a:p>
              <a:pPr algn="ctr"/>
              <a:r>
                <a:rPr lang="en-GB" sz="1500" b="0" i="0" dirty="0">
                  <a:solidFill>
                    <a:schemeClr val="bg1"/>
                  </a:solidFill>
                  <a:effectLst/>
                  <a:latin typeface="Poppins" panose="00000500000000000000" pitchFamily="2" charset="0"/>
                  <a:cs typeface="Poppins" panose="00000500000000000000" pitchFamily="2" charset="0"/>
                </a:rPr>
                <a:t>“I have had bladder cancer 4 times. The cystoscopy is so invasive, uncomfortable and embarrassing I actually dread it for weeks before</a:t>
              </a:r>
              <a:r>
                <a:rPr lang="en-GB" sz="1400" b="0" i="0" dirty="0">
                  <a:solidFill>
                    <a:schemeClr val="bg1"/>
                  </a:solidFill>
                  <a:effectLst/>
                  <a:latin typeface="Poppins" panose="00000500000000000000" pitchFamily="2" charset="0"/>
                  <a:cs typeface="Poppins" panose="00000500000000000000" pitchFamily="2" charset="0"/>
                </a:rPr>
                <a:t>.”</a:t>
              </a:r>
              <a:endParaRPr lang="en-GB" sz="1400" dirty="0">
                <a:solidFill>
                  <a:schemeClr val="bg1"/>
                </a:solidFill>
                <a:latin typeface="Poppins" panose="00000500000000000000" pitchFamily="2" charset="0"/>
                <a:cs typeface="Poppins" panose="00000500000000000000" pitchFamily="2" charset="0"/>
              </a:endParaRPr>
            </a:p>
          </p:txBody>
        </p:sp>
      </p:grpSp>
      <p:sp>
        <p:nvSpPr>
          <p:cNvPr id="33" name="Text Placeholder 6">
            <a:extLst>
              <a:ext uri="{FF2B5EF4-FFF2-40B4-BE49-F238E27FC236}">
                <a16:creationId xmlns:a16="http://schemas.microsoft.com/office/drawing/2014/main" id="{80EB5FBD-146D-E16A-24EB-BE0F0BA3B137}"/>
              </a:ext>
            </a:extLst>
          </p:cNvPr>
          <p:cNvSpPr>
            <a:spLocks noGrp="1"/>
          </p:cNvSpPr>
          <p:nvPr/>
        </p:nvSpPr>
        <p:spPr>
          <a:xfrm>
            <a:off x="2988703" y="1924540"/>
            <a:ext cx="5384800" cy="287898"/>
          </a:xfrm>
          <a:prstGeom prst="rect">
            <a:avLst/>
          </a:prstGeom>
        </p:spPr>
        <p:txBody>
          <a:bodyPr lIns="91440" tIns="45720" rIns="91440" bIns="45720" anchor="b"/>
          <a:lstStyle>
            <a:lvl1pPr marL="0" indent="0" algn="l" defTabSz="914400" rtl="0" eaLnBrk="1" latinLnBrk="0" hangingPunct="1">
              <a:lnSpc>
                <a:spcPct val="90000"/>
              </a:lnSpc>
              <a:spcBef>
                <a:spcPts val="1000"/>
              </a:spcBef>
              <a:buFont typeface="Arial" panose="020B0604020202020204" pitchFamily="34" charset="0"/>
              <a:buNone/>
              <a:defRPr lang="en-GB" sz="2000" b="0" i="0" kern="1200" dirty="0" smtClean="0">
                <a:solidFill>
                  <a:srgbClr val="345897"/>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GB" sz="1800" b="1" i="0" kern="1200" dirty="0">
                <a:solidFill>
                  <a:srgbClr val="345897"/>
                </a:solidFill>
                <a:latin typeface="Quicksand Bold" panose="02000503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1400" dirty="0">
                <a:solidFill>
                  <a:srgbClr val="3434D5"/>
                </a:solidFill>
              </a:rPr>
              <a:t>NHS patient’s comment after hearing of GALEAS Bladder</a:t>
            </a:r>
          </a:p>
        </p:txBody>
      </p:sp>
      <p:sp>
        <p:nvSpPr>
          <p:cNvPr id="11" name="TextBox 10">
            <a:extLst>
              <a:ext uri="{FF2B5EF4-FFF2-40B4-BE49-F238E27FC236}">
                <a16:creationId xmlns:a16="http://schemas.microsoft.com/office/drawing/2014/main" id="{6FD3891C-D23B-4FD2-9B2B-4E72D8B99D6D}"/>
              </a:ext>
            </a:extLst>
          </p:cNvPr>
          <p:cNvSpPr txBox="1"/>
          <p:nvPr/>
        </p:nvSpPr>
        <p:spPr>
          <a:xfrm>
            <a:off x="2013686" y="6488113"/>
            <a:ext cx="8305280"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x-none" sz="1000" b="0" i="1" u="none" strike="noStrike" kern="1200" cap="none" spc="0" normalizeH="0" baseline="0" noProof="0" dirty="0">
                <a:ln>
                  <a:noFill/>
                </a:ln>
                <a:solidFill>
                  <a:prstClr val="black">
                    <a:lumMod val="50000"/>
                    <a:lumOff val="50000"/>
                  </a:prstClr>
                </a:solidFill>
                <a:effectLst/>
                <a:uLnTx/>
                <a:uFillTx/>
                <a:latin typeface="Poppins" panose="00000500000000000000" pitchFamily="2" charset="0"/>
                <a:ea typeface="+mn-ea"/>
                <a:cs typeface="Poppins" panose="00000500000000000000" pitchFamily="2" charset="0"/>
              </a:rPr>
              <a:t>* Cost of cystoscopy only (NHS Tariff £330), plus staff time and ancillary costs for £470. Does not represent the full pathway</a:t>
            </a:r>
            <a:r>
              <a:rPr kumimoji="0" lang="en-GB" altLang="x-none" sz="1000" b="0" i="0" u="none" strike="noStrike" kern="1200" cap="none" spc="0" normalizeH="0" baseline="0" noProof="0" dirty="0">
                <a:ln>
                  <a:noFill/>
                </a:ln>
                <a:solidFill>
                  <a:prstClr val="black">
                    <a:lumMod val="50000"/>
                    <a:lumOff val="50000"/>
                  </a:prstClr>
                </a:solidFill>
                <a:effectLst/>
                <a:uLnTx/>
                <a:uFillTx/>
                <a:latin typeface="Poppins" panose="00000500000000000000" pitchFamily="2" charset="0"/>
                <a:ea typeface="+mn-ea"/>
                <a:cs typeface="Poppins" panose="00000500000000000000" pitchFamily="2" charset="0"/>
              </a:rPr>
              <a:t>.</a:t>
            </a:r>
            <a:endParaRPr kumimoji="0" lang="en-US" altLang="x-none" sz="18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pic>
        <p:nvPicPr>
          <p:cNvPr id="12" name="Picture 2">
            <a:extLst>
              <a:ext uri="{FF2B5EF4-FFF2-40B4-BE49-F238E27FC236}">
                <a16:creationId xmlns:a16="http://schemas.microsoft.com/office/drawing/2014/main" id="{F7CCB26E-9773-42FC-8FC4-F7BD36DA469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0418" r="17654"/>
          <a:stretch/>
        </p:blipFill>
        <p:spPr bwMode="auto">
          <a:xfrm>
            <a:off x="10443966" y="2024995"/>
            <a:ext cx="1449587" cy="126054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a:extLst>
              <a:ext uri="{FF2B5EF4-FFF2-40B4-BE49-F238E27FC236}">
                <a16:creationId xmlns:a16="http://schemas.microsoft.com/office/drawing/2014/main" id="{6EE2C2AF-7563-4E4B-858F-F0758DD0C7A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45880"/>
          <a:stretch/>
        </p:blipFill>
        <p:spPr bwMode="auto">
          <a:xfrm>
            <a:off x="10443967" y="3429000"/>
            <a:ext cx="1519194" cy="116417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a:extLst>
              <a:ext uri="{FF2B5EF4-FFF2-40B4-BE49-F238E27FC236}">
                <a16:creationId xmlns:a16="http://schemas.microsoft.com/office/drawing/2014/main" id="{157F337B-F8D1-4E40-9143-27035CE9B78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4503"/>
          <a:stretch/>
        </p:blipFill>
        <p:spPr bwMode="auto">
          <a:xfrm>
            <a:off x="10427788" y="4658792"/>
            <a:ext cx="1481941" cy="1260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53647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Gráfico 31">
            <a:extLst>
              <a:ext uri="{FF2B5EF4-FFF2-40B4-BE49-F238E27FC236}">
                <a16:creationId xmlns:a16="http://schemas.microsoft.com/office/drawing/2014/main" id="{67E1A411-14A5-4AB2-7B7D-D8046AB37FF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686282" y="6289705"/>
            <a:ext cx="966141" cy="131525"/>
          </a:xfrm>
          <a:prstGeom prst="rect">
            <a:avLst/>
          </a:prstGeom>
        </p:spPr>
      </p:pic>
      <p:sp>
        <p:nvSpPr>
          <p:cNvPr id="29" name="Rectángulo 28">
            <a:extLst>
              <a:ext uri="{FF2B5EF4-FFF2-40B4-BE49-F238E27FC236}">
                <a16:creationId xmlns:a16="http://schemas.microsoft.com/office/drawing/2014/main" id="{C79918C0-E713-92A0-D65A-9836F13EBCF1}"/>
              </a:ext>
            </a:extLst>
          </p:cNvPr>
          <p:cNvSpPr/>
          <p:nvPr/>
        </p:nvSpPr>
        <p:spPr>
          <a:xfrm>
            <a:off x="1101403" y="493136"/>
            <a:ext cx="7688580" cy="40011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3232CD"/>
                </a:solidFill>
                <a:effectLst/>
                <a:uLnTx/>
                <a:uFillTx/>
                <a:latin typeface="Poppins Medium"/>
                <a:ea typeface="+mn-ea"/>
                <a:cs typeface="Poppins Medium"/>
              </a:rPr>
              <a:t>Molecular Triage - Reducing the Burden of cystoscopy</a:t>
            </a:r>
            <a:endParaRPr kumimoji="0" lang="en-US" sz="2000" b="0" i="0" u="none" strike="noStrike" kern="1200" cap="none" spc="0" normalizeH="0" baseline="0" noProof="0" dirty="0">
              <a:ln>
                <a:noFill/>
              </a:ln>
              <a:solidFill>
                <a:srgbClr val="3232CD"/>
              </a:solidFill>
              <a:effectLst/>
              <a:uLnTx/>
              <a:uFillTx/>
              <a:latin typeface="Poppins Medium" panose="00000600000000000000" pitchFamily="2" charset="0"/>
              <a:ea typeface="+mn-ea"/>
              <a:cs typeface="Poppins Medium" panose="00000600000000000000" pitchFamily="2" charset="0"/>
            </a:endParaRPr>
          </a:p>
        </p:txBody>
      </p:sp>
      <p:sp>
        <p:nvSpPr>
          <p:cNvPr id="50" name="Triángulo rectángulo 9">
            <a:extLst>
              <a:ext uri="{FF2B5EF4-FFF2-40B4-BE49-F238E27FC236}">
                <a16:creationId xmlns:a16="http://schemas.microsoft.com/office/drawing/2014/main" id="{685929F8-64BD-AB63-FC0B-DAD36B2B0429}"/>
              </a:ext>
            </a:extLst>
          </p:cNvPr>
          <p:cNvSpPr/>
          <p:nvPr/>
        </p:nvSpPr>
        <p:spPr>
          <a:xfrm rot="18900000">
            <a:off x="3072095" y="2429743"/>
            <a:ext cx="209746" cy="209746"/>
          </a:xfrm>
          <a:custGeom>
            <a:avLst/>
            <a:gdLst>
              <a:gd name="connsiteX0" fmla="*/ 0 w 650045"/>
              <a:gd name="connsiteY0" fmla="*/ 650045 h 650045"/>
              <a:gd name="connsiteX1" fmla="*/ 0 w 650045"/>
              <a:gd name="connsiteY1" fmla="*/ 0 h 650045"/>
              <a:gd name="connsiteX2" fmla="*/ 650045 w 650045"/>
              <a:gd name="connsiteY2" fmla="*/ 650045 h 650045"/>
              <a:gd name="connsiteX3" fmla="*/ 0 w 650045"/>
              <a:gd name="connsiteY3" fmla="*/ 650045 h 650045"/>
              <a:gd name="connsiteX0" fmla="*/ 0 w 650045"/>
              <a:gd name="connsiteY0" fmla="*/ 650045 h 650045"/>
              <a:gd name="connsiteX1" fmla="*/ 0 w 650045"/>
              <a:gd name="connsiteY1" fmla="*/ 0 h 650045"/>
              <a:gd name="connsiteX2" fmla="*/ 504942 w 650045"/>
              <a:gd name="connsiteY2" fmla="*/ 101514 h 650045"/>
              <a:gd name="connsiteX3" fmla="*/ 650045 w 650045"/>
              <a:gd name="connsiteY3" fmla="*/ 650045 h 650045"/>
              <a:gd name="connsiteX4" fmla="*/ 0 w 650045"/>
              <a:gd name="connsiteY4" fmla="*/ 650045 h 650045"/>
              <a:gd name="connsiteX0" fmla="*/ 0 w 650045"/>
              <a:gd name="connsiteY0" fmla="*/ 650045 h 650045"/>
              <a:gd name="connsiteX1" fmla="*/ 0 w 650045"/>
              <a:gd name="connsiteY1" fmla="*/ 0 h 650045"/>
              <a:gd name="connsiteX2" fmla="*/ 594900 w 650045"/>
              <a:gd name="connsiteY2" fmla="*/ 180229 h 650045"/>
              <a:gd name="connsiteX3" fmla="*/ 650045 w 650045"/>
              <a:gd name="connsiteY3" fmla="*/ 650045 h 650045"/>
              <a:gd name="connsiteX4" fmla="*/ 0 w 650045"/>
              <a:gd name="connsiteY4" fmla="*/ 650045 h 650045"/>
              <a:gd name="connsiteX0" fmla="*/ 594900 w 686340"/>
              <a:gd name="connsiteY0" fmla="*/ 180229 h 650045"/>
              <a:gd name="connsiteX1" fmla="*/ 650045 w 686340"/>
              <a:gd name="connsiteY1" fmla="*/ 650045 h 650045"/>
              <a:gd name="connsiteX2" fmla="*/ 0 w 686340"/>
              <a:gd name="connsiteY2" fmla="*/ 650045 h 650045"/>
              <a:gd name="connsiteX3" fmla="*/ 0 w 686340"/>
              <a:gd name="connsiteY3" fmla="*/ 0 h 650045"/>
              <a:gd name="connsiteX4" fmla="*/ 686340 w 686340"/>
              <a:gd name="connsiteY4" fmla="*/ 271669 h 650045"/>
              <a:gd name="connsiteX0" fmla="*/ 594900 w 650045"/>
              <a:gd name="connsiteY0" fmla="*/ 180229 h 650045"/>
              <a:gd name="connsiteX1" fmla="*/ 650045 w 650045"/>
              <a:gd name="connsiteY1" fmla="*/ 650045 h 650045"/>
              <a:gd name="connsiteX2" fmla="*/ 0 w 650045"/>
              <a:gd name="connsiteY2" fmla="*/ 650045 h 650045"/>
              <a:gd name="connsiteX3" fmla="*/ 0 w 650045"/>
              <a:gd name="connsiteY3" fmla="*/ 0 h 650045"/>
              <a:gd name="connsiteX0" fmla="*/ 650045 w 650045"/>
              <a:gd name="connsiteY0" fmla="*/ 650045 h 650045"/>
              <a:gd name="connsiteX1" fmla="*/ 0 w 650045"/>
              <a:gd name="connsiteY1" fmla="*/ 650045 h 650045"/>
              <a:gd name="connsiteX2" fmla="*/ 0 w 650045"/>
              <a:gd name="connsiteY2" fmla="*/ 0 h 650045"/>
            </a:gdLst>
            <a:ahLst/>
            <a:cxnLst>
              <a:cxn ang="0">
                <a:pos x="connsiteX0" y="connsiteY0"/>
              </a:cxn>
              <a:cxn ang="0">
                <a:pos x="connsiteX1" y="connsiteY1"/>
              </a:cxn>
              <a:cxn ang="0">
                <a:pos x="connsiteX2" y="connsiteY2"/>
              </a:cxn>
            </a:cxnLst>
            <a:rect l="l" t="t" r="r" b="b"/>
            <a:pathLst>
              <a:path w="650045" h="650045">
                <a:moveTo>
                  <a:pt x="650045" y="650045"/>
                </a:moveTo>
                <a:lnTo>
                  <a:pt x="0" y="650045"/>
                </a:ln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Rectángulo 28">
            <a:extLst>
              <a:ext uri="{FF2B5EF4-FFF2-40B4-BE49-F238E27FC236}">
                <a16:creationId xmlns:a16="http://schemas.microsoft.com/office/drawing/2014/main" id="{DF4BFF34-67DF-FD93-58D9-A824B390CF72}"/>
              </a:ext>
            </a:extLst>
          </p:cNvPr>
          <p:cNvSpPr/>
          <p:nvPr/>
        </p:nvSpPr>
        <p:spPr>
          <a:xfrm>
            <a:off x="3183852" y="3063204"/>
            <a:ext cx="2101411" cy="1015663"/>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000" b="1" i="0" u="none" strike="noStrike" kern="1200" cap="none" spc="0" normalizeH="0" baseline="0" noProof="0" dirty="0" err="1">
                <a:ln>
                  <a:noFill/>
                </a:ln>
                <a:solidFill>
                  <a:srgbClr val="3232CD"/>
                </a:solidFill>
                <a:effectLst/>
                <a:uLnTx/>
                <a:uFillTx/>
                <a:latin typeface="Poppins Medium"/>
                <a:ea typeface="+mn-ea"/>
                <a:cs typeface="Poppins Medium"/>
              </a:rPr>
              <a:t>Cystoscopy</a:t>
            </a:r>
            <a:endParaRPr kumimoji="0" lang="es-ES" sz="1000" b="1" i="0" u="none" strike="noStrike" kern="1200" cap="none" spc="0" normalizeH="0" baseline="0" noProof="0" dirty="0">
              <a:ln>
                <a:noFill/>
              </a:ln>
              <a:solidFill>
                <a:srgbClr val="3232CD"/>
              </a:solidFill>
              <a:effectLst/>
              <a:uLnTx/>
              <a:uFillTx/>
              <a:latin typeface="Poppins Medium"/>
              <a:ea typeface="+mn-ea"/>
              <a:cs typeface="Poppins Medium"/>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000" b="1" i="0" u="none" strike="noStrike" kern="1200" cap="none" spc="0" normalizeH="0" baseline="0" noProof="0" dirty="0">
              <a:ln>
                <a:noFill/>
              </a:ln>
              <a:solidFill>
                <a:srgbClr val="3232CD"/>
              </a:solidFill>
              <a:effectLst/>
              <a:uLnTx/>
              <a:uFillTx/>
              <a:latin typeface="Poppins Medium" panose="00000600000000000000" pitchFamily="2" charset="0"/>
              <a:ea typeface="+mn-ea"/>
              <a:cs typeface="Poppins Medium" panose="000006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srgbClr val="3232CD"/>
                </a:solidFill>
                <a:effectLst/>
                <a:uLnTx/>
                <a:uFillTx/>
                <a:latin typeface="Poppins Medium"/>
                <a:ea typeface="+mn-ea"/>
                <a:cs typeface="Poppins Medium"/>
              </a:rPr>
              <a:t>1 000 000 </a:t>
            </a:r>
            <a:r>
              <a:rPr kumimoji="0" lang="es-ES" sz="1000" b="0" i="0" u="none" strike="noStrike" kern="1200" cap="none" spc="0" normalizeH="0" baseline="0" noProof="0" dirty="0" err="1">
                <a:ln>
                  <a:noFill/>
                </a:ln>
                <a:solidFill>
                  <a:srgbClr val="3232CD"/>
                </a:solidFill>
                <a:effectLst/>
                <a:uLnTx/>
                <a:uFillTx/>
                <a:latin typeface="Poppins Medium"/>
                <a:ea typeface="+mn-ea"/>
                <a:cs typeface="Poppins Medium"/>
              </a:rPr>
              <a:t>patients</a:t>
            </a:r>
            <a:r>
              <a:rPr kumimoji="0" lang="es-ES" sz="1000" b="0" i="0" u="none" strike="noStrike" kern="1200" cap="none" spc="0" normalizeH="0" baseline="0" noProof="0" dirty="0">
                <a:ln>
                  <a:noFill/>
                </a:ln>
                <a:solidFill>
                  <a:srgbClr val="3232CD"/>
                </a:solidFill>
                <a:effectLst/>
                <a:uLnTx/>
                <a:uFillTx/>
                <a:latin typeface="Poppins Medium"/>
                <a:ea typeface="+mn-ea"/>
                <a:cs typeface="Poppins Medium"/>
              </a:rPr>
              <a:t> per </a:t>
            </a:r>
            <a:r>
              <a:rPr kumimoji="0" lang="es-ES" sz="1000" b="0" i="0" u="none" strike="noStrike" kern="1200" cap="none" spc="0" normalizeH="0" baseline="0" noProof="0" dirty="0" err="1">
                <a:ln>
                  <a:noFill/>
                </a:ln>
                <a:solidFill>
                  <a:srgbClr val="3232CD"/>
                </a:solidFill>
                <a:effectLst/>
                <a:uLnTx/>
                <a:uFillTx/>
                <a:latin typeface="Poppins Medium"/>
                <a:ea typeface="+mn-ea"/>
                <a:cs typeface="Poppins Medium"/>
              </a:rPr>
              <a:t>year</a:t>
            </a:r>
            <a:r>
              <a:rPr kumimoji="0" lang="es-ES" sz="1000" b="0" i="0" u="none" strike="noStrike" kern="1200" cap="none" spc="0" normalizeH="0" baseline="0" noProof="0" dirty="0">
                <a:ln>
                  <a:noFill/>
                </a:ln>
                <a:solidFill>
                  <a:srgbClr val="3232CD"/>
                </a:solidFill>
                <a:effectLst/>
                <a:uLnTx/>
                <a:uFillTx/>
                <a:latin typeface="Poppins Medium"/>
                <a:ea typeface="+mn-ea"/>
                <a:cs typeface="Poppins Medium"/>
              </a:rPr>
              <a:t> (EU)</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000" b="0" i="0" u="none" strike="noStrike" kern="1200" cap="none" spc="0" normalizeH="0" baseline="0" noProof="0" dirty="0">
              <a:ln>
                <a:noFill/>
              </a:ln>
              <a:solidFill>
                <a:srgbClr val="3232CD"/>
              </a:solidFill>
              <a:effectLst/>
              <a:uLnTx/>
              <a:uFillTx/>
              <a:latin typeface="Poppins Medium" panose="00000600000000000000" pitchFamily="2" charset="0"/>
              <a:ea typeface="+mn-ea"/>
              <a:cs typeface="Poppins Medium" panose="000006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000" b="0" i="0" u="none" strike="noStrike" kern="1200" cap="none" spc="0" normalizeH="0" baseline="0" noProof="0" dirty="0">
              <a:ln>
                <a:noFill/>
              </a:ln>
              <a:solidFill>
                <a:srgbClr val="3232CD"/>
              </a:solidFill>
              <a:effectLst/>
              <a:uLnTx/>
              <a:uFillTx/>
              <a:latin typeface="Poppins Medium" panose="00000600000000000000" pitchFamily="2" charset="0"/>
              <a:ea typeface="+mn-ea"/>
              <a:cs typeface="Poppins Medium" panose="00000600000000000000" pitchFamily="2" charset="0"/>
            </a:endParaRPr>
          </a:p>
        </p:txBody>
      </p:sp>
      <p:sp>
        <p:nvSpPr>
          <p:cNvPr id="55" name="Rectángulo 8">
            <a:extLst>
              <a:ext uri="{FF2B5EF4-FFF2-40B4-BE49-F238E27FC236}">
                <a16:creationId xmlns:a16="http://schemas.microsoft.com/office/drawing/2014/main" id="{64CB1D48-A3D5-FE33-DF74-5340532D6C49}"/>
              </a:ext>
            </a:extLst>
          </p:cNvPr>
          <p:cNvSpPr/>
          <p:nvPr/>
        </p:nvSpPr>
        <p:spPr>
          <a:xfrm>
            <a:off x="6089603" y="1588598"/>
            <a:ext cx="5183535" cy="3019245"/>
          </a:xfrm>
          <a:prstGeom prst="rect">
            <a:avLst/>
          </a:prstGeom>
          <a:solidFill>
            <a:srgbClr val="6FDCA3"/>
          </a:solidFill>
          <a:ln>
            <a:noFill/>
          </a:ln>
          <a:effectLst/>
        </p:spPr>
        <p:style>
          <a:lnRef idx="1">
            <a:schemeClr val="accent1"/>
          </a:lnRef>
          <a:fillRef idx="3">
            <a:schemeClr val="accent1"/>
          </a:fillRef>
          <a:effectRef idx="2">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ángulo: esquinas redondeadas 25">
            <a:extLst>
              <a:ext uri="{FF2B5EF4-FFF2-40B4-BE49-F238E27FC236}">
                <a16:creationId xmlns:a16="http://schemas.microsoft.com/office/drawing/2014/main" id="{EFCB031A-E2C7-88B7-651D-C27D4B692C8B}"/>
              </a:ext>
            </a:extLst>
          </p:cNvPr>
          <p:cNvSpPr/>
          <p:nvPr/>
        </p:nvSpPr>
        <p:spPr>
          <a:xfrm>
            <a:off x="2247177" y="2001211"/>
            <a:ext cx="1859581" cy="410261"/>
          </a:xfrm>
          <a:prstGeom prst="roundRect">
            <a:avLst/>
          </a:prstGeom>
          <a:solidFill>
            <a:schemeClr val="bg1"/>
          </a:solidFill>
          <a:ln w="12700">
            <a:solidFill>
              <a:srgbClr val="6FDC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200" b="1" i="0" u="none" strike="noStrike" kern="1200" cap="none" spc="0" normalizeH="0" baseline="0" noProof="0" dirty="0">
                <a:ln>
                  <a:noFill/>
                </a:ln>
                <a:solidFill>
                  <a:srgbClr val="3232CD"/>
                </a:solidFill>
                <a:effectLst/>
                <a:uLnTx/>
                <a:uFillTx/>
                <a:latin typeface="Poppins Light" panose="00000400000000000000" pitchFamily="2" charset="0"/>
                <a:ea typeface="+mn-ea"/>
                <a:cs typeface="Poppins Light" panose="00000400000000000000" pitchFamily="2" charset="0"/>
              </a:rPr>
              <a:t>Hematuria </a:t>
            </a:r>
            <a:endParaRPr kumimoji="0" lang="es-ES" sz="1200" b="0" i="0" u="none" strike="noStrike" kern="1200" cap="none" spc="0" normalizeH="0" baseline="0" noProof="0" dirty="0">
              <a:ln>
                <a:noFill/>
              </a:ln>
              <a:solidFill>
                <a:srgbClr val="585858"/>
              </a:solidFill>
              <a:effectLst/>
              <a:uLnTx/>
              <a:uFillTx/>
              <a:latin typeface="Poppins Light" panose="00000400000000000000" pitchFamily="2" charset="0"/>
              <a:ea typeface="+mn-ea"/>
              <a:cs typeface="Poppins Light" panose="00000400000000000000" pitchFamily="2" charset="0"/>
            </a:endParaRPr>
          </a:p>
        </p:txBody>
      </p:sp>
      <p:sp>
        <p:nvSpPr>
          <p:cNvPr id="4" name="Rectángulo 28">
            <a:extLst>
              <a:ext uri="{FF2B5EF4-FFF2-40B4-BE49-F238E27FC236}">
                <a16:creationId xmlns:a16="http://schemas.microsoft.com/office/drawing/2014/main" id="{963FA43C-7F2B-3265-7A54-4C3457828680}"/>
              </a:ext>
            </a:extLst>
          </p:cNvPr>
          <p:cNvSpPr/>
          <p:nvPr/>
        </p:nvSpPr>
        <p:spPr>
          <a:xfrm>
            <a:off x="4894388" y="3007008"/>
            <a:ext cx="3955611" cy="1169551"/>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000" b="1" i="0" u="none" strike="noStrike" kern="1200" cap="none" spc="0" normalizeH="0" baseline="0" noProof="0" dirty="0">
                <a:ln>
                  <a:noFill/>
                </a:ln>
                <a:solidFill>
                  <a:srgbClr val="3232CD"/>
                </a:solidFill>
                <a:effectLst/>
                <a:uLnTx/>
                <a:uFillTx/>
                <a:latin typeface="Poppins Medium"/>
                <a:ea typeface="+mn-ea"/>
                <a:cs typeface="Poppins Medium"/>
              </a:rPr>
              <a:t>CONFIRMED </a:t>
            </a:r>
            <a:endParaRPr kumimoji="0" lang="es-ES" sz="1000" b="1" i="0" u="none" strike="noStrike" kern="1200" cap="none" spc="0" normalizeH="0" baseline="0" noProof="0" dirty="0">
              <a:ln>
                <a:noFill/>
              </a:ln>
              <a:solidFill>
                <a:srgbClr val="3232CD"/>
              </a:solidFill>
              <a:effectLst/>
              <a:uLnTx/>
              <a:uFillTx/>
              <a:latin typeface="Poppins Medium" panose="00000600000000000000" pitchFamily="2" charset="0"/>
              <a:ea typeface="+mn-ea"/>
              <a:cs typeface="Poppins Medium" panose="000006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000" b="1" i="0" u="none" strike="noStrike" kern="1200" cap="none" spc="0" normalizeH="0" baseline="0" noProof="0" dirty="0">
                <a:ln>
                  <a:noFill/>
                </a:ln>
                <a:solidFill>
                  <a:srgbClr val="3232CD"/>
                </a:solidFill>
                <a:effectLst/>
                <a:uLnTx/>
                <a:uFillTx/>
                <a:latin typeface="Poppins Medium"/>
                <a:ea typeface="+mn-ea"/>
                <a:cs typeface="Poppins Medium"/>
              </a:rPr>
              <a:t>BY CYSTOSCOPY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000" b="1" i="0" u="none" strike="noStrike" kern="1200" cap="none" spc="0" normalizeH="0" baseline="0" noProof="0" dirty="0">
              <a:ln>
                <a:noFill/>
              </a:ln>
              <a:solidFill>
                <a:srgbClr val="3232CD"/>
              </a:solidFill>
              <a:effectLst/>
              <a:uLnTx/>
              <a:uFillTx/>
              <a:latin typeface="Poppins Medium" panose="00000600000000000000" pitchFamily="2" charset="0"/>
              <a:ea typeface="+mn-ea"/>
              <a:cs typeface="Poppins Medium" panose="000006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srgbClr val="3232CD"/>
                </a:solidFill>
                <a:effectLst/>
                <a:uLnTx/>
                <a:uFillTx/>
                <a:latin typeface="Poppins Medium"/>
                <a:ea typeface="+mn-ea"/>
                <a:cs typeface="Poppins Medium"/>
              </a:rPr>
              <a:t>(420,000 </a:t>
            </a:r>
            <a:r>
              <a:rPr kumimoji="0" lang="es-ES" sz="1000" b="0" i="0" u="none" strike="noStrike" kern="1200" cap="none" spc="0" normalizeH="0" baseline="0" noProof="0" dirty="0" err="1">
                <a:ln>
                  <a:noFill/>
                </a:ln>
                <a:solidFill>
                  <a:srgbClr val="3232CD"/>
                </a:solidFill>
                <a:effectLst/>
                <a:uLnTx/>
                <a:uFillTx/>
                <a:latin typeface="Poppins Medium"/>
                <a:ea typeface="+mn-ea"/>
                <a:cs typeface="Poppins Medium"/>
              </a:rPr>
              <a:t>patients</a:t>
            </a:r>
            <a:r>
              <a:rPr kumimoji="0" lang="es-ES" sz="1000" b="0" i="0" u="none" strike="noStrike" kern="1200" cap="none" spc="0" normalizeH="0" baseline="0" noProof="0" dirty="0">
                <a:ln>
                  <a:noFill/>
                </a:ln>
                <a:solidFill>
                  <a:srgbClr val="3232CD"/>
                </a:solidFill>
                <a:effectLst/>
                <a:uLnTx/>
                <a:uFillTx/>
                <a:latin typeface="Poppins Medium"/>
                <a:ea typeface="+mn-ea"/>
                <a:cs typeface="Poppins Medium"/>
              </a:rPr>
              <a:t> </a:t>
            </a:r>
            <a:endParaRPr kumimoji="0" lang="es-ES" sz="1000" b="0" i="0" u="none" strike="noStrike" kern="1200" cap="none" spc="0" normalizeH="0" baseline="0" noProof="0" dirty="0">
              <a:ln>
                <a:noFill/>
              </a:ln>
              <a:solidFill>
                <a:srgbClr val="3232CD"/>
              </a:solidFill>
              <a:effectLst/>
              <a:uLnTx/>
              <a:uFillTx/>
              <a:latin typeface="Poppins Medium" panose="00000600000000000000" pitchFamily="2" charset="0"/>
              <a:ea typeface="+mn-ea"/>
              <a:cs typeface="Poppins Medium" panose="000006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dirty="0">
                <a:ln>
                  <a:noFill/>
                </a:ln>
                <a:solidFill>
                  <a:srgbClr val="3232CD"/>
                </a:solidFill>
                <a:effectLst/>
                <a:uLnTx/>
                <a:uFillTx/>
                <a:latin typeface="Poppins Medium"/>
                <a:ea typeface="+mn-ea"/>
                <a:cs typeface="Poppins Medium"/>
              </a:rPr>
              <a:t>per </a:t>
            </a:r>
            <a:r>
              <a:rPr kumimoji="0" lang="es-ES" sz="1000" b="0" i="0" u="none" strike="noStrike" kern="1200" cap="none" spc="0" normalizeH="0" baseline="0" noProof="0" dirty="0" err="1">
                <a:ln>
                  <a:noFill/>
                </a:ln>
                <a:solidFill>
                  <a:srgbClr val="3232CD"/>
                </a:solidFill>
                <a:effectLst/>
                <a:uLnTx/>
                <a:uFillTx/>
                <a:latin typeface="Poppins Medium"/>
                <a:ea typeface="+mn-ea"/>
                <a:cs typeface="Poppins Medium"/>
              </a:rPr>
              <a:t>year</a:t>
            </a:r>
            <a:r>
              <a:rPr kumimoji="0" lang="es-ES" sz="1000" b="0" i="0" u="none" strike="noStrike" kern="1200" cap="none" spc="0" normalizeH="0" baseline="0" noProof="0" dirty="0">
                <a:ln>
                  <a:noFill/>
                </a:ln>
                <a:solidFill>
                  <a:srgbClr val="3232CD"/>
                </a:solidFill>
                <a:effectLst/>
                <a:uLnTx/>
                <a:uFillTx/>
                <a:latin typeface="Poppins Medium"/>
                <a:ea typeface="+mn-ea"/>
                <a:cs typeface="Poppins Medium"/>
              </a:rPr>
              <a:t>)</a:t>
            </a:r>
            <a:endParaRPr kumimoji="0" lang="es-ES" sz="1000" b="0" i="0" u="none" strike="noStrike" kern="1200" cap="none" spc="0" normalizeH="0" baseline="0" noProof="0" dirty="0">
              <a:ln>
                <a:noFill/>
              </a:ln>
              <a:solidFill>
                <a:srgbClr val="3232CD"/>
              </a:solidFill>
              <a:effectLst/>
              <a:uLnTx/>
              <a:uFillTx/>
              <a:latin typeface="Poppins Medium" panose="00000600000000000000" pitchFamily="2" charset="0"/>
              <a:ea typeface="+mn-ea"/>
              <a:cs typeface="Poppins Medium" panose="000006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000" b="0" i="0" u="none" strike="noStrike" kern="1200" cap="none" spc="0" normalizeH="0" baseline="0" noProof="0" dirty="0">
              <a:ln>
                <a:noFill/>
              </a:ln>
              <a:solidFill>
                <a:srgbClr val="3232CD"/>
              </a:solidFill>
              <a:effectLst/>
              <a:uLnTx/>
              <a:uFillTx/>
              <a:latin typeface="Poppins Medium" panose="00000600000000000000" pitchFamily="2" charset="0"/>
              <a:ea typeface="+mn-ea"/>
              <a:cs typeface="Poppins Medium" panose="000006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000" b="0" i="0" u="none" strike="noStrike" kern="1200" cap="none" spc="0" normalizeH="0" baseline="0" noProof="0" dirty="0">
              <a:ln>
                <a:noFill/>
              </a:ln>
              <a:solidFill>
                <a:srgbClr val="3232CD"/>
              </a:solidFill>
              <a:effectLst/>
              <a:uLnTx/>
              <a:uFillTx/>
              <a:latin typeface="Poppins Medium" panose="00000600000000000000" pitchFamily="2" charset="0"/>
              <a:ea typeface="+mn-ea"/>
              <a:cs typeface="Poppins Medium" panose="00000600000000000000" pitchFamily="2" charset="0"/>
            </a:endParaRPr>
          </a:p>
        </p:txBody>
      </p:sp>
      <p:sp>
        <p:nvSpPr>
          <p:cNvPr id="7" name="Rectángulo 28">
            <a:extLst>
              <a:ext uri="{FF2B5EF4-FFF2-40B4-BE49-F238E27FC236}">
                <a16:creationId xmlns:a16="http://schemas.microsoft.com/office/drawing/2014/main" id="{E4041346-D54C-F848-81EC-45D91B09C332}"/>
              </a:ext>
            </a:extLst>
          </p:cNvPr>
          <p:cNvSpPr/>
          <p:nvPr/>
        </p:nvSpPr>
        <p:spPr>
          <a:xfrm>
            <a:off x="6212867" y="1949807"/>
            <a:ext cx="210141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a:ln>
                  <a:noFill/>
                </a:ln>
                <a:solidFill>
                  <a:srgbClr val="3232CD"/>
                </a:solidFill>
                <a:effectLst/>
                <a:uLnTx/>
                <a:uFillTx/>
                <a:latin typeface="Poppins Medium" panose="00000600000000000000" pitchFamily="2" charset="0"/>
                <a:ea typeface="+mn-ea"/>
                <a:cs typeface="Poppins Medium" panose="00000600000000000000" pitchFamily="2" charset="0"/>
              </a:rPr>
              <a:t>Molecular TRIAGE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srgbClr val="3232CD"/>
              </a:solidFill>
              <a:effectLst/>
              <a:uLnTx/>
              <a:uFillTx/>
              <a:latin typeface="Poppins Medium" panose="00000600000000000000" pitchFamily="2" charset="0"/>
              <a:ea typeface="+mn-ea"/>
              <a:cs typeface="Poppins Medium" panose="00000600000000000000" pitchFamily="2" charset="0"/>
            </a:endParaRPr>
          </a:p>
        </p:txBody>
      </p:sp>
      <p:cxnSp>
        <p:nvCxnSpPr>
          <p:cNvPr id="6" name="Straight Arrow Connector 5">
            <a:extLst>
              <a:ext uri="{FF2B5EF4-FFF2-40B4-BE49-F238E27FC236}">
                <a16:creationId xmlns:a16="http://schemas.microsoft.com/office/drawing/2014/main" id="{5E4635BB-0FD6-9E14-7ED1-1110DCA1513D}"/>
              </a:ext>
            </a:extLst>
          </p:cNvPr>
          <p:cNvCxnSpPr/>
          <p:nvPr/>
        </p:nvCxnSpPr>
        <p:spPr>
          <a:xfrm>
            <a:off x="6425093" y="2226953"/>
            <a:ext cx="1889185" cy="0"/>
          </a:xfrm>
          <a:prstGeom prst="straightConnector1">
            <a:avLst/>
          </a:prstGeom>
          <a:ln>
            <a:solidFill>
              <a:srgbClr val="3232CD"/>
            </a:solidFill>
            <a:tailEnd type="triangle"/>
          </a:ln>
        </p:spPr>
        <p:style>
          <a:lnRef idx="1">
            <a:schemeClr val="accent1"/>
          </a:lnRef>
          <a:fillRef idx="0">
            <a:schemeClr val="accent1"/>
          </a:fillRef>
          <a:effectRef idx="0">
            <a:schemeClr val="accent1"/>
          </a:effectRef>
          <a:fontRef idx="minor">
            <a:schemeClr val="tx1"/>
          </a:fontRef>
        </p:style>
      </p:cxnSp>
      <p:sp>
        <p:nvSpPr>
          <p:cNvPr id="8" name="Rectángulo 8">
            <a:extLst>
              <a:ext uri="{FF2B5EF4-FFF2-40B4-BE49-F238E27FC236}">
                <a16:creationId xmlns:a16="http://schemas.microsoft.com/office/drawing/2014/main" id="{790D9265-20BE-DB76-7BE4-BA564C2E20D6}"/>
              </a:ext>
            </a:extLst>
          </p:cNvPr>
          <p:cNvSpPr/>
          <p:nvPr/>
        </p:nvSpPr>
        <p:spPr>
          <a:xfrm>
            <a:off x="8478457" y="1791126"/>
            <a:ext cx="2119699" cy="832575"/>
          </a:xfrm>
          <a:prstGeom prst="rect">
            <a:avLst/>
          </a:prstGeom>
          <a:solidFill>
            <a:schemeClr val="bg1"/>
          </a:solidFill>
          <a:ln>
            <a:solidFill>
              <a:srgbClr val="3232CD"/>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3232CD"/>
                </a:solidFill>
                <a:effectLst/>
                <a:uLnTx/>
                <a:uFillTx/>
                <a:latin typeface="Poppins"/>
                <a:ea typeface="+mn-ea"/>
                <a:cs typeface="Poppins"/>
              </a:rPr>
              <a:t>Urine Test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3232CD"/>
                </a:solidFill>
                <a:effectLst/>
                <a:uLnTx/>
                <a:uFillTx/>
                <a:latin typeface="Poppins"/>
                <a:ea typeface="+mn-ea"/>
                <a:cs typeface="Poppins"/>
              </a:rPr>
              <a:t>Detection of bladder cancer from DNA in a urine sample</a:t>
            </a:r>
            <a:endParaRPr kumimoji="0" lang="en-US" sz="1200" b="0" i="0" u="none" strike="noStrike" kern="1200" cap="none" spc="0" normalizeH="0" baseline="0" noProof="0" dirty="0">
              <a:ln>
                <a:noFill/>
              </a:ln>
              <a:solidFill>
                <a:srgbClr val="3232CD"/>
              </a:solidFill>
              <a:effectLst/>
              <a:uLnTx/>
              <a:uFillTx/>
              <a:latin typeface="Poppins"/>
              <a:ea typeface="+mn-ea"/>
              <a:cs typeface="Poppins"/>
            </a:endParaRPr>
          </a:p>
        </p:txBody>
      </p:sp>
      <p:cxnSp>
        <p:nvCxnSpPr>
          <p:cNvPr id="9" name="Straight Arrow Connector 8">
            <a:extLst>
              <a:ext uri="{FF2B5EF4-FFF2-40B4-BE49-F238E27FC236}">
                <a16:creationId xmlns:a16="http://schemas.microsoft.com/office/drawing/2014/main" id="{984F82E8-32B3-78A8-24F9-1BFF9386793A}"/>
              </a:ext>
            </a:extLst>
          </p:cNvPr>
          <p:cNvCxnSpPr>
            <a:cxnSpLocks/>
          </p:cNvCxnSpPr>
          <p:nvPr/>
        </p:nvCxnSpPr>
        <p:spPr>
          <a:xfrm>
            <a:off x="9509829" y="2727411"/>
            <a:ext cx="0" cy="801696"/>
          </a:xfrm>
          <a:prstGeom prst="straightConnector1">
            <a:avLst/>
          </a:prstGeom>
          <a:ln>
            <a:solidFill>
              <a:srgbClr val="3232CD"/>
            </a:solidFill>
            <a:tailEnd type="triangle"/>
          </a:ln>
        </p:spPr>
        <p:style>
          <a:lnRef idx="1">
            <a:schemeClr val="accent1"/>
          </a:lnRef>
          <a:fillRef idx="0">
            <a:schemeClr val="accent1"/>
          </a:fillRef>
          <a:effectRef idx="0">
            <a:schemeClr val="accent1"/>
          </a:effectRef>
          <a:fontRef idx="minor">
            <a:schemeClr val="tx1"/>
          </a:fontRef>
        </p:style>
      </p:cxnSp>
      <p:sp>
        <p:nvSpPr>
          <p:cNvPr id="18" name="Rectángulo 8">
            <a:extLst>
              <a:ext uri="{FF2B5EF4-FFF2-40B4-BE49-F238E27FC236}">
                <a16:creationId xmlns:a16="http://schemas.microsoft.com/office/drawing/2014/main" id="{3F43A834-FAD6-243E-86D5-1826BE9922B3}"/>
              </a:ext>
            </a:extLst>
          </p:cNvPr>
          <p:cNvSpPr/>
          <p:nvPr/>
        </p:nvSpPr>
        <p:spPr>
          <a:xfrm>
            <a:off x="8460200" y="3529106"/>
            <a:ext cx="919279" cy="430887"/>
          </a:xfrm>
          <a:prstGeom prst="rect">
            <a:avLst/>
          </a:prstGeom>
          <a:solidFill>
            <a:schemeClr val="bg1"/>
          </a:solidFill>
          <a:ln>
            <a:solidFill>
              <a:srgbClr val="3232CD"/>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srgbClr val="3232CD"/>
              </a:solidFill>
              <a:effectLst/>
              <a:uLnTx/>
              <a:uFillTx/>
              <a:latin typeface="Poppins" panose="00000500000000000000" pitchFamily="2" charset="0"/>
              <a:ea typeface="+mn-ea"/>
              <a:cs typeface="Poppins" panose="000005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3232CD"/>
                </a:solidFill>
                <a:effectLst/>
                <a:uLnTx/>
                <a:uFillTx/>
                <a:latin typeface="Poppins"/>
                <a:ea typeface="+mn-ea"/>
                <a:cs typeface="Poppins"/>
              </a:rPr>
              <a:t>Positive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3232CD"/>
                </a:solidFill>
                <a:effectLst/>
                <a:uLnTx/>
                <a:uFillTx/>
                <a:latin typeface="Poppins"/>
                <a:ea typeface="+mn-ea"/>
                <a:cs typeface="Poppins"/>
              </a:rPr>
              <a:t>420,000</a:t>
            </a:r>
            <a:endParaRPr kumimoji="0" lang="es-E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Rectángulo 8">
            <a:extLst>
              <a:ext uri="{FF2B5EF4-FFF2-40B4-BE49-F238E27FC236}">
                <a16:creationId xmlns:a16="http://schemas.microsoft.com/office/drawing/2014/main" id="{787433DF-19F8-9D7C-8665-6EFD80C9DC56}"/>
              </a:ext>
            </a:extLst>
          </p:cNvPr>
          <p:cNvSpPr/>
          <p:nvPr/>
        </p:nvSpPr>
        <p:spPr>
          <a:xfrm>
            <a:off x="9657493" y="3529106"/>
            <a:ext cx="919279" cy="430887"/>
          </a:xfrm>
          <a:prstGeom prst="rect">
            <a:avLst/>
          </a:prstGeom>
          <a:solidFill>
            <a:schemeClr val="bg1"/>
          </a:solidFill>
          <a:ln>
            <a:solidFill>
              <a:srgbClr val="3232CD"/>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srgbClr val="3232CD"/>
              </a:solidFill>
              <a:effectLst/>
              <a:uLnTx/>
              <a:uFillTx/>
              <a:latin typeface="Poppins" panose="00000500000000000000" pitchFamily="2" charset="0"/>
              <a:ea typeface="+mn-ea"/>
              <a:cs typeface="Poppins" panose="000005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3232CD"/>
                </a:solidFill>
                <a:effectLst/>
                <a:uLnTx/>
                <a:uFillTx/>
                <a:latin typeface="Poppins"/>
                <a:ea typeface="+mn-ea"/>
                <a:cs typeface="Poppins"/>
              </a:rPr>
              <a:t>Negative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3232CD"/>
                </a:solidFill>
                <a:effectLst/>
                <a:uLnTx/>
                <a:uFillTx/>
                <a:latin typeface="Poppins"/>
                <a:ea typeface="+mn-ea"/>
                <a:cs typeface="Poppins"/>
              </a:rPr>
              <a:t>580,000</a:t>
            </a:r>
            <a:endParaRPr kumimoji="0" lang="es-E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ángulo 28">
            <a:extLst>
              <a:ext uri="{FF2B5EF4-FFF2-40B4-BE49-F238E27FC236}">
                <a16:creationId xmlns:a16="http://schemas.microsoft.com/office/drawing/2014/main" id="{5F5C5DB7-6CBA-B4CB-DE71-3652DED1D3DE}"/>
              </a:ext>
            </a:extLst>
          </p:cNvPr>
          <p:cNvSpPr/>
          <p:nvPr/>
        </p:nvSpPr>
        <p:spPr>
          <a:xfrm>
            <a:off x="7677622" y="3004449"/>
            <a:ext cx="2101411" cy="46166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200" b="1" i="0" u="none" strike="noStrike" kern="1200" cap="none" spc="0" normalizeH="0" baseline="0" noProof="0">
                <a:ln>
                  <a:noFill/>
                </a:ln>
                <a:solidFill>
                  <a:srgbClr val="3232CD"/>
                </a:solidFill>
                <a:effectLst/>
                <a:uLnTx/>
                <a:uFillTx/>
                <a:latin typeface="Poppins Medium"/>
                <a:ea typeface="+mn-ea"/>
                <a:cs typeface="Poppins Medium"/>
              </a:rPr>
              <a:t>1 000 000 PER YEAR</a:t>
            </a:r>
            <a:endParaRPr kumimoji="0" lang="es-ES" sz="1200" b="0" i="0" u="none" strike="noStrike" kern="1200" cap="none" spc="0" normalizeH="0" baseline="0" noProof="0">
              <a:ln>
                <a:noFill/>
              </a:ln>
              <a:solidFill>
                <a:srgbClr val="3232CD"/>
              </a:solidFill>
              <a:effectLst/>
              <a:uLnTx/>
              <a:uFillTx/>
              <a:latin typeface="Poppins Medium"/>
              <a:ea typeface="+mn-ea"/>
              <a:cs typeface="Poppins Medium"/>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srgbClr val="3232CD"/>
              </a:solidFill>
              <a:effectLst/>
              <a:uLnTx/>
              <a:uFillTx/>
              <a:latin typeface="Poppins Medium" panose="00000600000000000000" pitchFamily="2" charset="0"/>
              <a:ea typeface="+mn-ea"/>
              <a:cs typeface="Poppins Medium" panose="00000600000000000000" pitchFamily="2" charset="0"/>
            </a:endParaRPr>
          </a:p>
        </p:txBody>
      </p:sp>
      <p:sp>
        <p:nvSpPr>
          <p:cNvPr id="21" name="Rectángulo 28">
            <a:extLst>
              <a:ext uri="{FF2B5EF4-FFF2-40B4-BE49-F238E27FC236}">
                <a16:creationId xmlns:a16="http://schemas.microsoft.com/office/drawing/2014/main" id="{580962ED-C97E-1FCD-FFFE-85B7F7BE272A}"/>
              </a:ext>
            </a:extLst>
          </p:cNvPr>
          <p:cNvSpPr/>
          <p:nvPr/>
        </p:nvSpPr>
        <p:spPr>
          <a:xfrm>
            <a:off x="5970923" y="4192190"/>
            <a:ext cx="5294287" cy="46166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3232CD"/>
                </a:solidFill>
                <a:effectLst/>
                <a:uLnTx/>
                <a:uFillTx/>
                <a:latin typeface="Poppins Medium"/>
                <a:ea typeface="+mn-ea"/>
                <a:cs typeface="Poppins Medium"/>
              </a:rPr>
              <a:t>Ca. </a:t>
            </a:r>
            <a:r>
              <a:rPr kumimoji="0" lang="en-US" sz="1200" b="1" i="0" u="none" strike="noStrike" kern="1200" cap="none" spc="0" normalizeH="0" baseline="0" noProof="0">
                <a:ln>
                  <a:noFill/>
                </a:ln>
                <a:solidFill>
                  <a:srgbClr val="3232CD"/>
                </a:solidFill>
                <a:effectLst/>
                <a:uLnTx/>
                <a:uFillTx/>
                <a:latin typeface="Poppins Medium"/>
                <a:ea typeface="+mn-ea"/>
                <a:cs typeface="Poppins Medium"/>
              </a:rPr>
              <a:t>580,000 </a:t>
            </a:r>
            <a:r>
              <a:rPr kumimoji="0" lang="en-US" sz="1200" b="1" i="0" u="none" strike="noStrike" kern="1200" cap="none" spc="0" normalizeH="0" baseline="0" noProof="0" dirty="0">
                <a:ln>
                  <a:noFill/>
                </a:ln>
                <a:solidFill>
                  <a:srgbClr val="3232CD"/>
                </a:solidFill>
                <a:effectLst/>
                <a:uLnTx/>
                <a:uFillTx/>
                <a:latin typeface="Poppins Medium"/>
                <a:ea typeface="+mn-ea"/>
                <a:cs typeface="Poppins Medium"/>
              </a:rPr>
              <a:t>Avoided Cystoscopies per year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dirty="0">
              <a:ln>
                <a:noFill/>
              </a:ln>
              <a:solidFill>
                <a:srgbClr val="3232CD"/>
              </a:solidFill>
              <a:effectLst/>
              <a:uLnTx/>
              <a:uFillTx/>
              <a:latin typeface="Poppins Medium" panose="00000600000000000000" pitchFamily="2" charset="0"/>
              <a:ea typeface="+mn-ea"/>
              <a:cs typeface="Poppins Medium" panose="00000600000000000000" pitchFamily="2" charset="0"/>
            </a:endParaRPr>
          </a:p>
        </p:txBody>
      </p:sp>
      <p:sp>
        <p:nvSpPr>
          <p:cNvPr id="51" name="Rectangle 50">
            <a:extLst>
              <a:ext uri="{FF2B5EF4-FFF2-40B4-BE49-F238E27FC236}">
                <a16:creationId xmlns:a16="http://schemas.microsoft.com/office/drawing/2014/main" id="{14BB8949-CDD1-E9C0-3DA8-E15E06264E36}"/>
              </a:ext>
            </a:extLst>
          </p:cNvPr>
          <p:cNvSpPr/>
          <p:nvPr/>
        </p:nvSpPr>
        <p:spPr>
          <a:xfrm>
            <a:off x="2518256" y="2813736"/>
            <a:ext cx="5037826" cy="1200427"/>
          </a:xfrm>
          <a:prstGeom prst="rect">
            <a:avLst/>
          </a:prstGeom>
          <a:noFill/>
          <a:ln>
            <a:solidFill>
              <a:srgbClr val="3232C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Poppins" panose="00000500000000000000" pitchFamily="2" charset="0"/>
              <a:ea typeface="+mn-ea"/>
              <a:cs typeface="Poppins" panose="00000500000000000000" pitchFamily="2" charset="0"/>
            </a:endParaRPr>
          </a:p>
        </p:txBody>
      </p:sp>
      <p:sp>
        <p:nvSpPr>
          <p:cNvPr id="3" name="Triángulo rectángulo 9">
            <a:extLst>
              <a:ext uri="{FF2B5EF4-FFF2-40B4-BE49-F238E27FC236}">
                <a16:creationId xmlns:a16="http://schemas.microsoft.com/office/drawing/2014/main" id="{8D50D344-ACD7-8126-67D3-DB00B5678212}"/>
              </a:ext>
            </a:extLst>
          </p:cNvPr>
          <p:cNvSpPr/>
          <p:nvPr/>
        </p:nvSpPr>
        <p:spPr>
          <a:xfrm rot="18900000">
            <a:off x="4993308" y="2424926"/>
            <a:ext cx="209746" cy="209746"/>
          </a:xfrm>
          <a:custGeom>
            <a:avLst/>
            <a:gdLst>
              <a:gd name="connsiteX0" fmla="*/ 0 w 650045"/>
              <a:gd name="connsiteY0" fmla="*/ 650045 h 650045"/>
              <a:gd name="connsiteX1" fmla="*/ 0 w 650045"/>
              <a:gd name="connsiteY1" fmla="*/ 0 h 650045"/>
              <a:gd name="connsiteX2" fmla="*/ 650045 w 650045"/>
              <a:gd name="connsiteY2" fmla="*/ 650045 h 650045"/>
              <a:gd name="connsiteX3" fmla="*/ 0 w 650045"/>
              <a:gd name="connsiteY3" fmla="*/ 650045 h 650045"/>
              <a:gd name="connsiteX0" fmla="*/ 0 w 650045"/>
              <a:gd name="connsiteY0" fmla="*/ 650045 h 650045"/>
              <a:gd name="connsiteX1" fmla="*/ 0 w 650045"/>
              <a:gd name="connsiteY1" fmla="*/ 0 h 650045"/>
              <a:gd name="connsiteX2" fmla="*/ 504942 w 650045"/>
              <a:gd name="connsiteY2" fmla="*/ 101514 h 650045"/>
              <a:gd name="connsiteX3" fmla="*/ 650045 w 650045"/>
              <a:gd name="connsiteY3" fmla="*/ 650045 h 650045"/>
              <a:gd name="connsiteX4" fmla="*/ 0 w 650045"/>
              <a:gd name="connsiteY4" fmla="*/ 650045 h 650045"/>
              <a:gd name="connsiteX0" fmla="*/ 0 w 650045"/>
              <a:gd name="connsiteY0" fmla="*/ 650045 h 650045"/>
              <a:gd name="connsiteX1" fmla="*/ 0 w 650045"/>
              <a:gd name="connsiteY1" fmla="*/ 0 h 650045"/>
              <a:gd name="connsiteX2" fmla="*/ 594900 w 650045"/>
              <a:gd name="connsiteY2" fmla="*/ 180229 h 650045"/>
              <a:gd name="connsiteX3" fmla="*/ 650045 w 650045"/>
              <a:gd name="connsiteY3" fmla="*/ 650045 h 650045"/>
              <a:gd name="connsiteX4" fmla="*/ 0 w 650045"/>
              <a:gd name="connsiteY4" fmla="*/ 650045 h 650045"/>
              <a:gd name="connsiteX0" fmla="*/ 594900 w 686340"/>
              <a:gd name="connsiteY0" fmla="*/ 180229 h 650045"/>
              <a:gd name="connsiteX1" fmla="*/ 650045 w 686340"/>
              <a:gd name="connsiteY1" fmla="*/ 650045 h 650045"/>
              <a:gd name="connsiteX2" fmla="*/ 0 w 686340"/>
              <a:gd name="connsiteY2" fmla="*/ 650045 h 650045"/>
              <a:gd name="connsiteX3" fmla="*/ 0 w 686340"/>
              <a:gd name="connsiteY3" fmla="*/ 0 h 650045"/>
              <a:gd name="connsiteX4" fmla="*/ 686340 w 686340"/>
              <a:gd name="connsiteY4" fmla="*/ 271669 h 650045"/>
              <a:gd name="connsiteX0" fmla="*/ 594900 w 650045"/>
              <a:gd name="connsiteY0" fmla="*/ 180229 h 650045"/>
              <a:gd name="connsiteX1" fmla="*/ 650045 w 650045"/>
              <a:gd name="connsiteY1" fmla="*/ 650045 h 650045"/>
              <a:gd name="connsiteX2" fmla="*/ 0 w 650045"/>
              <a:gd name="connsiteY2" fmla="*/ 650045 h 650045"/>
              <a:gd name="connsiteX3" fmla="*/ 0 w 650045"/>
              <a:gd name="connsiteY3" fmla="*/ 0 h 650045"/>
              <a:gd name="connsiteX0" fmla="*/ 650045 w 650045"/>
              <a:gd name="connsiteY0" fmla="*/ 650045 h 650045"/>
              <a:gd name="connsiteX1" fmla="*/ 0 w 650045"/>
              <a:gd name="connsiteY1" fmla="*/ 650045 h 650045"/>
              <a:gd name="connsiteX2" fmla="*/ 0 w 650045"/>
              <a:gd name="connsiteY2" fmla="*/ 0 h 650045"/>
            </a:gdLst>
            <a:ahLst/>
            <a:cxnLst>
              <a:cxn ang="0">
                <a:pos x="connsiteX0" y="connsiteY0"/>
              </a:cxn>
              <a:cxn ang="0">
                <a:pos x="connsiteX1" y="connsiteY1"/>
              </a:cxn>
              <a:cxn ang="0">
                <a:pos x="connsiteX2" y="connsiteY2"/>
              </a:cxn>
            </a:cxnLst>
            <a:rect l="l" t="t" r="r" b="b"/>
            <a:pathLst>
              <a:path w="650045" h="650045">
                <a:moveTo>
                  <a:pt x="650045" y="650045"/>
                </a:moveTo>
                <a:lnTo>
                  <a:pt x="0" y="650045"/>
                </a:ln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ángulo: esquinas redondeadas 25">
            <a:extLst>
              <a:ext uri="{FF2B5EF4-FFF2-40B4-BE49-F238E27FC236}">
                <a16:creationId xmlns:a16="http://schemas.microsoft.com/office/drawing/2014/main" id="{E217633F-1A8D-BB43-3D06-9471A135054B}"/>
              </a:ext>
            </a:extLst>
          </p:cNvPr>
          <p:cNvSpPr/>
          <p:nvPr/>
        </p:nvSpPr>
        <p:spPr>
          <a:xfrm>
            <a:off x="4168390" y="1996394"/>
            <a:ext cx="1859581" cy="410261"/>
          </a:xfrm>
          <a:prstGeom prst="roundRect">
            <a:avLst/>
          </a:prstGeom>
          <a:solidFill>
            <a:schemeClr val="bg1"/>
          </a:solidFill>
          <a:ln w="12700">
            <a:solidFill>
              <a:srgbClr val="6FDC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200" b="1" i="0" u="none" strike="noStrike" kern="1200" cap="none" spc="0" normalizeH="0" baseline="0" noProof="0" dirty="0" err="1">
                <a:ln>
                  <a:noFill/>
                </a:ln>
                <a:solidFill>
                  <a:srgbClr val="3232CD"/>
                </a:solidFill>
                <a:effectLst/>
                <a:uLnTx/>
                <a:uFillTx/>
                <a:latin typeface="Poppins Light" panose="00000400000000000000" pitchFamily="2" charset="0"/>
                <a:ea typeface="+mn-ea"/>
                <a:cs typeface="Poppins Light" panose="00000400000000000000" pitchFamily="2" charset="0"/>
              </a:rPr>
              <a:t>Surveillance</a:t>
            </a:r>
            <a:r>
              <a:rPr kumimoji="0" lang="es-ES" sz="1200" b="1" i="0" u="none" strike="noStrike" kern="1200" cap="none" spc="0" normalizeH="0" baseline="0" noProof="0" dirty="0">
                <a:ln>
                  <a:noFill/>
                </a:ln>
                <a:solidFill>
                  <a:srgbClr val="3232CD"/>
                </a:solidFill>
                <a:effectLst/>
                <a:uLnTx/>
                <a:uFillTx/>
                <a:latin typeface="Poppins Light" panose="00000400000000000000" pitchFamily="2" charset="0"/>
                <a:ea typeface="+mn-ea"/>
                <a:cs typeface="Poppins Light" panose="00000400000000000000" pitchFamily="2" charset="0"/>
              </a:rPr>
              <a:t> </a:t>
            </a:r>
            <a:endParaRPr kumimoji="0" lang="es-ES" sz="1200" b="0" i="0" u="none" strike="noStrike" kern="1200" cap="none" spc="0" normalizeH="0" baseline="0" noProof="0" dirty="0">
              <a:ln>
                <a:noFill/>
              </a:ln>
              <a:solidFill>
                <a:srgbClr val="585858"/>
              </a:solidFill>
              <a:effectLst/>
              <a:uLnTx/>
              <a:uFillTx/>
              <a:latin typeface="Poppins Light" panose="00000400000000000000" pitchFamily="2" charset="0"/>
              <a:ea typeface="+mn-ea"/>
              <a:cs typeface="Poppins Light" panose="00000400000000000000" pitchFamily="2" charset="0"/>
            </a:endParaRPr>
          </a:p>
        </p:txBody>
      </p:sp>
      <p:pic>
        <p:nvPicPr>
          <p:cNvPr id="22" name="Picture 21">
            <a:extLst>
              <a:ext uri="{FF2B5EF4-FFF2-40B4-BE49-F238E27FC236}">
                <a16:creationId xmlns:a16="http://schemas.microsoft.com/office/drawing/2014/main" id="{13174B56-7CBB-4E8D-A5E6-94DEAE034531}"/>
              </a:ext>
            </a:extLst>
          </p:cNvPr>
          <p:cNvPicPr>
            <a:picLocks noChangeAspect="1"/>
          </p:cNvPicPr>
          <p:nvPr/>
        </p:nvPicPr>
        <p:blipFill>
          <a:blip r:embed="rId5"/>
          <a:stretch>
            <a:fillRect/>
          </a:stretch>
        </p:blipFill>
        <p:spPr>
          <a:xfrm>
            <a:off x="2567768" y="4423022"/>
            <a:ext cx="3333577" cy="2218343"/>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Tree>
    <p:extLst>
      <p:ext uri="{BB962C8B-B14F-4D97-AF65-F5344CB8AC3E}">
        <p14:creationId xmlns:p14="http://schemas.microsoft.com/office/powerpoint/2010/main" val="1860290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7" grpId="0"/>
      <p:bldP spid="8" grpId="0" animBg="1"/>
      <p:bldP spid="18" grpId="0" animBg="1"/>
      <p:bldP spid="19" grpId="0" animBg="1"/>
      <p:bldP spid="20"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A6398DBA-A0A0-E4F3-2C82-3CB6CDD8392E}"/>
              </a:ext>
            </a:extLst>
          </p:cNvPr>
          <p:cNvSpPr>
            <a:spLocks noGrp="1"/>
          </p:cNvSpPr>
          <p:nvPr/>
        </p:nvSpPr>
        <p:spPr>
          <a:xfrm>
            <a:off x="1260519" y="414893"/>
            <a:ext cx="8088679" cy="369332"/>
          </a:xfrm>
          <a:prstGeom prst="rect">
            <a:avLst/>
          </a:prstGeom>
        </p:spPr>
        <p:txBody>
          <a:bodyPr lIns="91440" tIns="45720" rIns="91440" bIns="45720" anchor="b"/>
          <a:lstStyle>
            <a:lvl1pPr marL="0" indent="0" algn="l" defTabSz="914400" rtl="0" eaLnBrk="1" latinLnBrk="0" hangingPunct="1">
              <a:lnSpc>
                <a:spcPct val="90000"/>
              </a:lnSpc>
              <a:spcBef>
                <a:spcPts val="1000"/>
              </a:spcBef>
              <a:buFont typeface="Arial" panose="020B0604020202020204" pitchFamily="34" charset="0"/>
              <a:buNone/>
              <a:defRPr lang="en-GB" sz="2000" b="0" i="0" kern="1200" dirty="0" smtClean="0">
                <a:solidFill>
                  <a:srgbClr val="345897"/>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GB" sz="1800" b="1" i="0" kern="1200" dirty="0">
                <a:solidFill>
                  <a:srgbClr val="345897"/>
                </a:solidFill>
                <a:latin typeface="Quicksand Bold" panose="02000503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solidFill>
                <a:srgbClr val="3434D5"/>
              </a:solidFill>
            </a:endParaRPr>
          </a:p>
          <a:p>
            <a:endParaRPr lang="en-GB" dirty="0">
              <a:solidFill>
                <a:srgbClr val="3434D5"/>
              </a:solidFill>
            </a:endParaRPr>
          </a:p>
          <a:p>
            <a:endParaRPr lang="en-GB" dirty="0">
              <a:solidFill>
                <a:srgbClr val="3434D5"/>
              </a:solidFill>
            </a:endParaRPr>
          </a:p>
          <a:p>
            <a:endParaRPr lang="en-GB" dirty="0">
              <a:solidFill>
                <a:srgbClr val="3434D5"/>
              </a:solidFill>
            </a:endParaRPr>
          </a:p>
          <a:p>
            <a:endParaRPr lang="en-GB" dirty="0">
              <a:solidFill>
                <a:srgbClr val="3434D5"/>
              </a:solidFill>
            </a:endParaRPr>
          </a:p>
          <a:p>
            <a:endParaRPr lang="en-GB" dirty="0">
              <a:solidFill>
                <a:srgbClr val="3434D5"/>
              </a:solidFill>
            </a:endParaRPr>
          </a:p>
          <a:p>
            <a:endParaRPr lang="en-GB" dirty="0">
              <a:solidFill>
                <a:srgbClr val="3434D5"/>
              </a:solidFill>
            </a:endParaRPr>
          </a:p>
          <a:p>
            <a:r>
              <a:rPr lang="en-GB" dirty="0">
                <a:solidFill>
                  <a:srgbClr val="3434D5"/>
                </a:solidFill>
                <a:latin typeface="Poppins"/>
                <a:cs typeface="Poppins"/>
              </a:rPr>
              <a:t>Introducing GALEAS™ Bladder</a:t>
            </a:r>
          </a:p>
        </p:txBody>
      </p:sp>
      <p:sp>
        <p:nvSpPr>
          <p:cNvPr id="32" name="Text Placeholder 16">
            <a:extLst>
              <a:ext uri="{FF2B5EF4-FFF2-40B4-BE49-F238E27FC236}">
                <a16:creationId xmlns:a16="http://schemas.microsoft.com/office/drawing/2014/main" id="{BC6F95D0-1D57-48AA-82DE-10DC43FA499F}"/>
              </a:ext>
            </a:extLst>
          </p:cNvPr>
          <p:cNvSpPr txBox="1">
            <a:spLocks/>
          </p:cNvSpPr>
          <p:nvPr/>
        </p:nvSpPr>
        <p:spPr>
          <a:xfrm>
            <a:off x="741866" y="889509"/>
            <a:ext cx="10308755" cy="461205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r>
              <a:rPr lang="en-GB" sz="2000" b="1" dirty="0">
                <a:solidFill>
                  <a:srgbClr val="71DBAB"/>
                </a:solidFill>
                <a:latin typeface="Poppins" panose="00000500000000000000" pitchFamily="2" charset="0"/>
                <a:cs typeface="Poppins" panose="00000500000000000000" pitchFamily="2" charset="0"/>
              </a:rPr>
              <a:t>A comprehensive, laboratory developed, genetic test for identifying all stages of bladder cancer from a urine sample</a:t>
            </a:r>
          </a:p>
          <a:p>
            <a:pPr lvl="1"/>
            <a:endParaRPr lang="en-GB" dirty="0">
              <a:solidFill>
                <a:srgbClr val="00B050"/>
              </a:solidFill>
              <a:latin typeface="Poppins" panose="00000500000000000000" pitchFamily="2" charset="0"/>
              <a:cs typeface="Poppins" panose="00000500000000000000" pitchFamily="2" charset="0"/>
            </a:endParaRPr>
          </a:p>
          <a:p>
            <a:pPr marL="742950" lvl="1" indent="-285750">
              <a:buBlip>
                <a:blip r:embed="rId2"/>
              </a:buBlip>
            </a:pPr>
            <a:r>
              <a:rPr lang="en-GB" sz="1400" dirty="0">
                <a:solidFill>
                  <a:schemeClr val="tx1">
                    <a:lumMod val="50000"/>
                    <a:lumOff val="50000"/>
                  </a:schemeClr>
                </a:solidFill>
                <a:latin typeface="Poppins" panose="00000500000000000000" pitchFamily="2" charset="0"/>
                <a:cs typeface="Poppins" panose="00000500000000000000" pitchFamily="2" charset="0"/>
              </a:rPr>
              <a:t>Allows patients to provide a </a:t>
            </a:r>
            <a:r>
              <a:rPr lang="en-GB" sz="1400" b="1" dirty="0">
                <a:solidFill>
                  <a:schemeClr val="tx1">
                    <a:lumMod val="50000"/>
                    <a:lumOff val="50000"/>
                  </a:schemeClr>
                </a:solidFill>
                <a:latin typeface="Poppins" panose="00000500000000000000" pitchFamily="2" charset="0"/>
                <a:cs typeface="Poppins" panose="00000500000000000000" pitchFamily="2" charset="0"/>
              </a:rPr>
              <a:t>sample in the comfort of their own home</a:t>
            </a:r>
            <a:r>
              <a:rPr lang="en-GB" sz="1400" dirty="0">
                <a:solidFill>
                  <a:schemeClr val="tx1">
                    <a:lumMod val="50000"/>
                    <a:lumOff val="50000"/>
                  </a:schemeClr>
                </a:solidFill>
                <a:latin typeface="Poppins" panose="00000500000000000000" pitchFamily="2" charset="0"/>
                <a:cs typeface="Poppins" panose="00000500000000000000" pitchFamily="2" charset="0"/>
              </a:rPr>
              <a:t>. No hospital visits, </a:t>
            </a:r>
          </a:p>
          <a:p>
            <a:pPr lvl="1"/>
            <a:r>
              <a:rPr lang="en-GB" sz="1400" dirty="0">
                <a:solidFill>
                  <a:schemeClr val="tx1">
                    <a:lumMod val="50000"/>
                    <a:lumOff val="50000"/>
                  </a:schemeClr>
                </a:solidFill>
                <a:latin typeface="Poppins" panose="00000500000000000000" pitchFamily="2" charset="0"/>
                <a:cs typeface="Poppins" panose="00000500000000000000" pitchFamily="2" charset="0"/>
              </a:rPr>
              <a:t>      no painful procedure.</a:t>
            </a:r>
          </a:p>
          <a:p>
            <a:pPr lvl="1"/>
            <a:endParaRPr lang="en-GB" sz="1400" dirty="0">
              <a:solidFill>
                <a:schemeClr val="tx1">
                  <a:lumMod val="50000"/>
                  <a:lumOff val="50000"/>
                </a:schemeClr>
              </a:solidFill>
              <a:latin typeface="Poppins" panose="00000500000000000000" pitchFamily="2" charset="0"/>
              <a:cs typeface="Poppins" panose="00000500000000000000" pitchFamily="2" charset="0"/>
            </a:endParaRPr>
          </a:p>
          <a:p>
            <a:pPr marL="742950" lvl="1" indent="-285750">
              <a:buBlip>
                <a:blip r:embed="rId2"/>
              </a:buBlip>
            </a:pPr>
            <a:r>
              <a:rPr lang="en-GB" sz="1400" dirty="0">
                <a:solidFill>
                  <a:schemeClr val="tx1">
                    <a:lumMod val="50000"/>
                    <a:lumOff val="50000"/>
                  </a:schemeClr>
                </a:solidFill>
                <a:latin typeface="Poppins" panose="00000500000000000000" pitchFamily="2" charset="0"/>
                <a:cs typeface="Poppins" panose="00000500000000000000" pitchFamily="2" charset="0"/>
              </a:rPr>
              <a:t>Offers </a:t>
            </a:r>
            <a:r>
              <a:rPr lang="en-GB" sz="1400" b="1" dirty="0">
                <a:solidFill>
                  <a:schemeClr val="tx1">
                    <a:lumMod val="50000"/>
                    <a:lumOff val="50000"/>
                  </a:schemeClr>
                </a:solidFill>
                <a:latin typeface="Poppins" panose="00000500000000000000" pitchFamily="2" charset="0"/>
                <a:cs typeface="Poppins" panose="00000500000000000000" pitchFamily="2" charset="0"/>
              </a:rPr>
              <a:t>equivalent sensitivity and specificity to cystoscopy</a:t>
            </a:r>
            <a:r>
              <a:rPr lang="en-GB" sz="1400" dirty="0">
                <a:solidFill>
                  <a:schemeClr val="tx1">
                    <a:lumMod val="50000"/>
                    <a:lumOff val="50000"/>
                  </a:schemeClr>
                </a:solidFill>
                <a:latin typeface="Poppins" panose="00000500000000000000" pitchFamily="2" charset="0"/>
                <a:cs typeface="Poppins" panose="00000500000000000000" pitchFamily="2" charset="0"/>
              </a:rPr>
              <a:t>.</a:t>
            </a:r>
          </a:p>
          <a:p>
            <a:pPr marL="742950" lvl="1" indent="-285750">
              <a:buBlip>
                <a:blip r:embed="rId2"/>
              </a:buBlip>
            </a:pPr>
            <a:endParaRPr lang="en-GB" sz="1400" dirty="0">
              <a:solidFill>
                <a:schemeClr val="tx1">
                  <a:lumMod val="50000"/>
                  <a:lumOff val="50000"/>
                </a:schemeClr>
              </a:solidFill>
              <a:latin typeface="Poppins" panose="00000500000000000000" pitchFamily="2" charset="0"/>
              <a:cs typeface="Poppins" panose="00000500000000000000" pitchFamily="2" charset="0"/>
            </a:endParaRPr>
          </a:p>
          <a:p>
            <a:pPr marL="742950" lvl="1" indent="-285750">
              <a:buBlip>
                <a:blip r:embed="rId2"/>
              </a:buBlip>
            </a:pPr>
            <a:r>
              <a:rPr lang="en-GB" sz="1400" b="1" dirty="0">
                <a:solidFill>
                  <a:schemeClr val="tx1">
                    <a:lumMod val="50000"/>
                    <a:lumOff val="50000"/>
                  </a:schemeClr>
                </a:solidFill>
                <a:latin typeface="Poppins" panose="00000500000000000000" pitchFamily="2" charset="0"/>
                <a:cs typeface="Poppins" panose="00000500000000000000" pitchFamily="2" charset="0"/>
              </a:rPr>
              <a:t>Reduces the number of unnecessary cystoscopies, </a:t>
            </a:r>
            <a:r>
              <a:rPr lang="en-GB" sz="1400" dirty="0">
                <a:solidFill>
                  <a:schemeClr val="tx1">
                    <a:lumMod val="50000"/>
                    <a:lumOff val="50000"/>
                  </a:schemeClr>
                </a:solidFill>
                <a:latin typeface="Poppins" panose="00000500000000000000" pitchFamily="2" charset="0"/>
                <a:cs typeface="Poppins" panose="00000500000000000000" pitchFamily="2" charset="0"/>
              </a:rPr>
              <a:t>reducing costs and resource burden on clinics.</a:t>
            </a:r>
          </a:p>
          <a:p>
            <a:pPr lvl="1"/>
            <a:endParaRPr lang="en-GB" sz="1400" dirty="0">
              <a:solidFill>
                <a:schemeClr val="tx1">
                  <a:lumMod val="50000"/>
                  <a:lumOff val="50000"/>
                </a:schemeClr>
              </a:solidFill>
              <a:latin typeface="Poppins" panose="00000500000000000000" pitchFamily="2" charset="0"/>
              <a:cs typeface="Poppins" panose="00000500000000000000" pitchFamily="2" charset="0"/>
            </a:endParaRPr>
          </a:p>
          <a:p>
            <a:pPr marL="742950" lvl="1" indent="-285750">
              <a:buBlip>
                <a:blip r:embed="rId2"/>
              </a:buBlip>
            </a:pPr>
            <a:r>
              <a:rPr lang="en-GB" sz="1400" dirty="0">
                <a:solidFill>
                  <a:schemeClr val="tx1">
                    <a:lumMod val="50000"/>
                    <a:lumOff val="50000"/>
                  </a:schemeClr>
                </a:solidFill>
                <a:latin typeface="Poppins" panose="00000500000000000000" pitchFamily="2" charset="0"/>
                <a:cs typeface="Poppins" panose="00000500000000000000" pitchFamily="2" charset="0"/>
              </a:rPr>
              <a:t>Leverages targeted next generation sequencing chemistry to accurately detect somatic mutations from </a:t>
            </a:r>
            <a:r>
              <a:rPr lang="en-GB" sz="1400" b="1" dirty="0">
                <a:solidFill>
                  <a:schemeClr val="tx1">
                    <a:lumMod val="50000"/>
                    <a:lumOff val="50000"/>
                  </a:schemeClr>
                </a:solidFill>
                <a:latin typeface="Poppins" panose="00000500000000000000" pitchFamily="2" charset="0"/>
                <a:cs typeface="Poppins" panose="00000500000000000000" pitchFamily="2" charset="0"/>
              </a:rPr>
              <a:t>23 genes in over 96% of bladder cancer cases</a:t>
            </a:r>
            <a:r>
              <a:rPr lang="en-GB" sz="1400" dirty="0">
                <a:solidFill>
                  <a:schemeClr val="tx1">
                    <a:lumMod val="50000"/>
                    <a:lumOff val="50000"/>
                  </a:schemeClr>
                </a:solidFill>
                <a:latin typeface="Poppins" panose="00000500000000000000" pitchFamily="2" charset="0"/>
                <a:cs typeface="Poppins" panose="00000500000000000000" pitchFamily="2" charset="0"/>
              </a:rPr>
              <a:t>. </a:t>
            </a:r>
            <a:br>
              <a:rPr lang="en-GB" sz="1400" dirty="0">
                <a:solidFill>
                  <a:schemeClr val="tx1">
                    <a:lumMod val="50000"/>
                    <a:lumOff val="50000"/>
                  </a:schemeClr>
                </a:solidFill>
                <a:latin typeface="Poppins" panose="00000500000000000000" pitchFamily="2" charset="0"/>
                <a:cs typeface="Poppins" panose="00000500000000000000" pitchFamily="2" charset="0"/>
              </a:rPr>
            </a:br>
            <a:endParaRPr lang="en-GB" sz="1400" dirty="0">
              <a:solidFill>
                <a:schemeClr val="tx1">
                  <a:lumMod val="50000"/>
                  <a:lumOff val="50000"/>
                </a:schemeClr>
              </a:solidFill>
              <a:latin typeface="Poppins" panose="00000500000000000000" pitchFamily="2" charset="0"/>
              <a:cs typeface="Poppins" panose="00000500000000000000" pitchFamily="2" charset="0"/>
            </a:endParaRPr>
          </a:p>
          <a:p>
            <a:pPr marL="742950" lvl="1" indent="-285750">
              <a:buBlip>
                <a:blip r:embed="rId2"/>
              </a:buBlip>
            </a:pPr>
            <a:r>
              <a:rPr lang="en-US" sz="1400" b="1" dirty="0">
                <a:solidFill>
                  <a:schemeClr val="tx1">
                    <a:lumMod val="50000"/>
                    <a:lumOff val="50000"/>
                  </a:schemeClr>
                </a:solidFill>
                <a:latin typeface="Poppins" panose="00000500000000000000" pitchFamily="2" charset="0"/>
                <a:cs typeface="Poppins" panose="00000500000000000000" pitchFamily="2" charset="0"/>
              </a:rPr>
              <a:t>GALEAS</a:t>
            </a:r>
            <a:r>
              <a:rPr lang="en-US" sz="1400" dirty="0">
                <a:solidFill>
                  <a:schemeClr val="tx1">
                    <a:lumMod val="50000"/>
                    <a:lumOff val="50000"/>
                  </a:schemeClr>
                </a:solidFill>
                <a:latin typeface="Poppins" panose="00000500000000000000" pitchFamily="2" charset="0"/>
                <a:cs typeface="Poppins" panose="00000500000000000000" pitchFamily="2" charset="0"/>
              </a:rPr>
              <a:t> Analytics is a sophisticated tool for analyzing biomarker panels that automate diagnosis and support patient monitoring</a:t>
            </a:r>
          </a:p>
          <a:p>
            <a:pPr marL="742950" lvl="1" indent="-285750">
              <a:buBlip>
                <a:blip r:embed="rId2"/>
              </a:buBlip>
            </a:pPr>
            <a:endParaRPr lang="en-GB" sz="1400" dirty="0">
              <a:solidFill>
                <a:schemeClr val="tx1">
                  <a:lumMod val="50000"/>
                  <a:lumOff val="50000"/>
                </a:schemeClr>
              </a:solidFill>
              <a:latin typeface="Poppins" panose="00000500000000000000" pitchFamily="2" charset="0"/>
              <a:cs typeface="Poppins" panose="00000500000000000000" pitchFamily="2" charset="0"/>
            </a:endParaRPr>
          </a:p>
        </p:txBody>
      </p:sp>
      <p:pic>
        <p:nvPicPr>
          <p:cNvPr id="2" name="Picture 1" descr="A black background with blue and green letters&#10;&#10;Description automatically generated">
            <a:extLst>
              <a:ext uri="{FF2B5EF4-FFF2-40B4-BE49-F238E27FC236}">
                <a16:creationId xmlns:a16="http://schemas.microsoft.com/office/drawing/2014/main" id="{A7FE45CB-1508-DC3C-1A24-646F1EF6CD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3713" y="5914536"/>
            <a:ext cx="4304574" cy="656408"/>
          </a:xfrm>
          <a:prstGeom prst="rect">
            <a:avLst/>
          </a:prstGeom>
        </p:spPr>
      </p:pic>
    </p:spTree>
    <p:extLst>
      <p:ext uri="{BB962C8B-B14F-4D97-AF65-F5344CB8AC3E}">
        <p14:creationId xmlns:p14="http://schemas.microsoft.com/office/powerpoint/2010/main" val="3728785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6A3FFB71-7864-43AC-96DD-A4F1E16E7C1F}"/>
              </a:ext>
            </a:extLst>
          </p:cNvPr>
          <p:cNvSpPr/>
          <p:nvPr/>
        </p:nvSpPr>
        <p:spPr>
          <a:xfrm>
            <a:off x="1144232" y="603109"/>
            <a:ext cx="10704057" cy="3297677"/>
          </a:xfrm>
          <a:prstGeom prst="roundRect">
            <a:avLst/>
          </a:prstGeom>
          <a:noFill/>
          <a:ln w="38100">
            <a:solidFill>
              <a:srgbClr val="71DB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4" name="Picture 3">
            <a:extLst>
              <a:ext uri="{FF2B5EF4-FFF2-40B4-BE49-F238E27FC236}">
                <a16:creationId xmlns:a16="http://schemas.microsoft.com/office/drawing/2014/main" id="{08A85F51-8E8A-EF9E-5D49-7A84FF7E461A}"/>
              </a:ext>
            </a:extLst>
          </p:cNvPr>
          <p:cNvPicPr>
            <a:picLocks noChangeAspect="1"/>
          </p:cNvPicPr>
          <p:nvPr/>
        </p:nvPicPr>
        <p:blipFill rotWithShape="1">
          <a:blip r:embed="rId3"/>
          <a:srcRect b="35110"/>
          <a:stretch/>
        </p:blipFill>
        <p:spPr>
          <a:xfrm>
            <a:off x="1475988" y="699751"/>
            <a:ext cx="9850463" cy="1811855"/>
          </a:xfrm>
          <a:prstGeom prst="rect">
            <a:avLst/>
          </a:prstGeom>
        </p:spPr>
      </p:pic>
      <p:sp>
        <p:nvSpPr>
          <p:cNvPr id="2" name="Text Placeholder 6">
            <a:extLst>
              <a:ext uri="{FF2B5EF4-FFF2-40B4-BE49-F238E27FC236}">
                <a16:creationId xmlns:a16="http://schemas.microsoft.com/office/drawing/2014/main" id="{63A9EAB7-584B-E812-8E7D-11F833E478BF}"/>
              </a:ext>
            </a:extLst>
          </p:cNvPr>
          <p:cNvSpPr>
            <a:spLocks noGrp="1"/>
          </p:cNvSpPr>
          <p:nvPr/>
        </p:nvSpPr>
        <p:spPr>
          <a:xfrm>
            <a:off x="1310110" y="101147"/>
            <a:ext cx="9571780" cy="369332"/>
          </a:xfrm>
          <a:prstGeom prst="rect">
            <a:avLst/>
          </a:prstGeom>
        </p:spPr>
        <p:txBody>
          <a:bodyPr lIns="91440" tIns="45720" rIns="91440" bIns="45720" anchor="b"/>
          <a:lstStyle>
            <a:lvl1pPr marL="0" indent="0" algn="l" defTabSz="914400" rtl="0" eaLnBrk="1" latinLnBrk="0" hangingPunct="1">
              <a:lnSpc>
                <a:spcPct val="90000"/>
              </a:lnSpc>
              <a:spcBef>
                <a:spcPts val="1000"/>
              </a:spcBef>
              <a:buFont typeface="Arial" panose="020B0604020202020204" pitchFamily="34" charset="0"/>
              <a:buNone/>
              <a:defRPr lang="en-GB" sz="2000" b="0" i="0" kern="1200" dirty="0" smtClean="0">
                <a:solidFill>
                  <a:srgbClr val="345897"/>
                </a:solidFill>
                <a:latin typeface="Poppins" panose="00000500000000000000" pitchFamily="2" charset="0"/>
                <a:ea typeface="+mn-ea"/>
                <a:cs typeface="Poppins" panose="00000500000000000000" pitchFamily="2" charset="0"/>
              </a:defRPr>
            </a:lvl1pPr>
            <a:lvl2pPr marL="4572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en-GB" sz="1800" b="1" i="0" kern="1200" dirty="0" smtClean="0">
                <a:solidFill>
                  <a:srgbClr val="345897"/>
                </a:solidFill>
                <a:latin typeface="Quicksand Bold" panose="02000503000000000000" pitchFamily="2"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GB" sz="1800" b="1" i="0" kern="1200" dirty="0">
                <a:solidFill>
                  <a:srgbClr val="345897"/>
                </a:solidFill>
                <a:latin typeface="Quicksand Bold" panose="02000503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dirty="0">
              <a:solidFill>
                <a:srgbClr val="3434D5"/>
              </a:solidFill>
            </a:endParaRPr>
          </a:p>
          <a:p>
            <a:pPr algn="ctr"/>
            <a:endParaRPr lang="en-GB" dirty="0">
              <a:solidFill>
                <a:srgbClr val="3434D5"/>
              </a:solidFill>
            </a:endParaRPr>
          </a:p>
          <a:p>
            <a:pPr algn="ctr"/>
            <a:endParaRPr lang="en-GB" dirty="0">
              <a:solidFill>
                <a:srgbClr val="3434D5"/>
              </a:solidFill>
            </a:endParaRPr>
          </a:p>
          <a:p>
            <a:pPr algn="ctr"/>
            <a:endParaRPr lang="en-GB" dirty="0">
              <a:solidFill>
                <a:srgbClr val="3434D5"/>
              </a:solidFill>
            </a:endParaRPr>
          </a:p>
          <a:p>
            <a:pPr algn="ctr"/>
            <a:endParaRPr lang="en-GB" dirty="0">
              <a:solidFill>
                <a:srgbClr val="3434D5"/>
              </a:solidFill>
            </a:endParaRPr>
          </a:p>
          <a:p>
            <a:pPr algn="ctr"/>
            <a:endParaRPr lang="en-GB" dirty="0">
              <a:solidFill>
                <a:srgbClr val="3434D5"/>
              </a:solidFill>
            </a:endParaRPr>
          </a:p>
          <a:p>
            <a:pPr algn="ctr"/>
            <a:endParaRPr lang="en-GB" dirty="0">
              <a:solidFill>
                <a:srgbClr val="3434D5"/>
              </a:solidFill>
            </a:endParaRPr>
          </a:p>
          <a:p>
            <a:pPr algn="ctr"/>
            <a:endParaRPr lang="en-GB" dirty="0">
              <a:solidFill>
                <a:srgbClr val="3434D5"/>
              </a:solidFill>
            </a:endParaRPr>
          </a:p>
          <a:p>
            <a:pPr algn="ctr"/>
            <a:endParaRPr lang="en-GB" dirty="0">
              <a:solidFill>
                <a:srgbClr val="3434D5"/>
              </a:solidFill>
            </a:endParaRPr>
          </a:p>
          <a:p>
            <a:pPr algn="ctr"/>
            <a:r>
              <a:rPr kumimoji="0" lang="en-US" sz="2000" b="0" i="0" u="none" strike="noStrike" kern="1200" cap="none" spc="0" normalizeH="0" baseline="0" noProof="0" dirty="0">
                <a:ln>
                  <a:noFill/>
                </a:ln>
                <a:solidFill>
                  <a:srgbClr val="2F1BE0"/>
                </a:solidFill>
                <a:effectLst/>
                <a:uLnTx/>
                <a:uFillTx/>
                <a:latin typeface="Poppins Medium" panose="00000600000000000000" pitchFamily="2" charset="0"/>
                <a:ea typeface="+mn-ea"/>
                <a:cs typeface="Poppins Medium" panose="00000600000000000000" pitchFamily="2" charset="0"/>
              </a:rPr>
              <a:t>GALEAS™ Bladder workflow (for urologists)</a:t>
            </a:r>
            <a:endParaRPr lang="en-GB" sz="1600" b="1" dirty="0">
              <a:solidFill>
                <a:schemeClr val="tx1">
                  <a:lumMod val="50000"/>
                  <a:lumOff val="50000"/>
                </a:schemeClr>
              </a:solidFill>
            </a:endParaRPr>
          </a:p>
        </p:txBody>
      </p:sp>
      <p:sp>
        <p:nvSpPr>
          <p:cNvPr id="7" name="TextBox 6">
            <a:extLst>
              <a:ext uri="{FF2B5EF4-FFF2-40B4-BE49-F238E27FC236}">
                <a16:creationId xmlns:a16="http://schemas.microsoft.com/office/drawing/2014/main" id="{F0522676-E228-CEFC-83CF-A3963EC263E5}"/>
              </a:ext>
            </a:extLst>
          </p:cNvPr>
          <p:cNvSpPr txBox="1"/>
          <p:nvPr/>
        </p:nvSpPr>
        <p:spPr>
          <a:xfrm>
            <a:off x="1587407" y="2466194"/>
            <a:ext cx="1521678" cy="830997"/>
          </a:xfrm>
          <a:prstGeom prst="rect">
            <a:avLst/>
          </a:prstGeom>
          <a:noFill/>
        </p:spPr>
        <p:txBody>
          <a:bodyPr wrap="square" rtlCol="0">
            <a:spAutoFit/>
          </a:bodyPr>
          <a:lstStyle/>
          <a:p>
            <a:pPr algn="ctr"/>
            <a:r>
              <a:rPr lang="en-US" sz="1200" b="1" dirty="0">
                <a:solidFill>
                  <a:srgbClr val="3434D5"/>
                </a:solidFill>
                <a:latin typeface="Poppins" panose="00000500000000000000" pitchFamily="2" charset="0"/>
                <a:cs typeface="Poppins" panose="00000500000000000000" pitchFamily="2" charset="0"/>
              </a:rPr>
              <a:t>Urologist requests urine collection device for patient</a:t>
            </a:r>
            <a:endParaRPr lang="en-GB" sz="1200" b="1" dirty="0">
              <a:solidFill>
                <a:srgbClr val="3434D5"/>
              </a:solidFill>
              <a:latin typeface="Poppins" panose="00000500000000000000" pitchFamily="2" charset="0"/>
              <a:cs typeface="Poppins" panose="00000500000000000000" pitchFamily="2" charset="0"/>
            </a:endParaRPr>
          </a:p>
        </p:txBody>
      </p:sp>
      <p:sp>
        <p:nvSpPr>
          <p:cNvPr id="9" name="TextBox 8">
            <a:extLst>
              <a:ext uri="{FF2B5EF4-FFF2-40B4-BE49-F238E27FC236}">
                <a16:creationId xmlns:a16="http://schemas.microsoft.com/office/drawing/2014/main" id="{53A6E32B-9E9F-3317-AF6C-8C87097696B9}"/>
              </a:ext>
            </a:extLst>
          </p:cNvPr>
          <p:cNvSpPr txBox="1"/>
          <p:nvPr/>
        </p:nvSpPr>
        <p:spPr>
          <a:xfrm>
            <a:off x="3411594" y="2480565"/>
            <a:ext cx="1654152" cy="830997"/>
          </a:xfrm>
          <a:prstGeom prst="rect">
            <a:avLst/>
          </a:prstGeom>
          <a:noFill/>
        </p:spPr>
        <p:txBody>
          <a:bodyPr wrap="square" rtlCol="0">
            <a:spAutoFit/>
          </a:bodyPr>
          <a:lstStyle/>
          <a:p>
            <a:pPr algn="ctr"/>
            <a:r>
              <a:rPr lang="en-US" sz="1200" b="1">
                <a:solidFill>
                  <a:srgbClr val="3434D5"/>
                </a:solidFill>
                <a:latin typeface="Poppins" panose="00000500000000000000" pitchFamily="2" charset="0"/>
                <a:cs typeface="Poppins" panose="00000500000000000000" pitchFamily="2" charset="0"/>
              </a:rPr>
              <a:t>Patient sends barcoded urine sample to service laboratory</a:t>
            </a:r>
            <a:endParaRPr lang="en-GB" sz="1200" b="1">
              <a:solidFill>
                <a:srgbClr val="3434D5"/>
              </a:solidFill>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E32F8F09-E5AA-946F-F075-C0047A2698CE}"/>
              </a:ext>
            </a:extLst>
          </p:cNvPr>
          <p:cNvSpPr txBox="1"/>
          <p:nvPr/>
        </p:nvSpPr>
        <p:spPr>
          <a:xfrm>
            <a:off x="5380955" y="2453496"/>
            <a:ext cx="1654152" cy="1015663"/>
          </a:xfrm>
          <a:prstGeom prst="rect">
            <a:avLst/>
          </a:prstGeom>
          <a:noFill/>
        </p:spPr>
        <p:txBody>
          <a:bodyPr wrap="square" rtlCol="0">
            <a:spAutoFit/>
          </a:bodyPr>
          <a:lstStyle/>
          <a:p>
            <a:pPr algn="ctr"/>
            <a:r>
              <a:rPr lang="en-US" sz="1200" b="1">
                <a:solidFill>
                  <a:srgbClr val="3434D5"/>
                </a:solidFill>
                <a:latin typeface="Poppins" panose="00000500000000000000" pitchFamily="2" charset="0"/>
                <a:cs typeface="Poppins" panose="00000500000000000000" pitchFamily="2" charset="0"/>
              </a:rPr>
              <a:t>Lab uploads sequencing results to secure cloud-based GALEAS® platform</a:t>
            </a:r>
            <a:endParaRPr lang="en-GB" sz="1200" b="1">
              <a:solidFill>
                <a:srgbClr val="3434D5"/>
              </a:solidFill>
              <a:latin typeface="Poppins" panose="00000500000000000000" pitchFamily="2" charset="0"/>
              <a:cs typeface="Poppins" panose="00000500000000000000" pitchFamily="2" charset="0"/>
            </a:endParaRPr>
          </a:p>
        </p:txBody>
      </p:sp>
      <p:sp>
        <p:nvSpPr>
          <p:cNvPr id="11" name="TextBox 10">
            <a:extLst>
              <a:ext uri="{FF2B5EF4-FFF2-40B4-BE49-F238E27FC236}">
                <a16:creationId xmlns:a16="http://schemas.microsoft.com/office/drawing/2014/main" id="{48746DFD-4395-DF7A-7826-03D980CB3957}"/>
              </a:ext>
            </a:extLst>
          </p:cNvPr>
          <p:cNvSpPr txBox="1"/>
          <p:nvPr/>
        </p:nvSpPr>
        <p:spPr>
          <a:xfrm>
            <a:off x="7495862" y="2480565"/>
            <a:ext cx="1654152" cy="1015663"/>
          </a:xfrm>
          <a:prstGeom prst="rect">
            <a:avLst/>
          </a:prstGeom>
          <a:noFill/>
        </p:spPr>
        <p:txBody>
          <a:bodyPr wrap="square" rtlCol="0">
            <a:spAutoFit/>
          </a:bodyPr>
          <a:lstStyle/>
          <a:p>
            <a:pPr algn="ctr"/>
            <a:r>
              <a:rPr lang="en-US" sz="1200" b="1">
                <a:solidFill>
                  <a:srgbClr val="3434D5"/>
                </a:solidFill>
                <a:latin typeface="Poppins" panose="00000500000000000000" pitchFamily="2" charset="0"/>
                <a:cs typeface="Poppins" panose="00000500000000000000" pitchFamily="2" charset="0"/>
              </a:rPr>
              <a:t>Results analysed, report generated and shared directly with urologist</a:t>
            </a:r>
            <a:endParaRPr lang="en-GB" sz="1200" b="1">
              <a:solidFill>
                <a:srgbClr val="3434D5"/>
              </a:solidFill>
              <a:latin typeface="Poppins" panose="00000500000000000000" pitchFamily="2" charset="0"/>
              <a:cs typeface="Poppins" panose="00000500000000000000" pitchFamily="2" charset="0"/>
            </a:endParaRPr>
          </a:p>
        </p:txBody>
      </p:sp>
      <p:sp>
        <p:nvSpPr>
          <p:cNvPr id="12" name="TextBox 11">
            <a:extLst>
              <a:ext uri="{FF2B5EF4-FFF2-40B4-BE49-F238E27FC236}">
                <a16:creationId xmlns:a16="http://schemas.microsoft.com/office/drawing/2014/main" id="{01C89685-416D-2A4C-0810-2D58A7D92120}"/>
              </a:ext>
            </a:extLst>
          </p:cNvPr>
          <p:cNvSpPr txBox="1"/>
          <p:nvPr/>
        </p:nvSpPr>
        <p:spPr>
          <a:xfrm>
            <a:off x="9543963" y="2480565"/>
            <a:ext cx="1654152" cy="1015663"/>
          </a:xfrm>
          <a:prstGeom prst="rect">
            <a:avLst/>
          </a:prstGeom>
          <a:noFill/>
        </p:spPr>
        <p:txBody>
          <a:bodyPr wrap="square" rtlCol="0">
            <a:spAutoFit/>
          </a:bodyPr>
          <a:lstStyle/>
          <a:p>
            <a:pPr algn="ctr"/>
            <a:r>
              <a:rPr lang="en-US" sz="1200" b="1">
                <a:solidFill>
                  <a:srgbClr val="3434D5"/>
                </a:solidFill>
                <a:latin typeface="Poppins" panose="00000500000000000000" pitchFamily="2" charset="0"/>
                <a:cs typeface="Poppins" panose="00000500000000000000" pitchFamily="2" charset="0"/>
              </a:rPr>
              <a:t>Urologist shares results with patient and discusses next steps</a:t>
            </a:r>
            <a:endParaRPr lang="en-GB" sz="1200" b="1">
              <a:solidFill>
                <a:srgbClr val="3434D5"/>
              </a:solidFill>
              <a:latin typeface="Poppins" panose="00000500000000000000" pitchFamily="2" charset="0"/>
              <a:cs typeface="Poppins" panose="00000500000000000000" pitchFamily="2" charset="0"/>
            </a:endParaRPr>
          </a:p>
        </p:txBody>
      </p:sp>
      <p:sp>
        <p:nvSpPr>
          <p:cNvPr id="14" name="Rectangle 1">
            <a:extLst>
              <a:ext uri="{FF2B5EF4-FFF2-40B4-BE49-F238E27FC236}">
                <a16:creationId xmlns:a16="http://schemas.microsoft.com/office/drawing/2014/main" id="{CAC01685-8629-4C08-B337-5FF1AE5F0E20}"/>
              </a:ext>
            </a:extLst>
          </p:cNvPr>
          <p:cNvSpPr>
            <a:spLocks noChangeArrowheads="1"/>
          </p:cNvSpPr>
          <p:nvPr/>
        </p:nvSpPr>
        <p:spPr bwMode="auto">
          <a:xfrm>
            <a:off x="3839700" y="4322243"/>
            <a:ext cx="6365414"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1" i="0" u="none" strike="noStrike" kern="1200" cap="none" spc="0" normalizeH="0" baseline="0" noProof="0" dirty="0">
              <a:ln>
                <a:noFill/>
              </a:ln>
              <a:solidFill>
                <a:srgbClr val="3C3C3C"/>
              </a:solidFill>
              <a:effectLst/>
              <a:uLnTx/>
              <a:uFillTx/>
              <a:latin typeface="Poppins" panose="00000500000000000000" pitchFamily="2" charset="0"/>
              <a:cs typeface="Poppins" panose="000005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srgbClr val="3C3C3C"/>
                </a:solidFill>
                <a:effectLst/>
                <a:uLnTx/>
                <a:uFillTx/>
                <a:latin typeface="Poppins" panose="00000500000000000000" pitchFamily="2" charset="0"/>
                <a:cs typeface="Poppins" panose="00000500000000000000" pitchFamily="2" charset="0"/>
              </a:rPr>
              <a:t>Urine collection device</a:t>
            </a:r>
            <a:r>
              <a:rPr kumimoji="0" lang="en-US" altLang="en-US" sz="1200" b="0" i="0" u="none" strike="noStrike" kern="1200" cap="none" spc="0" normalizeH="0" baseline="0" noProof="0" dirty="0">
                <a:ln>
                  <a:noFill/>
                </a:ln>
                <a:solidFill>
                  <a:srgbClr val="3C3C3C"/>
                </a:solidFill>
                <a:effectLst/>
                <a:uLnTx/>
                <a:uFillTx/>
                <a:latin typeface="Poppins" panose="00000500000000000000" pitchFamily="2" charset="0"/>
                <a:cs typeface="Poppins" panose="00000500000000000000" pitchFamily="2" charset="0"/>
              </a:rPr>
              <a:t> which allows patients to provide a sample in the comfort of their own home</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dirty="0">
              <a:ln>
                <a:noFill/>
              </a:ln>
              <a:solidFill>
                <a:srgbClr val="3C3C3C"/>
              </a:solidFill>
              <a:effectLst/>
              <a:uLnTx/>
              <a:uFillTx/>
              <a:latin typeface="Poppins" panose="00000500000000000000" pitchFamily="2" charset="0"/>
              <a:cs typeface="Poppins" panose="000005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srgbClr val="3C3C3C"/>
                </a:solidFill>
                <a:effectLst/>
                <a:uLnTx/>
                <a:uFillTx/>
                <a:latin typeface="Poppins" panose="00000500000000000000" pitchFamily="2" charset="0"/>
                <a:cs typeface="Poppins" panose="00000500000000000000" pitchFamily="2" charset="0"/>
              </a:rPr>
              <a:t>High-throughput genomic DNA extraction kit</a:t>
            </a:r>
            <a:r>
              <a:rPr kumimoji="0" lang="en-US" altLang="en-US" sz="1200" b="0" i="0" u="none" strike="noStrike" kern="1200" cap="none" spc="0" normalizeH="0" baseline="0" noProof="0" dirty="0">
                <a:ln>
                  <a:noFill/>
                </a:ln>
                <a:solidFill>
                  <a:srgbClr val="3C3C3C"/>
                </a:solidFill>
                <a:effectLst/>
                <a:uLnTx/>
                <a:uFillTx/>
                <a:latin typeface="Poppins" panose="00000500000000000000" pitchFamily="2" charset="0"/>
                <a:cs typeface="Poppins" panose="00000500000000000000" pitchFamily="2" charset="0"/>
              </a:rPr>
              <a:t> extracts tumor-derived DNA from urinary cell-pellets using an easily automated magnetic bead-based protocol.</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Poppins" panose="00000500000000000000" pitchFamily="2" charset="0"/>
              <a:cs typeface="Poppins" panose="000005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1" i="0" u="none" strike="noStrike" kern="1200" cap="none" spc="0" normalizeH="0" baseline="0" noProof="0" dirty="0">
                <a:ln>
                  <a:noFill/>
                </a:ln>
                <a:solidFill>
                  <a:srgbClr val="3C3C3C"/>
                </a:solidFill>
                <a:effectLst/>
                <a:uLnTx/>
                <a:uFillTx/>
                <a:latin typeface="Poppins" panose="00000500000000000000" pitchFamily="2" charset="0"/>
                <a:cs typeface="Poppins" panose="00000500000000000000" pitchFamily="2" charset="0"/>
              </a:rPr>
              <a:t>Comprehensive NGS panel</a:t>
            </a:r>
            <a:r>
              <a:rPr kumimoji="0" lang="en-US" altLang="en-US" sz="1200" b="0" i="0" u="none" strike="noStrike" kern="1200" cap="none" spc="0" normalizeH="0" baseline="0" noProof="0" dirty="0">
                <a:ln>
                  <a:noFill/>
                </a:ln>
                <a:solidFill>
                  <a:srgbClr val="3C3C3C"/>
                </a:solidFill>
                <a:effectLst/>
                <a:uLnTx/>
                <a:uFillTx/>
                <a:latin typeface="Poppins" panose="00000500000000000000" pitchFamily="2" charset="0"/>
                <a:cs typeface="Poppins" panose="00000500000000000000" pitchFamily="2" charset="0"/>
              </a:rPr>
              <a:t> interrogating somatic mutations across 23 genes found in over 96% of bladder cancers.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dirty="0">
              <a:ln>
                <a:noFill/>
              </a:ln>
              <a:solidFill>
                <a:srgbClr val="3C3C3C"/>
              </a:solidFill>
              <a:effectLst/>
              <a:uLnTx/>
              <a:uFillTx/>
              <a:latin typeface="Poppins" panose="00000500000000000000" pitchFamily="2" charset="0"/>
              <a:cs typeface="Poppins" panose="000005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1200" b="1" i="0" u="none" strike="noStrike" kern="1200" cap="none" spc="0" normalizeH="0" baseline="0" noProof="0" dirty="0">
                <a:ln>
                  <a:noFill/>
                </a:ln>
                <a:solidFill>
                  <a:prstClr val="black"/>
                </a:solidFill>
                <a:effectLst/>
                <a:uLnTx/>
                <a:uFillTx/>
                <a:latin typeface="Poppins" panose="00000500000000000000" pitchFamily="2" charset="0"/>
                <a:cs typeface="Poppins" panose="00000500000000000000" pitchFamily="2" charset="0"/>
              </a:rPr>
              <a:t>Reporting</a:t>
            </a:r>
            <a:r>
              <a:rPr kumimoji="0" lang="en-GB" altLang="en-US" sz="1200" b="0" i="0" u="none" strike="noStrike" kern="1200" cap="none" spc="0" normalizeH="0" baseline="0" noProof="0" dirty="0">
                <a:ln>
                  <a:noFill/>
                </a:ln>
                <a:solidFill>
                  <a:prstClr val="black"/>
                </a:solidFill>
                <a:effectLst/>
                <a:uLnTx/>
                <a:uFillTx/>
                <a:latin typeface="Poppins" panose="00000500000000000000" pitchFamily="2" charset="0"/>
                <a:cs typeface="Poppins" panose="00000500000000000000" pitchFamily="2" charset="0"/>
              </a:rPr>
              <a:t> provided by the cloud-based GALEAS software</a:t>
            </a:r>
            <a:endParaRPr kumimoji="0" lang="en-US" altLang="en-US" sz="1200" b="0" i="0" u="none" strike="noStrike" kern="1200" cap="none" spc="0" normalizeH="0" baseline="0" noProof="0" dirty="0">
              <a:ln>
                <a:noFill/>
              </a:ln>
              <a:solidFill>
                <a:prstClr val="black"/>
              </a:solidFill>
              <a:effectLst/>
              <a:uLnTx/>
              <a:uFillTx/>
              <a:latin typeface="Poppins" panose="00000500000000000000" pitchFamily="2" charset="0"/>
              <a:cs typeface="Poppins" panose="00000500000000000000" pitchFamily="2" charset="0"/>
            </a:endParaRPr>
          </a:p>
        </p:txBody>
      </p:sp>
      <p:pic>
        <p:nvPicPr>
          <p:cNvPr id="15" name="Picture 14">
            <a:extLst>
              <a:ext uri="{FF2B5EF4-FFF2-40B4-BE49-F238E27FC236}">
                <a16:creationId xmlns:a16="http://schemas.microsoft.com/office/drawing/2014/main" id="{E69D0048-E276-4F91-93DE-D23B62C36BEB}"/>
              </a:ext>
            </a:extLst>
          </p:cNvPr>
          <p:cNvPicPr>
            <a:picLocks noChangeAspect="1"/>
          </p:cNvPicPr>
          <p:nvPr/>
        </p:nvPicPr>
        <p:blipFill>
          <a:blip r:embed="rId4">
            <a:duotone>
              <a:schemeClr val="accent1">
                <a:shade val="45000"/>
                <a:satMod val="135000"/>
              </a:schemeClr>
              <a:prstClr val="white"/>
            </a:duotone>
          </a:blip>
          <a:stretch>
            <a:fillRect/>
          </a:stretch>
        </p:blipFill>
        <p:spPr>
          <a:xfrm>
            <a:off x="3252874" y="6013115"/>
            <a:ext cx="586826" cy="564957"/>
          </a:xfrm>
          <a:prstGeom prst="rect">
            <a:avLst/>
          </a:prstGeom>
        </p:spPr>
      </p:pic>
      <p:pic>
        <p:nvPicPr>
          <p:cNvPr id="16" name="Picture 15">
            <a:extLst>
              <a:ext uri="{FF2B5EF4-FFF2-40B4-BE49-F238E27FC236}">
                <a16:creationId xmlns:a16="http://schemas.microsoft.com/office/drawing/2014/main" id="{474A129B-7DB6-4AFD-AB13-ADF19064924D}"/>
              </a:ext>
            </a:extLst>
          </p:cNvPr>
          <p:cNvPicPr>
            <a:picLocks noChangeAspect="1"/>
          </p:cNvPicPr>
          <p:nvPr/>
        </p:nvPicPr>
        <p:blipFill>
          <a:blip r:embed="rId5">
            <a:duotone>
              <a:schemeClr val="accent1">
                <a:shade val="45000"/>
                <a:satMod val="135000"/>
              </a:schemeClr>
              <a:prstClr val="white"/>
            </a:duotone>
          </a:blip>
          <a:stretch>
            <a:fillRect/>
          </a:stretch>
        </p:blipFill>
        <p:spPr>
          <a:xfrm>
            <a:off x="3234594" y="5547293"/>
            <a:ext cx="463951" cy="392574"/>
          </a:xfrm>
          <a:prstGeom prst="rect">
            <a:avLst/>
          </a:prstGeom>
        </p:spPr>
      </p:pic>
      <p:pic>
        <p:nvPicPr>
          <p:cNvPr id="17" name="Picture 16">
            <a:extLst>
              <a:ext uri="{FF2B5EF4-FFF2-40B4-BE49-F238E27FC236}">
                <a16:creationId xmlns:a16="http://schemas.microsoft.com/office/drawing/2014/main" id="{76E16CB0-3678-400F-9D28-2267979DCA32}"/>
              </a:ext>
            </a:extLst>
          </p:cNvPr>
          <p:cNvPicPr>
            <a:picLocks noChangeAspect="1"/>
          </p:cNvPicPr>
          <p:nvPr/>
        </p:nvPicPr>
        <p:blipFill>
          <a:blip r:embed="rId6">
            <a:duotone>
              <a:schemeClr val="accent1">
                <a:shade val="45000"/>
                <a:satMod val="135000"/>
              </a:schemeClr>
              <a:prstClr val="white"/>
            </a:duotone>
          </a:blip>
          <a:stretch>
            <a:fillRect/>
          </a:stretch>
        </p:blipFill>
        <p:spPr>
          <a:xfrm>
            <a:off x="3370966" y="4979941"/>
            <a:ext cx="306102" cy="454779"/>
          </a:xfrm>
          <a:prstGeom prst="rect">
            <a:avLst/>
          </a:prstGeom>
        </p:spPr>
      </p:pic>
      <p:sp>
        <p:nvSpPr>
          <p:cNvPr id="19" name="TextBox 18">
            <a:extLst>
              <a:ext uri="{FF2B5EF4-FFF2-40B4-BE49-F238E27FC236}">
                <a16:creationId xmlns:a16="http://schemas.microsoft.com/office/drawing/2014/main" id="{85402338-BD7A-4D2A-9FC4-9E96816A5BB5}"/>
              </a:ext>
            </a:extLst>
          </p:cNvPr>
          <p:cNvSpPr txBox="1"/>
          <p:nvPr/>
        </p:nvSpPr>
        <p:spPr>
          <a:xfrm>
            <a:off x="4697562" y="4093385"/>
            <a:ext cx="3240208" cy="307777"/>
          </a:xfrm>
          <a:prstGeom prst="rect">
            <a:avLst/>
          </a:prstGeom>
          <a:noFill/>
        </p:spPr>
        <p:txBody>
          <a:bodyPr wrap="square">
            <a:spAutoFit/>
          </a:bodyPr>
          <a:lstStyle/>
          <a:p>
            <a:r>
              <a:rPr kumimoji="0" lang="en-US" sz="1400" b="0" i="0" u="none" strike="noStrike" kern="1200" cap="none" spc="0" normalizeH="0" baseline="0" noProof="0" dirty="0">
                <a:ln>
                  <a:noFill/>
                </a:ln>
                <a:solidFill>
                  <a:srgbClr val="2F1BE0"/>
                </a:solidFill>
                <a:effectLst/>
                <a:uLnTx/>
                <a:uFillTx/>
                <a:latin typeface="Poppins Medium" panose="00000600000000000000" pitchFamily="2" charset="0"/>
                <a:ea typeface="+mn-ea"/>
                <a:cs typeface="Poppins Medium" panose="00000600000000000000" pitchFamily="2" charset="0"/>
              </a:rPr>
              <a:t>Components of GALEAS™ Bladder </a:t>
            </a:r>
            <a:endParaRPr lang="en-BE" sz="1400" dirty="0"/>
          </a:p>
        </p:txBody>
      </p:sp>
      <p:pic>
        <p:nvPicPr>
          <p:cNvPr id="18" name="Picture 17">
            <a:extLst>
              <a:ext uri="{FF2B5EF4-FFF2-40B4-BE49-F238E27FC236}">
                <a16:creationId xmlns:a16="http://schemas.microsoft.com/office/drawing/2014/main" id="{6112EB62-7981-481F-9A7C-F2EF1CDD42C8}"/>
              </a:ext>
            </a:extLst>
          </p:cNvPr>
          <p:cNvPicPr>
            <a:picLocks noChangeAspect="1"/>
          </p:cNvPicPr>
          <p:nvPr/>
        </p:nvPicPr>
        <p:blipFill rotWithShape="1">
          <a:blip r:embed="rId3">
            <a:grayscl/>
          </a:blip>
          <a:srcRect l="4306" t="8501" r="83837" b="40568"/>
          <a:stretch/>
        </p:blipFill>
        <p:spPr>
          <a:xfrm>
            <a:off x="3294386" y="4441129"/>
            <a:ext cx="442523" cy="538812"/>
          </a:xfrm>
          <a:prstGeom prst="rect">
            <a:avLst/>
          </a:prstGeom>
        </p:spPr>
      </p:pic>
    </p:spTree>
    <p:extLst>
      <p:ext uri="{BB962C8B-B14F-4D97-AF65-F5344CB8AC3E}">
        <p14:creationId xmlns:p14="http://schemas.microsoft.com/office/powerpoint/2010/main" val="203708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AC1EA7492259B439D1B756A89780B58" ma:contentTypeVersion="15" ma:contentTypeDescription="Create a new document." ma:contentTypeScope="" ma:versionID="2323c3aabece9f1748479a0337bf3273">
  <xsd:schema xmlns:xsd="http://www.w3.org/2001/XMLSchema" xmlns:xs="http://www.w3.org/2001/XMLSchema" xmlns:p="http://schemas.microsoft.com/office/2006/metadata/properties" xmlns:ns2="5260b88d-2522-48bd-851a-2800c281c88e" xmlns:ns3="b6fcc5c9-646e-4a69-8509-897de2414b4b" targetNamespace="http://schemas.microsoft.com/office/2006/metadata/properties" ma:root="true" ma:fieldsID="ccfaa7f673fe1138e49f4f5c0bfb4012" ns2:_="" ns3:_="">
    <xsd:import namespace="5260b88d-2522-48bd-851a-2800c281c88e"/>
    <xsd:import namespace="b6fcc5c9-646e-4a69-8509-897de2414b4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60b88d-2522-48bd-851a-2800c281c88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e4105f7-6e0b-4640-bc66-6db30609a4e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6fcc5c9-646e-4a69-8509-897de2414b4b"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157e8821-4741-47c9-a877-e34c1f6a1309}" ma:internalName="TaxCatchAll" ma:showField="CatchAllData" ma:web="b6fcc5c9-646e-4a69-8509-897de2414b4b">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260b88d-2522-48bd-851a-2800c281c88e">
      <Terms xmlns="http://schemas.microsoft.com/office/infopath/2007/PartnerControls"/>
    </lcf76f155ced4ddcb4097134ff3c332f>
    <TaxCatchAll xmlns="b6fcc5c9-646e-4a69-8509-897de2414b4b" xsi:nil="true"/>
    <SharedWithUsers xmlns="b6fcc5c9-646e-4a69-8509-897de2414b4b">
      <UserInfo>
        <DisplayName>Sales: Commercial Team - Documents Members</DisplayName>
        <AccountId>120</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6CF28A3-6EFE-4E9A-A9F7-9376F80E03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60b88d-2522-48bd-851a-2800c281c88e"/>
    <ds:schemaRef ds:uri="b6fcc5c9-646e-4a69-8509-897de2414b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E2B115C-18E7-4E58-844B-44E56D4AB480}">
  <ds:schemaRefs>
    <ds:schemaRef ds:uri="5260b88d-2522-48bd-851a-2800c281c88e"/>
    <ds:schemaRef ds:uri="http://purl.org/dc/terms/"/>
    <ds:schemaRef ds:uri="b6fcc5c9-646e-4a69-8509-897de2414b4b"/>
    <ds:schemaRef ds:uri="http://schemas.openxmlformats.org/package/2006/metadata/core-properties"/>
    <ds:schemaRef ds:uri="http://purl.org/dc/elements/1.1/"/>
    <ds:schemaRef ds:uri="http://purl.org/dc/dcmitype/"/>
    <ds:schemaRef ds:uri="http://schemas.microsoft.com/office/2006/documentManagement/types"/>
    <ds:schemaRef ds:uri="http://schemas.microsoft.com/office/infopath/2007/PartnerControl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F36423A6-DF36-4DE0-A1F9-B1D6CFE744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974</TotalTime>
  <Words>5465</Words>
  <Application>Microsoft Office PowerPoint</Application>
  <PresentationFormat>Widescreen</PresentationFormat>
  <Paragraphs>554</Paragraphs>
  <Slides>22</Slides>
  <Notes>15</Notes>
  <HiddenSlides>2</HiddenSlides>
  <MMClips>0</MMClips>
  <ScaleCrop>false</ScaleCrop>
  <HeadingPairs>
    <vt:vector size="6" baseType="variant">
      <vt:variant>
        <vt:lpstr>Fonts Used</vt:lpstr>
      </vt:variant>
      <vt:variant>
        <vt:i4>18</vt:i4>
      </vt:variant>
      <vt:variant>
        <vt:lpstr>Theme</vt:lpstr>
      </vt:variant>
      <vt:variant>
        <vt:i4>1</vt:i4>
      </vt:variant>
      <vt:variant>
        <vt:lpstr>Slide Titles</vt:lpstr>
      </vt:variant>
      <vt:variant>
        <vt:i4>22</vt:i4>
      </vt:variant>
    </vt:vector>
  </HeadingPairs>
  <TitlesOfParts>
    <vt:vector size="41" baseType="lpstr">
      <vt:lpstr>AdvGulliv-B</vt:lpstr>
      <vt:lpstr>AdvGulliv-R</vt:lpstr>
      <vt:lpstr>Aptos</vt:lpstr>
      <vt:lpstr>Arial</vt:lpstr>
      <vt:lpstr>Calibri</vt:lpstr>
      <vt:lpstr>Calibri Light</vt:lpstr>
      <vt:lpstr>Courier New</vt:lpstr>
      <vt:lpstr>Montserrat</vt:lpstr>
      <vt:lpstr>Open Sans</vt:lpstr>
      <vt:lpstr>PalatinoLinotype-Bold</vt:lpstr>
      <vt:lpstr>PalatinoLinotype-Roman</vt:lpstr>
      <vt:lpstr>Poppins</vt:lpstr>
      <vt:lpstr>Poppins </vt:lpstr>
      <vt:lpstr>Poppins Light</vt:lpstr>
      <vt:lpstr>Poppins Medium</vt:lpstr>
      <vt:lpstr>Poppins SemiBold</vt:lpstr>
      <vt:lpstr>Poppins Thin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Victoria Sutcliffe</dc:creator>
  <cp:lastModifiedBy>Gregory Maes</cp:lastModifiedBy>
  <cp:revision>51</cp:revision>
  <dcterms:created xsi:type="dcterms:W3CDTF">2023-04-06T14:54:04Z</dcterms:created>
  <dcterms:modified xsi:type="dcterms:W3CDTF">2024-11-27T08:53:57Z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0x010100FAC1EA7492259B439D1B756A89780B58</vt:lpwstr>
  </property>
  <property fmtid="{D5CDD505-2E9C-101B-9397-08002B2CF9AE}" pid="3" name="MediaServiceImageTags">
    <vt:lpwstr/>
  </property>
  <property fmtid="{D5CDD505-2E9C-101B-9397-08002B2CF9AE}" pid="4" name="MSIP_Label_8d6bb222-f2e3-4d9e-bc7e-1c0816c4d149_Enabled">
    <vt:lpwstr>true</vt:lpwstr>
  </property>
  <property fmtid="{D5CDD505-2E9C-101B-9397-08002B2CF9AE}" pid="5" name="MSIP_Label_8d6bb222-f2e3-4d9e-bc7e-1c0816c4d149_SetDate">
    <vt:lpwstr>2024-08-29T14:16:42Z</vt:lpwstr>
  </property>
  <property fmtid="{D5CDD505-2E9C-101B-9397-08002B2CF9AE}" pid="6" name="MSIP_Label_8d6bb222-f2e3-4d9e-bc7e-1c0816c4d149_Method">
    <vt:lpwstr>Standard</vt:lpwstr>
  </property>
  <property fmtid="{D5CDD505-2E9C-101B-9397-08002B2CF9AE}" pid="7" name="MSIP_Label_8d6bb222-f2e3-4d9e-bc7e-1c0816c4d149_Name">
    <vt:lpwstr>defa4170-0d19-0005-0004-bc88714345d2</vt:lpwstr>
  </property>
  <property fmtid="{D5CDD505-2E9C-101B-9397-08002B2CF9AE}" pid="8" name="MSIP_Label_8d6bb222-f2e3-4d9e-bc7e-1c0816c4d149_SiteId">
    <vt:lpwstr>dae910a0-e0cf-47f8-80c2-05bb84d5ab28</vt:lpwstr>
  </property>
  <property fmtid="{D5CDD505-2E9C-101B-9397-08002B2CF9AE}" pid="9" name="MSIP_Label_8d6bb222-f2e3-4d9e-bc7e-1c0816c4d149_ActionId">
    <vt:lpwstr>373a6934-f5b2-4c91-91a5-eb68c2c63af5</vt:lpwstr>
  </property>
  <property fmtid="{D5CDD505-2E9C-101B-9397-08002B2CF9AE}" pid="10" name="MSIP_Label_8d6bb222-f2e3-4d9e-bc7e-1c0816c4d149_ContentBits">
    <vt:lpwstr>0</vt:lpwstr>
  </property>
</Properties>
</file>