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jpg" ContentType="image/jpg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2D49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7411344" y="329704"/>
            <a:ext cx="622935" cy="293370"/>
          </a:xfrm>
          <a:custGeom>
            <a:avLst/>
            <a:gdLst/>
            <a:ahLst/>
            <a:cxnLst/>
            <a:rect l="l" t="t" r="r" b="b"/>
            <a:pathLst>
              <a:path w="622934" h="293370">
                <a:moveTo>
                  <a:pt x="269214" y="234607"/>
                </a:moveTo>
                <a:lnTo>
                  <a:pt x="245173" y="218046"/>
                </a:lnTo>
                <a:lnTo>
                  <a:pt x="226377" y="238747"/>
                </a:lnTo>
                <a:lnTo>
                  <a:pt x="203390" y="254012"/>
                </a:lnTo>
                <a:lnTo>
                  <a:pt x="177380" y="263283"/>
                </a:lnTo>
                <a:lnTo>
                  <a:pt x="149466" y="265988"/>
                </a:lnTo>
                <a:lnTo>
                  <a:pt x="102882" y="257035"/>
                </a:lnTo>
                <a:lnTo>
                  <a:pt x="65913" y="232194"/>
                </a:lnTo>
                <a:lnTo>
                  <a:pt x="41541" y="194538"/>
                </a:lnTo>
                <a:lnTo>
                  <a:pt x="32753" y="147091"/>
                </a:lnTo>
                <a:lnTo>
                  <a:pt x="41427" y="99580"/>
                </a:lnTo>
                <a:lnTo>
                  <a:pt x="65620" y="61785"/>
                </a:lnTo>
                <a:lnTo>
                  <a:pt x="102565" y="36804"/>
                </a:lnTo>
                <a:lnTo>
                  <a:pt x="149466" y="27787"/>
                </a:lnTo>
                <a:lnTo>
                  <a:pt x="178841" y="30988"/>
                </a:lnTo>
                <a:lnTo>
                  <a:pt x="204076" y="40068"/>
                </a:lnTo>
                <a:lnTo>
                  <a:pt x="224967" y="54254"/>
                </a:lnTo>
                <a:lnTo>
                  <a:pt x="241300" y="72771"/>
                </a:lnTo>
                <a:lnTo>
                  <a:pt x="264680" y="56210"/>
                </a:lnTo>
                <a:lnTo>
                  <a:pt x="243154" y="32029"/>
                </a:lnTo>
                <a:lnTo>
                  <a:pt x="216623" y="14617"/>
                </a:lnTo>
                <a:lnTo>
                  <a:pt x="185242" y="4089"/>
                </a:lnTo>
                <a:lnTo>
                  <a:pt x="149186" y="546"/>
                </a:lnTo>
                <a:lnTo>
                  <a:pt x="102006" y="7518"/>
                </a:lnTo>
                <a:lnTo>
                  <a:pt x="61048" y="27292"/>
                </a:lnTo>
                <a:lnTo>
                  <a:pt x="28765" y="58204"/>
                </a:lnTo>
                <a:lnTo>
                  <a:pt x="7594" y="98577"/>
                </a:lnTo>
                <a:lnTo>
                  <a:pt x="0" y="146748"/>
                </a:lnTo>
                <a:lnTo>
                  <a:pt x="7594" y="195224"/>
                </a:lnTo>
                <a:lnTo>
                  <a:pt x="28765" y="235585"/>
                </a:lnTo>
                <a:lnTo>
                  <a:pt x="61048" y="266484"/>
                </a:lnTo>
                <a:lnTo>
                  <a:pt x="102006" y="286245"/>
                </a:lnTo>
                <a:lnTo>
                  <a:pt x="149186" y="293217"/>
                </a:lnTo>
                <a:lnTo>
                  <a:pt x="186499" y="289217"/>
                </a:lnTo>
                <a:lnTo>
                  <a:pt x="219214" y="277672"/>
                </a:lnTo>
                <a:lnTo>
                  <a:pt x="246926" y="259257"/>
                </a:lnTo>
                <a:lnTo>
                  <a:pt x="269214" y="234607"/>
                </a:lnTo>
                <a:close/>
              </a:path>
              <a:path w="622934" h="293370">
                <a:moveTo>
                  <a:pt x="305816" y="234759"/>
                </a:moveTo>
                <a:lnTo>
                  <a:pt x="305574" y="234886"/>
                </a:lnTo>
                <a:lnTo>
                  <a:pt x="305816" y="234759"/>
                </a:lnTo>
                <a:close/>
              </a:path>
              <a:path w="622934" h="293370">
                <a:moveTo>
                  <a:pt x="497738" y="217487"/>
                </a:moveTo>
                <a:lnTo>
                  <a:pt x="479361" y="165442"/>
                </a:lnTo>
                <a:lnTo>
                  <a:pt x="424840" y="129971"/>
                </a:lnTo>
                <a:lnTo>
                  <a:pt x="402031" y="119303"/>
                </a:lnTo>
                <a:lnTo>
                  <a:pt x="381203" y="108585"/>
                </a:lnTo>
                <a:lnTo>
                  <a:pt x="366763" y="97548"/>
                </a:lnTo>
                <a:lnTo>
                  <a:pt x="358368" y="84505"/>
                </a:lnTo>
                <a:lnTo>
                  <a:pt x="355650" y="67792"/>
                </a:lnTo>
                <a:lnTo>
                  <a:pt x="358838" y="51206"/>
                </a:lnTo>
                <a:lnTo>
                  <a:pt x="368007" y="38328"/>
                </a:lnTo>
                <a:lnTo>
                  <a:pt x="382600" y="29984"/>
                </a:lnTo>
                <a:lnTo>
                  <a:pt x="402031" y="27012"/>
                </a:lnTo>
                <a:lnTo>
                  <a:pt x="418312" y="28727"/>
                </a:lnTo>
                <a:lnTo>
                  <a:pt x="433209" y="34734"/>
                </a:lnTo>
                <a:lnTo>
                  <a:pt x="445897" y="44577"/>
                </a:lnTo>
                <a:lnTo>
                  <a:pt x="455510" y="57759"/>
                </a:lnTo>
                <a:lnTo>
                  <a:pt x="480314" y="42595"/>
                </a:lnTo>
                <a:lnTo>
                  <a:pt x="467982" y="27012"/>
                </a:lnTo>
                <a:lnTo>
                  <a:pt x="465670" y="24079"/>
                </a:lnTo>
                <a:lnTo>
                  <a:pt x="446900" y="10401"/>
                </a:lnTo>
                <a:lnTo>
                  <a:pt x="425145" y="2159"/>
                </a:lnTo>
                <a:lnTo>
                  <a:pt x="401561" y="0"/>
                </a:lnTo>
                <a:lnTo>
                  <a:pt x="371271" y="4902"/>
                </a:lnTo>
                <a:lnTo>
                  <a:pt x="347014" y="18783"/>
                </a:lnTo>
                <a:lnTo>
                  <a:pt x="330911" y="40436"/>
                </a:lnTo>
                <a:lnTo>
                  <a:pt x="325069" y="68630"/>
                </a:lnTo>
                <a:lnTo>
                  <a:pt x="329171" y="94983"/>
                </a:lnTo>
                <a:lnTo>
                  <a:pt x="341287" y="115658"/>
                </a:lnTo>
                <a:lnTo>
                  <a:pt x="361213" y="132359"/>
                </a:lnTo>
                <a:lnTo>
                  <a:pt x="388683" y="146748"/>
                </a:lnTo>
                <a:lnTo>
                  <a:pt x="411492" y="157340"/>
                </a:lnTo>
                <a:lnTo>
                  <a:pt x="435317" y="169354"/>
                </a:lnTo>
                <a:lnTo>
                  <a:pt x="452462" y="182372"/>
                </a:lnTo>
                <a:lnTo>
                  <a:pt x="462826" y="197815"/>
                </a:lnTo>
                <a:lnTo>
                  <a:pt x="466305" y="217144"/>
                </a:lnTo>
                <a:lnTo>
                  <a:pt x="461632" y="237451"/>
                </a:lnTo>
                <a:lnTo>
                  <a:pt x="448843" y="252704"/>
                </a:lnTo>
                <a:lnTo>
                  <a:pt x="429729" y="262293"/>
                </a:lnTo>
                <a:lnTo>
                  <a:pt x="406095" y="265633"/>
                </a:lnTo>
                <a:lnTo>
                  <a:pt x="379171" y="262026"/>
                </a:lnTo>
                <a:lnTo>
                  <a:pt x="358749" y="252323"/>
                </a:lnTo>
                <a:lnTo>
                  <a:pt x="343319" y="238188"/>
                </a:lnTo>
                <a:lnTo>
                  <a:pt x="331406" y="221284"/>
                </a:lnTo>
                <a:lnTo>
                  <a:pt x="305968" y="234683"/>
                </a:lnTo>
                <a:lnTo>
                  <a:pt x="341464" y="275158"/>
                </a:lnTo>
                <a:lnTo>
                  <a:pt x="407428" y="293217"/>
                </a:lnTo>
                <a:lnTo>
                  <a:pt x="443623" y="287959"/>
                </a:lnTo>
                <a:lnTo>
                  <a:pt x="472211" y="272884"/>
                </a:lnTo>
                <a:lnTo>
                  <a:pt x="477913" y="265633"/>
                </a:lnTo>
                <a:lnTo>
                  <a:pt x="490982" y="249034"/>
                </a:lnTo>
                <a:lnTo>
                  <a:pt x="497738" y="217487"/>
                </a:lnTo>
                <a:close/>
              </a:path>
              <a:path w="622934" h="293370">
                <a:moveTo>
                  <a:pt x="555853" y="2946"/>
                </a:moveTo>
                <a:lnTo>
                  <a:pt x="513168" y="2946"/>
                </a:lnTo>
                <a:lnTo>
                  <a:pt x="513168" y="12407"/>
                </a:lnTo>
                <a:lnTo>
                  <a:pt x="529450" y="12763"/>
                </a:lnTo>
                <a:lnTo>
                  <a:pt x="529450" y="57759"/>
                </a:lnTo>
                <a:lnTo>
                  <a:pt x="540804" y="57759"/>
                </a:lnTo>
                <a:lnTo>
                  <a:pt x="540804" y="12407"/>
                </a:lnTo>
                <a:lnTo>
                  <a:pt x="555853" y="12407"/>
                </a:lnTo>
                <a:lnTo>
                  <a:pt x="555853" y="2946"/>
                </a:lnTo>
                <a:close/>
              </a:path>
              <a:path w="622934" h="293370">
                <a:moveTo>
                  <a:pt x="566737" y="1600"/>
                </a:moveTo>
                <a:lnTo>
                  <a:pt x="566178" y="1739"/>
                </a:lnTo>
                <a:lnTo>
                  <a:pt x="566737" y="1739"/>
                </a:lnTo>
                <a:lnTo>
                  <a:pt x="566737" y="1600"/>
                </a:lnTo>
                <a:close/>
              </a:path>
              <a:path w="622934" h="293370">
                <a:moveTo>
                  <a:pt x="622693" y="1600"/>
                </a:moveTo>
                <a:lnTo>
                  <a:pt x="621461" y="1600"/>
                </a:lnTo>
                <a:lnTo>
                  <a:pt x="594385" y="30734"/>
                </a:lnTo>
                <a:lnTo>
                  <a:pt x="589737" y="25755"/>
                </a:lnTo>
                <a:lnTo>
                  <a:pt x="567309" y="1739"/>
                </a:lnTo>
                <a:lnTo>
                  <a:pt x="566737" y="1739"/>
                </a:lnTo>
                <a:lnTo>
                  <a:pt x="566737" y="57759"/>
                </a:lnTo>
                <a:lnTo>
                  <a:pt x="578104" y="57759"/>
                </a:lnTo>
                <a:lnTo>
                  <a:pt x="578104" y="25755"/>
                </a:lnTo>
                <a:lnTo>
                  <a:pt x="595045" y="45326"/>
                </a:lnTo>
                <a:lnTo>
                  <a:pt x="607542" y="30734"/>
                </a:lnTo>
                <a:lnTo>
                  <a:pt x="611797" y="25755"/>
                </a:lnTo>
                <a:lnTo>
                  <a:pt x="611797" y="57759"/>
                </a:lnTo>
                <a:lnTo>
                  <a:pt x="622693" y="57759"/>
                </a:lnTo>
                <a:lnTo>
                  <a:pt x="622693" y="25755"/>
                </a:lnTo>
                <a:lnTo>
                  <a:pt x="622693" y="160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4924" y="289455"/>
            <a:ext cx="173617" cy="11256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3827636" y="429259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5" h="45720">
                <a:moveTo>
                  <a:pt x="19175" y="0"/>
                </a:moveTo>
                <a:lnTo>
                  <a:pt x="10816" y="3072"/>
                </a:lnTo>
                <a:lnTo>
                  <a:pt x="4031" y="9284"/>
                </a:lnTo>
                <a:lnTo>
                  <a:pt x="278" y="17508"/>
                </a:lnTo>
                <a:lnTo>
                  <a:pt x="0" y="26219"/>
                </a:lnTo>
                <a:lnTo>
                  <a:pt x="3029" y="34398"/>
                </a:lnTo>
                <a:lnTo>
                  <a:pt x="9468" y="41221"/>
                </a:lnTo>
                <a:lnTo>
                  <a:pt x="17902" y="44936"/>
                </a:lnTo>
                <a:lnTo>
                  <a:pt x="26811" y="45172"/>
                </a:lnTo>
                <a:lnTo>
                  <a:pt x="35170" y="42100"/>
                </a:lnTo>
                <a:lnTo>
                  <a:pt x="41956" y="35887"/>
                </a:lnTo>
                <a:lnTo>
                  <a:pt x="45552" y="27572"/>
                </a:lnTo>
                <a:lnTo>
                  <a:pt x="45733" y="18825"/>
                </a:lnTo>
                <a:lnTo>
                  <a:pt x="42665" y="10626"/>
                </a:lnTo>
                <a:lnTo>
                  <a:pt x="36517" y="3950"/>
                </a:lnTo>
                <a:lnTo>
                  <a:pt x="28083" y="236"/>
                </a:lnTo>
                <a:lnTo>
                  <a:pt x="1917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3849140" y="529641"/>
            <a:ext cx="36195" cy="34925"/>
          </a:xfrm>
          <a:custGeom>
            <a:avLst/>
            <a:gdLst/>
            <a:ahLst/>
            <a:cxnLst/>
            <a:rect l="l" t="t" r="r" b="b"/>
            <a:pathLst>
              <a:path w="36194" h="34925">
                <a:moveTo>
                  <a:pt x="16850" y="0"/>
                </a:moveTo>
                <a:lnTo>
                  <a:pt x="7267" y="639"/>
                </a:lnTo>
                <a:lnTo>
                  <a:pt x="0" y="8852"/>
                </a:lnTo>
                <a:lnTo>
                  <a:pt x="606" y="18390"/>
                </a:lnTo>
                <a:lnTo>
                  <a:pt x="2491" y="24984"/>
                </a:lnTo>
                <a:lnTo>
                  <a:pt x="6624" y="30174"/>
                </a:lnTo>
                <a:lnTo>
                  <a:pt x="12409" y="33454"/>
                </a:lnTo>
                <a:lnTo>
                  <a:pt x="19251" y="34316"/>
                </a:lnTo>
                <a:lnTo>
                  <a:pt x="28828" y="33714"/>
                </a:lnTo>
                <a:lnTo>
                  <a:pt x="36102" y="25521"/>
                </a:lnTo>
                <a:lnTo>
                  <a:pt x="35495" y="16001"/>
                </a:lnTo>
                <a:lnTo>
                  <a:pt x="33609" y="9397"/>
                </a:lnTo>
                <a:lnTo>
                  <a:pt x="29480" y="4190"/>
                </a:lnTo>
                <a:lnTo>
                  <a:pt x="23697" y="888"/>
                </a:lnTo>
                <a:lnTo>
                  <a:pt x="1685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45533" y="550797"/>
            <a:ext cx="173374" cy="11282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110413" y="478382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5" h="45720">
                <a:moveTo>
                  <a:pt x="19176" y="0"/>
                </a:moveTo>
                <a:lnTo>
                  <a:pt x="10815" y="3072"/>
                </a:lnTo>
                <a:lnTo>
                  <a:pt x="4029" y="9284"/>
                </a:lnTo>
                <a:lnTo>
                  <a:pt x="277" y="17510"/>
                </a:lnTo>
                <a:lnTo>
                  <a:pt x="0" y="26224"/>
                </a:lnTo>
                <a:lnTo>
                  <a:pt x="3029" y="34406"/>
                </a:lnTo>
                <a:lnTo>
                  <a:pt x="9472" y="41221"/>
                </a:lnTo>
                <a:lnTo>
                  <a:pt x="17904" y="44936"/>
                </a:lnTo>
                <a:lnTo>
                  <a:pt x="26811" y="45172"/>
                </a:lnTo>
                <a:lnTo>
                  <a:pt x="35169" y="42100"/>
                </a:lnTo>
                <a:lnTo>
                  <a:pt x="41950" y="35887"/>
                </a:lnTo>
                <a:lnTo>
                  <a:pt x="45707" y="27663"/>
                </a:lnTo>
                <a:lnTo>
                  <a:pt x="45986" y="18952"/>
                </a:lnTo>
                <a:lnTo>
                  <a:pt x="42955" y="10774"/>
                </a:lnTo>
                <a:lnTo>
                  <a:pt x="36517" y="3950"/>
                </a:lnTo>
                <a:lnTo>
                  <a:pt x="28084" y="236"/>
                </a:lnTo>
                <a:lnTo>
                  <a:pt x="19176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4098227" y="388225"/>
            <a:ext cx="36195" cy="34925"/>
          </a:xfrm>
          <a:custGeom>
            <a:avLst/>
            <a:gdLst/>
            <a:ahLst/>
            <a:cxnLst/>
            <a:rect l="l" t="t" r="r" b="b"/>
            <a:pathLst>
              <a:path w="36194" h="34925">
                <a:moveTo>
                  <a:pt x="16849" y="0"/>
                </a:moveTo>
                <a:lnTo>
                  <a:pt x="7279" y="592"/>
                </a:lnTo>
                <a:lnTo>
                  <a:pt x="0" y="8795"/>
                </a:lnTo>
                <a:lnTo>
                  <a:pt x="605" y="18362"/>
                </a:lnTo>
                <a:lnTo>
                  <a:pt x="852" y="27487"/>
                </a:lnTo>
                <a:lnTo>
                  <a:pt x="8472" y="34674"/>
                </a:lnTo>
                <a:lnTo>
                  <a:pt x="18714" y="34382"/>
                </a:lnTo>
                <a:lnTo>
                  <a:pt x="19254" y="34316"/>
                </a:lnTo>
                <a:lnTo>
                  <a:pt x="28834" y="33714"/>
                </a:lnTo>
                <a:lnTo>
                  <a:pt x="36104" y="25511"/>
                </a:lnTo>
                <a:lnTo>
                  <a:pt x="35498" y="16001"/>
                </a:lnTo>
                <a:lnTo>
                  <a:pt x="33612" y="9397"/>
                </a:lnTo>
                <a:lnTo>
                  <a:pt x="29482" y="4190"/>
                </a:lnTo>
                <a:lnTo>
                  <a:pt x="23698" y="888"/>
                </a:lnTo>
                <a:lnTo>
                  <a:pt x="16849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14345457" y="329694"/>
            <a:ext cx="192405" cy="294005"/>
          </a:xfrm>
          <a:custGeom>
            <a:avLst/>
            <a:gdLst/>
            <a:ahLst/>
            <a:cxnLst/>
            <a:rect l="l" t="t" r="r" b="b"/>
            <a:pathLst>
              <a:path w="192405" h="294005">
                <a:moveTo>
                  <a:pt x="95901" y="0"/>
                </a:moveTo>
                <a:lnTo>
                  <a:pt x="65667" y="4900"/>
                </a:lnTo>
                <a:lnTo>
                  <a:pt x="41434" y="18788"/>
                </a:lnTo>
                <a:lnTo>
                  <a:pt x="25331" y="40440"/>
                </a:lnTo>
                <a:lnTo>
                  <a:pt x="19490" y="68633"/>
                </a:lnTo>
                <a:lnTo>
                  <a:pt x="23582" y="94981"/>
                </a:lnTo>
                <a:lnTo>
                  <a:pt x="35699" y="115664"/>
                </a:lnTo>
                <a:lnTo>
                  <a:pt x="55600" y="132361"/>
                </a:lnTo>
                <a:lnTo>
                  <a:pt x="83046" y="146750"/>
                </a:lnTo>
                <a:lnTo>
                  <a:pt x="105936" y="157342"/>
                </a:lnTo>
                <a:lnTo>
                  <a:pt x="129711" y="169360"/>
                </a:lnTo>
                <a:lnTo>
                  <a:pt x="146835" y="182371"/>
                </a:lnTo>
                <a:lnTo>
                  <a:pt x="157192" y="197818"/>
                </a:lnTo>
                <a:lnTo>
                  <a:pt x="160670" y="217143"/>
                </a:lnTo>
                <a:lnTo>
                  <a:pt x="156005" y="237450"/>
                </a:lnTo>
                <a:lnTo>
                  <a:pt x="143215" y="252705"/>
                </a:lnTo>
                <a:lnTo>
                  <a:pt x="124109" y="262302"/>
                </a:lnTo>
                <a:lnTo>
                  <a:pt x="100493" y="265635"/>
                </a:lnTo>
                <a:lnTo>
                  <a:pt x="73575" y="262031"/>
                </a:lnTo>
                <a:lnTo>
                  <a:pt x="53167" y="252328"/>
                </a:lnTo>
                <a:lnTo>
                  <a:pt x="37778" y="238190"/>
                </a:lnTo>
                <a:lnTo>
                  <a:pt x="25918" y="221282"/>
                </a:lnTo>
                <a:lnTo>
                  <a:pt x="0" y="234894"/>
                </a:lnTo>
                <a:lnTo>
                  <a:pt x="208" y="234894"/>
                </a:lnTo>
                <a:lnTo>
                  <a:pt x="14846" y="256812"/>
                </a:lnTo>
                <a:lnTo>
                  <a:pt x="35962" y="275374"/>
                </a:lnTo>
                <a:lnTo>
                  <a:pt x="64624" y="288329"/>
                </a:lnTo>
                <a:lnTo>
                  <a:pt x="101904" y="293429"/>
                </a:lnTo>
                <a:lnTo>
                  <a:pt x="138087" y="288169"/>
                </a:lnTo>
                <a:lnTo>
                  <a:pt x="166661" y="273093"/>
                </a:lnTo>
                <a:lnTo>
                  <a:pt x="185421" y="249251"/>
                </a:lnTo>
                <a:lnTo>
                  <a:pt x="192164" y="217698"/>
                </a:lnTo>
                <a:lnTo>
                  <a:pt x="187560" y="188776"/>
                </a:lnTo>
                <a:lnTo>
                  <a:pt x="173818" y="165651"/>
                </a:lnTo>
                <a:lnTo>
                  <a:pt x="151046" y="146670"/>
                </a:lnTo>
                <a:lnTo>
                  <a:pt x="119349" y="130184"/>
                </a:lnTo>
                <a:lnTo>
                  <a:pt x="96469" y="119516"/>
                </a:lnTo>
                <a:lnTo>
                  <a:pt x="75645" y="108803"/>
                </a:lnTo>
                <a:lnTo>
                  <a:pt x="61229" y="97760"/>
                </a:lnTo>
                <a:lnTo>
                  <a:pt x="52852" y="84717"/>
                </a:lnTo>
                <a:lnTo>
                  <a:pt x="50142" y="68003"/>
                </a:lnTo>
                <a:lnTo>
                  <a:pt x="53317" y="51416"/>
                </a:lnTo>
                <a:lnTo>
                  <a:pt x="62471" y="38533"/>
                </a:lnTo>
                <a:lnTo>
                  <a:pt x="77042" y="30190"/>
                </a:lnTo>
                <a:lnTo>
                  <a:pt x="96469" y="27224"/>
                </a:lnTo>
                <a:lnTo>
                  <a:pt x="112770" y="28934"/>
                </a:lnTo>
                <a:lnTo>
                  <a:pt x="127679" y="34947"/>
                </a:lnTo>
                <a:lnTo>
                  <a:pt x="140366" y="44783"/>
                </a:lnTo>
                <a:lnTo>
                  <a:pt x="150001" y="57966"/>
                </a:lnTo>
                <a:lnTo>
                  <a:pt x="174717" y="42595"/>
                </a:lnTo>
                <a:lnTo>
                  <a:pt x="160060" y="24086"/>
                </a:lnTo>
                <a:lnTo>
                  <a:pt x="141276" y="10404"/>
                </a:lnTo>
                <a:lnTo>
                  <a:pt x="119508" y="2168"/>
                </a:lnTo>
                <a:lnTo>
                  <a:pt x="95901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14582888" y="330249"/>
            <a:ext cx="298450" cy="292735"/>
          </a:xfrm>
          <a:custGeom>
            <a:avLst/>
            <a:gdLst/>
            <a:ahLst/>
            <a:cxnLst/>
            <a:rect l="l" t="t" r="r" b="b"/>
            <a:pathLst>
              <a:path w="298450" h="292734">
                <a:moveTo>
                  <a:pt x="149158" y="0"/>
                </a:moveTo>
                <a:lnTo>
                  <a:pt x="101996" y="6963"/>
                </a:lnTo>
                <a:lnTo>
                  <a:pt x="61048" y="26738"/>
                </a:lnTo>
                <a:lnTo>
                  <a:pt x="28766" y="57651"/>
                </a:lnTo>
                <a:lnTo>
                  <a:pt x="7599" y="98028"/>
                </a:lnTo>
                <a:lnTo>
                  <a:pt x="0" y="146195"/>
                </a:lnTo>
                <a:lnTo>
                  <a:pt x="7600" y="194324"/>
                </a:lnTo>
                <a:lnTo>
                  <a:pt x="28766" y="234678"/>
                </a:lnTo>
                <a:lnTo>
                  <a:pt x="61049" y="265579"/>
                </a:lnTo>
                <a:lnTo>
                  <a:pt x="101997" y="285349"/>
                </a:lnTo>
                <a:lnTo>
                  <a:pt x="149159" y="292312"/>
                </a:lnTo>
                <a:lnTo>
                  <a:pt x="196337" y="285410"/>
                </a:lnTo>
                <a:lnTo>
                  <a:pt x="237311" y="265760"/>
                </a:lnTo>
                <a:lnTo>
                  <a:pt x="238024" y="265080"/>
                </a:lnTo>
                <a:lnTo>
                  <a:pt x="149159" y="265080"/>
                </a:lnTo>
                <a:lnTo>
                  <a:pt x="102563" y="256127"/>
                </a:lnTo>
                <a:lnTo>
                  <a:pt x="65609" y="231298"/>
                </a:lnTo>
                <a:lnTo>
                  <a:pt x="41262" y="193638"/>
                </a:lnTo>
                <a:lnTo>
                  <a:pt x="32488" y="146195"/>
                </a:lnTo>
                <a:lnTo>
                  <a:pt x="41173" y="98685"/>
                </a:lnTo>
                <a:lnTo>
                  <a:pt x="65371" y="60880"/>
                </a:lnTo>
                <a:lnTo>
                  <a:pt x="102295" y="35905"/>
                </a:lnTo>
                <a:lnTo>
                  <a:pt x="149158" y="26885"/>
                </a:lnTo>
                <a:lnTo>
                  <a:pt x="237631" y="26885"/>
                </a:lnTo>
                <a:lnTo>
                  <a:pt x="237310" y="26579"/>
                </a:lnTo>
                <a:lnTo>
                  <a:pt x="196336" y="6910"/>
                </a:lnTo>
                <a:lnTo>
                  <a:pt x="149158" y="0"/>
                </a:lnTo>
                <a:close/>
              </a:path>
              <a:path w="298450" h="292734">
                <a:moveTo>
                  <a:pt x="237631" y="26885"/>
                </a:moveTo>
                <a:lnTo>
                  <a:pt x="149158" y="26885"/>
                </a:lnTo>
                <a:lnTo>
                  <a:pt x="196107" y="35953"/>
                </a:lnTo>
                <a:lnTo>
                  <a:pt x="233238" y="61010"/>
                </a:lnTo>
                <a:lnTo>
                  <a:pt x="257645" y="98832"/>
                </a:lnTo>
                <a:lnTo>
                  <a:pt x="266426" y="146195"/>
                </a:lnTo>
                <a:lnTo>
                  <a:pt x="257552" y="193460"/>
                </a:lnTo>
                <a:lnTo>
                  <a:pt x="232990" y="231139"/>
                </a:lnTo>
                <a:lnTo>
                  <a:pt x="195829" y="256068"/>
                </a:lnTo>
                <a:lnTo>
                  <a:pt x="149159" y="265080"/>
                </a:lnTo>
                <a:lnTo>
                  <a:pt x="238024" y="265080"/>
                </a:lnTo>
                <a:lnTo>
                  <a:pt x="269622" y="234950"/>
                </a:lnTo>
                <a:lnTo>
                  <a:pt x="290813" y="194566"/>
                </a:lnTo>
                <a:lnTo>
                  <a:pt x="298422" y="146195"/>
                </a:lnTo>
                <a:lnTo>
                  <a:pt x="290812" y="97815"/>
                </a:lnTo>
                <a:lnTo>
                  <a:pt x="269622" y="57412"/>
                </a:lnTo>
                <a:lnTo>
                  <a:pt x="237631" y="26885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14944072" y="333833"/>
            <a:ext cx="185420" cy="286385"/>
          </a:xfrm>
          <a:custGeom>
            <a:avLst/>
            <a:gdLst/>
            <a:ahLst/>
            <a:cxnLst/>
            <a:rect l="l" t="t" r="r" b="b"/>
            <a:pathLst>
              <a:path w="185419" h="286384">
                <a:moveTo>
                  <a:pt x="65600" y="0"/>
                </a:moveTo>
                <a:lnTo>
                  <a:pt x="0" y="0"/>
                </a:lnTo>
                <a:lnTo>
                  <a:pt x="1" y="285780"/>
                </a:lnTo>
                <a:lnTo>
                  <a:pt x="30671" y="285780"/>
                </a:lnTo>
                <a:lnTo>
                  <a:pt x="30671" y="214754"/>
                </a:lnTo>
                <a:lnTo>
                  <a:pt x="65601" y="214754"/>
                </a:lnTo>
                <a:lnTo>
                  <a:pt x="117818" y="206843"/>
                </a:lnTo>
                <a:lnTo>
                  <a:pt x="149456" y="188160"/>
                </a:lnTo>
                <a:lnTo>
                  <a:pt x="30481" y="188160"/>
                </a:lnTo>
                <a:lnTo>
                  <a:pt x="30481" y="27233"/>
                </a:lnTo>
                <a:lnTo>
                  <a:pt x="151139" y="27233"/>
                </a:lnTo>
                <a:lnTo>
                  <a:pt x="117817" y="7751"/>
                </a:lnTo>
                <a:lnTo>
                  <a:pt x="65600" y="0"/>
                </a:lnTo>
                <a:close/>
              </a:path>
              <a:path w="185419" h="286384">
                <a:moveTo>
                  <a:pt x="151139" y="27233"/>
                </a:moveTo>
                <a:lnTo>
                  <a:pt x="63518" y="27233"/>
                </a:lnTo>
                <a:lnTo>
                  <a:pt x="105215" y="33227"/>
                </a:lnTo>
                <a:lnTo>
                  <a:pt x="132988" y="49918"/>
                </a:lnTo>
                <a:lnTo>
                  <a:pt x="148461" y="75372"/>
                </a:lnTo>
                <a:lnTo>
                  <a:pt x="153258" y="107654"/>
                </a:lnTo>
                <a:lnTo>
                  <a:pt x="148462" y="139953"/>
                </a:lnTo>
                <a:lnTo>
                  <a:pt x="132989" y="165436"/>
                </a:lnTo>
                <a:lnTo>
                  <a:pt x="105216" y="182154"/>
                </a:lnTo>
                <a:lnTo>
                  <a:pt x="63519" y="188160"/>
                </a:lnTo>
                <a:lnTo>
                  <a:pt x="149456" y="188160"/>
                </a:lnTo>
                <a:lnTo>
                  <a:pt x="155258" y="184733"/>
                </a:lnTo>
                <a:lnTo>
                  <a:pt x="177807" y="150859"/>
                </a:lnTo>
                <a:lnTo>
                  <a:pt x="185349" y="107654"/>
                </a:lnTo>
                <a:lnTo>
                  <a:pt x="177807" y="63624"/>
                </a:lnTo>
                <a:lnTo>
                  <a:pt x="155258" y="29641"/>
                </a:lnTo>
                <a:lnTo>
                  <a:pt x="151139" y="27233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15193125" y="333793"/>
            <a:ext cx="217170" cy="285750"/>
          </a:xfrm>
          <a:custGeom>
            <a:avLst/>
            <a:gdLst/>
            <a:ahLst/>
            <a:cxnLst/>
            <a:rect l="l" t="t" r="r" b="b"/>
            <a:pathLst>
              <a:path w="217169" h="285750">
                <a:moveTo>
                  <a:pt x="216585" y="50"/>
                </a:moveTo>
                <a:lnTo>
                  <a:pt x="186004" y="50"/>
                </a:lnTo>
                <a:lnTo>
                  <a:pt x="186004" y="160782"/>
                </a:lnTo>
                <a:lnTo>
                  <a:pt x="30759" y="160782"/>
                </a:lnTo>
                <a:lnTo>
                  <a:pt x="30759" y="0"/>
                </a:lnTo>
                <a:lnTo>
                  <a:pt x="0" y="0"/>
                </a:lnTo>
                <a:lnTo>
                  <a:pt x="0" y="160782"/>
                </a:lnTo>
                <a:lnTo>
                  <a:pt x="0" y="188633"/>
                </a:lnTo>
                <a:lnTo>
                  <a:pt x="0" y="284848"/>
                </a:lnTo>
                <a:lnTo>
                  <a:pt x="30759" y="284848"/>
                </a:lnTo>
                <a:lnTo>
                  <a:pt x="30759" y="188633"/>
                </a:lnTo>
                <a:lnTo>
                  <a:pt x="186004" y="188633"/>
                </a:lnTo>
                <a:lnTo>
                  <a:pt x="186004" y="285191"/>
                </a:lnTo>
                <a:lnTo>
                  <a:pt x="216585" y="285191"/>
                </a:lnTo>
                <a:lnTo>
                  <a:pt x="216585" y="188633"/>
                </a:lnTo>
                <a:lnTo>
                  <a:pt x="216585" y="188201"/>
                </a:lnTo>
                <a:lnTo>
                  <a:pt x="216585" y="160972"/>
                </a:lnTo>
                <a:lnTo>
                  <a:pt x="216585" y="160782"/>
                </a:lnTo>
                <a:lnTo>
                  <a:pt x="216585" y="5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15480145" y="445072"/>
            <a:ext cx="30480" cy="173990"/>
          </a:xfrm>
          <a:custGeom>
            <a:avLst/>
            <a:gdLst/>
            <a:ahLst/>
            <a:cxnLst/>
            <a:rect l="l" t="t" r="r" b="b"/>
            <a:pathLst>
              <a:path w="30480" h="173990">
                <a:moveTo>
                  <a:pt x="0" y="0"/>
                </a:moveTo>
                <a:lnTo>
                  <a:pt x="30102" y="0"/>
                </a:lnTo>
                <a:lnTo>
                  <a:pt x="30103" y="173910"/>
                </a:lnTo>
                <a:lnTo>
                  <a:pt x="0" y="173910"/>
                </a:lnTo>
                <a:lnTo>
                  <a:pt x="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15555686" y="330879"/>
            <a:ext cx="249554" cy="288290"/>
          </a:xfrm>
          <a:custGeom>
            <a:avLst/>
            <a:gdLst/>
            <a:ahLst/>
            <a:cxnLst/>
            <a:rect l="l" t="t" r="r" b="b"/>
            <a:pathLst>
              <a:path w="249555" h="288290">
                <a:moveTo>
                  <a:pt x="125994" y="0"/>
                </a:moveTo>
                <a:lnTo>
                  <a:pt x="120598" y="0"/>
                </a:lnTo>
                <a:lnTo>
                  <a:pt x="120030" y="75"/>
                </a:lnTo>
                <a:lnTo>
                  <a:pt x="0" y="288172"/>
                </a:lnTo>
                <a:lnTo>
                  <a:pt x="30102" y="288172"/>
                </a:lnTo>
                <a:lnTo>
                  <a:pt x="49792" y="240237"/>
                </a:lnTo>
                <a:lnTo>
                  <a:pt x="228507" y="240237"/>
                </a:lnTo>
                <a:lnTo>
                  <a:pt x="217368" y="214133"/>
                </a:lnTo>
                <a:lnTo>
                  <a:pt x="60962" y="214133"/>
                </a:lnTo>
                <a:lnTo>
                  <a:pt x="112079" y="87805"/>
                </a:lnTo>
                <a:lnTo>
                  <a:pt x="116263" y="76827"/>
                </a:lnTo>
                <a:lnTo>
                  <a:pt x="119929" y="65882"/>
                </a:lnTo>
                <a:lnTo>
                  <a:pt x="122538" y="57477"/>
                </a:lnTo>
                <a:lnTo>
                  <a:pt x="123533" y="54118"/>
                </a:lnTo>
                <a:lnTo>
                  <a:pt x="149087" y="54118"/>
                </a:lnTo>
                <a:lnTo>
                  <a:pt x="125994" y="0"/>
                </a:lnTo>
                <a:close/>
              </a:path>
              <a:path w="249555" h="288290">
                <a:moveTo>
                  <a:pt x="228507" y="240237"/>
                </a:moveTo>
                <a:lnTo>
                  <a:pt x="196708" y="240237"/>
                </a:lnTo>
                <a:lnTo>
                  <a:pt x="216492" y="288172"/>
                </a:lnTo>
                <a:lnTo>
                  <a:pt x="248961" y="288172"/>
                </a:lnTo>
                <a:lnTo>
                  <a:pt x="228507" y="240237"/>
                </a:lnTo>
                <a:close/>
              </a:path>
              <a:path w="249555" h="288290">
                <a:moveTo>
                  <a:pt x="149087" y="54118"/>
                </a:moveTo>
                <a:lnTo>
                  <a:pt x="123533" y="54118"/>
                </a:lnTo>
                <a:lnTo>
                  <a:pt x="124498" y="57555"/>
                </a:lnTo>
                <a:lnTo>
                  <a:pt x="127019" y="66090"/>
                </a:lnTo>
                <a:lnTo>
                  <a:pt x="130527" y="77061"/>
                </a:lnTo>
                <a:lnTo>
                  <a:pt x="134419" y="87805"/>
                </a:lnTo>
                <a:lnTo>
                  <a:pt x="185537" y="214133"/>
                </a:lnTo>
                <a:lnTo>
                  <a:pt x="217368" y="214133"/>
                </a:lnTo>
                <a:lnTo>
                  <a:pt x="149087" y="54118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15473519" y="353626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4" h="41910">
                <a:moveTo>
                  <a:pt x="21204" y="0"/>
                </a:moveTo>
                <a:lnTo>
                  <a:pt x="12939" y="1654"/>
                </a:lnTo>
                <a:lnTo>
                  <a:pt x="6200" y="6166"/>
                </a:lnTo>
                <a:lnTo>
                  <a:pt x="1662" y="12858"/>
                </a:lnTo>
                <a:lnTo>
                  <a:pt x="0" y="21053"/>
                </a:lnTo>
                <a:lnTo>
                  <a:pt x="1902" y="29054"/>
                </a:lnTo>
                <a:lnTo>
                  <a:pt x="6484" y="35578"/>
                </a:lnTo>
                <a:lnTo>
                  <a:pt x="13125" y="40016"/>
                </a:lnTo>
                <a:lnTo>
                  <a:pt x="21204" y="41757"/>
                </a:lnTo>
                <a:lnTo>
                  <a:pt x="29363" y="40138"/>
                </a:lnTo>
                <a:lnTo>
                  <a:pt x="36066" y="35712"/>
                </a:lnTo>
                <a:lnTo>
                  <a:pt x="40639" y="29133"/>
                </a:lnTo>
                <a:lnTo>
                  <a:pt x="42408" y="21053"/>
                </a:lnTo>
                <a:lnTo>
                  <a:pt x="40746" y="12858"/>
                </a:lnTo>
                <a:lnTo>
                  <a:pt x="36208" y="6166"/>
                </a:lnTo>
                <a:lnTo>
                  <a:pt x="29469" y="1654"/>
                </a:lnTo>
                <a:lnTo>
                  <a:pt x="21204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15944558" y="330249"/>
            <a:ext cx="266700" cy="293370"/>
          </a:xfrm>
          <a:custGeom>
            <a:avLst/>
            <a:gdLst/>
            <a:ahLst/>
            <a:cxnLst/>
            <a:rect l="l" t="t" r="r" b="b"/>
            <a:pathLst>
              <a:path w="266700" h="293370">
                <a:moveTo>
                  <a:pt x="149281" y="0"/>
                </a:moveTo>
                <a:lnTo>
                  <a:pt x="101404" y="6963"/>
                </a:lnTo>
                <a:lnTo>
                  <a:pt x="60338" y="26738"/>
                </a:lnTo>
                <a:lnTo>
                  <a:pt x="28283" y="57651"/>
                </a:lnTo>
                <a:lnTo>
                  <a:pt x="7437" y="98028"/>
                </a:lnTo>
                <a:lnTo>
                  <a:pt x="0" y="146195"/>
                </a:lnTo>
                <a:lnTo>
                  <a:pt x="7456" y="194677"/>
                </a:lnTo>
                <a:lnTo>
                  <a:pt x="28435" y="235063"/>
                </a:lnTo>
                <a:lnTo>
                  <a:pt x="60850" y="266050"/>
                </a:lnTo>
                <a:lnTo>
                  <a:pt x="102617" y="285987"/>
                </a:lnTo>
                <a:lnTo>
                  <a:pt x="151649" y="293224"/>
                </a:lnTo>
                <a:lnTo>
                  <a:pt x="189706" y="289939"/>
                </a:lnTo>
                <a:lnTo>
                  <a:pt x="221675" y="281161"/>
                </a:lnTo>
                <a:lnTo>
                  <a:pt x="247361" y="268501"/>
                </a:lnTo>
                <a:lnTo>
                  <a:pt x="266569" y="253571"/>
                </a:lnTo>
                <a:lnTo>
                  <a:pt x="266569" y="154191"/>
                </a:lnTo>
                <a:lnTo>
                  <a:pt x="151649" y="154191"/>
                </a:lnTo>
                <a:lnTo>
                  <a:pt x="151649" y="180860"/>
                </a:lnTo>
                <a:lnTo>
                  <a:pt x="237886" y="180860"/>
                </a:lnTo>
                <a:lnTo>
                  <a:pt x="237886" y="239391"/>
                </a:lnTo>
                <a:lnTo>
                  <a:pt x="222404" y="249442"/>
                </a:lnTo>
                <a:lnTo>
                  <a:pt x="202991" y="257729"/>
                </a:lnTo>
                <a:lnTo>
                  <a:pt x="179514" y="263357"/>
                </a:lnTo>
                <a:lnTo>
                  <a:pt x="151838" y="265432"/>
                </a:lnTo>
                <a:lnTo>
                  <a:pt x="103291" y="256478"/>
                </a:lnTo>
                <a:lnTo>
                  <a:pt x="65340" y="231648"/>
                </a:lnTo>
                <a:lnTo>
                  <a:pt x="40630" y="193987"/>
                </a:lnTo>
                <a:lnTo>
                  <a:pt x="31806" y="146543"/>
                </a:lnTo>
                <a:lnTo>
                  <a:pt x="40494" y="99033"/>
                </a:lnTo>
                <a:lnTo>
                  <a:pt x="64748" y="61228"/>
                </a:lnTo>
                <a:lnTo>
                  <a:pt x="101853" y="36253"/>
                </a:lnTo>
                <a:lnTo>
                  <a:pt x="149092" y="27233"/>
                </a:lnTo>
                <a:lnTo>
                  <a:pt x="173957" y="29205"/>
                </a:lnTo>
                <a:lnTo>
                  <a:pt x="195441" y="35006"/>
                </a:lnTo>
                <a:lnTo>
                  <a:pt x="213748" y="44465"/>
                </a:lnTo>
                <a:lnTo>
                  <a:pt x="229082" y="57411"/>
                </a:lnTo>
                <a:lnTo>
                  <a:pt x="250286" y="36706"/>
                </a:lnTo>
                <a:lnTo>
                  <a:pt x="230311" y="20489"/>
                </a:lnTo>
                <a:lnTo>
                  <a:pt x="206635" y="9036"/>
                </a:lnTo>
                <a:lnTo>
                  <a:pt x="179533" y="2241"/>
                </a:lnTo>
                <a:lnTo>
                  <a:pt x="149281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16278518" y="333793"/>
            <a:ext cx="183515" cy="285115"/>
          </a:xfrm>
          <a:custGeom>
            <a:avLst/>
            <a:gdLst/>
            <a:ahLst/>
            <a:cxnLst/>
            <a:rect l="l" t="t" r="r" b="b"/>
            <a:pathLst>
              <a:path w="183515" h="285115">
                <a:moveTo>
                  <a:pt x="182892" y="258267"/>
                </a:moveTo>
                <a:lnTo>
                  <a:pt x="30581" y="258267"/>
                </a:lnTo>
                <a:lnTo>
                  <a:pt x="30581" y="187375"/>
                </a:lnTo>
                <a:lnTo>
                  <a:pt x="160553" y="187375"/>
                </a:lnTo>
                <a:lnTo>
                  <a:pt x="160553" y="160782"/>
                </a:lnTo>
                <a:lnTo>
                  <a:pt x="30581" y="160782"/>
                </a:lnTo>
                <a:lnTo>
                  <a:pt x="30581" y="26581"/>
                </a:lnTo>
                <a:lnTo>
                  <a:pt x="176923" y="26581"/>
                </a:lnTo>
                <a:lnTo>
                  <a:pt x="176923" y="0"/>
                </a:lnTo>
                <a:lnTo>
                  <a:pt x="0" y="0"/>
                </a:lnTo>
                <a:lnTo>
                  <a:pt x="0" y="26581"/>
                </a:lnTo>
                <a:lnTo>
                  <a:pt x="0" y="160782"/>
                </a:lnTo>
                <a:lnTo>
                  <a:pt x="0" y="187375"/>
                </a:lnTo>
                <a:lnTo>
                  <a:pt x="0" y="258267"/>
                </a:lnTo>
                <a:lnTo>
                  <a:pt x="0" y="284848"/>
                </a:lnTo>
                <a:lnTo>
                  <a:pt x="182892" y="284848"/>
                </a:lnTo>
                <a:lnTo>
                  <a:pt x="182892" y="25826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16525785" y="330879"/>
            <a:ext cx="225425" cy="290830"/>
          </a:xfrm>
          <a:custGeom>
            <a:avLst/>
            <a:gdLst/>
            <a:ahLst/>
            <a:cxnLst/>
            <a:rect l="l" t="t" r="r" b="b"/>
            <a:pathLst>
              <a:path w="225425" h="290830">
                <a:moveTo>
                  <a:pt x="5395" y="0"/>
                </a:moveTo>
                <a:lnTo>
                  <a:pt x="0" y="0"/>
                </a:lnTo>
                <a:lnTo>
                  <a:pt x="1" y="289015"/>
                </a:lnTo>
                <a:lnTo>
                  <a:pt x="28873" y="289015"/>
                </a:lnTo>
                <a:lnTo>
                  <a:pt x="28872" y="96083"/>
                </a:lnTo>
                <a:lnTo>
                  <a:pt x="28487" y="85764"/>
                </a:lnTo>
                <a:lnTo>
                  <a:pt x="27641" y="75177"/>
                </a:lnTo>
                <a:lnTo>
                  <a:pt x="26411" y="63591"/>
                </a:lnTo>
                <a:lnTo>
                  <a:pt x="39869" y="81795"/>
                </a:lnTo>
                <a:lnTo>
                  <a:pt x="46290" y="89903"/>
                </a:lnTo>
                <a:lnTo>
                  <a:pt x="219806" y="290699"/>
                </a:lnTo>
                <a:lnTo>
                  <a:pt x="225297" y="290699"/>
                </a:lnTo>
                <a:lnTo>
                  <a:pt x="225296" y="2953"/>
                </a:lnTo>
                <a:lnTo>
                  <a:pt x="196045" y="2953"/>
                </a:lnTo>
                <a:lnTo>
                  <a:pt x="196046" y="195253"/>
                </a:lnTo>
                <a:lnTo>
                  <a:pt x="196430" y="205568"/>
                </a:lnTo>
                <a:lnTo>
                  <a:pt x="197276" y="216155"/>
                </a:lnTo>
                <a:lnTo>
                  <a:pt x="198507" y="227745"/>
                </a:lnTo>
                <a:lnTo>
                  <a:pt x="185049" y="209303"/>
                </a:lnTo>
                <a:lnTo>
                  <a:pt x="178628" y="201151"/>
                </a:lnTo>
                <a:lnTo>
                  <a:pt x="539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16830219" y="333793"/>
            <a:ext cx="431800" cy="285115"/>
          </a:xfrm>
          <a:custGeom>
            <a:avLst/>
            <a:gdLst/>
            <a:ahLst/>
            <a:cxnLst/>
            <a:rect l="l" t="t" r="r" b="b"/>
            <a:pathLst>
              <a:path w="431800" h="285115">
                <a:moveTo>
                  <a:pt x="182791" y="258267"/>
                </a:moveTo>
                <a:lnTo>
                  <a:pt x="30670" y="258267"/>
                </a:lnTo>
                <a:lnTo>
                  <a:pt x="30670" y="187375"/>
                </a:lnTo>
                <a:lnTo>
                  <a:pt x="160540" y="187375"/>
                </a:lnTo>
                <a:lnTo>
                  <a:pt x="160540" y="160782"/>
                </a:lnTo>
                <a:lnTo>
                  <a:pt x="30670" y="160782"/>
                </a:lnTo>
                <a:lnTo>
                  <a:pt x="30670" y="26581"/>
                </a:lnTo>
                <a:lnTo>
                  <a:pt x="176822" y="26581"/>
                </a:lnTo>
                <a:lnTo>
                  <a:pt x="176822" y="0"/>
                </a:lnTo>
                <a:lnTo>
                  <a:pt x="0" y="0"/>
                </a:lnTo>
                <a:lnTo>
                  <a:pt x="0" y="26581"/>
                </a:lnTo>
                <a:lnTo>
                  <a:pt x="0" y="160782"/>
                </a:lnTo>
                <a:lnTo>
                  <a:pt x="0" y="187375"/>
                </a:lnTo>
                <a:lnTo>
                  <a:pt x="0" y="258267"/>
                </a:lnTo>
                <a:lnTo>
                  <a:pt x="0" y="284848"/>
                </a:lnTo>
                <a:lnTo>
                  <a:pt x="182791" y="284848"/>
                </a:lnTo>
                <a:lnTo>
                  <a:pt x="182791" y="258267"/>
                </a:lnTo>
                <a:close/>
              </a:path>
              <a:path w="431800" h="285115">
                <a:moveTo>
                  <a:pt x="431279" y="0"/>
                </a:moveTo>
                <a:lnTo>
                  <a:pt x="221983" y="0"/>
                </a:lnTo>
                <a:lnTo>
                  <a:pt x="221983" y="26581"/>
                </a:lnTo>
                <a:lnTo>
                  <a:pt x="311531" y="26581"/>
                </a:lnTo>
                <a:lnTo>
                  <a:pt x="311531" y="284848"/>
                </a:lnTo>
                <a:lnTo>
                  <a:pt x="342290" y="284848"/>
                </a:lnTo>
                <a:lnTo>
                  <a:pt x="342290" y="26581"/>
                </a:lnTo>
                <a:lnTo>
                  <a:pt x="431279" y="26581"/>
                </a:lnTo>
                <a:lnTo>
                  <a:pt x="431279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17316308" y="333833"/>
            <a:ext cx="31750" cy="285750"/>
          </a:xfrm>
          <a:custGeom>
            <a:avLst/>
            <a:gdLst/>
            <a:ahLst/>
            <a:cxnLst/>
            <a:rect l="l" t="t" r="r" b="b"/>
            <a:pathLst>
              <a:path w="31750" h="285750">
                <a:moveTo>
                  <a:pt x="0" y="0"/>
                </a:moveTo>
                <a:lnTo>
                  <a:pt x="31238" y="0"/>
                </a:lnTo>
                <a:lnTo>
                  <a:pt x="31239" y="285149"/>
                </a:lnTo>
                <a:lnTo>
                  <a:pt x="1" y="285149"/>
                </a:lnTo>
                <a:lnTo>
                  <a:pt x="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7" name="bg object 3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4200" y="2124075"/>
            <a:ext cx="10744200" cy="6781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2D49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2D49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7924513" y="331303"/>
            <a:ext cx="109855" cy="56515"/>
          </a:xfrm>
          <a:custGeom>
            <a:avLst/>
            <a:gdLst/>
            <a:ahLst/>
            <a:cxnLst/>
            <a:rect l="l" t="t" r="r" b="b"/>
            <a:pathLst>
              <a:path w="109855" h="56514">
                <a:moveTo>
                  <a:pt x="42692" y="1335"/>
                </a:moveTo>
                <a:lnTo>
                  <a:pt x="0" y="1335"/>
                </a:lnTo>
                <a:lnTo>
                  <a:pt x="0" y="10808"/>
                </a:lnTo>
                <a:lnTo>
                  <a:pt x="16281" y="11156"/>
                </a:lnTo>
                <a:lnTo>
                  <a:pt x="16282" y="56150"/>
                </a:lnTo>
                <a:lnTo>
                  <a:pt x="27641" y="56150"/>
                </a:lnTo>
                <a:lnTo>
                  <a:pt x="27641" y="10808"/>
                </a:lnTo>
                <a:lnTo>
                  <a:pt x="42692" y="10808"/>
                </a:lnTo>
                <a:lnTo>
                  <a:pt x="42692" y="1335"/>
                </a:lnTo>
                <a:close/>
              </a:path>
              <a:path w="109855" h="56514">
                <a:moveTo>
                  <a:pt x="54146" y="141"/>
                </a:moveTo>
                <a:lnTo>
                  <a:pt x="53578" y="141"/>
                </a:lnTo>
                <a:lnTo>
                  <a:pt x="53579" y="56150"/>
                </a:lnTo>
                <a:lnTo>
                  <a:pt x="64938" y="56150"/>
                </a:lnTo>
                <a:lnTo>
                  <a:pt x="64938" y="24147"/>
                </a:lnTo>
                <a:lnTo>
                  <a:pt x="76571" y="24147"/>
                </a:lnTo>
                <a:lnTo>
                  <a:pt x="54146" y="141"/>
                </a:lnTo>
                <a:close/>
              </a:path>
              <a:path w="109855" h="56514">
                <a:moveTo>
                  <a:pt x="109524" y="24147"/>
                </a:moveTo>
                <a:lnTo>
                  <a:pt x="98638" y="24147"/>
                </a:lnTo>
                <a:lnTo>
                  <a:pt x="98638" y="56150"/>
                </a:lnTo>
                <a:lnTo>
                  <a:pt x="109524" y="56150"/>
                </a:lnTo>
                <a:lnTo>
                  <a:pt x="109524" y="24147"/>
                </a:lnTo>
                <a:close/>
              </a:path>
              <a:path w="109855" h="56514">
                <a:moveTo>
                  <a:pt x="76571" y="24147"/>
                </a:moveTo>
                <a:lnTo>
                  <a:pt x="64938" y="24147"/>
                </a:lnTo>
                <a:lnTo>
                  <a:pt x="81883" y="43724"/>
                </a:lnTo>
                <a:lnTo>
                  <a:pt x="94378" y="29124"/>
                </a:lnTo>
                <a:lnTo>
                  <a:pt x="81220" y="29124"/>
                </a:lnTo>
                <a:lnTo>
                  <a:pt x="76571" y="24147"/>
                </a:lnTo>
                <a:close/>
              </a:path>
              <a:path w="109855" h="56514">
                <a:moveTo>
                  <a:pt x="109524" y="0"/>
                </a:moveTo>
                <a:lnTo>
                  <a:pt x="108293" y="0"/>
                </a:lnTo>
                <a:lnTo>
                  <a:pt x="81220" y="29124"/>
                </a:lnTo>
                <a:lnTo>
                  <a:pt x="94378" y="29124"/>
                </a:lnTo>
                <a:lnTo>
                  <a:pt x="98638" y="24147"/>
                </a:lnTo>
                <a:lnTo>
                  <a:pt x="109524" y="24147"/>
                </a:lnTo>
                <a:lnTo>
                  <a:pt x="109524" y="0"/>
                </a:lnTo>
                <a:close/>
              </a:path>
              <a:path w="109855" h="56514">
                <a:moveTo>
                  <a:pt x="53578" y="0"/>
                </a:moveTo>
                <a:lnTo>
                  <a:pt x="53010" y="141"/>
                </a:lnTo>
                <a:lnTo>
                  <a:pt x="53578" y="141"/>
                </a:lnTo>
                <a:lnTo>
                  <a:pt x="53578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864924" y="289455"/>
            <a:ext cx="173617" cy="11256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3827636" y="429259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5" h="45720">
                <a:moveTo>
                  <a:pt x="19175" y="0"/>
                </a:moveTo>
                <a:lnTo>
                  <a:pt x="10816" y="3072"/>
                </a:lnTo>
                <a:lnTo>
                  <a:pt x="4031" y="9284"/>
                </a:lnTo>
                <a:lnTo>
                  <a:pt x="278" y="17508"/>
                </a:lnTo>
                <a:lnTo>
                  <a:pt x="0" y="26219"/>
                </a:lnTo>
                <a:lnTo>
                  <a:pt x="3029" y="34398"/>
                </a:lnTo>
                <a:lnTo>
                  <a:pt x="9468" y="41221"/>
                </a:lnTo>
                <a:lnTo>
                  <a:pt x="17902" y="44936"/>
                </a:lnTo>
                <a:lnTo>
                  <a:pt x="26811" y="45172"/>
                </a:lnTo>
                <a:lnTo>
                  <a:pt x="35170" y="42100"/>
                </a:lnTo>
                <a:lnTo>
                  <a:pt x="41956" y="35887"/>
                </a:lnTo>
                <a:lnTo>
                  <a:pt x="45552" y="27572"/>
                </a:lnTo>
                <a:lnTo>
                  <a:pt x="45733" y="18825"/>
                </a:lnTo>
                <a:lnTo>
                  <a:pt x="42665" y="10626"/>
                </a:lnTo>
                <a:lnTo>
                  <a:pt x="36517" y="3950"/>
                </a:lnTo>
                <a:lnTo>
                  <a:pt x="28083" y="236"/>
                </a:lnTo>
                <a:lnTo>
                  <a:pt x="1917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3849140" y="529641"/>
            <a:ext cx="36195" cy="34925"/>
          </a:xfrm>
          <a:custGeom>
            <a:avLst/>
            <a:gdLst/>
            <a:ahLst/>
            <a:cxnLst/>
            <a:rect l="l" t="t" r="r" b="b"/>
            <a:pathLst>
              <a:path w="36194" h="34925">
                <a:moveTo>
                  <a:pt x="16850" y="0"/>
                </a:moveTo>
                <a:lnTo>
                  <a:pt x="7267" y="639"/>
                </a:lnTo>
                <a:lnTo>
                  <a:pt x="0" y="8852"/>
                </a:lnTo>
                <a:lnTo>
                  <a:pt x="606" y="18390"/>
                </a:lnTo>
                <a:lnTo>
                  <a:pt x="2491" y="24984"/>
                </a:lnTo>
                <a:lnTo>
                  <a:pt x="6624" y="30174"/>
                </a:lnTo>
                <a:lnTo>
                  <a:pt x="12409" y="33454"/>
                </a:lnTo>
                <a:lnTo>
                  <a:pt x="19251" y="34316"/>
                </a:lnTo>
                <a:lnTo>
                  <a:pt x="28828" y="33714"/>
                </a:lnTo>
                <a:lnTo>
                  <a:pt x="36102" y="25521"/>
                </a:lnTo>
                <a:lnTo>
                  <a:pt x="35495" y="16001"/>
                </a:lnTo>
                <a:lnTo>
                  <a:pt x="33609" y="9397"/>
                </a:lnTo>
                <a:lnTo>
                  <a:pt x="29480" y="4190"/>
                </a:lnTo>
                <a:lnTo>
                  <a:pt x="23697" y="888"/>
                </a:lnTo>
                <a:lnTo>
                  <a:pt x="1685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945533" y="550797"/>
            <a:ext cx="173374" cy="11282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110413" y="478382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5" h="45720">
                <a:moveTo>
                  <a:pt x="19176" y="0"/>
                </a:moveTo>
                <a:lnTo>
                  <a:pt x="10815" y="3072"/>
                </a:lnTo>
                <a:lnTo>
                  <a:pt x="4029" y="9284"/>
                </a:lnTo>
                <a:lnTo>
                  <a:pt x="277" y="17510"/>
                </a:lnTo>
                <a:lnTo>
                  <a:pt x="0" y="26224"/>
                </a:lnTo>
                <a:lnTo>
                  <a:pt x="3029" y="34406"/>
                </a:lnTo>
                <a:lnTo>
                  <a:pt x="9472" y="41221"/>
                </a:lnTo>
                <a:lnTo>
                  <a:pt x="17904" y="44936"/>
                </a:lnTo>
                <a:lnTo>
                  <a:pt x="26811" y="45172"/>
                </a:lnTo>
                <a:lnTo>
                  <a:pt x="35169" y="42100"/>
                </a:lnTo>
                <a:lnTo>
                  <a:pt x="41950" y="35887"/>
                </a:lnTo>
                <a:lnTo>
                  <a:pt x="45707" y="27663"/>
                </a:lnTo>
                <a:lnTo>
                  <a:pt x="45986" y="18952"/>
                </a:lnTo>
                <a:lnTo>
                  <a:pt x="42955" y="10774"/>
                </a:lnTo>
                <a:lnTo>
                  <a:pt x="36517" y="3950"/>
                </a:lnTo>
                <a:lnTo>
                  <a:pt x="28084" y="236"/>
                </a:lnTo>
                <a:lnTo>
                  <a:pt x="19176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4098227" y="388225"/>
            <a:ext cx="36195" cy="34925"/>
          </a:xfrm>
          <a:custGeom>
            <a:avLst/>
            <a:gdLst/>
            <a:ahLst/>
            <a:cxnLst/>
            <a:rect l="l" t="t" r="r" b="b"/>
            <a:pathLst>
              <a:path w="36194" h="34925">
                <a:moveTo>
                  <a:pt x="16849" y="0"/>
                </a:moveTo>
                <a:lnTo>
                  <a:pt x="7279" y="592"/>
                </a:lnTo>
                <a:lnTo>
                  <a:pt x="0" y="8795"/>
                </a:lnTo>
                <a:lnTo>
                  <a:pt x="605" y="18362"/>
                </a:lnTo>
                <a:lnTo>
                  <a:pt x="852" y="27487"/>
                </a:lnTo>
                <a:lnTo>
                  <a:pt x="8472" y="34674"/>
                </a:lnTo>
                <a:lnTo>
                  <a:pt x="18714" y="34382"/>
                </a:lnTo>
                <a:lnTo>
                  <a:pt x="19254" y="34316"/>
                </a:lnTo>
                <a:lnTo>
                  <a:pt x="28834" y="33714"/>
                </a:lnTo>
                <a:lnTo>
                  <a:pt x="36104" y="25511"/>
                </a:lnTo>
                <a:lnTo>
                  <a:pt x="35498" y="16001"/>
                </a:lnTo>
                <a:lnTo>
                  <a:pt x="33612" y="9397"/>
                </a:lnTo>
                <a:lnTo>
                  <a:pt x="29482" y="4190"/>
                </a:lnTo>
                <a:lnTo>
                  <a:pt x="23698" y="888"/>
                </a:lnTo>
                <a:lnTo>
                  <a:pt x="16849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14345457" y="329694"/>
            <a:ext cx="192405" cy="294005"/>
          </a:xfrm>
          <a:custGeom>
            <a:avLst/>
            <a:gdLst/>
            <a:ahLst/>
            <a:cxnLst/>
            <a:rect l="l" t="t" r="r" b="b"/>
            <a:pathLst>
              <a:path w="192405" h="294005">
                <a:moveTo>
                  <a:pt x="95901" y="0"/>
                </a:moveTo>
                <a:lnTo>
                  <a:pt x="65667" y="4900"/>
                </a:lnTo>
                <a:lnTo>
                  <a:pt x="41434" y="18788"/>
                </a:lnTo>
                <a:lnTo>
                  <a:pt x="25331" y="40440"/>
                </a:lnTo>
                <a:lnTo>
                  <a:pt x="19490" y="68633"/>
                </a:lnTo>
                <a:lnTo>
                  <a:pt x="23582" y="94981"/>
                </a:lnTo>
                <a:lnTo>
                  <a:pt x="35699" y="115664"/>
                </a:lnTo>
                <a:lnTo>
                  <a:pt x="55600" y="132361"/>
                </a:lnTo>
                <a:lnTo>
                  <a:pt x="83046" y="146750"/>
                </a:lnTo>
                <a:lnTo>
                  <a:pt x="105936" y="157342"/>
                </a:lnTo>
                <a:lnTo>
                  <a:pt x="129711" y="169360"/>
                </a:lnTo>
                <a:lnTo>
                  <a:pt x="146835" y="182371"/>
                </a:lnTo>
                <a:lnTo>
                  <a:pt x="157192" y="197818"/>
                </a:lnTo>
                <a:lnTo>
                  <a:pt x="160670" y="217143"/>
                </a:lnTo>
                <a:lnTo>
                  <a:pt x="156005" y="237450"/>
                </a:lnTo>
                <a:lnTo>
                  <a:pt x="143215" y="252705"/>
                </a:lnTo>
                <a:lnTo>
                  <a:pt x="124109" y="262302"/>
                </a:lnTo>
                <a:lnTo>
                  <a:pt x="100493" y="265635"/>
                </a:lnTo>
                <a:lnTo>
                  <a:pt x="73575" y="262031"/>
                </a:lnTo>
                <a:lnTo>
                  <a:pt x="53167" y="252328"/>
                </a:lnTo>
                <a:lnTo>
                  <a:pt x="37778" y="238190"/>
                </a:lnTo>
                <a:lnTo>
                  <a:pt x="25918" y="221282"/>
                </a:lnTo>
                <a:lnTo>
                  <a:pt x="0" y="234894"/>
                </a:lnTo>
                <a:lnTo>
                  <a:pt x="208" y="234894"/>
                </a:lnTo>
                <a:lnTo>
                  <a:pt x="14846" y="256812"/>
                </a:lnTo>
                <a:lnTo>
                  <a:pt x="35962" y="275374"/>
                </a:lnTo>
                <a:lnTo>
                  <a:pt x="64624" y="288329"/>
                </a:lnTo>
                <a:lnTo>
                  <a:pt x="101904" y="293429"/>
                </a:lnTo>
                <a:lnTo>
                  <a:pt x="138087" y="288169"/>
                </a:lnTo>
                <a:lnTo>
                  <a:pt x="166661" y="273093"/>
                </a:lnTo>
                <a:lnTo>
                  <a:pt x="185421" y="249251"/>
                </a:lnTo>
                <a:lnTo>
                  <a:pt x="192164" y="217698"/>
                </a:lnTo>
                <a:lnTo>
                  <a:pt x="187560" y="188776"/>
                </a:lnTo>
                <a:lnTo>
                  <a:pt x="173818" y="165651"/>
                </a:lnTo>
                <a:lnTo>
                  <a:pt x="151046" y="146670"/>
                </a:lnTo>
                <a:lnTo>
                  <a:pt x="119349" y="130184"/>
                </a:lnTo>
                <a:lnTo>
                  <a:pt x="96469" y="119516"/>
                </a:lnTo>
                <a:lnTo>
                  <a:pt x="75645" y="108803"/>
                </a:lnTo>
                <a:lnTo>
                  <a:pt x="61229" y="97760"/>
                </a:lnTo>
                <a:lnTo>
                  <a:pt x="52852" y="84717"/>
                </a:lnTo>
                <a:lnTo>
                  <a:pt x="50142" y="68003"/>
                </a:lnTo>
                <a:lnTo>
                  <a:pt x="53317" y="51416"/>
                </a:lnTo>
                <a:lnTo>
                  <a:pt x="62471" y="38533"/>
                </a:lnTo>
                <a:lnTo>
                  <a:pt x="77042" y="30190"/>
                </a:lnTo>
                <a:lnTo>
                  <a:pt x="96469" y="27224"/>
                </a:lnTo>
                <a:lnTo>
                  <a:pt x="112770" y="28934"/>
                </a:lnTo>
                <a:lnTo>
                  <a:pt x="127679" y="34947"/>
                </a:lnTo>
                <a:lnTo>
                  <a:pt x="140366" y="44783"/>
                </a:lnTo>
                <a:lnTo>
                  <a:pt x="150001" y="57966"/>
                </a:lnTo>
                <a:lnTo>
                  <a:pt x="174717" y="42595"/>
                </a:lnTo>
                <a:lnTo>
                  <a:pt x="160060" y="24086"/>
                </a:lnTo>
                <a:lnTo>
                  <a:pt x="141276" y="10404"/>
                </a:lnTo>
                <a:lnTo>
                  <a:pt x="119508" y="2168"/>
                </a:lnTo>
                <a:lnTo>
                  <a:pt x="95901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14582888" y="330249"/>
            <a:ext cx="298450" cy="292735"/>
          </a:xfrm>
          <a:custGeom>
            <a:avLst/>
            <a:gdLst/>
            <a:ahLst/>
            <a:cxnLst/>
            <a:rect l="l" t="t" r="r" b="b"/>
            <a:pathLst>
              <a:path w="298450" h="292734">
                <a:moveTo>
                  <a:pt x="149158" y="0"/>
                </a:moveTo>
                <a:lnTo>
                  <a:pt x="101996" y="6963"/>
                </a:lnTo>
                <a:lnTo>
                  <a:pt x="61048" y="26738"/>
                </a:lnTo>
                <a:lnTo>
                  <a:pt x="28766" y="57651"/>
                </a:lnTo>
                <a:lnTo>
                  <a:pt x="7599" y="98028"/>
                </a:lnTo>
                <a:lnTo>
                  <a:pt x="0" y="146195"/>
                </a:lnTo>
                <a:lnTo>
                  <a:pt x="7600" y="194324"/>
                </a:lnTo>
                <a:lnTo>
                  <a:pt x="28766" y="234678"/>
                </a:lnTo>
                <a:lnTo>
                  <a:pt x="61049" y="265579"/>
                </a:lnTo>
                <a:lnTo>
                  <a:pt x="101997" y="285349"/>
                </a:lnTo>
                <a:lnTo>
                  <a:pt x="149159" y="292312"/>
                </a:lnTo>
                <a:lnTo>
                  <a:pt x="196337" y="285410"/>
                </a:lnTo>
                <a:lnTo>
                  <a:pt x="237311" y="265760"/>
                </a:lnTo>
                <a:lnTo>
                  <a:pt x="238024" y="265080"/>
                </a:lnTo>
                <a:lnTo>
                  <a:pt x="149159" y="265080"/>
                </a:lnTo>
                <a:lnTo>
                  <a:pt x="102563" y="256127"/>
                </a:lnTo>
                <a:lnTo>
                  <a:pt x="65609" y="231298"/>
                </a:lnTo>
                <a:lnTo>
                  <a:pt x="41262" y="193638"/>
                </a:lnTo>
                <a:lnTo>
                  <a:pt x="32488" y="146195"/>
                </a:lnTo>
                <a:lnTo>
                  <a:pt x="41173" y="98685"/>
                </a:lnTo>
                <a:lnTo>
                  <a:pt x="65371" y="60880"/>
                </a:lnTo>
                <a:lnTo>
                  <a:pt x="102295" y="35905"/>
                </a:lnTo>
                <a:lnTo>
                  <a:pt x="149158" y="26885"/>
                </a:lnTo>
                <a:lnTo>
                  <a:pt x="237631" y="26885"/>
                </a:lnTo>
                <a:lnTo>
                  <a:pt x="237310" y="26579"/>
                </a:lnTo>
                <a:lnTo>
                  <a:pt x="196336" y="6910"/>
                </a:lnTo>
                <a:lnTo>
                  <a:pt x="149158" y="0"/>
                </a:lnTo>
                <a:close/>
              </a:path>
              <a:path w="298450" h="292734">
                <a:moveTo>
                  <a:pt x="237631" y="26885"/>
                </a:moveTo>
                <a:lnTo>
                  <a:pt x="149158" y="26885"/>
                </a:lnTo>
                <a:lnTo>
                  <a:pt x="196107" y="35953"/>
                </a:lnTo>
                <a:lnTo>
                  <a:pt x="233238" y="61010"/>
                </a:lnTo>
                <a:lnTo>
                  <a:pt x="257645" y="98832"/>
                </a:lnTo>
                <a:lnTo>
                  <a:pt x="266426" y="146195"/>
                </a:lnTo>
                <a:lnTo>
                  <a:pt x="257552" y="193460"/>
                </a:lnTo>
                <a:lnTo>
                  <a:pt x="232990" y="231139"/>
                </a:lnTo>
                <a:lnTo>
                  <a:pt x="195829" y="256068"/>
                </a:lnTo>
                <a:lnTo>
                  <a:pt x="149159" y="265080"/>
                </a:lnTo>
                <a:lnTo>
                  <a:pt x="238024" y="265080"/>
                </a:lnTo>
                <a:lnTo>
                  <a:pt x="269622" y="234950"/>
                </a:lnTo>
                <a:lnTo>
                  <a:pt x="290813" y="194566"/>
                </a:lnTo>
                <a:lnTo>
                  <a:pt x="298422" y="146195"/>
                </a:lnTo>
                <a:lnTo>
                  <a:pt x="290812" y="97815"/>
                </a:lnTo>
                <a:lnTo>
                  <a:pt x="269622" y="57412"/>
                </a:lnTo>
                <a:lnTo>
                  <a:pt x="237631" y="26885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14944072" y="333833"/>
            <a:ext cx="185420" cy="286385"/>
          </a:xfrm>
          <a:custGeom>
            <a:avLst/>
            <a:gdLst/>
            <a:ahLst/>
            <a:cxnLst/>
            <a:rect l="l" t="t" r="r" b="b"/>
            <a:pathLst>
              <a:path w="185419" h="286384">
                <a:moveTo>
                  <a:pt x="65600" y="0"/>
                </a:moveTo>
                <a:lnTo>
                  <a:pt x="0" y="0"/>
                </a:lnTo>
                <a:lnTo>
                  <a:pt x="1" y="285780"/>
                </a:lnTo>
                <a:lnTo>
                  <a:pt x="30671" y="285780"/>
                </a:lnTo>
                <a:lnTo>
                  <a:pt x="30671" y="214754"/>
                </a:lnTo>
                <a:lnTo>
                  <a:pt x="65601" y="214754"/>
                </a:lnTo>
                <a:lnTo>
                  <a:pt x="117818" y="206843"/>
                </a:lnTo>
                <a:lnTo>
                  <a:pt x="149456" y="188160"/>
                </a:lnTo>
                <a:lnTo>
                  <a:pt x="30481" y="188160"/>
                </a:lnTo>
                <a:lnTo>
                  <a:pt x="30481" y="27233"/>
                </a:lnTo>
                <a:lnTo>
                  <a:pt x="151139" y="27233"/>
                </a:lnTo>
                <a:lnTo>
                  <a:pt x="117817" y="7751"/>
                </a:lnTo>
                <a:lnTo>
                  <a:pt x="65600" y="0"/>
                </a:lnTo>
                <a:close/>
              </a:path>
              <a:path w="185419" h="286384">
                <a:moveTo>
                  <a:pt x="151139" y="27233"/>
                </a:moveTo>
                <a:lnTo>
                  <a:pt x="63518" y="27233"/>
                </a:lnTo>
                <a:lnTo>
                  <a:pt x="105215" y="33227"/>
                </a:lnTo>
                <a:lnTo>
                  <a:pt x="132988" y="49918"/>
                </a:lnTo>
                <a:lnTo>
                  <a:pt x="148461" y="75372"/>
                </a:lnTo>
                <a:lnTo>
                  <a:pt x="153258" y="107654"/>
                </a:lnTo>
                <a:lnTo>
                  <a:pt x="148462" y="139953"/>
                </a:lnTo>
                <a:lnTo>
                  <a:pt x="132989" y="165436"/>
                </a:lnTo>
                <a:lnTo>
                  <a:pt x="105216" y="182154"/>
                </a:lnTo>
                <a:lnTo>
                  <a:pt x="63519" y="188160"/>
                </a:lnTo>
                <a:lnTo>
                  <a:pt x="149456" y="188160"/>
                </a:lnTo>
                <a:lnTo>
                  <a:pt x="155258" y="184733"/>
                </a:lnTo>
                <a:lnTo>
                  <a:pt x="177807" y="150859"/>
                </a:lnTo>
                <a:lnTo>
                  <a:pt x="185349" y="107654"/>
                </a:lnTo>
                <a:lnTo>
                  <a:pt x="177807" y="63624"/>
                </a:lnTo>
                <a:lnTo>
                  <a:pt x="155258" y="29641"/>
                </a:lnTo>
                <a:lnTo>
                  <a:pt x="151139" y="27233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15193125" y="333793"/>
            <a:ext cx="217170" cy="285750"/>
          </a:xfrm>
          <a:custGeom>
            <a:avLst/>
            <a:gdLst/>
            <a:ahLst/>
            <a:cxnLst/>
            <a:rect l="l" t="t" r="r" b="b"/>
            <a:pathLst>
              <a:path w="217169" h="285750">
                <a:moveTo>
                  <a:pt x="216585" y="50"/>
                </a:moveTo>
                <a:lnTo>
                  <a:pt x="186004" y="50"/>
                </a:lnTo>
                <a:lnTo>
                  <a:pt x="186004" y="160782"/>
                </a:lnTo>
                <a:lnTo>
                  <a:pt x="30759" y="160782"/>
                </a:lnTo>
                <a:lnTo>
                  <a:pt x="30759" y="0"/>
                </a:lnTo>
                <a:lnTo>
                  <a:pt x="0" y="0"/>
                </a:lnTo>
                <a:lnTo>
                  <a:pt x="0" y="160782"/>
                </a:lnTo>
                <a:lnTo>
                  <a:pt x="0" y="188633"/>
                </a:lnTo>
                <a:lnTo>
                  <a:pt x="0" y="284848"/>
                </a:lnTo>
                <a:lnTo>
                  <a:pt x="30759" y="284848"/>
                </a:lnTo>
                <a:lnTo>
                  <a:pt x="30759" y="188633"/>
                </a:lnTo>
                <a:lnTo>
                  <a:pt x="186004" y="188633"/>
                </a:lnTo>
                <a:lnTo>
                  <a:pt x="186004" y="285191"/>
                </a:lnTo>
                <a:lnTo>
                  <a:pt x="216585" y="285191"/>
                </a:lnTo>
                <a:lnTo>
                  <a:pt x="216585" y="188633"/>
                </a:lnTo>
                <a:lnTo>
                  <a:pt x="216585" y="188201"/>
                </a:lnTo>
                <a:lnTo>
                  <a:pt x="216585" y="160972"/>
                </a:lnTo>
                <a:lnTo>
                  <a:pt x="216585" y="160782"/>
                </a:lnTo>
                <a:lnTo>
                  <a:pt x="216585" y="5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15480145" y="445072"/>
            <a:ext cx="30480" cy="173990"/>
          </a:xfrm>
          <a:custGeom>
            <a:avLst/>
            <a:gdLst/>
            <a:ahLst/>
            <a:cxnLst/>
            <a:rect l="l" t="t" r="r" b="b"/>
            <a:pathLst>
              <a:path w="30480" h="173990">
                <a:moveTo>
                  <a:pt x="0" y="0"/>
                </a:moveTo>
                <a:lnTo>
                  <a:pt x="30102" y="0"/>
                </a:lnTo>
                <a:lnTo>
                  <a:pt x="30103" y="173910"/>
                </a:lnTo>
                <a:lnTo>
                  <a:pt x="0" y="173910"/>
                </a:lnTo>
                <a:lnTo>
                  <a:pt x="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15555686" y="330879"/>
            <a:ext cx="249554" cy="288290"/>
          </a:xfrm>
          <a:custGeom>
            <a:avLst/>
            <a:gdLst/>
            <a:ahLst/>
            <a:cxnLst/>
            <a:rect l="l" t="t" r="r" b="b"/>
            <a:pathLst>
              <a:path w="249555" h="288290">
                <a:moveTo>
                  <a:pt x="125994" y="0"/>
                </a:moveTo>
                <a:lnTo>
                  <a:pt x="120598" y="0"/>
                </a:lnTo>
                <a:lnTo>
                  <a:pt x="120030" y="75"/>
                </a:lnTo>
                <a:lnTo>
                  <a:pt x="0" y="288172"/>
                </a:lnTo>
                <a:lnTo>
                  <a:pt x="30102" y="288172"/>
                </a:lnTo>
                <a:lnTo>
                  <a:pt x="49792" y="240237"/>
                </a:lnTo>
                <a:lnTo>
                  <a:pt x="228507" y="240237"/>
                </a:lnTo>
                <a:lnTo>
                  <a:pt x="217368" y="214133"/>
                </a:lnTo>
                <a:lnTo>
                  <a:pt x="60962" y="214133"/>
                </a:lnTo>
                <a:lnTo>
                  <a:pt x="112079" y="87805"/>
                </a:lnTo>
                <a:lnTo>
                  <a:pt x="116263" y="76827"/>
                </a:lnTo>
                <a:lnTo>
                  <a:pt x="119929" y="65882"/>
                </a:lnTo>
                <a:lnTo>
                  <a:pt x="122538" y="57477"/>
                </a:lnTo>
                <a:lnTo>
                  <a:pt x="123533" y="54118"/>
                </a:lnTo>
                <a:lnTo>
                  <a:pt x="149087" y="54118"/>
                </a:lnTo>
                <a:lnTo>
                  <a:pt x="125994" y="0"/>
                </a:lnTo>
                <a:close/>
              </a:path>
              <a:path w="249555" h="288290">
                <a:moveTo>
                  <a:pt x="228507" y="240237"/>
                </a:moveTo>
                <a:lnTo>
                  <a:pt x="196708" y="240237"/>
                </a:lnTo>
                <a:lnTo>
                  <a:pt x="216492" y="288172"/>
                </a:lnTo>
                <a:lnTo>
                  <a:pt x="248961" y="288172"/>
                </a:lnTo>
                <a:lnTo>
                  <a:pt x="228507" y="240237"/>
                </a:lnTo>
                <a:close/>
              </a:path>
              <a:path w="249555" h="288290">
                <a:moveTo>
                  <a:pt x="149087" y="54118"/>
                </a:moveTo>
                <a:lnTo>
                  <a:pt x="123533" y="54118"/>
                </a:lnTo>
                <a:lnTo>
                  <a:pt x="124498" y="57555"/>
                </a:lnTo>
                <a:lnTo>
                  <a:pt x="127019" y="66090"/>
                </a:lnTo>
                <a:lnTo>
                  <a:pt x="130527" y="77061"/>
                </a:lnTo>
                <a:lnTo>
                  <a:pt x="134419" y="87805"/>
                </a:lnTo>
                <a:lnTo>
                  <a:pt x="185537" y="214133"/>
                </a:lnTo>
                <a:lnTo>
                  <a:pt x="217368" y="214133"/>
                </a:lnTo>
                <a:lnTo>
                  <a:pt x="149087" y="54118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15944558" y="330249"/>
            <a:ext cx="266700" cy="293370"/>
          </a:xfrm>
          <a:custGeom>
            <a:avLst/>
            <a:gdLst/>
            <a:ahLst/>
            <a:cxnLst/>
            <a:rect l="l" t="t" r="r" b="b"/>
            <a:pathLst>
              <a:path w="266700" h="293370">
                <a:moveTo>
                  <a:pt x="149281" y="0"/>
                </a:moveTo>
                <a:lnTo>
                  <a:pt x="101404" y="6963"/>
                </a:lnTo>
                <a:lnTo>
                  <a:pt x="60338" y="26738"/>
                </a:lnTo>
                <a:lnTo>
                  <a:pt x="28283" y="57651"/>
                </a:lnTo>
                <a:lnTo>
                  <a:pt x="7437" y="98028"/>
                </a:lnTo>
                <a:lnTo>
                  <a:pt x="0" y="146195"/>
                </a:lnTo>
                <a:lnTo>
                  <a:pt x="7456" y="194677"/>
                </a:lnTo>
                <a:lnTo>
                  <a:pt x="28435" y="235063"/>
                </a:lnTo>
                <a:lnTo>
                  <a:pt x="60850" y="266050"/>
                </a:lnTo>
                <a:lnTo>
                  <a:pt x="102617" y="285987"/>
                </a:lnTo>
                <a:lnTo>
                  <a:pt x="151649" y="293224"/>
                </a:lnTo>
                <a:lnTo>
                  <a:pt x="189706" y="289939"/>
                </a:lnTo>
                <a:lnTo>
                  <a:pt x="221675" y="281161"/>
                </a:lnTo>
                <a:lnTo>
                  <a:pt x="247361" y="268501"/>
                </a:lnTo>
                <a:lnTo>
                  <a:pt x="266569" y="253571"/>
                </a:lnTo>
                <a:lnTo>
                  <a:pt x="266569" y="154191"/>
                </a:lnTo>
                <a:lnTo>
                  <a:pt x="151649" y="154191"/>
                </a:lnTo>
                <a:lnTo>
                  <a:pt x="151649" y="180860"/>
                </a:lnTo>
                <a:lnTo>
                  <a:pt x="237886" y="180860"/>
                </a:lnTo>
                <a:lnTo>
                  <a:pt x="237886" y="239391"/>
                </a:lnTo>
                <a:lnTo>
                  <a:pt x="222404" y="249442"/>
                </a:lnTo>
                <a:lnTo>
                  <a:pt x="202991" y="257729"/>
                </a:lnTo>
                <a:lnTo>
                  <a:pt x="179514" y="263357"/>
                </a:lnTo>
                <a:lnTo>
                  <a:pt x="151838" y="265432"/>
                </a:lnTo>
                <a:lnTo>
                  <a:pt x="103291" y="256478"/>
                </a:lnTo>
                <a:lnTo>
                  <a:pt x="65340" y="231648"/>
                </a:lnTo>
                <a:lnTo>
                  <a:pt x="40630" y="193987"/>
                </a:lnTo>
                <a:lnTo>
                  <a:pt x="31806" y="146543"/>
                </a:lnTo>
                <a:lnTo>
                  <a:pt x="40494" y="99033"/>
                </a:lnTo>
                <a:lnTo>
                  <a:pt x="64748" y="61228"/>
                </a:lnTo>
                <a:lnTo>
                  <a:pt x="101853" y="36253"/>
                </a:lnTo>
                <a:lnTo>
                  <a:pt x="149092" y="27233"/>
                </a:lnTo>
                <a:lnTo>
                  <a:pt x="173957" y="29205"/>
                </a:lnTo>
                <a:lnTo>
                  <a:pt x="195441" y="35006"/>
                </a:lnTo>
                <a:lnTo>
                  <a:pt x="213748" y="44465"/>
                </a:lnTo>
                <a:lnTo>
                  <a:pt x="229082" y="57411"/>
                </a:lnTo>
                <a:lnTo>
                  <a:pt x="250286" y="36706"/>
                </a:lnTo>
                <a:lnTo>
                  <a:pt x="230311" y="20489"/>
                </a:lnTo>
                <a:lnTo>
                  <a:pt x="206635" y="9036"/>
                </a:lnTo>
                <a:lnTo>
                  <a:pt x="179533" y="2241"/>
                </a:lnTo>
                <a:lnTo>
                  <a:pt x="149281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16278518" y="333793"/>
            <a:ext cx="183515" cy="285115"/>
          </a:xfrm>
          <a:custGeom>
            <a:avLst/>
            <a:gdLst/>
            <a:ahLst/>
            <a:cxnLst/>
            <a:rect l="l" t="t" r="r" b="b"/>
            <a:pathLst>
              <a:path w="183515" h="285115">
                <a:moveTo>
                  <a:pt x="182892" y="258267"/>
                </a:moveTo>
                <a:lnTo>
                  <a:pt x="30581" y="258267"/>
                </a:lnTo>
                <a:lnTo>
                  <a:pt x="30581" y="187375"/>
                </a:lnTo>
                <a:lnTo>
                  <a:pt x="160553" y="187375"/>
                </a:lnTo>
                <a:lnTo>
                  <a:pt x="160553" y="160782"/>
                </a:lnTo>
                <a:lnTo>
                  <a:pt x="30581" y="160782"/>
                </a:lnTo>
                <a:lnTo>
                  <a:pt x="30581" y="26581"/>
                </a:lnTo>
                <a:lnTo>
                  <a:pt x="176923" y="26581"/>
                </a:lnTo>
                <a:lnTo>
                  <a:pt x="176923" y="0"/>
                </a:lnTo>
                <a:lnTo>
                  <a:pt x="0" y="0"/>
                </a:lnTo>
                <a:lnTo>
                  <a:pt x="0" y="26581"/>
                </a:lnTo>
                <a:lnTo>
                  <a:pt x="0" y="160782"/>
                </a:lnTo>
                <a:lnTo>
                  <a:pt x="0" y="187375"/>
                </a:lnTo>
                <a:lnTo>
                  <a:pt x="0" y="258267"/>
                </a:lnTo>
                <a:lnTo>
                  <a:pt x="0" y="284848"/>
                </a:lnTo>
                <a:lnTo>
                  <a:pt x="182892" y="284848"/>
                </a:lnTo>
                <a:lnTo>
                  <a:pt x="182892" y="25826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16525785" y="330879"/>
            <a:ext cx="225425" cy="290830"/>
          </a:xfrm>
          <a:custGeom>
            <a:avLst/>
            <a:gdLst/>
            <a:ahLst/>
            <a:cxnLst/>
            <a:rect l="l" t="t" r="r" b="b"/>
            <a:pathLst>
              <a:path w="225425" h="290830">
                <a:moveTo>
                  <a:pt x="5395" y="0"/>
                </a:moveTo>
                <a:lnTo>
                  <a:pt x="0" y="0"/>
                </a:lnTo>
                <a:lnTo>
                  <a:pt x="1" y="289015"/>
                </a:lnTo>
                <a:lnTo>
                  <a:pt x="28873" y="289015"/>
                </a:lnTo>
                <a:lnTo>
                  <a:pt x="28872" y="96083"/>
                </a:lnTo>
                <a:lnTo>
                  <a:pt x="28487" y="85764"/>
                </a:lnTo>
                <a:lnTo>
                  <a:pt x="27641" y="75177"/>
                </a:lnTo>
                <a:lnTo>
                  <a:pt x="26411" y="63591"/>
                </a:lnTo>
                <a:lnTo>
                  <a:pt x="39869" y="81795"/>
                </a:lnTo>
                <a:lnTo>
                  <a:pt x="46290" y="89903"/>
                </a:lnTo>
                <a:lnTo>
                  <a:pt x="219806" y="290699"/>
                </a:lnTo>
                <a:lnTo>
                  <a:pt x="225297" y="290699"/>
                </a:lnTo>
                <a:lnTo>
                  <a:pt x="225296" y="2953"/>
                </a:lnTo>
                <a:lnTo>
                  <a:pt x="196045" y="2953"/>
                </a:lnTo>
                <a:lnTo>
                  <a:pt x="196046" y="195253"/>
                </a:lnTo>
                <a:lnTo>
                  <a:pt x="196430" y="205568"/>
                </a:lnTo>
                <a:lnTo>
                  <a:pt x="197276" y="216155"/>
                </a:lnTo>
                <a:lnTo>
                  <a:pt x="198507" y="227745"/>
                </a:lnTo>
                <a:lnTo>
                  <a:pt x="185049" y="209303"/>
                </a:lnTo>
                <a:lnTo>
                  <a:pt x="178628" y="201151"/>
                </a:lnTo>
                <a:lnTo>
                  <a:pt x="539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16830219" y="333793"/>
            <a:ext cx="182880" cy="285115"/>
          </a:xfrm>
          <a:custGeom>
            <a:avLst/>
            <a:gdLst/>
            <a:ahLst/>
            <a:cxnLst/>
            <a:rect l="l" t="t" r="r" b="b"/>
            <a:pathLst>
              <a:path w="182880" h="285115">
                <a:moveTo>
                  <a:pt x="182791" y="258267"/>
                </a:moveTo>
                <a:lnTo>
                  <a:pt x="30670" y="258267"/>
                </a:lnTo>
                <a:lnTo>
                  <a:pt x="30670" y="187375"/>
                </a:lnTo>
                <a:lnTo>
                  <a:pt x="160540" y="187375"/>
                </a:lnTo>
                <a:lnTo>
                  <a:pt x="160540" y="160782"/>
                </a:lnTo>
                <a:lnTo>
                  <a:pt x="30670" y="160782"/>
                </a:lnTo>
                <a:lnTo>
                  <a:pt x="30670" y="26581"/>
                </a:lnTo>
                <a:lnTo>
                  <a:pt x="176822" y="26581"/>
                </a:lnTo>
                <a:lnTo>
                  <a:pt x="176822" y="0"/>
                </a:lnTo>
                <a:lnTo>
                  <a:pt x="0" y="0"/>
                </a:lnTo>
                <a:lnTo>
                  <a:pt x="0" y="26581"/>
                </a:lnTo>
                <a:lnTo>
                  <a:pt x="0" y="160782"/>
                </a:lnTo>
                <a:lnTo>
                  <a:pt x="0" y="187375"/>
                </a:lnTo>
                <a:lnTo>
                  <a:pt x="0" y="258267"/>
                </a:lnTo>
                <a:lnTo>
                  <a:pt x="0" y="284848"/>
                </a:lnTo>
                <a:lnTo>
                  <a:pt x="182791" y="284848"/>
                </a:lnTo>
                <a:lnTo>
                  <a:pt x="182791" y="25826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17052202" y="333793"/>
            <a:ext cx="209550" cy="285115"/>
          </a:xfrm>
          <a:custGeom>
            <a:avLst/>
            <a:gdLst/>
            <a:ahLst/>
            <a:cxnLst/>
            <a:rect l="l" t="t" r="r" b="b"/>
            <a:pathLst>
              <a:path w="209550" h="285115">
                <a:moveTo>
                  <a:pt x="209296" y="0"/>
                </a:moveTo>
                <a:lnTo>
                  <a:pt x="0" y="0"/>
                </a:lnTo>
                <a:lnTo>
                  <a:pt x="0" y="26581"/>
                </a:lnTo>
                <a:lnTo>
                  <a:pt x="89547" y="26581"/>
                </a:lnTo>
                <a:lnTo>
                  <a:pt x="89547" y="284848"/>
                </a:lnTo>
                <a:lnTo>
                  <a:pt x="120307" y="284848"/>
                </a:lnTo>
                <a:lnTo>
                  <a:pt x="120307" y="26581"/>
                </a:lnTo>
                <a:lnTo>
                  <a:pt x="209296" y="26581"/>
                </a:lnTo>
                <a:lnTo>
                  <a:pt x="209296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17316308" y="333833"/>
            <a:ext cx="31750" cy="285750"/>
          </a:xfrm>
          <a:custGeom>
            <a:avLst/>
            <a:gdLst/>
            <a:ahLst/>
            <a:cxnLst/>
            <a:rect l="l" t="t" r="r" b="b"/>
            <a:pathLst>
              <a:path w="31750" h="285750">
                <a:moveTo>
                  <a:pt x="0" y="0"/>
                </a:moveTo>
                <a:lnTo>
                  <a:pt x="31238" y="0"/>
                </a:lnTo>
                <a:lnTo>
                  <a:pt x="31239" y="285149"/>
                </a:lnTo>
                <a:lnTo>
                  <a:pt x="1" y="285149"/>
                </a:lnTo>
                <a:lnTo>
                  <a:pt x="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17411344" y="329704"/>
            <a:ext cx="497840" cy="293370"/>
          </a:xfrm>
          <a:custGeom>
            <a:avLst/>
            <a:gdLst/>
            <a:ahLst/>
            <a:cxnLst/>
            <a:rect l="l" t="t" r="r" b="b"/>
            <a:pathLst>
              <a:path w="497840" h="293370">
                <a:moveTo>
                  <a:pt x="269214" y="234607"/>
                </a:moveTo>
                <a:lnTo>
                  <a:pt x="245173" y="218046"/>
                </a:lnTo>
                <a:lnTo>
                  <a:pt x="226377" y="238747"/>
                </a:lnTo>
                <a:lnTo>
                  <a:pt x="203390" y="254012"/>
                </a:lnTo>
                <a:lnTo>
                  <a:pt x="177380" y="263283"/>
                </a:lnTo>
                <a:lnTo>
                  <a:pt x="149466" y="265988"/>
                </a:lnTo>
                <a:lnTo>
                  <a:pt x="102882" y="257035"/>
                </a:lnTo>
                <a:lnTo>
                  <a:pt x="65913" y="232194"/>
                </a:lnTo>
                <a:lnTo>
                  <a:pt x="41541" y="194538"/>
                </a:lnTo>
                <a:lnTo>
                  <a:pt x="32753" y="147091"/>
                </a:lnTo>
                <a:lnTo>
                  <a:pt x="41427" y="99580"/>
                </a:lnTo>
                <a:lnTo>
                  <a:pt x="65620" y="61785"/>
                </a:lnTo>
                <a:lnTo>
                  <a:pt x="102565" y="36804"/>
                </a:lnTo>
                <a:lnTo>
                  <a:pt x="149466" y="27787"/>
                </a:lnTo>
                <a:lnTo>
                  <a:pt x="178841" y="30988"/>
                </a:lnTo>
                <a:lnTo>
                  <a:pt x="204076" y="40068"/>
                </a:lnTo>
                <a:lnTo>
                  <a:pt x="224967" y="54254"/>
                </a:lnTo>
                <a:lnTo>
                  <a:pt x="241300" y="72771"/>
                </a:lnTo>
                <a:lnTo>
                  <a:pt x="264680" y="56210"/>
                </a:lnTo>
                <a:lnTo>
                  <a:pt x="243154" y="32029"/>
                </a:lnTo>
                <a:lnTo>
                  <a:pt x="216623" y="14617"/>
                </a:lnTo>
                <a:lnTo>
                  <a:pt x="185242" y="4089"/>
                </a:lnTo>
                <a:lnTo>
                  <a:pt x="149186" y="546"/>
                </a:lnTo>
                <a:lnTo>
                  <a:pt x="102006" y="7518"/>
                </a:lnTo>
                <a:lnTo>
                  <a:pt x="61048" y="27292"/>
                </a:lnTo>
                <a:lnTo>
                  <a:pt x="28765" y="58204"/>
                </a:lnTo>
                <a:lnTo>
                  <a:pt x="7594" y="98577"/>
                </a:lnTo>
                <a:lnTo>
                  <a:pt x="0" y="146748"/>
                </a:lnTo>
                <a:lnTo>
                  <a:pt x="7594" y="195224"/>
                </a:lnTo>
                <a:lnTo>
                  <a:pt x="28765" y="235585"/>
                </a:lnTo>
                <a:lnTo>
                  <a:pt x="61048" y="266484"/>
                </a:lnTo>
                <a:lnTo>
                  <a:pt x="102006" y="286245"/>
                </a:lnTo>
                <a:lnTo>
                  <a:pt x="149186" y="293217"/>
                </a:lnTo>
                <a:lnTo>
                  <a:pt x="186499" y="289217"/>
                </a:lnTo>
                <a:lnTo>
                  <a:pt x="219214" y="277672"/>
                </a:lnTo>
                <a:lnTo>
                  <a:pt x="246926" y="259257"/>
                </a:lnTo>
                <a:lnTo>
                  <a:pt x="269214" y="234607"/>
                </a:lnTo>
                <a:close/>
              </a:path>
              <a:path w="497840" h="293370">
                <a:moveTo>
                  <a:pt x="305816" y="234759"/>
                </a:moveTo>
                <a:lnTo>
                  <a:pt x="305574" y="234886"/>
                </a:lnTo>
                <a:lnTo>
                  <a:pt x="305816" y="234759"/>
                </a:lnTo>
                <a:close/>
              </a:path>
              <a:path w="497840" h="293370">
                <a:moveTo>
                  <a:pt x="497738" y="217487"/>
                </a:moveTo>
                <a:lnTo>
                  <a:pt x="479361" y="165442"/>
                </a:lnTo>
                <a:lnTo>
                  <a:pt x="424840" y="129971"/>
                </a:lnTo>
                <a:lnTo>
                  <a:pt x="402031" y="119303"/>
                </a:lnTo>
                <a:lnTo>
                  <a:pt x="381203" y="108585"/>
                </a:lnTo>
                <a:lnTo>
                  <a:pt x="366763" y="97548"/>
                </a:lnTo>
                <a:lnTo>
                  <a:pt x="358368" y="84505"/>
                </a:lnTo>
                <a:lnTo>
                  <a:pt x="355650" y="67792"/>
                </a:lnTo>
                <a:lnTo>
                  <a:pt x="358838" y="51206"/>
                </a:lnTo>
                <a:lnTo>
                  <a:pt x="368007" y="38328"/>
                </a:lnTo>
                <a:lnTo>
                  <a:pt x="382600" y="29984"/>
                </a:lnTo>
                <a:lnTo>
                  <a:pt x="402031" y="27012"/>
                </a:lnTo>
                <a:lnTo>
                  <a:pt x="418312" y="28727"/>
                </a:lnTo>
                <a:lnTo>
                  <a:pt x="433209" y="34734"/>
                </a:lnTo>
                <a:lnTo>
                  <a:pt x="445897" y="44577"/>
                </a:lnTo>
                <a:lnTo>
                  <a:pt x="455510" y="57759"/>
                </a:lnTo>
                <a:lnTo>
                  <a:pt x="480314" y="42595"/>
                </a:lnTo>
                <a:lnTo>
                  <a:pt x="467982" y="27012"/>
                </a:lnTo>
                <a:lnTo>
                  <a:pt x="465670" y="24079"/>
                </a:lnTo>
                <a:lnTo>
                  <a:pt x="446900" y="10401"/>
                </a:lnTo>
                <a:lnTo>
                  <a:pt x="425145" y="2159"/>
                </a:lnTo>
                <a:lnTo>
                  <a:pt x="401561" y="0"/>
                </a:lnTo>
                <a:lnTo>
                  <a:pt x="371271" y="4902"/>
                </a:lnTo>
                <a:lnTo>
                  <a:pt x="347014" y="18783"/>
                </a:lnTo>
                <a:lnTo>
                  <a:pt x="330911" y="40436"/>
                </a:lnTo>
                <a:lnTo>
                  <a:pt x="325069" y="68630"/>
                </a:lnTo>
                <a:lnTo>
                  <a:pt x="329171" y="94983"/>
                </a:lnTo>
                <a:lnTo>
                  <a:pt x="341287" y="115658"/>
                </a:lnTo>
                <a:lnTo>
                  <a:pt x="361213" y="132359"/>
                </a:lnTo>
                <a:lnTo>
                  <a:pt x="388683" y="146748"/>
                </a:lnTo>
                <a:lnTo>
                  <a:pt x="411492" y="157340"/>
                </a:lnTo>
                <a:lnTo>
                  <a:pt x="435317" y="169354"/>
                </a:lnTo>
                <a:lnTo>
                  <a:pt x="452462" y="182372"/>
                </a:lnTo>
                <a:lnTo>
                  <a:pt x="462826" y="197815"/>
                </a:lnTo>
                <a:lnTo>
                  <a:pt x="466305" y="217144"/>
                </a:lnTo>
                <a:lnTo>
                  <a:pt x="461632" y="237451"/>
                </a:lnTo>
                <a:lnTo>
                  <a:pt x="448843" y="252704"/>
                </a:lnTo>
                <a:lnTo>
                  <a:pt x="429729" y="262293"/>
                </a:lnTo>
                <a:lnTo>
                  <a:pt x="406095" y="265633"/>
                </a:lnTo>
                <a:lnTo>
                  <a:pt x="379171" y="262026"/>
                </a:lnTo>
                <a:lnTo>
                  <a:pt x="358749" y="252323"/>
                </a:lnTo>
                <a:lnTo>
                  <a:pt x="343319" y="238188"/>
                </a:lnTo>
                <a:lnTo>
                  <a:pt x="331406" y="221284"/>
                </a:lnTo>
                <a:lnTo>
                  <a:pt x="305968" y="234683"/>
                </a:lnTo>
                <a:lnTo>
                  <a:pt x="341464" y="275158"/>
                </a:lnTo>
                <a:lnTo>
                  <a:pt x="407428" y="293217"/>
                </a:lnTo>
                <a:lnTo>
                  <a:pt x="443623" y="287959"/>
                </a:lnTo>
                <a:lnTo>
                  <a:pt x="472211" y="272884"/>
                </a:lnTo>
                <a:lnTo>
                  <a:pt x="477913" y="265633"/>
                </a:lnTo>
                <a:lnTo>
                  <a:pt x="490982" y="249034"/>
                </a:lnTo>
                <a:lnTo>
                  <a:pt x="497738" y="21748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15473519" y="353626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4" h="41910">
                <a:moveTo>
                  <a:pt x="21204" y="0"/>
                </a:moveTo>
                <a:lnTo>
                  <a:pt x="12939" y="1654"/>
                </a:lnTo>
                <a:lnTo>
                  <a:pt x="6200" y="6166"/>
                </a:lnTo>
                <a:lnTo>
                  <a:pt x="1662" y="12858"/>
                </a:lnTo>
                <a:lnTo>
                  <a:pt x="0" y="21053"/>
                </a:lnTo>
                <a:lnTo>
                  <a:pt x="1902" y="29054"/>
                </a:lnTo>
                <a:lnTo>
                  <a:pt x="6484" y="35578"/>
                </a:lnTo>
                <a:lnTo>
                  <a:pt x="13125" y="40016"/>
                </a:lnTo>
                <a:lnTo>
                  <a:pt x="21204" y="41757"/>
                </a:lnTo>
                <a:lnTo>
                  <a:pt x="29363" y="40138"/>
                </a:lnTo>
                <a:lnTo>
                  <a:pt x="36066" y="35712"/>
                </a:lnTo>
                <a:lnTo>
                  <a:pt x="40639" y="29133"/>
                </a:lnTo>
                <a:lnTo>
                  <a:pt x="42408" y="21053"/>
                </a:lnTo>
                <a:lnTo>
                  <a:pt x="40746" y="12858"/>
                </a:lnTo>
                <a:lnTo>
                  <a:pt x="36208" y="6166"/>
                </a:lnTo>
                <a:lnTo>
                  <a:pt x="29469" y="1654"/>
                </a:lnTo>
                <a:lnTo>
                  <a:pt x="21204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64614" y="401002"/>
            <a:ext cx="15558770" cy="608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92D49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69602" y="3003550"/>
            <a:ext cx="8308340" cy="2418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364614" y="9859226"/>
            <a:ext cx="6462395" cy="217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F2E4A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44475" y="9795674"/>
            <a:ext cx="197484" cy="313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Relationship Id="rId4" Type="http://schemas.openxmlformats.org/officeDocument/2006/relationships/image" Target="../media/image37.png"/><Relationship Id="rId5" Type="http://schemas.openxmlformats.org/officeDocument/2006/relationships/image" Target="../media/image38.jpg"/><Relationship Id="rId6" Type="http://schemas.openxmlformats.org/officeDocument/2006/relationships/image" Target="../media/image39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hyperlink" Target="http://www.mskcc.org/departments/division-solid-tumor-oncology/early-drug-development-service-phase-clinical-trials/precision-medicineapproach/msk-access%3B" TargetMode="External"/><Relationship Id="rId4" Type="http://schemas.openxmlformats.org/officeDocument/2006/relationships/hyperlink" Target="http://www.mskcc.org/news/msk-access-receives-new-york-state-approval-new-molecular-assay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0" y="2714625"/>
            <a:ext cx="95250" cy="2762250"/>
          </a:xfrm>
          <a:custGeom>
            <a:avLst/>
            <a:gdLst/>
            <a:ahLst/>
            <a:cxnLst/>
            <a:rect l="l" t="t" r="r" b="b"/>
            <a:pathLst>
              <a:path w="95250" h="2762250">
                <a:moveTo>
                  <a:pt x="95250" y="0"/>
                </a:moveTo>
                <a:lnTo>
                  <a:pt x="0" y="0"/>
                </a:lnTo>
                <a:lnTo>
                  <a:pt x="0" y="2762250"/>
                </a:lnTo>
                <a:lnTo>
                  <a:pt x="95250" y="2762250"/>
                </a:lnTo>
                <a:lnTo>
                  <a:pt x="95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7100" y="0"/>
            <a:ext cx="7200900" cy="1028699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396022" y="894467"/>
            <a:ext cx="427355" cy="279400"/>
            <a:chOff x="2396022" y="894467"/>
            <a:chExt cx="427355" cy="2794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4282" y="894467"/>
              <a:ext cx="228989" cy="2261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6022" y="1005325"/>
              <a:ext cx="170141" cy="16806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02723" y="1240640"/>
            <a:ext cx="113342" cy="1120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59211" y="1490478"/>
            <a:ext cx="85691" cy="84627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594645" y="1542098"/>
            <a:ext cx="427355" cy="279400"/>
            <a:chOff x="2594645" y="1542098"/>
            <a:chExt cx="427355" cy="27940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94645" y="1594823"/>
              <a:ext cx="228977" cy="22612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2081" y="1542098"/>
              <a:ext cx="169866" cy="16777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01751" y="1362599"/>
            <a:ext cx="113371" cy="11189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73379" y="1140341"/>
            <a:ext cx="85689" cy="8462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62851" y="1467163"/>
            <a:ext cx="140623" cy="72017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3359044" y="1464817"/>
            <a:ext cx="255904" cy="281305"/>
          </a:xfrm>
          <a:custGeom>
            <a:avLst/>
            <a:gdLst/>
            <a:ahLst/>
            <a:cxnLst/>
            <a:rect l="l" t="t" r="r" b="b"/>
            <a:pathLst>
              <a:path w="255904" h="281305">
                <a:moveTo>
                  <a:pt x="142659" y="0"/>
                </a:moveTo>
                <a:lnTo>
                  <a:pt x="133645" y="0"/>
                </a:lnTo>
                <a:lnTo>
                  <a:pt x="90203" y="8360"/>
                </a:lnTo>
                <a:lnTo>
                  <a:pt x="52919" y="28952"/>
                </a:lnTo>
                <a:lnTo>
                  <a:pt x="23992" y="59453"/>
                </a:lnTo>
                <a:lnTo>
                  <a:pt x="5620" y="97541"/>
                </a:lnTo>
                <a:lnTo>
                  <a:pt x="0" y="140892"/>
                </a:lnTo>
                <a:lnTo>
                  <a:pt x="7177" y="187291"/>
                </a:lnTo>
                <a:lnTo>
                  <a:pt x="27364" y="226063"/>
                </a:lnTo>
                <a:lnTo>
                  <a:pt x="58545" y="255631"/>
                </a:lnTo>
                <a:lnTo>
                  <a:pt x="98703" y="274417"/>
                </a:lnTo>
                <a:lnTo>
                  <a:pt x="145820" y="280842"/>
                </a:lnTo>
                <a:lnTo>
                  <a:pt x="175690" y="279371"/>
                </a:lnTo>
                <a:lnTo>
                  <a:pt x="204468" y="272390"/>
                </a:lnTo>
                <a:lnTo>
                  <a:pt x="231390" y="260163"/>
                </a:lnTo>
                <a:lnTo>
                  <a:pt x="255688" y="242956"/>
                </a:lnTo>
                <a:lnTo>
                  <a:pt x="255688" y="147302"/>
                </a:lnTo>
                <a:lnTo>
                  <a:pt x="144717" y="147302"/>
                </a:lnTo>
                <a:lnTo>
                  <a:pt x="144717" y="173136"/>
                </a:lnTo>
                <a:lnTo>
                  <a:pt x="227309" y="173136"/>
                </a:lnTo>
                <a:lnTo>
                  <a:pt x="227309" y="229648"/>
                </a:lnTo>
                <a:lnTo>
                  <a:pt x="208676" y="241149"/>
                </a:lnTo>
                <a:lnTo>
                  <a:pt x="188468" y="249254"/>
                </a:lnTo>
                <a:lnTo>
                  <a:pt x="167154" y="253817"/>
                </a:lnTo>
                <a:lnTo>
                  <a:pt x="145205" y="254697"/>
                </a:lnTo>
                <a:lnTo>
                  <a:pt x="102359" y="245485"/>
                </a:lnTo>
                <a:lnTo>
                  <a:pt x="67095" y="222144"/>
                </a:lnTo>
                <a:lnTo>
                  <a:pt x="42693" y="187837"/>
                </a:lnTo>
                <a:lnTo>
                  <a:pt x="32430" y="145731"/>
                </a:lnTo>
                <a:lnTo>
                  <a:pt x="39423" y="100889"/>
                </a:lnTo>
                <a:lnTo>
                  <a:pt x="62490" y="63473"/>
                </a:lnTo>
                <a:lnTo>
                  <a:pt x="98085" y="37325"/>
                </a:lnTo>
                <a:lnTo>
                  <a:pt x="142659" y="26289"/>
                </a:lnTo>
                <a:lnTo>
                  <a:pt x="163928" y="27315"/>
                </a:lnTo>
                <a:lnTo>
                  <a:pt x="184276" y="32677"/>
                </a:lnTo>
                <a:lnTo>
                  <a:pt x="203038" y="42125"/>
                </a:lnTo>
                <a:lnTo>
                  <a:pt x="219546" y="55405"/>
                </a:lnTo>
                <a:lnTo>
                  <a:pt x="239505" y="35526"/>
                </a:lnTo>
                <a:lnTo>
                  <a:pt x="218542" y="19244"/>
                </a:lnTo>
                <a:lnTo>
                  <a:pt x="194876" y="7700"/>
                </a:lnTo>
                <a:lnTo>
                  <a:pt x="169314" y="1188"/>
                </a:lnTo>
                <a:lnTo>
                  <a:pt x="142659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678618" y="1469110"/>
            <a:ext cx="175260" cy="274320"/>
          </a:xfrm>
          <a:custGeom>
            <a:avLst/>
            <a:gdLst/>
            <a:ahLst/>
            <a:cxnLst/>
            <a:rect l="l" t="t" r="r" b="b"/>
            <a:pathLst>
              <a:path w="175260" h="274319">
                <a:moveTo>
                  <a:pt x="174802" y="248627"/>
                </a:moveTo>
                <a:lnTo>
                  <a:pt x="29311" y="248627"/>
                </a:lnTo>
                <a:lnTo>
                  <a:pt x="29311" y="179222"/>
                </a:lnTo>
                <a:lnTo>
                  <a:pt x="154038" y="179222"/>
                </a:lnTo>
                <a:lnTo>
                  <a:pt x="154038" y="153974"/>
                </a:lnTo>
                <a:lnTo>
                  <a:pt x="29311" y="153974"/>
                </a:lnTo>
                <a:lnTo>
                  <a:pt x="29311" y="25247"/>
                </a:lnTo>
                <a:lnTo>
                  <a:pt x="169100" y="25247"/>
                </a:lnTo>
                <a:lnTo>
                  <a:pt x="169100" y="0"/>
                </a:lnTo>
                <a:lnTo>
                  <a:pt x="0" y="0"/>
                </a:lnTo>
                <a:lnTo>
                  <a:pt x="0" y="25247"/>
                </a:lnTo>
                <a:lnTo>
                  <a:pt x="139" y="25247"/>
                </a:lnTo>
                <a:lnTo>
                  <a:pt x="139" y="153974"/>
                </a:lnTo>
                <a:lnTo>
                  <a:pt x="266" y="153974"/>
                </a:lnTo>
                <a:lnTo>
                  <a:pt x="266" y="179222"/>
                </a:lnTo>
                <a:lnTo>
                  <a:pt x="355" y="248627"/>
                </a:lnTo>
                <a:lnTo>
                  <a:pt x="444" y="273875"/>
                </a:lnTo>
                <a:lnTo>
                  <a:pt x="174802" y="273875"/>
                </a:lnTo>
                <a:lnTo>
                  <a:pt x="174802" y="24862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15579" y="1465760"/>
            <a:ext cx="215265" cy="280670"/>
          </a:xfrm>
          <a:custGeom>
            <a:avLst/>
            <a:gdLst/>
            <a:ahLst/>
            <a:cxnLst/>
            <a:rect l="l" t="t" r="r" b="b"/>
            <a:pathLst>
              <a:path w="215264" h="280669">
                <a:moveTo>
                  <a:pt x="4920" y="0"/>
                </a:moveTo>
                <a:lnTo>
                  <a:pt x="0" y="0"/>
                </a:lnTo>
                <a:lnTo>
                  <a:pt x="0" y="276925"/>
                </a:lnTo>
                <a:lnTo>
                  <a:pt x="27742" y="276925"/>
                </a:lnTo>
                <a:lnTo>
                  <a:pt x="27742" y="92189"/>
                </a:lnTo>
                <a:lnTo>
                  <a:pt x="27371" y="82280"/>
                </a:lnTo>
                <a:lnTo>
                  <a:pt x="25367" y="60894"/>
                </a:lnTo>
                <a:lnTo>
                  <a:pt x="44541" y="86408"/>
                </a:lnTo>
                <a:lnTo>
                  <a:pt x="210341" y="280056"/>
                </a:lnTo>
                <a:lnTo>
                  <a:pt x="215262" y="280056"/>
                </a:lnTo>
                <a:lnTo>
                  <a:pt x="215262" y="2806"/>
                </a:lnTo>
                <a:lnTo>
                  <a:pt x="187837" y="2806"/>
                </a:lnTo>
                <a:lnTo>
                  <a:pt x="187837" y="187848"/>
                </a:lnTo>
                <a:lnTo>
                  <a:pt x="188159" y="197759"/>
                </a:lnTo>
                <a:lnTo>
                  <a:pt x="189894" y="219158"/>
                </a:lnTo>
                <a:lnTo>
                  <a:pt x="170720" y="193640"/>
                </a:lnTo>
                <a:lnTo>
                  <a:pt x="492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06913" y="1469110"/>
            <a:ext cx="174625" cy="274320"/>
          </a:xfrm>
          <a:custGeom>
            <a:avLst/>
            <a:gdLst/>
            <a:ahLst/>
            <a:cxnLst/>
            <a:rect l="l" t="t" r="r" b="b"/>
            <a:pathLst>
              <a:path w="174625" h="274319">
                <a:moveTo>
                  <a:pt x="174371" y="248627"/>
                </a:moveTo>
                <a:lnTo>
                  <a:pt x="29489" y="248627"/>
                </a:lnTo>
                <a:lnTo>
                  <a:pt x="29489" y="179222"/>
                </a:lnTo>
                <a:lnTo>
                  <a:pt x="154076" y="179222"/>
                </a:lnTo>
                <a:lnTo>
                  <a:pt x="154076" y="153974"/>
                </a:lnTo>
                <a:lnTo>
                  <a:pt x="29489" y="153974"/>
                </a:lnTo>
                <a:lnTo>
                  <a:pt x="29489" y="25247"/>
                </a:lnTo>
                <a:lnTo>
                  <a:pt x="169138" y="25247"/>
                </a:lnTo>
                <a:lnTo>
                  <a:pt x="169138" y="0"/>
                </a:lnTo>
                <a:lnTo>
                  <a:pt x="0" y="0"/>
                </a:lnTo>
                <a:lnTo>
                  <a:pt x="0" y="25247"/>
                </a:lnTo>
                <a:lnTo>
                  <a:pt x="0" y="153974"/>
                </a:lnTo>
                <a:lnTo>
                  <a:pt x="0" y="179222"/>
                </a:lnTo>
                <a:lnTo>
                  <a:pt x="0" y="248627"/>
                </a:lnTo>
                <a:lnTo>
                  <a:pt x="0" y="273875"/>
                </a:lnTo>
                <a:lnTo>
                  <a:pt x="174371" y="273875"/>
                </a:lnTo>
                <a:lnTo>
                  <a:pt x="174371" y="24862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19320" y="1469110"/>
            <a:ext cx="200025" cy="274320"/>
          </a:xfrm>
          <a:custGeom>
            <a:avLst/>
            <a:gdLst/>
            <a:ahLst/>
            <a:cxnLst/>
            <a:rect l="l" t="t" r="r" b="b"/>
            <a:pathLst>
              <a:path w="200025" h="274319">
                <a:moveTo>
                  <a:pt x="199796" y="0"/>
                </a:moveTo>
                <a:lnTo>
                  <a:pt x="0" y="0"/>
                </a:lnTo>
                <a:lnTo>
                  <a:pt x="0" y="25247"/>
                </a:lnTo>
                <a:lnTo>
                  <a:pt x="85153" y="25247"/>
                </a:lnTo>
                <a:lnTo>
                  <a:pt x="85153" y="273875"/>
                </a:lnTo>
                <a:lnTo>
                  <a:pt x="114528" y="273875"/>
                </a:lnTo>
                <a:lnTo>
                  <a:pt x="114528" y="25247"/>
                </a:lnTo>
                <a:lnTo>
                  <a:pt x="199796" y="25247"/>
                </a:lnTo>
                <a:lnTo>
                  <a:pt x="199796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72147" y="1468566"/>
            <a:ext cx="29845" cy="274320"/>
          </a:xfrm>
          <a:custGeom>
            <a:avLst/>
            <a:gdLst/>
            <a:ahLst/>
            <a:cxnLst/>
            <a:rect l="l" t="t" r="r" b="b"/>
            <a:pathLst>
              <a:path w="29845" h="274319">
                <a:moveTo>
                  <a:pt x="29800" y="0"/>
                </a:moveTo>
                <a:lnTo>
                  <a:pt x="0" y="0"/>
                </a:lnTo>
                <a:lnTo>
                  <a:pt x="0" y="274118"/>
                </a:lnTo>
                <a:lnTo>
                  <a:pt x="29800" y="274118"/>
                </a:lnTo>
                <a:lnTo>
                  <a:pt x="29800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763351" y="1464817"/>
            <a:ext cx="475615" cy="281305"/>
          </a:xfrm>
          <a:custGeom>
            <a:avLst/>
            <a:gdLst/>
            <a:ahLst/>
            <a:cxnLst/>
            <a:rect l="l" t="t" r="r" b="b"/>
            <a:pathLst>
              <a:path w="475614" h="281305">
                <a:moveTo>
                  <a:pt x="257695" y="223862"/>
                </a:moveTo>
                <a:lnTo>
                  <a:pt x="234784" y="208203"/>
                </a:lnTo>
                <a:lnTo>
                  <a:pt x="216928" y="228117"/>
                </a:lnTo>
                <a:lnTo>
                  <a:pt x="194945" y="242798"/>
                </a:lnTo>
                <a:lnTo>
                  <a:pt x="169976" y="251688"/>
                </a:lnTo>
                <a:lnTo>
                  <a:pt x="143167" y="254228"/>
                </a:lnTo>
                <a:lnTo>
                  <a:pt x="100584" y="244525"/>
                </a:lnTo>
                <a:lnTo>
                  <a:pt x="65697" y="220840"/>
                </a:lnTo>
                <a:lnTo>
                  <a:pt x="41694" y="186359"/>
                </a:lnTo>
                <a:lnTo>
                  <a:pt x="31813" y="144246"/>
                </a:lnTo>
                <a:lnTo>
                  <a:pt x="39243" y="99466"/>
                </a:lnTo>
                <a:lnTo>
                  <a:pt x="62674" y="62255"/>
                </a:lnTo>
                <a:lnTo>
                  <a:pt x="98501" y="36449"/>
                </a:lnTo>
                <a:lnTo>
                  <a:pt x="143167" y="25831"/>
                </a:lnTo>
                <a:lnTo>
                  <a:pt x="168871" y="27940"/>
                </a:lnTo>
                <a:lnTo>
                  <a:pt x="192798" y="36207"/>
                </a:lnTo>
                <a:lnTo>
                  <a:pt x="213855" y="50088"/>
                </a:lnTo>
                <a:lnTo>
                  <a:pt x="230974" y="69024"/>
                </a:lnTo>
                <a:lnTo>
                  <a:pt x="253669" y="53378"/>
                </a:lnTo>
                <a:lnTo>
                  <a:pt x="232041" y="29464"/>
                </a:lnTo>
                <a:lnTo>
                  <a:pt x="205333" y="12115"/>
                </a:lnTo>
                <a:lnTo>
                  <a:pt x="175018" y="2070"/>
                </a:lnTo>
                <a:lnTo>
                  <a:pt x="142532" y="0"/>
                </a:lnTo>
                <a:lnTo>
                  <a:pt x="135521" y="0"/>
                </a:lnTo>
                <a:lnTo>
                  <a:pt x="91770" y="8115"/>
                </a:lnTo>
                <a:lnTo>
                  <a:pt x="54102" y="28575"/>
                </a:lnTo>
                <a:lnTo>
                  <a:pt x="24765" y="59067"/>
                </a:lnTo>
                <a:lnTo>
                  <a:pt x="5981" y="97282"/>
                </a:lnTo>
                <a:lnTo>
                  <a:pt x="0" y="140893"/>
                </a:lnTo>
                <a:lnTo>
                  <a:pt x="0" y="147396"/>
                </a:lnTo>
                <a:lnTo>
                  <a:pt x="8432" y="190550"/>
                </a:lnTo>
                <a:lnTo>
                  <a:pt x="29349" y="227622"/>
                </a:lnTo>
                <a:lnTo>
                  <a:pt x="60363" y="256413"/>
                </a:lnTo>
                <a:lnTo>
                  <a:pt x="99098" y="274726"/>
                </a:lnTo>
                <a:lnTo>
                  <a:pt x="143167" y="280377"/>
                </a:lnTo>
                <a:lnTo>
                  <a:pt x="176568" y="277431"/>
                </a:lnTo>
                <a:lnTo>
                  <a:pt x="207746" y="266573"/>
                </a:lnTo>
                <a:lnTo>
                  <a:pt x="235267" y="248475"/>
                </a:lnTo>
                <a:lnTo>
                  <a:pt x="257695" y="223862"/>
                </a:lnTo>
                <a:close/>
              </a:path>
              <a:path w="475614" h="281305">
                <a:moveTo>
                  <a:pt x="475526" y="208521"/>
                </a:moveTo>
                <a:lnTo>
                  <a:pt x="457873" y="158699"/>
                </a:lnTo>
                <a:lnTo>
                  <a:pt x="405536" y="124625"/>
                </a:lnTo>
                <a:lnTo>
                  <a:pt x="383476" y="114592"/>
                </a:lnTo>
                <a:lnTo>
                  <a:pt x="363550" y="104355"/>
                </a:lnTo>
                <a:lnTo>
                  <a:pt x="349910" y="93751"/>
                </a:lnTo>
                <a:lnTo>
                  <a:pt x="342074" y="81241"/>
                </a:lnTo>
                <a:lnTo>
                  <a:pt x="339356" y="63512"/>
                </a:lnTo>
                <a:lnTo>
                  <a:pt x="339775" y="59982"/>
                </a:lnTo>
                <a:lnTo>
                  <a:pt x="344665" y="45351"/>
                </a:lnTo>
                <a:lnTo>
                  <a:pt x="354545" y="34112"/>
                </a:lnTo>
                <a:lnTo>
                  <a:pt x="367969" y="27343"/>
                </a:lnTo>
                <a:lnTo>
                  <a:pt x="383476" y="26149"/>
                </a:lnTo>
                <a:lnTo>
                  <a:pt x="399249" y="27965"/>
                </a:lnTo>
                <a:lnTo>
                  <a:pt x="413613" y="33858"/>
                </a:lnTo>
                <a:lnTo>
                  <a:pt x="425792" y="43370"/>
                </a:lnTo>
                <a:lnTo>
                  <a:pt x="435013" y="56045"/>
                </a:lnTo>
                <a:lnTo>
                  <a:pt x="458774" y="41478"/>
                </a:lnTo>
                <a:lnTo>
                  <a:pt x="444919" y="23647"/>
                </a:lnTo>
                <a:lnTo>
                  <a:pt x="427012" y="10439"/>
                </a:lnTo>
                <a:lnTo>
                  <a:pt x="406158" y="2451"/>
                </a:lnTo>
                <a:lnTo>
                  <a:pt x="383476" y="317"/>
                </a:lnTo>
                <a:lnTo>
                  <a:pt x="354622" y="5245"/>
                </a:lnTo>
                <a:lnTo>
                  <a:pt x="331482" y="18948"/>
                </a:lnTo>
                <a:lnTo>
                  <a:pt x="316090" y="39801"/>
                </a:lnTo>
                <a:lnTo>
                  <a:pt x="310515" y="66217"/>
                </a:lnTo>
                <a:lnTo>
                  <a:pt x="314477" y="91554"/>
                </a:lnTo>
                <a:lnTo>
                  <a:pt x="326174" y="111404"/>
                </a:lnTo>
                <a:lnTo>
                  <a:pt x="345313" y="127393"/>
                </a:lnTo>
                <a:lnTo>
                  <a:pt x="371602" y="141211"/>
                </a:lnTo>
                <a:lnTo>
                  <a:pt x="393649" y="151231"/>
                </a:lnTo>
                <a:lnTo>
                  <a:pt x="416521" y="162534"/>
                </a:lnTo>
                <a:lnTo>
                  <a:pt x="432892" y="174650"/>
                </a:lnTo>
                <a:lnTo>
                  <a:pt x="442747" y="189382"/>
                </a:lnTo>
                <a:lnTo>
                  <a:pt x="446049" y="208521"/>
                </a:lnTo>
                <a:lnTo>
                  <a:pt x="441502" y="228206"/>
                </a:lnTo>
                <a:lnTo>
                  <a:pt x="429158" y="242976"/>
                </a:lnTo>
                <a:lnTo>
                  <a:pt x="410883" y="252260"/>
                </a:lnTo>
                <a:lnTo>
                  <a:pt x="388569" y="255485"/>
                </a:lnTo>
                <a:lnTo>
                  <a:pt x="366293" y="253212"/>
                </a:lnTo>
                <a:lnTo>
                  <a:pt x="346113" y="244843"/>
                </a:lnTo>
                <a:lnTo>
                  <a:pt x="329234" y="231101"/>
                </a:lnTo>
                <a:lnTo>
                  <a:pt x="316877" y="212750"/>
                </a:lnTo>
                <a:lnTo>
                  <a:pt x="292481" y="225742"/>
                </a:lnTo>
                <a:lnTo>
                  <a:pt x="309410" y="249986"/>
                </a:lnTo>
                <a:lnTo>
                  <a:pt x="332333" y="267944"/>
                </a:lnTo>
                <a:lnTo>
                  <a:pt x="359498" y="278650"/>
                </a:lnTo>
                <a:lnTo>
                  <a:pt x="389204" y="281165"/>
                </a:lnTo>
                <a:lnTo>
                  <a:pt x="423722" y="276174"/>
                </a:lnTo>
                <a:lnTo>
                  <a:pt x="451053" y="261810"/>
                </a:lnTo>
                <a:lnTo>
                  <a:pt x="469049" y="238963"/>
                </a:lnTo>
                <a:lnTo>
                  <a:pt x="475526" y="208521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359044" y="970436"/>
            <a:ext cx="247015" cy="378460"/>
          </a:xfrm>
          <a:custGeom>
            <a:avLst/>
            <a:gdLst/>
            <a:ahLst/>
            <a:cxnLst/>
            <a:rect l="l" t="t" r="r" b="b"/>
            <a:pathLst>
              <a:path w="247014" h="378459">
                <a:moveTo>
                  <a:pt x="122679" y="0"/>
                </a:moveTo>
                <a:lnTo>
                  <a:pt x="83631" y="6601"/>
                </a:lnTo>
                <a:lnTo>
                  <a:pt x="52423" y="24987"/>
                </a:lnTo>
                <a:lnTo>
                  <a:pt x="31734" y="53032"/>
                </a:lnTo>
                <a:lnTo>
                  <a:pt x="24243" y="88607"/>
                </a:lnTo>
                <a:lnTo>
                  <a:pt x="29632" y="122738"/>
                </a:lnTo>
                <a:lnTo>
                  <a:pt x="45482" y="149420"/>
                </a:lnTo>
                <a:lnTo>
                  <a:pt x="71318" y="170937"/>
                </a:lnTo>
                <a:lnTo>
                  <a:pt x="106666" y="189574"/>
                </a:lnTo>
                <a:lnTo>
                  <a:pt x="136487" y="203190"/>
                </a:lnTo>
                <a:lnTo>
                  <a:pt x="167205" y="218509"/>
                </a:lnTo>
                <a:lnTo>
                  <a:pt x="189205" y="234954"/>
                </a:lnTo>
                <a:lnTo>
                  <a:pt x="202440" y="254772"/>
                </a:lnTo>
                <a:lnTo>
                  <a:pt x="206863" y="280213"/>
                </a:lnTo>
                <a:lnTo>
                  <a:pt x="200858" y="306310"/>
                </a:lnTo>
                <a:lnTo>
                  <a:pt x="184390" y="326020"/>
                </a:lnTo>
                <a:lnTo>
                  <a:pt x="159778" y="338480"/>
                </a:lnTo>
                <a:lnTo>
                  <a:pt x="129339" y="342825"/>
                </a:lnTo>
                <a:lnTo>
                  <a:pt x="99486" y="339707"/>
                </a:lnTo>
                <a:lnTo>
                  <a:pt x="72398" y="328406"/>
                </a:lnTo>
                <a:lnTo>
                  <a:pt x="49728" y="309913"/>
                </a:lnTo>
                <a:lnTo>
                  <a:pt x="33130" y="285220"/>
                </a:lnTo>
                <a:lnTo>
                  <a:pt x="0" y="302606"/>
                </a:lnTo>
                <a:lnTo>
                  <a:pt x="18690" y="330400"/>
                </a:lnTo>
                <a:lnTo>
                  <a:pt x="45867" y="354244"/>
                </a:lnTo>
                <a:lnTo>
                  <a:pt x="82763" y="371133"/>
                </a:lnTo>
                <a:lnTo>
                  <a:pt x="130612" y="378059"/>
                </a:lnTo>
                <a:lnTo>
                  <a:pt x="177028" y="371334"/>
                </a:lnTo>
                <a:lnTo>
                  <a:pt x="213774" y="351971"/>
                </a:lnTo>
                <a:lnTo>
                  <a:pt x="237950" y="321191"/>
                </a:lnTo>
                <a:lnTo>
                  <a:pt x="246653" y="280213"/>
                </a:lnTo>
                <a:lnTo>
                  <a:pt x="240678" y="243075"/>
                </a:lnTo>
                <a:lnTo>
                  <a:pt x="222871" y="213216"/>
                </a:lnTo>
                <a:lnTo>
                  <a:pt x="193412" y="188639"/>
                </a:lnTo>
                <a:lnTo>
                  <a:pt x="152480" y="167349"/>
                </a:lnTo>
                <a:lnTo>
                  <a:pt x="122849" y="153733"/>
                </a:lnTo>
                <a:lnTo>
                  <a:pt x="95905" y="139678"/>
                </a:lnTo>
                <a:lnTo>
                  <a:pt x="77430" y="125187"/>
                </a:lnTo>
                <a:lnTo>
                  <a:pt x="66801" y="108410"/>
                </a:lnTo>
                <a:lnTo>
                  <a:pt x="63397" y="87497"/>
                </a:lnTo>
                <a:lnTo>
                  <a:pt x="67514" y="65982"/>
                </a:lnTo>
                <a:lnTo>
                  <a:pt x="79331" y="49325"/>
                </a:lnTo>
                <a:lnTo>
                  <a:pt x="98044" y="38568"/>
                </a:lnTo>
                <a:lnTo>
                  <a:pt x="122849" y="34751"/>
                </a:lnTo>
                <a:lnTo>
                  <a:pt x="144008" y="37153"/>
                </a:lnTo>
                <a:lnTo>
                  <a:pt x="163315" y="45073"/>
                </a:lnTo>
                <a:lnTo>
                  <a:pt x="179708" y="57887"/>
                </a:lnTo>
                <a:lnTo>
                  <a:pt x="192121" y="74970"/>
                </a:lnTo>
                <a:lnTo>
                  <a:pt x="223809" y="55405"/>
                </a:lnTo>
                <a:lnTo>
                  <a:pt x="205201" y="31430"/>
                </a:lnTo>
                <a:lnTo>
                  <a:pt x="181142" y="13657"/>
                </a:lnTo>
                <a:lnTo>
                  <a:pt x="153135" y="2907"/>
                </a:lnTo>
                <a:lnTo>
                  <a:pt x="122679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64811" y="967462"/>
            <a:ext cx="384810" cy="380365"/>
          </a:xfrm>
          <a:custGeom>
            <a:avLst/>
            <a:gdLst/>
            <a:ahLst/>
            <a:cxnLst/>
            <a:rect l="l" t="t" r="r" b="b"/>
            <a:pathLst>
              <a:path w="384810" h="380365">
                <a:moveTo>
                  <a:pt x="191315" y="0"/>
                </a:moveTo>
                <a:lnTo>
                  <a:pt x="147258" y="5225"/>
                </a:lnTo>
                <a:lnTo>
                  <a:pt x="106861" y="19705"/>
                </a:lnTo>
                <a:lnTo>
                  <a:pt x="71273" y="42294"/>
                </a:lnTo>
                <a:lnTo>
                  <a:pt x="41644" y="71848"/>
                </a:lnTo>
                <a:lnTo>
                  <a:pt x="19123" y="107219"/>
                </a:lnTo>
                <a:lnTo>
                  <a:pt x="4858" y="147262"/>
                </a:lnTo>
                <a:lnTo>
                  <a:pt x="0" y="190831"/>
                </a:lnTo>
                <a:lnTo>
                  <a:pt x="21" y="199377"/>
                </a:lnTo>
                <a:lnTo>
                  <a:pt x="7945" y="248389"/>
                </a:lnTo>
                <a:lnTo>
                  <a:pt x="27934" y="292115"/>
                </a:lnTo>
                <a:lnTo>
                  <a:pt x="58158" y="328838"/>
                </a:lnTo>
                <a:lnTo>
                  <a:pt x="96788" y="356835"/>
                </a:lnTo>
                <a:lnTo>
                  <a:pt x="141996" y="374388"/>
                </a:lnTo>
                <a:lnTo>
                  <a:pt x="191952" y="379776"/>
                </a:lnTo>
                <a:lnTo>
                  <a:pt x="193224" y="379776"/>
                </a:lnTo>
                <a:lnTo>
                  <a:pt x="237289" y="374545"/>
                </a:lnTo>
                <a:lnTo>
                  <a:pt x="277689" y="360062"/>
                </a:lnTo>
                <a:lnTo>
                  <a:pt x="302370" y="344396"/>
                </a:lnTo>
                <a:lnTo>
                  <a:pt x="191952" y="344396"/>
                </a:lnTo>
                <a:lnTo>
                  <a:pt x="142818" y="336871"/>
                </a:lnTo>
                <a:lnTo>
                  <a:pt x="101292" y="315679"/>
                </a:lnTo>
                <a:lnTo>
                  <a:pt x="69276" y="282893"/>
                </a:lnTo>
                <a:lnTo>
                  <a:pt x="48671" y="240585"/>
                </a:lnTo>
                <a:lnTo>
                  <a:pt x="41381" y="190831"/>
                </a:lnTo>
                <a:lnTo>
                  <a:pt x="48610" y="141058"/>
                </a:lnTo>
                <a:lnTo>
                  <a:pt x="69092" y="98710"/>
                </a:lnTo>
                <a:lnTo>
                  <a:pt x="101017" y="65873"/>
                </a:lnTo>
                <a:lnTo>
                  <a:pt x="142573" y="44640"/>
                </a:lnTo>
                <a:lnTo>
                  <a:pt x="191952" y="37097"/>
                </a:lnTo>
                <a:lnTo>
                  <a:pt x="305302" y="37097"/>
                </a:lnTo>
                <a:lnTo>
                  <a:pt x="275977" y="18886"/>
                </a:lnTo>
                <a:lnTo>
                  <a:pt x="235431" y="4798"/>
                </a:lnTo>
                <a:lnTo>
                  <a:pt x="191315" y="0"/>
                </a:lnTo>
                <a:close/>
              </a:path>
              <a:path w="384810" h="380365">
                <a:moveTo>
                  <a:pt x="305302" y="37097"/>
                </a:moveTo>
                <a:lnTo>
                  <a:pt x="191952" y="37097"/>
                </a:lnTo>
                <a:lnTo>
                  <a:pt x="241407" y="44640"/>
                </a:lnTo>
                <a:lnTo>
                  <a:pt x="283127" y="65873"/>
                </a:lnTo>
                <a:lnTo>
                  <a:pt x="315243" y="98710"/>
                </a:lnTo>
                <a:lnTo>
                  <a:pt x="335885" y="141058"/>
                </a:lnTo>
                <a:lnTo>
                  <a:pt x="343180" y="190831"/>
                </a:lnTo>
                <a:lnTo>
                  <a:pt x="335823" y="240585"/>
                </a:lnTo>
                <a:lnTo>
                  <a:pt x="315060" y="282893"/>
                </a:lnTo>
                <a:lnTo>
                  <a:pt x="282853" y="315679"/>
                </a:lnTo>
                <a:lnTo>
                  <a:pt x="241163" y="336871"/>
                </a:lnTo>
                <a:lnTo>
                  <a:pt x="191952" y="344396"/>
                </a:lnTo>
                <a:lnTo>
                  <a:pt x="302370" y="344396"/>
                </a:lnTo>
                <a:lnTo>
                  <a:pt x="342907" y="307922"/>
                </a:lnTo>
                <a:lnTo>
                  <a:pt x="365429" y="272554"/>
                </a:lnTo>
                <a:lnTo>
                  <a:pt x="379696" y="232513"/>
                </a:lnTo>
                <a:lnTo>
                  <a:pt x="384562" y="188945"/>
                </a:lnTo>
                <a:lnTo>
                  <a:pt x="379263" y="145433"/>
                </a:lnTo>
                <a:lnTo>
                  <a:pt x="364596" y="105537"/>
                </a:lnTo>
                <a:lnTo>
                  <a:pt x="341719" y="70390"/>
                </a:lnTo>
                <a:lnTo>
                  <a:pt x="311793" y="41128"/>
                </a:lnTo>
                <a:lnTo>
                  <a:pt x="305302" y="37097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30205" y="973558"/>
            <a:ext cx="239395" cy="369570"/>
          </a:xfrm>
          <a:custGeom>
            <a:avLst/>
            <a:gdLst/>
            <a:ahLst/>
            <a:cxnLst/>
            <a:rect l="l" t="t" r="r" b="b"/>
            <a:pathLst>
              <a:path w="239395" h="369569">
                <a:moveTo>
                  <a:pt x="84649" y="0"/>
                </a:moveTo>
                <a:lnTo>
                  <a:pt x="0" y="0"/>
                </a:lnTo>
                <a:lnTo>
                  <a:pt x="0" y="369303"/>
                </a:lnTo>
                <a:lnTo>
                  <a:pt x="39472" y="369303"/>
                </a:lnTo>
                <a:lnTo>
                  <a:pt x="39472" y="277553"/>
                </a:lnTo>
                <a:lnTo>
                  <a:pt x="84649" y="277553"/>
                </a:lnTo>
                <a:lnTo>
                  <a:pt x="139979" y="271126"/>
                </a:lnTo>
                <a:lnTo>
                  <a:pt x="183211" y="252730"/>
                </a:lnTo>
                <a:lnTo>
                  <a:pt x="193305" y="243283"/>
                </a:lnTo>
                <a:lnTo>
                  <a:pt x="39472" y="243283"/>
                </a:lnTo>
                <a:lnTo>
                  <a:pt x="39472" y="34751"/>
                </a:lnTo>
                <a:lnTo>
                  <a:pt x="193585" y="34751"/>
                </a:lnTo>
                <a:lnTo>
                  <a:pt x="183211" y="24993"/>
                </a:lnTo>
                <a:lnTo>
                  <a:pt x="139979" y="6477"/>
                </a:lnTo>
                <a:lnTo>
                  <a:pt x="84649" y="0"/>
                </a:lnTo>
                <a:close/>
              </a:path>
              <a:path w="239395" h="369569">
                <a:moveTo>
                  <a:pt x="193585" y="34751"/>
                </a:moveTo>
                <a:lnTo>
                  <a:pt x="82422" y="34751"/>
                </a:lnTo>
                <a:lnTo>
                  <a:pt x="135763" y="42478"/>
                </a:lnTo>
                <a:lnTo>
                  <a:pt x="171510" y="64046"/>
                </a:lnTo>
                <a:lnTo>
                  <a:pt x="191565" y="97036"/>
                </a:lnTo>
                <a:lnTo>
                  <a:pt x="197827" y="139028"/>
                </a:lnTo>
                <a:lnTo>
                  <a:pt x="191633" y="181007"/>
                </a:lnTo>
                <a:lnTo>
                  <a:pt x="171693" y="213991"/>
                </a:lnTo>
                <a:lnTo>
                  <a:pt x="135969" y="235556"/>
                </a:lnTo>
                <a:lnTo>
                  <a:pt x="82422" y="243283"/>
                </a:lnTo>
                <a:lnTo>
                  <a:pt x="193305" y="243283"/>
                </a:lnTo>
                <a:lnTo>
                  <a:pt x="214233" y="223696"/>
                </a:lnTo>
                <a:lnTo>
                  <a:pt x="232929" y="185352"/>
                </a:lnTo>
                <a:lnTo>
                  <a:pt x="239187" y="139028"/>
                </a:lnTo>
                <a:lnTo>
                  <a:pt x="232929" y="92643"/>
                </a:lnTo>
                <a:lnTo>
                  <a:pt x="214233" y="54173"/>
                </a:lnTo>
                <a:lnTo>
                  <a:pt x="193585" y="34751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51349" y="1217951"/>
            <a:ext cx="40005" cy="125095"/>
          </a:xfrm>
          <a:custGeom>
            <a:avLst/>
            <a:gdLst/>
            <a:ahLst/>
            <a:cxnLst/>
            <a:rect l="l" t="t" r="r" b="b"/>
            <a:pathLst>
              <a:path w="40004" h="125094">
                <a:moveTo>
                  <a:pt x="0" y="124946"/>
                </a:moveTo>
                <a:lnTo>
                  <a:pt x="39450" y="124946"/>
                </a:lnTo>
                <a:lnTo>
                  <a:pt x="39450" y="0"/>
                </a:lnTo>
                <a:lnTo>
                  <a:pt x="0" y="0"/>
                </a:lnTo>
                <a:lnTo>
                  <a:pt x="0" y="124946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51337" y="973111"/>
            <a:ext cx="278765" cy="370205"/>
          </a:xfrm>
          <a:custGeom>
            <a:avLst/>
            <a:gdLst/>
            <a:ahLst/>
            <a:cxnLst/>
            <a:rect l="l" t="t" r="r" b="b"/>
            <a:pathLst>
              <a:path w="278764" h="370205">
                <a:moveTo>
                  <a:pt x="278701" y="0"/>
                </a:moveTo>
                <a:lnTo>
                  <a:pt x="239674" y="0"/>
                </a:lnTo>
                <a:lnTo>
                  <a:pt x="239674" y="208241"/>
                </a:lnTo>
                <a:lnTo>
                  <a:pt x="39458" y="208241"/>
                </a:lnTo>
                <a:lnTo>
                  <a:pt x="39458" y="0"/>
                </a:lnTo>
                <a:lnTo>
                  <a:pt x="0" y="0"/>
                </a:lnTo>
                <a:lnTo>
                  <a:pt x="0" y="208241"/>
                </a:lnTo>
                <a:lnTo>
                  <a:pt x="0" y="244843"/>
                </a:lnTo>
                <a:lnTo>
                  <a:pt x="239039" y="244843"/>
                </a:lnTo>
                <a:lnTo>
                  <a:pt x="239039" y="369785"/>
                </a:lnTo>
                <a:lnTo>
                  <a:pt x="278701" y="369785"/>
                </a:lnTo>
                <a:lnTo>
                  <a:pt x="278701" y="244843"/>
                </a:lnTo>
                <a:lnTo>
                  <a:pt x="278701" y="208241"/>
                </a:lnTo>
                <a:lnTo>
                  <a:pt x="278701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820830" y="1118053"/>
            <a:ext cx="38735" cy="225425"/>
          </a:xfrm>
          <a:custGeom>
            <a:avLst/>
            <a:gdLst/>
            <a:ahLst/>
            <a:cxnLst/>
            <a:rect l="l" t="t" r="r" b="b"/>
            <a:pathLst>
              <a:path w="38735" h="225425">
                <a:moveTo>
                  <a:pt x="38517" y="0"/>
                </a:moveTo>
                <a:lnTo>
                  <a:pt x="0" y="0"/>
                </a:lnTo>
                <a:lnTo>
                  <a:pt x="0" y="224807"/>
                </a:lnTo>
                <a:lnTo>
                  <a:pt x="38517" y="224807"/>
                </a:lnTo>
                <a:lnTo>
                  <a:pt x="38517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918821" y="969808"/>
            <a:ext cx="320675" cy="373380"/>
          </a:xfrm>
          <a:custGeom>
            <a:avLst/>
            <a:gdLst/>
            <a:ahLst/>
            <a:cxnLst/>
            <a:rect l="l" t="t" r="r" b="b"/>
            <a:pathLst>
              <a:path w="320675" h="373380">
                <a:moveTo>
                  <a:pt x="161621" y="0"/>
                </a:moveTo>
                <a:lnTo>
                  <a:pt x="155046" y="0"/>
                </a:lnTo>
                <a:lnTo>
                  <a:pt x="0" y="373052"/>
                </a:lnTo>
                <a:lnTo>
                  <a:pt x="39026" y="373052"/>
                </a:lnTo>
                <a:lnTo>
                  <a:pt x="63630" y="310440"/>
                </a:lnTo>
                <a:lnTo>
                  <a:pt x="293646" y="310440"/>
                </a:lnTo>
                <a:lnTo>
                  <a:pt x="279659" y="277553"/>
                </a:lnTo>
                <a:lnTo>
                  <a:pt x="78053" y="277553"/>
                </a:lnTo>
                <a:lnTo>
                  <a:pt x="144017" y="113493"/>
                </a:lnTo>
                <a:lnTo>
                  <a:pt x="149412" y="99284"/>
                </a:lnTo>
                <a:lnTo>
                  <a:pt x="154251" y="84978"/>
                </a:lnTo>
                <a:lnTo>
                  <a:pt x="157737" y="73932"/>
                </a:lnTo>
                <a:lnTo>
                  <a:pt x="159076" y="69503"/>
                </a:lnTo>
                <a:lnTo>
                  <a:pt x="191180" y="69503"/>
                </a:lnTo>
                <a:lnTo>
                  <a:pt x="161621" y="0"/>
                </a:lnTo>
                <a:close/>
              </a:path>
              <a:path w="320675" h="373380">
                <a:moveTo>
                  <a:pt x="293646" y="310440"/>
                </a:moveTo>
                <a:lnTo>
                  <a:pt x="253037" y="310440"/>
                </a:lnTo>
                <a:lnTo>
                  <a:pt x="278277" y="373052"/>
                </a:lnTo>
                <a:lnTo>
                  <a:pt x="320273" y="373052"/>
                </a:lnTo>
                <a:lnTo>
                  <a:pt x="293646" y="310440"/>
                </a:lnTo>
                <a:close/>
              </a:path>
              <a:path w="320675" h="373380">
                <a:moveTo>
                  <a:pt x="191180" y="69503"/>
                </a:moveTo>
                <a:lnTo>
                  <a:pt x="159076" y="69503"/>
                </a:lnTo>
                <a:lnTo>
                  <a:pt x="162132" y="80633"/>
                </a:lnTo>
                <a:lnTo>
                  <a:pt x="165545" y="91679"/>
                </a:lnTo>
                <a:lnTo>
                  <a:pt x="169277" y="102634"/>
                </a:lnTo>
                <a:lnTo>
                  <a:pt x="173287" y="113493"/>
                </a:lnTo>
                <a:lnTo>
                  <a:pt x="239251" y="277553"/>
                </a:lnTo>
                <a:lnTo>
                  <a:pt x="279659" y="277553"/>
                </a:lnTo>
                <a:lnTo>
                  <a:pt x="191180" y="69503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12558" y="997082"/>
            <a:ext cx="55244" cy="54610"/>
          </a:xfrm>
          <a:custGeom>
            <a:avLst/>
            <a:gdLst/>
            <a:ahLst/>
            <a:cxnLst/>
            <a:rect l="l" t="t" r="r" b="b"/>
            <a:pathLst>
              <a:path w="55245" h="54609">
                <a:moveTo>
                  <a:pt x="25452" y="0"/>
                </a:moveTo>
                <a:lnTo>
                  <a:pt x="14883" y="2946"/>
                </a:lnTo>
                <a:lnTo>
                  <a:pt x="6601" y="9428"/>
                </a:lnTo>
                <a:lnTo>
                  <a:pt x="1381" y="18508"/>
                </a:lnTo>
                <a:lnTo>
                  <a:pt x="0" y="29242"/>
                </a:lnTo>
                <a:lnTo>
                  <a:pt x="2515" y="38675"/>
                </a:lnTo>
                <a:lnTo>
                  <a:pt x="8033" y="46432"/>
                </a:lnTo>
                <a:lnTo>
                  <a:pt x="15897" y="51868"/>
                </a:lnTo>
                <a:lnTo>
                  <a:pt x="25452" y="54337"/>
                </a:lnTo>
                <a:lnTo>
                  <a:pt x="36355" y="53002"/>
                </a:lnTo>
                <a:lnTo>
                  <a:pt x="45548" y="47838"/>
                </a:lnTo>
                <a:lnTo>
                  <a:pt x="52117" y="39650"/>
                </a:lnTo>
                <a:lnTo>
                  <a:pt x="55146" y="29242"/>
                </a:lnTo>
                <a:lnTo>
                  <a:pt x="55146" y="25095"/>
                </a:lnTo>
                <a:lnTo>
                  <a:pt x="52117" y="14687"/>
                </a:lnTo>
                <a:lnTo>
                  <a:pt x="45548" y="6498"/>
                </a:lnTo>
                <a:lnTo>
                  <a:pt x="36355" y="1334"/>
                </a:lnTo>
                <a:lnTo>
                  <a:pt x="25452" y="0"/>
                </a:lnTo>
                <a:close/>
              </a:path>
            </a:pathLst>
          </a:custGeom>
          <a:solidFill>
            <a:srgbClr val="E7004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2274570" y="2946146"/>
            <a:ext cx="7478395" cy="2225675"/>
          </a:xfrm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algn="just" marL="12700" marR="5080">
              <a:lnSpc>
                <a:spcPct val="100299"/>
              </a:lnSpc>
              <a:spcBef>
                <a:spcPts val="85"/>
              </a:spcBef>
            </a:pPr>
            <a:r>
              <a:rPr dirty="0" sz="4800" spc="-370"/>
              <a:t>Dec</a:t>
            </a:r>
            <a:r>
              <a:rPr dirty="0" sz="4800" spc="-345"/>
              <a:t>e</a:t>
            </a:r>
            <a:r>
              <a:rPr dirty="0" sz="4800" spc="-300"/>
              <a:t>n</a:t>
            </a:r>
            <a:r>
              <a:rPr dirty="0" sz="4800" spc="-55"/>
              <a:t>t</a:t>
            </a:r>
            <a:r>
              <a:rPr dirty="0" sz="4800" spc="-135"/>
              <a:t>r</a:t>
            </a:r>
            <a:r>
              <a:rPr dirty="0" sz="4800" spc="-260"/>
              <a:t>a</a:t>
            </a:r>
            <a:r>
              <a:rPr dirty="0" sz="4800" spc="-45"/>
              <a:t>l</a:t>
            </a:r>
            <a:r>
              <a:rPr dirty="0" sz="4800" spc="-85"/>
              <a:t>i</a:t>
            </a:r>
            <a:r>
              <a:rPr dirty="0" sz="4800" spc="-210"/>
              <a:t>z</a:t>
            </a:r>
            <a:r>
              <a:rPr dirty="0" sz="4800" spc="-100"/>
              <a:t>i</a:t>
            </a:r>
            <a:r>
              <a:rPr dirty="0" sz="4800" spc="-300"/>
              <a:t>n</a:t>
            </a:r>
            <a:r>
              <a:rPr dirty="0" sz="4800" spc="-400"/>
              <a:t>g</a:t>
            </a:r>
            <a:r>
              <a:rPr dirty="0" sz="4800" spc="-405"/>
              <a:t> </a:t>
            </a:r>
            <a:r>
              <a:rPr dirty="0" sz="4800" spc="-300"/>
              <a:t>a</a:t>
            </a:r>
            <a:r>
              <a:rPr dirty="0" sz="4800" spc="-470"/>
              <a:t> </a:t>
            </a:r>
            <a:r>
              <a:rPr dirty="0" sz="4800" spc="-290"/>
              <a:t>s</a:t>
            </a:r>
            <a:r>
              <a:rPr dirty="0" sz="4800" spc="-30"/>
              <a:t>i</a:t>
            </a:r>
            <a:r>
              <a:rPr dirty="0" sz="4800" spc="-300"/>
              <a:t>n</a:t>
            </a:r>
            <a:r>
              <a:rPr dirty="0" sz="4800" spc="-225"/>
              <a:t>gl</a:t>
            </a:r>
            <a:r>
              <a:rPr dirty="0" sz="4800" spc="-305"/>
              <a:t>e</a:t>
            </a:r>
            <a:r>
              <a:rPr dirty="0" sz="4800" spc="-440"/>
              <a:t>-</a:t>
            </a:r>
            <a:r>
              <a:rPr dirty="0" sz="4800" spc="-229"/>
              <a:t>s</a:t>
            </a:r>
            <a:r>
              <a:rPr dirty="0" sz="4800" spc="-95"/>
              <a:t>i</a:t>
            </a:r>
            <a:r>
              <a:rPr dirty="0" sz="4800" spc="-120"/>
              <a:t>t</a:t>
            </a:r>
            <a:r>
              <a:rPr dirty="0" sz="4800" spc="-215"/>
              <a:t>e  </a:t>
            </a:r>
            <a:r>
              <a:rPr dirty="0" sz="4800" spc="-55"/>
              <a:t>t</a:t>
            </a:r>
            <a:r>
              <a:rPr dirty="0" sz="4800" spc="-380"/>
              <a:t>e</a:t>
            </a:r>
            <a:r>
              <a:rPr dirty="0" sz="4800" spc="-190"/>
              <a:t>st</a:t>
            </a:r>
            <a:r>
              <a:rPr dirty="0" sz="4800" spc="-405"/>
              <a:t> </a:t>
            </a:r>
            <a:r>
              <a:rPr dirty="0" sz="4800" spc="-114"/>
              <a:t>t</a:t>
            </a:r>
            <a:r>
              <a:rPr dirty="0" sz="4800" spc="-210"/>
              <a:t>o</a:t>
            </a:r>
            <a:r>
              <a:rPr dirty="0" sz="4800" spc="-470"/>
              <a:t> </a:t>
            </a:r>
            <a:r>
              <a:rPr dirty="0" sz="4800" spc="-265"/>
              <a:t>low</a:t>
            </a:r>
            <a:r>
              <a:rPr dirty="0" sz="4800" spc="-245"/>
              <a:t>e</a:t>
            </a:r>
            <a:r>
              <a:rPr dirty="0" sz="4800" spc="-75"/>
              <a:t>r</a:t>
            </a:r>
            <a:r>
              <a:rPr dirty="0" sz="4800" spc="-475"/>
              <a:t> </a:t>
            </a:r>
            <a:r>
              <a:rPr dirty="0" sz="4800" spc="-175"/>
              <a:t>L</a:t>
            </a:r>
            <a:r>
              <a:rPr dirty="0" sz="4800" spc="-60"/>
              <a:t>i</a:t>
            </a:r>
            <a:r>
              <a:rPr dirty="0" sz="4800" spc="-240"/>
              <a:t>qu</a:t>
            </a:r>
            <a:r>
              <a:rPr dirty="0" sz="4800" spc="-165"/>
              <a:t>i</a:t>
            </a:r>
            <a:r>
              <a:rPr dirty="0" sz="4800" spc="-235"/>
              <a:t>d</a:t>
            </a:r>
            <a:r>
              <a:rPr dirty="0" sz="4800" spc="-420"/>
              <a:t> </a:t>
            </a:r>
            <a:r>
              <a:rPr dirty="0" sz="4800" spc="-370"/>
              <a:t>B</a:t>
            </a:r>
            <a:r>
              <a:rPr dirty="0" sz="4800" spc="-30"/>
              <a:t>i</a:t>
            </a:r>
            <a:r>
              <a:rPr dirty="0" sz="4800" spc="-204"/>
              <a:t>opsy  </a:t>
            </a:r>
            <a:r>
              <a:rPr dirty="0" sz="4800" spc="-325"/>
              <a:t>a</a:t>
            </a:r>
            <a:r>
              <a:rPr dirty="0" sz="4800" spc="-180"/>
              <a:t>d</a:t>
            </a:r>
            <a:r>
              <a:rPr dirty="0" sz="4800" spc="-345"/>
              <a:t>o</a:t>
            </a:r>
            <a:r>
              <a:rPr dirty="0" sz="4800" spc="-180"/>
              <a:t>p</a:t>
            </a:r>
            <a:r>
              <a:rPr dirty="0" sz="4800" spc="-125"/>
              <a:t>t</a:t>
            </a:r>
            <a:r>
              <a:rPr dirty="0" sz="4800" spc="-30"/>
              <a:t>i</a:t>
            </a:r>
            <a:r>
              <a:rPr dirty="0" sz="4800" spc="-275"/>
              <a:t>on</a:t>
            </a:r>
            <a:r>
              <a:rPr dirty="0" sz="4800" spc="-459"/>
              <a:t> </a:t>
            </a:r>
            <a:r>
              <a:rPr dirty="0" sz="4800" spc="-300"/>
              <a:t>h</a:t>
            </a:r>
            <a:r>
              <a:rPr dirty="0" sz="4800" spc="-220"/>
              <a:t>u</a:t>
            </a:r>
            <a:r>
              <a:rPr dirty="0" sz="4800" spc="-140"/>
              <a:t>r</a:t>
            </a:r>
            <a:r>
              <a:rPr dirty="0" sz="4800" spc="-170"/>
              <a:t>d</a:t>
            </a:r>
            <a:r>
              <a:rPr dirty="0" sz="4800" spc="-100"/>
              <a:t>l</a:t>
            </a:r>
            <a:r>
              <a:rPr dirty="0" sz="4800" spc="-310"/>
              <a:t>e</a:t>
            </a:r>
            <a:r>
              <a:rPr dirty="0" sz="4800" spc="-300"/>
              <a:t>s</a:t>
            </a:r>
            <a:endParaRPr sz="4800"/>
          </a:p>
        </p:txBody>
      </p:sp>
      <p:sp>
        <p:nvSpPr>
          <p:cNvPr id="32" name="object 32"/>
          <p:cNvSpPr txBox="1"/>
          <p:nvPr/>
        </p:nvSpPr>
        <p:spPr>
          <a:xfrm>
            <a:off x="2274570" y="7941373"/>
            <a:ext cx="4819015" cy="1131570"/>
          </a:xfrm>
          <a:prstGeom prst="rect">
            <a:avLst/>
          </a:prstGeom>
        </p:spPr>
        <p:txBody>
          <a:bodyPr wrap="square" lIns="0" tIns="200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dirty="0" sz="2400" spc="-185" b="1">
                <a:solidFill>
                  <a:srgbClr val="E2295C"/>
                </a:solidFill>
                <a:latin typeface="Tahoma"/>
                <a:cs typeface="Tahoma"/>
              </a:rPr>
              <a:t>Dr.</a:t>
            </a:r>
            <a:r>
              <a:rPr dirty="0" sz="2400" spc="-24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15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5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22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95" b="1">
                <a:solidFill>
                  <a:srgbClr val="E2295C"/>
                </a:solidFill>
                <a:latin typeface="Tahoma"/>
                <a:cs typeface="Tahoma"/>
              </a:rPr>
              <a:t>na</a:t>
            </a:r>
            <a:r>
              <a:rPr dirty="0" sz="240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25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15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19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400" spc="-14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2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265" b="1">
                <a:solidFill>
                  <a:srgbClr val="E2295C"/>
                </a:solidFill>
                <a:latin typeface="Tahoma"/>
                <a:cs typeface="Tahoma"/>
              </a:rPr>
              <a:t>mm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dirty="0" sz="2400" spc="-35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18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30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55" b="1">
                <a:solidFill>
                  <a:srgbClr val="E2295C"/>
                </a:solidFill>
                <a:latin typeface="Tahoma"/>
                <a:cs typeface="Tahoma"/>
              </a:rPr>
              <a:t>pp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400" spc="-12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5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2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2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3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9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27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6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229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80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400" spc="-17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400" spc="-15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23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400" spc="-24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204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15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24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400" spc="-229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29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400" spc="-204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nt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64614" y="391159"/>
            <a:ext cx="9714230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spc="-390"/>
              <a:t>O</a:t>
            </a:r>
            <a:r>
              <a:rPr dirty="0" sz="4400" spc="-270"/>
              <a:t>v</a:t>
            </a:r>
            <a:r>
              <a:rPr dirty="0" sz="4400" spc="-315"/>
              <a:t>e</a:t>
            </a:r>
            <a:r>
              <a:rPr dirty="0" sz="4400" spc="-110"/>
              <a:t>r</a:t>
            </a:r>
            <a:r>
              <a:rPr dirty="0" sz="4400" spc="-300"/>
              <a:t>v</a:t>
            </a:r>
            <a:r>
              <a:rPr dirty="0" sz="4400" spc="-135"/>
              <a:t>i</a:t>
            </a:r>
            <a:r>
              <a:rPr dirty="0" sz="4400" spc="-295"/>
              <a:t>e</a:t>
            </a:r>
            <a:r>
              <a:rPr dirty="0" sz="4400" spc="-480"/>
              <a:t>w</a:t>
            </a:r>
            <a:r>
              <a:rPr dirty="0" sz="4400" spc="-459"/>
              <a:t> </a:t>
            </a:r>
            <a:r>
              <a:rPr dirty="0" sz="4400" spc="-320"/>
              <a:t>o</a:t>
            </a:r>
            <a:r>
              <a:rPr dirty="0" sz="4400" spc="-175"/>
              <a:t>f</a:t>
            </a:r>
            <a:r>
              <a:rPr dirty="0" sz="4400" spc="-405"/>
              <a:t> </a:t>
            </a:r>
            <a:r>
              <a:rPr dirty="0" sz="4400" spc="-515"/>
              <a:t>M</a:t>
            </a:r>
            <a:r>
              <a:rPr dirty="0" sz="4400" spc="-420"/>
              <a:t>S</a:t>
            </a:r>
            <a:r>
              <a:rPr dirty="0" sz="4400" spc="-345"/>
              <a:t>K</a:t>
            </a:r>
            <a:r>
              <a:rPr dirty="0" sz="4400" spc="-415"/>
              <a:t> </a:t>
            </a:r>
            <a:r>
              <a:rPr dirty="0" sz="4400" spc="-470"/>
              <a:t>A</a:t>
            </a:r>
            <a:r>
              <a:rPr dirty="0" sz="4400" spc="-390"/>
              <a:t>CC</a:t>
            </a:r>
            <a:r>
              <a:rPr dirty="0" sz="4400" spc="-310"/>
              <a:t>E</a:t>
            </a:r>
            <a:r>
              <a:rPr dirty="0" sz="4400" spc="-320"/>
              <a:t>S</a:t>
            </a:r>
            <a:r>
              <a:rPr dirty="0" sz="4400" spc="-325"/>
              <a:t>S</a:t>
            </a:r>
            <a:r>
              <a:rPr dirty="0" sz="4400" spc="-420"/>
              <a:t> </a:t>
            </a:r>
            <a:r>
              <a:rPr dirty="0" sz="4400" spc="-440"/>
              <a:t>Ma</a:t>
            </a:r>
            <a:r>
              <a:rPr dirty="0" sz="4400" spc="-395"/>
              <a:t>x</a:t>
            </a:r>
            <a:r>
              <a:rPr dirty="0" sz="4400" spc="-390"/>
              <a:t>C</a:t>
            </a:r>
            <a:r>
              <a:rPr dirty="0" sz="4400" spc="-260"/>
              <a:t>a</a:t>
            </a:r>
            <a:r>
              <a:rPr dirty="0" sz="4400" spc="-235"/>
              <a:t>r</a:t>
            </a:r>
            <a:r>
              <a:rPr dirty="0" sz="4400" spc="-320"/>
              <a:t>e</a:t>
            </a:r>
            <a:r>
              <a:rPr dirty="0" sz="4400" spc="-415"/>
              <a:t> </a:t>
            </a:r>
            <a:r>
              <a:rPr dirty="0" sz="4400" spc="-260"/>
              <a:t>s</a:t>
            </a:r>
            <a:r>
              <a:rPr dirty="0" sz="4400" spc="-190"/>
              <a:t>i</a:t>
            </a:r>
            <a:r>
              <a:rPr dirty="0" sz="4400" spc="-110"/>
              <a:t>t</a:t>
            </a:r>
            <a:r>
              <a:rPr dirty="0" sz="4400" spc="-365"/>
              <a:t>e</a:t>
            </a:r>
            <a:r>
              <a:rPr dirty="0" sz="4400" spc="-305"/>
              <a:t>s</a:t>
            </a:r>
            <a:endParaRPr sz="44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80477" y="1461960"/>
          <a:ext cx="16388080" cy="721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7995"/>
                <a:gridCol w="1511935"/>
                <a:gridCol w="1511934"/>
                <a:gridCol w="1043939"/>
                <a:gridCol w="434339"/>
                <a:gridCol w="1645919"/>
                <a:gridCol w="2061845"/>
                <a:gridCol w="504190"/>
                <a:gridCol w="1043940"/>
                <a:gridCol w="858520"/>
                <a:gridCol w="1043940"/>
                <a:gridCol w="647700"/>
                <a:gridCol w="3599814"/>
              </a:tblGrid>
              <a:tr h="8229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dirty="0" sz="1550" spc="-6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Site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dirty="0" sz="1550" spc="-6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Site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</a:pPr>
                      <a:r>
                        <a:rPr dirty="0" sz="1550" spc="-8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Progress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</a:pPr>
                      <a:r>
                        <a:rPr dirty="0" sz="1550" spc="-8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Sequencer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dirty="0" sz="1550" spc="-6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run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dirty="0" sz="1550" spc="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1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4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NA</a:t>
                      </a:r>
                      <a:r>
                        <a:rPr dirty="0" sz="1550" spc="-8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te</a:t>
                      </a:r>
                      <a:r>
                        <a:rPr dirty="0" sz="1550" spc="4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l*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dirty="0" sz="1550" spc="-17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WBC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40640">
                        <a:lnSpc>
                          <a:spcPct val="102899"/>
                        </a:lnSpc>
                        <a:spcBef>
                          <a:spcPts val="270"/>
                        </a:spcBef>
                      </a:pPr>
                      <a:r>
                        <a:rPr dirty="0" sz="1550" spc="-1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2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6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3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d  </a:t>
                      </a:r>
                      <a:r>
                        <a:rPr dirty="0" sz="1550" spc="-8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Variants </a:t>
                      </a:r>
                      <a:r>
                        <a:rPr dirty="0" sz="1550" spc="-7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6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Provided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342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0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BCT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550" spc="-114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cfDNA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7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extraction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31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1550" spc="-12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Issues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1550" spc="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2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oo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6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1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7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 spc="-25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b="1">
                          <a:solidFill>
                            <a:srgbClr val="F3F5F6"/>
                          </a:solidFill>
                          <a:latin typeface="Tahoma"/>
                          <a:cs typeface="Tahoma"/>
                        </a:rPr>
                        <a:t>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092D49"/>
                    </a:solidFill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USA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176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7625" marR="229235">
                        <a:lnSpc>
                          <a:spcPct val="105000"/>
                        </a:lnSpc>
                        <a:spcBef>
                          <a:spcPts val="79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  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003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other,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Roche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6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MagMax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6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2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: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176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03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other,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397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59918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Germany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Europe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NovaSeq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204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PAXGene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Streck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Qiagen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20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1200" spc="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200" spc="-1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20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B="0" marT="1435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</a:tr>
              <a:tr h="360044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1550" spc="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8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239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35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</a:tr>
              <a:tr h="359918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France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Europe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NextSeq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204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244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Roche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2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Qiagen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20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-1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20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20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20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204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2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303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Canada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430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7625" marR="276860">
                        <a:lnSpc>
                          <a:spcPct val="105000"/>
                        </a:lnSpc>
                        <a:spcBef>
                          <a:spcPts val="80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x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  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022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204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58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Streck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MagMax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359917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430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223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550" spc="-204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Norway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Europe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444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dirty="0" baseline="23809" sz="1575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baseline="23809" sz="15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baseline="23809" sz="1575" spc="7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NovaSeq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444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contrived,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pp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6637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60044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550" spc="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UK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Europe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3652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NovaSeq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3652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PaxGene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2069" marR="285750">
                        <a:lnSpc>
                          <a:spcPct val="105000"/>
                        </a:lnSpc>
                        <a:spcBef>
                          <a:spcPts val="260"/>
                        </a:spcBef>
                      </a:pP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x  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Qiagen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ts val="1430"/>
                        </a:lnSpc>
                      </a:pPr>
                      <a:r>
                        <a:rPr dirty="0" sz="120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1200" spc="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200" spc="-1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20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200" spc="-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2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:</a:t>
                      </a:r>
                      <a:r>
                        <a:rPr dirty="0" sz="1550" spc="17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w</a:t>
                      </a:r>
                      <a:r>
                        <a:rPr dirty="0" sz="1550" spc="-19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652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652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54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360044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7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USA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620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NovaSeq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620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PaxGene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444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Maxwell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444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2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:</a:t>
                      </a:r>
                      <a:r>
                        <a:rPr dirty="0" sz="1550" spc="17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w</a:t>
                      </a:r>
                      <a:r>
                        <a:rPr dirty="0" sz="1550" spc="-19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78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7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620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620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59917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8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Brazil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683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NovaSeq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1683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841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Streck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0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Qiagen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20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-1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20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20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20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B="0" marT="14732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8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683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completed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6839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08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  <a:solidFill>
                      <a:srgbClr val="E1E6E9"/>
                    </a:solidFill>
                  </a:tcPr>
                </a:tc>
              </a:tr>
              <a:tr h="360044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9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6355" marR="1032510">
                        <a:lnSpc>
                          <a:spcPct val="104900"/>
                        </a:lnSpc>
                        <a:spcBef>
                          <a:spcPts val="830"/>
                        </a:spcBef>
                      </a:pPr>
                      <a:r>
                        <a:rPr dirty="0" sz="1550" spc="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  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Asia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054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dirty="0" baseline="23809" sz="1575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baseline="23809" sz="15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baseline="23809" sz="1575" spc="7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1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7625" marR="229235">
                        <a:lnSpc>
                          <a:spcPct val="104900"/>
                        </a:lnSpc>
                        <a:spcBef>
                          <a:spcPts val="830"/>
                        </a:spcBef>
                      </a:pP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  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6000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1054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1A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0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PaxGene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7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Qiagen</a:t>
                      </a:r>
                      <a:endParaRPr sz="1550">
                        <a:latin typeface="Tahoma"/>
                        <a:cs typeface="Tahoma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20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20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200" spc="-1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20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20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2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20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2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B="0" marT="1479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  <a:tr h="359917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9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54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dirty="0" baseline="23809" sz="1575" spc="37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baseline="23809" sz="15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baseline="23809" sz="1575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1550" spc="-18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541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1B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clinical,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-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550" spc="7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-1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-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Yes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71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955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2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155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:</a:t>
                      </a:r>
                      <a:r>
                        <a:rPr dirty="0" sz="1550" spc="-13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550" spc="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1550" spc="-1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1550" spc="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550" spc="2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55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550" spc="-3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1550" spc="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550" spc="-1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55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550">
                        <a:latin typeface="Tahoma"/>
                        <a:cs typeface="Tahoma"/>
                      </a:endParaRPr>
                    </a:p>
                  </a:txBody>
                  <a:tcPr marL="0" marR="0" marB="0" marT="59690">
                    <a:lnL w="9525">
                      <a:solidFill>
                        <a:srgbClr val="C1C6D0"/>
                      </a:solidFill>
                      <a:prstDash val="solid"/>
                    </a:lnL>
                    <a:lnR w="9525">
                      <a:solidFill>
                        <a:srgbClr val="C1C6D0"/>
                      </a:solidFill>
                      <a:prstDash val="solid"/>
                    </a:lnR>
                    <a:lnT w="9525">
                      <a:solidFill>
                        <a:srgbClr val="C1C6D0"/>
                      </a:solidFill>
                      <a:prstDash val="solid"/>
                    </a:lnT>
                    <a:lnB w="9525">
                      <a:solidFill>
                        <a:srgbClr val="C1C6D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3620750" y="2371725"/>
            <a:ext cx="247650" cy="257175"/>
          </a:xfrm>
          <a:custGeom>
            <a:avLst/>
            <a:gdLst/>
            <a:ahLst/>
            <a:cxnLst/>
            <a:rect l="l" t="t" r="r" b="b"/>
            <a:pathLst>
              <a:path w="247650" h="257175">
                <a:moveTo>
                  <a:pt x="123825" y="0"/>
                </a:moveTo>
                <a:lnTo>
                  <a:pt x="75652" y="10098"/>
                </a:lnTo>
                <a:lnTo>
                  <a:pt x="36290" y="37639"/>
                </a:lnTo>
                <a:lnTo>
                  <a:pt x="9739" y="78491"/>
                </a:lnTo>
                <a:lnTo>
                  <a:pt x="0" y="128524"/>
                </a:lnTo>
                <a:lnTo>
                  <a:pt x="9739" y="178629"/>
                </a:lnTo>
                <a:lnTo>
                  <a:pt x="36290" y="219519"/>
                </a:lnTo>
                <a:lnTo>
                  <a:pt x="75652" y="247074"/>
                </a:lnTo>
                <a:lnTo>
                  <a:pt x="123825" y="257175"/>
                </a:lnTo>
                <a:lnTo>
                  <a:pt x="171997" y="247074"/>
                </a:lnTo>
                <a:lnTo>
                  <a:pt x="211359" y="219519"/>
                </a:lnTo>
                <a:lnTo>
                  <a:pt x="237910" y="178629"/>
                </a:lnTo>
                <a:lnTo>
                  <a:pt x="247650" y="128524"/>
                </a:lnTo>
                <a:lnTo>
                  <a:pt x="237910" y="78491"/>
                </a:lnTo>
                <a:lnTo>
                  <a:pt x="211359" y="37639"/>
                </a:lnTo>
                <a:lnTo>
                  <a:pt x="171997" y="10098"/>
                </a:lnTo>
                <a:lnTo>
                  <a:pt x="12382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2733675"/>
            <a:ext cx="247650" cy="247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3095625"/>
            <a:ext cx="247650" cy="247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20750" y="5800725"/>
            <a:ext cx="247650" cy="24765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3620750" y="6524625"/>
            <a:ext cx="247650" cy="257175"/>
          </a:xfrm>
          <a:custGeom>
            <a:avLst/>
            <a:gdLst/>
            <a:ahLst/>
            <a:cxnLst/>
            <a:rect l="l" t="t" r="r" b="b"/>
            <a:pathLst>
              <a:path w="247650" h="257175">
                <a:moveTo>
                  <a:pt x="123825" y="0"/>
                </a:moveTo>
                <a:lnTo>
                  <a:pt x="75652" y="10098"/>
                </a:lnTo>
                <a:lnTo>
                  <a:pt x="36290" y="37639"/>
                </a:lnTo>
                <a:lnTo>
                  <a:pt x="9739" y="78491"/>
                </a:lnTo>
                <a:lnTo>
                  <a:pt x="0" y="128524"/>
                </a:lnTo>
                <a:lnTo>
                  <a:pt x="9739" y="178629"/>
                </a:lnTo>
                <a:lnTo>
                  <a:pt x="36290" y="219519"/>
                </a:lnTo>
                <a:lnTo>
                  <a:pt x="75652" y="247074"/>
                </a:lnTo>
                <a:lnTo>
                  <a:pt x="123825" y="257175"/>
                </a:lnTo>
                <a:lnTo>
                  <a:pt x="171997" y="247074"/>
                </a:lnTo>
                <a:lnTo>
                  <a:pt x="211359" y="219519"/>
                </a:lnTo>
                <a:lnTo>
                  <a:pt x="237910" y="178629"/>
                </a:lnTo>
                <a:lnTo>
                  <a:pt x="247650" y="128524"/>
                </a:lnTo>
                <a:lnTo>
                  <a:pt x="237910" y="78491"/>
                </a:lnTo>
                <a:lnTo>
                  <a:pt x="211359" y="37639"/>
                </a:lnTo>
                <a:lnTo>
                  <a:pt x="171997" y="10098"/>
                </a:lnTo>
                <a:lnTo>
                  <a:pt x="12382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3457575"/>
            <a:ext cx="247650" cy="2476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3819525"/>
            <a:ext cx="247650" cy="2476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4181475"/>
            <a:ext cx="247650" cy="2476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4543425"/>
            <a:ext cx="247650" cy="24765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3620750" y="4895850"/>
            <a:ext cx="247650" cy="257175"/>
          </a:xfrm>
          <a:custGeom>
            <a:avLst/>
            <a:gdLst/>
            <a:ahLst/>
            <a:cxnLst/>
            <a:rect l="l" t="t" r="r" b="b"/>
            <a:pathLst>
              <a:path w="247650" h="257175">
                <a:moveTo>
                  <a:pt x="123825" y="0"/>
                </a:moveTo>
                <a:lnTo>
                  <a:pt x="75652" y="10098"/>
                </a:lnTo>
                <a:lnTo>
                  <a:pt x="36290" y="37639"/>
                </a:lnTo>
                <a:lnTo>
                  <a:pt x="9739" y="78491"/>
                </a:lnTo>
                <a:lnTo>
                  <a:pt x="0" y="128524"/>
                </a:lnTo>
                <a:lnTo>
                  <a:pt x="9739" y="178629"/>
                </a:lnTo>
                <a:lnTo>
                  <a:pt x="36290" y="219519"/>
                </a:lnTo>
                <a:lnTo>
                  <a:pt x="75652" y="247074"/>
                </a:lnTo>
                <a:lnTo>
                  <a:pt x="123825" y="257175"/>
                </a:lnTo>
                <a:lnTo>
                  <a:pt x="171997" y="247074"/>
                </a:lnTo>
                <a:lnTo>
                  <a:pt x="211359" y="219519"/>
                </a:lnTo>
                <a:lnTo>
                  <a:pt x="237910" y="178629"/>
                </a:lnTo>
                <a:lnTo>
                  <a:pt x="247650" y="128524"/>
                </a:lnTo>
                <a:lnTo>
                  <a:pt x="237910" y="78491"/>
                </a:lnTo>
                <a:lnTo>
                  <a:pt x="211359" y="37639"/>
                </a:lnTo>
                <a:lnTo>
                  <a:pt x="171997" y="10098"/>
                </a:lnTo>
                <a:lnTo>
                  <a:pt x="12382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5381625"/>
            <a:ext cx="247650" cy="2476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6172200"/>
            <a:ext cx="247650" cy="247650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13620750" y="6896100"/>
            <a:ext cx="247650" cy="257175"/>
          </a:xfrm>
          <a:custGeom>
            <a:avLst/>
            <a:gdLst/>
            <a:ahLst/>
            <a:cxnLst/>
            <a:rect l="l" t="t" r="r" b="b"/>
            <a:pathLst>
              <a:path w="247650" h="257175">
                <a:moveTo>
                  <a:pt x="123825" y="0"/>
                </a:moveTo>
                <a:lnTo>
                  <a:pt x="75652" y="10098"/>
                </a:lnTo>
                <a:lnTo>
                  <a:pt x="36290" y="37639"/>
                </a:lnTo>
                <a:lnTo>
                  <a:pt x="9739" y="78491"/>
                </a:lnTo>
                <a:lnTo>
                  <a:pt x="0" y="128524"/>
                </a:lnTo>
                <a:lnTo>
                  <a:pt x="9739" y="178629"/>
                </a:lnTo>
                <a:lnTo>
                  <a:pt x="36290" y="219519"/>
                </a:lnTo>
                <a:lnTo>
                  <a:pt x="75652" y="247074"/>
                </a:lnTo>
                <a:lnTo>
                  <a:pt x="123825" y="257175"/>
                </a:lnTo>
                <a:lnTo>
                  <a:pt x="171997" y="247074"/>
                </a:lnTo>
                <a:lnTo>
                  <a:pt x="211359" y="219519"/>
                </a:lnTo>
                <a:lnTo>
                  <a:pt x="237910" y="178629"/>
                </a:lnTo>
                <a:lnTo>
                  <a:pt x="247650" y="128524"/>
                </a:lnTo>
                <a:lnTo>
                  <a:pt x="237910" y="78491"/>
                </a:lnTo>
                <a:lnTo>
                  <a:pt x="211359" y="37639"/>
                </a:lnTo>
                <a:lnTo>
                  <a:pt x="171997" y="10098"/>
                </a:lnTo>
                <a:lnTo>
                  <a:pt x="12382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920490" y="8858250"/>
            <a:ext cx="10257155" cy="81724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469900" indent="-457834">
              <a:lnSpc>
                <a:spcPts val="3100"/>
              </a:lnSpc>
              <a:spcBef>
                <a:spcPts val="125"/>
              </a:spcBef>
              <a:buFont typeface="Arial MT"/>
              <a:buChar char="►"/>
              <a:tabLst>
                <a:tab pos="470534" algn="l"/>
              </a:tabLst>
            </a:pP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Diverse</a:t>
            </a:r>
            <a:r>
              <a:rPr dirty="0" sz="26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set</a:t>
            </a:r>
            <a:r>
              <a:rPr dirty="0" sz="2600" spc="-1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blood</a:t>
            </a:r>
            <a:r>
              <a:rPr dirty="0" sz="2600" spc="-3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092D49"/>
                </a:solidFill>
                <a:latin typeface="Tahoma"/>
                <a:cs typeface="Tahoma"/>
              </a:rPr>
              <a:t>collection</a:t>
            </a:r>
            <a:r>
              <a:rPr dirty="0" sz="2600" spc="-3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tubes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600" spc="-24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29" b="1">
                <a:solidFill>
                  <a:srgbClr val="092D49"/>
                </a:solidFill>
                <a:latin typeface="Tahoma"/>
                <a:cs typeface="Tahoma"/>
              </a:rPr>
              <a:t>cfDNA</a:t>
            </a:r>
            <a:r>
              <a:rPr dirty="0" sz="2600" spc="-3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extraction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reagents</a:t>
            </a:r>
            <a:endParaRPr sz="2600">
              <a:latin typeface="Tahoma"/>
              <a:cs typeface="Tahoma"/>
            </a:endParaRPr>
          </a:p>
          <a:p>
            <a:pPr marL="469900" indent="-457834">
              <a:lnSpc>
                <a:spcPts val="3100"/>
              </a:lnSpc>
              <a:buFont typeface="Arial MT"/>
              <a:buChar char="►"/>
              <a:tabLst>
                <a:tab pos="470534" algn="l"/>
              </a:tabLst>
            </a:pPr>
            <a:r>
              <a:rPr dirty="0" sz="2600" spc="-114" b="1">
                <a:solidFill>
                  <a:srgbClr val="092D49"/>
                </a:solidFill>
                <a:latin typeface="Tahoma"/>
                <a:cs typeface="Tahoma"/>
              </a:rPr>
              <a:t>All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092D49"/>
                </a:solidFill>
                <a:latin typeface="Tahoma"/>
                <a:cs typeface="Tahoma"/>
              </a:rPr>
              <a:t>sites</a:t>
            </a:r>
            <a:r>
              <a:rPr dirty="0" sz="2600" spc="-2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met</a:t>
            </a:r>
            <a:r>
              <a:rPr dirty="0" sz="2600" spc="-2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10" b="1">
                <a:solidFill>
                  <a:srgbClr val="092D49"/>
                </a:solidFill>
                <a:latin typeface="Tahoma"/>
                <a:cs typeface="Tahoma"/>
              </a:rPr>
              <a:t>QC</a:t>
            </a:r>
            <a:r>
              <a:rPr dirty="0" sz="260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targets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(excluding</a:t>
            </a:r>
            <a:r>
              <a:rPr dirty="0" sz="260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85" b="1">
                <a:solidFill>
                  <a:srgbClr val="092D49"/>
                </a:solidFill>
                <a:latin typeface="Tahoma"/>
                <a:cs typeface="Tahoma"/>
              </a:rPr>
              <a:t>IFU</a:t>
            </a:r>
            <a:r>
              <a:rPr dirty="0" sz="260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deviations)</a:t>
            </a:r>
            <a:endParaRPr sz="26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7277100"/>
            <a:ext cx="247650" cy="24765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0750" y="7610475"/>
            <a:ext cx="247650" cy="24765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20750" y="8334375"/>
            <a:ext cx="247650" cy="24765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5271114" y="84391"/>
            <a:ext cx="2894330" cy="56769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20"/>
              </a:spcBef>
            </a:pPr>
            <a:r>
              <a:rPr dirty="0" sz="1800" spc="-1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1800" spc="3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3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1800" spc="-5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120">
                <a:solidFill>
                  <a:srgbClr val="092D49"/>
                </a:solidFill>
                <a:latin typeface="Tahoma"/>
                <a:cs typeface="Tahoma"/>
              </a:rPr>
              <a:t>–</a:t>
            </a:r>
            <a:r>
              <a:rPr dirty="0" sz="1800" spc="-20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3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1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80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9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800" spc="-11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35">
                <a:solidFill>
                  <a:srgbClr val="092D49"/>
                </a:solidFill>
                <a:latin typeface="Tahoma"/>
                <a:cs typeface="Tahoma"/>
              </a:rPr>
              <a:t>Z</a:t>
            </a:r>
            <a:r>
              <a:rPr dirty="0" sz="1800" spc="-1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2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800" spc="-6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1800" spc="-1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800" spc="-2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2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800" spc="-4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800" spc="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5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800" spc="-2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5">
                <a:solidFill>
                  <a:srgbClr val="092D49"/>
                </a:solidFill>
                <a:latin typeface="Tahoma"/>
                <a:cs typeface="Tahoma"/>
              </a:rPr>
              <a:t>si</a:t>
            </a:r>
            <a:r>
              <a:rPr dirty="0" sz="1800" spc="-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800" spc="-5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40">
                <a:solidFill>
                  <a:srgbClr val="092D49"/>
                </a:solidFill>
                <a:latin typeface="Tahoma"/>
                <a:cs typeface="Tahoma"/>
              </a:rPr>
              <a:t>s  </a:t>
            </a:r>
            <a:r>
              <a:rPr dirty="0" sz="1800" spc="55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1800" spc="35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1800" spc="-35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1800" spc="-5">
                <a:solidFill>
                  <a:srgbClr val="E2295C"/>
                </a:solidFill>
                <a:latin typeface="Tahoma"/>
                <a:cs typeface="Tahoma"/>
              </a:rPr>
              <a:t>k</a:t>
            </a:r>
            <a:r>
              <a:rPr dirty="0" sz="1800" spc="-229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1800" spc="-120">
                <a:solidFill>
                  <a:srgbClr val="E2295C"/>
                </a:solidFill>
                <a:latin typeface="Tahoma"/>
                <a:cs typeface="Tahoma"/>
              </a:rPr>
              <a:t>–</a:t>
            </a:r>
            <a:r>
              <a:rPr dirty="0" sz="1800" spc="-204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1800" spc="-80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1800" spc="-60">
                <a:solidFill>
                  <a:srgbClr val="E2295C"/>
                </a:solidFill>
                <a:latin typeface="Tahoma"/>
                <a:cs typeface="Tahoma"/>
              </a:rPr>
              <a:t>Z</a:t>
            </a:r>
            <a:r>
              <a:rPr dirty="0" sz="1800" spc="-95">
                <a:solidFill>
                  <a:srgbClr val="E2295C"/>
                </a:solidFill>
                <a:latin typeface="Tahoma"/>
                <a:cs typeface="Tahoma"/>
              </a:rPr>
              <a:t>-</a:t>
            </a:r>
            <a:r>
              <a:rPr dirty="0" sz="1800" spc="-20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1800" spc="-60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1800" spc="-10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1800" spc="45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1800" spc="-25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1800" spc="-40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1800" spc="-55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1800" spc="-55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1800" spc="5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1800" spc="-215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1800" spc="-5">
                <a:solidFill>
                  <a:srgbClr val="E2295C"/>
                </a:solidFill>
                <a:latin typeface="Tahoma"/>
                <a:cs typeface="Tahoma"/>
              </a:rPr>
              <a:t>si</a:t>
            </a:r>
            <a:r>
              <a:rPr dirty="0" sz="1800" spc="-15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1800" spc="-55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1800" spc="-50">
                <a:solidFill>
                  <a:srgbClr val="E2295C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3620750" y="7972425"/>
            <a:ext cx="247650" cy="276225"/>
          </a:xfrm>
          <a:custGeom>
            <a:avLst/>
            <a:gdLst/>
            <a:ahLst/>
            <a:cxnLst/>
            <a:rect l="l" t="t" r="r" b="b"/>
            <a:pathLst>
              <a:path w="247650" h="276225">
                <a:moveTo>
                  <a:pt x="123825" y="0"/>
                </a:moveTo>
                <a:lnTo>
                  <a:pt x="75652" y="10854"/>
                </a:lnTo>
                <a:lnTo>
                  <a:pt x="36290" y="40449"/>
                </a:lnTo>
                <a:lnTo>
                  <a:pt x="9739" y="84331"/>
                </a:lnTo>
                <a:lnTo>
                  <a:pt x="0" y="138049"/>
                </a:lnTo>
                <a:lnTo>
                  <a:pt x="9739" y="191839"/>
                </a:lnTo>
                <a:lnTo>
                  <a:pt x="36290" y="235759"/>
                </a:lnTo>
                <a:lnTo>
                  <a:pt x="75652" y="265368"/>
                </a:lnTo>
                <a:lnTo>
                  <a:pt x="123825" y="276225"/>
                </a:lnTo>
                <a:lnTo>
                  <a:pt x="171997" y="265368"/>
                </a:lnTo>
                <a:lnTo>
                  <a:pt x="211359" y="235759"/>
                </a:lnTo>
                <a:lnTo>
                  <a:pt x="237910" y="191839"/>
                </a:lnTo>
                <a:lnTo>
                  <a:pt x="247650" y="138049"/>
                </a:lnTo>
                <a:lnTo>
                  <a:pt x="237910" y="84331"/>
                </a:lnTo>
                <a:lnTo>
                  <a:pt x="211359" y="40449"/>
                </a:lnTo>
                <a:lnTo>
                  <a:pt x="171997" y="10854"/>
                </a:lnTo>
                <a:lnTo>
                  <a:pt x="12382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84150" y="9795674"/>
            <a:ext cx="324485" cy="31305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z="1800" spc="-200" b="1">
                <a:solidFill>
                  <a:srgbClr val="FFFFFF"/>
                </a:solidFill>
                <a:latin typeface="Tahoma"/>
                <a:cs typeface="Tahoma"/>
              </a:rPr>
              <a:t>10</a:t>
            </a:fld>
            <a:endParaRPr sz="1800">
              <a:latin typeface="Tahoma"/>
              <a:cs typeface="Tahom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0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SOPHiA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GENETICS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165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9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Confidential</a:t>
            </a:r>
            <a:r>
              <a:rPr dirty="0" spc="-10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6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40">
                <a:solidFill>
                  <a:srgbClr val="092D49"/>
                </a:solidFill>
              </a:rPr>
              <a:t>use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5">
                <a:solidFill>
                  <a:srgbClr val="092D49"/>
                </a:solidFill>
              </a:rPr>
              <a:t>in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0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3758926" y="10034168"/>
            <a:ext cx="4417060" cy="21717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contrived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externally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sourced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commercial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cfDNA</a:t>
            </a:r>
            <a:r>
              <a:rPr dirty="0" sz="1200" spc="-2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reference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materials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66209" y="6431257"/>
            <a:ext cx="4065270" cy="2076450"/>
            <a:chOff x="2266209" y="6431257"/>
            <a:chExt cx="4065270" cy="20764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6209" y="6431257"/>
              <a:ext cx="4064772" cy="15411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76750" y="8491473"/>
              <a:ext cx="968375" cy="635"/>
            </a:xfrm>
            <a:custGeom>
              <a:avLst/>
              <a:gdLst/>
              <a:ahLst/>
              <a:cxnLst/>
              <a:rect l="l" t="t" r="r" b="b"/>
              <a:pathLst>
                <a:path w="968375" h="634">
                  <a:moveTo>
                    <a:pt x="0" y="0"/>
                  </a:moveTo>
                  <a:lnTo>
                    <a:pt x="968375" y="126"/>
                  </a:lnTo>
                </a:path>
              </a:pathLst>
            </a:custGeom>
            <a:ln w="31750">
              <a:solidFill>
                <a:srgbClr val="05466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7886065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55"/>
              <a:t>H</a:t>
            </a:r>
            <a:r>
              <a:rPr dirty="0" spc="-145"/>
              <a:t>i</a:t>
            </a:r>
            <a:r>
              <a:rPr dirty="0" spc="-325"/>
              <a:t>g</a:t>
            </a:r>
            <a:r>
              <a:rPr dirty="0" spc="-250"/>
              <a:t>h</a:t>
            </a:r>
            <a:r>
              <a:rPr dirty="0" spc="-375"/>
              <a:t> </a:t>
            </a:r>
            <a:r>
              <a:rPr dirty="0" spc="-110"/>
              <a:t>i</a:t>
            </a:r>
            <a:r>
              <a:rPr dirty="0" spc="-250"/>
              <a:t>n</a:t>
            </a:r>
            <a:r>
              <a:rPr dirty="0" spc="-85"/>
              <a:t>t</a:t>
            </a:r>
            <a:r>
              <a:rPr dirty="0" spc="-310"/>
              <a:t>e</a:t>
            </a:r>
            <a:r>
              <a:rPr dirty="0" spc="-150"/>
              <a:t>r</a:t>
            </a:r>
            <a:r>
              <a:rPr dirty="0" spc="-380"/>
              <a:t>-</a:t>
            </a:r>
            <a:r>
              <a:rPr dirty="0" spc="-30"/>
              <a:t>l</a:t>
            </a:r>
            <a:r>
              <a:rPr dirty="0" spc="-330"/>
              <a:t>a</a:t>
            </a:r>
            <a:r>
              <a:rPr dirty="0" spc="-229"/>
              <a:t>b</a:t>
            </a:r>
            <a:r>
              <a:rPr dirty="0" spc="-250"/>
              <a:t>o</a:t>
            </a:r>
            <a:r>
              <a:rPr dirty="0" spc="-80"/>
              <a:t>r</a:t>
            </a:r>
            <a:r>
              <a:rPr dirty="0" spc="-330"/>
              <a:t>a</a:t>
            </a:r>
            <a:r>
              <a:rPr dirty="0" spc="-85"/>
              <a:t>t</a:t>
            </a:r>
            <a:r>
              <a:rPr dirty="0" spc="-250"/>
              <a:t>o</a:t>
            </a:r>
            <a:r>
              <a:rPr dirty="0" spc="-150"/>
              <a:t>r</a:t>
            </a:r>
            <a:r>
              <a:rPr dirty="0" spc="-195"/>
              <a:t>y</a:t>
            </a:r>
            <a:r>
              <a:rPr dirty="0" spc="-409"/>
              <a:t> </a:t>
            </a:r>
            <a:r>
              <a:rPr dirty="0" spc="-80"/>
              <a:t>r</a:t>
            </a:r>
            <a:r>
              <a:rPr dirty="0" spc="-310"/>
              <a:t>e</a:t>
            </a:r>
            <a:r>
              <a:rPr dirty="0" spc="-220"/>
              <a:t>p</a:t>
            </a:r>
            <a:r>
              <a:rPr dirty="0" spc="-150"/>
              <a:t>r</a:t>
            </a:r>
            <a:r>
              <a:rPr dirty="0" spc="-250"/>
              <a:t>o</a:t>
            </a:r>
            <a:r>
              <a:rPr dirty="0" spc="-220"/>
              <a:t>d</a:t>
            </a:r>
            <a:r>
              <a:rPr dirty="0" spc="-265"/>
              <a:t>u</a:t>
            </a:r>
            <a:r>
              <a:rPr dirty="0" spc="-204"/>
              <a:t>c</a:t>
            </a:r>
            <a:r>
              <a:rPr dirty="0" spc="-100"/>
              <a:t>i</a:t>
            </a:r>
            <a:r>
              <a:rPr dirty="0" spc="-229"/>
              <a:t>b</a:t>
            </a:r>
            <a:r>
              <a:rPr dirty="0" spc="-75"/>
              <a:t>i</a:t>
            </a:r>
            <a:r>
              <a:rPr dirty="0" spc="-125"/>
              <a:t>l</a:t>
            </a:r>
            <a:r>
              <a:rPr dirty="0" spc="-90"/>
              <a:t>i</a:t>
            </a:r>
            <a:r>
              <a:rPr dirty="0" spc="-170"/>
              <a:t>t</a:t>
            </a:r>
            <a:r>
              <a:rPr dirty="0" spc="-195"/>
              <a:t>y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97560" y="2514600"/>
            <a:ext cx="6469484" cy="16002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79183" y="2268219"/>
            <a:ext cx="495934" cy="2654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5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23531" y="2268219"/>
            <a:ext cx="495934" cy="2654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6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56739" y="1690052"/>
            <a:ext cx="4311015" cy="843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4" b="1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400" spc="-5" b="1">
                <a:solidFill>
                  <a:srgbClr val="092D49"/>
                </a:solidFill>
                <a:latin typeface="Tahoma"/>
                <a:cs typeface="Tahoma"/>
              </a:rPr>
              <a:t>.</a:t>
            </a:r>
            <a:r>
              <a:rPr dirty="0" sz="2400" spc="-325" b="1">
                <a:solidFill>
                  <a:srgbClr val="092D49"/>
                </a:solidFill>
                <a:latin typeface="Tahoma"/>
                <a:cs typeface="Tahoma"/>
              </a:rPr>
              <a:t>5</a:t>
            </a:r>
            <a:r>
              <a:rPr dirty="0" sz="2400" spc="-819" b="1">
                <a:solidFill>
                  <a:srgbClr val="092D49"/>
                </a:solidFill>
                <a:latin typeface="Tahoma"/>
                <a:cs typeface="Tahoma"/>
              </a:rPr>
              <a:t>%</a:t>
            </a:r>
            <a:r>
              <a:rPr dirty="0" sz="240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114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4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endParaRPr sz="2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  <a:spcBef>
                <a:spcPts val="1695"/>
              </a:spcBef>
              <a:tabLst>
                <a:tab pos="989965" algn="l"/>
                <a:tab pos="2491105" algn="l"/>
                <a:tab pos="3827145" algn="l"/>
              </a:tabLst>
            </a:pP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	</a:t>
            </a: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	</a:t>
            </a: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3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	</a:t>
            </a: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4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46040" y="4153598"/>
            <a:ext cx="112395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30">
                <a:solidFill>
                  <a:srgbClr val="344046"/>
                </a:solidFill>
                <a:latin typeface="Tahoma"/>
                <a:cs typeface="Tahoma"/>
              </a:rPr>
              <a:t>Replicates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736065" y="3003550"/>
            <a:ext cx="2160270" cy="741045"/>
          </a:xfrm>
          <a:custGeom>
            <a:avLst/>
            <a:gdLst/>
            <a:ahLst/>
            <a:cxnLst/>
            <a:rect l="l" t="t" r="r" b="b"/>
            <a:pathLst>
              <a:path w="2160269" h="741045">
                <a:moveTo>
                  <a:pt x="2160015" y="0"/>
                </a:moveTo>
                <a:lnTo>
                  <a:pt x="0" y="0"/>
                </a:lnTo>
                <a:lnTo>
                  <a:pt x="0" y="741045"/>
                </a:lnTo>
                <a:lnTo>
                  <a:pt x="2160015" y="741045"/>
                </a:lnTo>
                <a:lnTo>
                  <a:pt x="2160015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9769602" y="3003550"/>
          <a:ext cx="8308340" cy="2418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325"/>
                <a:gridCol w="1008380"/>
                <a:gridCol w="1368424"/>
                <a:gridCol w="1080135"/>
                <a:gridCol w="1080135"/>
                <a:gridCol w="1120775"/>
                <a:gridCol w="1049020"/>
              </a:tblGrid>
              <a:tr h="741045">
                <a:tc gridSpan="5">
                  <a:txBody>
                    <a:bodyPr/>
                    <a:lstStyle/>
                    <a:p>
                      <a:pPr marL="4351655" marR="151765" indent="-215265">
                        <a:lnSpc>
                          <a:spcPts val="2930"/>
                        </a:lnSpc>
                      </a:pPr>
                      <a:r>
                        <a:rPr dirty="0" sz="2400" spc="20" b="1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2400" spc="-50" b="1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45" b="1"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2400" spc="-50" b="1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5" b="1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-20" b="1"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 spc="5" b="1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-30" b="1"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2400" spc="5" b="1"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400" spc="-15" b="1"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2400" spc="5" b="1"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400" spc="50" b="1"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 b="1">
                          <a:latin typeface="Tahoma"/>
                          <a:cs typeface="Tahoma"/>
                        </a:rPr>
                        <a:t>y  </a:t>
                      </a:r>
                      <a:r>
                        <a:rPr dirty="0" sz="2400" spc="-160" b="1">
                          <a:latin typeface="Tahoma"/>
                          <a:cs typeface="Tahoma"/>
                        </a:rPr>
                        <a:t>(intra-lab)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398780" marR="22860" indent="-351790">
                        <a:lnSpc>
                          <a:spcPts val="2930"/>
                        </a:lnSpc>
                      </a:pPr>
                      <a:r>
                        <a:rPr dirty="0" sz="2400" spc="-130" b="1">
                          <a:latin typeface="Tahoma"/>
                          <a:cs typeface="Tahoma"/>
                        </a:rPr>
                        <a:t>Reproducibility </a:t>
                      </a:r>
                      <a:r>
                        <a:rPr dirty="0" sz="2400" spc="-690" b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spc="-160" b="1">
                          <a:latin typeface="Tahoma"/>
                          <a:cs typeface="Tahoma"/>
                        </a:rPr>
                        <a:t>(inter-lab)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FF0F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47394">
                <a:tc>
                  <a:txBody>
                    <a:bodyPr/>
                    <a:lstStyle/>
                    <a:p>
                      <a:pPr marL="544830" marR="149860" indent="-372110">
                        <a:lnSpc>
                          <a:spcPts val="2930"/>
                        </a:lnSpc>
                      </a:pPr>
                      <a:r>
                        <a:rPr dirty="0" sz="2400" spc="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-3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x</a:t>
                      </a:r>
                      <a:r>
                        <a:rPr dirty="0" sz="2400" spc="-2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2400" spc="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2400" spc="-1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 spc="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  </a:t>
                      </a:r>
                      <a:r>
                        <a:rPr dirty="0" sz="2400" spc="-2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VAF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257175" marR="125730" indent="-109855">
                        <a:lnSpc>
                          <a:spcPts val="2930"/>
                        </a:lnSpc>
                      </a:pPr>
                      <a:r>
                        <a:rPr dirty="0" sz="2400" spc="-3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2400" spc="2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n  </a:t>
                      </a:r>
                      <a:r>
                        <a:rPr dirty="0" sz="2400" spc="-2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VAF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438784" marR="43180" indent="-372745">
                        <a:lnSpc>
                          <a:spcPts val="2930"/>
                        </a:lnSpc>
                      </a:pPr>
                      <a:r>
                        <a:rPr dirty="0" sz="2400" spc="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-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x</a:t>
                      </a:r>
                      <a:r>
                        <a:rPr dirty="0" sz="2400" spc="-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2400" spc="2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24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 spc="2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  </a:t>
                      </a:r>
                      <a:r>
                        <a:rPr dirty="0" sz="2400" spc="-31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SD*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2400" spc="-229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SD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177165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20979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2400" spc="-4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%CV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177165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2400" spc="-229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SD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177165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4470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2400" spc="-44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%CV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177165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92D49"/>
                    </a:solidFill>
                  </a:tcPr>
                </a:tc>
              </a:tr>
              <a:tr h="458597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85">
                          <a:latin typeface="Tahoma"/>
                          <a:cs typeface="Tahoma"/>
                        </a:rPr>
                        <a:t>2.5%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2.34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0.23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0.34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565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14.5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0.35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FF0F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3876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400" spc="-120">
                          <a:latin typeface="Tahoma"/>
                          <a:cs typeface="Tahoma"/>
                        </a:rPr>
                        <a:t>14.8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FF0F9"/>
                    </a:solidFill>
                  </a:tcPr>
                </a:tc>
              </a:tr>
              <a:tr h="464947"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355" b="1">
                          <a:latin typeface="Tahoma"/>
                          <a:cs typeface="Tahoma"/>
                        </a:rPr>
                        <a:t>0.5%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0.48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0.10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0.14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002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29.6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0.15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FF0F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228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400" spc="-215" b="1">
                          <a:latin typeface="Tahoma"/>
                          <a:cs typeface="Tahoma"/>
                        </a:rPr>
                        <a:t>30.1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92D49"/>
                      </a:solidFill>
                      <a:prstDash val="solid"/>
                    </a:lnL>
                    <a:lnR w="12700">
                      <a:solidFill>
                        <a:srgbClr val="092D49"/>
                      </a:solidFill>
                      <a:prstDash val="solid"/>
                    </a:lnR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DFF0F9"/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9979659" y="6182423"/>
            <a:ext cx="6294120" cy="81661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469900" marR="5080" indent="-457834">
              <a:lnSpc>
                <a:spcPts val="3080"/>
              </a:lnSpc>
              <a:spcBef>
                <a:spcPts val="260"/>
              </a:spcBef>
              <a:buFont typeface="Arial MT"/>
              <a:buChar char="►"/>
              <a:tabLst>
                <a:tab pos="470534" algn="l"/>
              </a:tabLst>
            </a:pP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At</a:t>
            </a:r>
            <a:r>
              <a:rPr dirty="0" sz="2600" spc="-2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4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4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215" b="1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3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60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32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25" b="1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26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65" b="1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600" spc="-12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260" b="1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600" spc="-21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4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8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0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2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4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25" b="1">
                <a:solidFill>
                  <a:srgbClr val="092D49"/>
                </a:solidFill>
                <a:latin typeface="Tahoma"/>
                <a:cs typeface="Tahoma"/>
              </a:rPr>
              <a:t>s  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equivalent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30" b="1">
                <a:solidFill>
                  <a:srgbClr val="092D49"/>
                </a:solidFill>
                <a:latin typeface="Tahoma"/>
                <a:cs typeface="Tahoma"/>
              </a:rPr>
              <a:t>to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20" b="1">
                <a:solidFill>
                  <a:srgbClr val="092D49"/>
                </a:solidFill>
                <a:latin typeface="Tahoma"/>
                <a:cs typeface="Tahoma"/>
              </a:rPr>
              <a:t>that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observed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092D49"/>
                </a:solidFill>
                <a:latin typeface="Tahoma"/>
                <a:cs typeface="Tahoma"/>
              </a:rPr>
              <a:t>within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092D49"/>
                </a:solidFill>
                <a:latin typeface="Tahoma"/>
                <a:cs typeface="Tahoma"/>
              </a:rPr>
              <a:t>sites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79659" y="7364666"/>
            <a:ext cx="7036434" cy="82676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69900" marR="5080" indent="-457834">
              <a:lnSpc>
                <a:spcPct val="101099"/>
              </a:lnSpc>
              <a:spcBef>
                <a:spcPts val="90"/>
              </a:spcBef>
              <a:buFont typeface="Arial MT"/>
              <a:buChar char="►"/>
              <a:tabLst>
                <a:tab pos="470534" algn="l"/>
              </a:tabLst>
            </a:pP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5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29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600" spc="-18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600" spc="-19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8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3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9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he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285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9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600" spc="-229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8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600" spc="-18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21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nd  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consistency</a:t>
            </a:r>
            <a:r>
              <a:rPr dirty="0" sz="260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the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30" b="1">
                <a:solidFill>
                  <a:srgbClr val="092D49"/>
                </a:solidFill>
                <a:latin typeface="Tahoma"/>
                <a:cs typeface="Tahoma"/>
              </a:rPr>
              <a:t>protocol</a:t>
            </a:r>
            <a:r>
              <a:rPr dirty="0" sz="2600" spc="-3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600" spc="-3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data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092D49"/>
                </a:solidFill>
                <a:latin typeface="Tahoma"/>
                <a:cs typeface="Tahoma"/>
              </a:rPr>
              <a:t>analysis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33876" y="4567301"/>
            <a:ext cx="1460500" cy="153670"/>
          </a:xfrm>
          <a:custGeom>
            <a:avLst/>
            <a:gdLst/>
            <a:ahLst/>
            <a:cxnLst/>
            <a:rect l="l" t="t" r="r" b="b"/>
            <a:pathLst>
              <a:path w="1460500" h="153670">
                <a:moveTo>
                  <a:pt x="0" y="142875"/>
                </a:moveTo>
                <a:lnTo>
                  <a:pt x="1460119" y="142875"/>
                </a:lnTo>
              </a:path>
              <a:path w="1460500" h="153670">
                <a:moveTo>
                  <a:pt x="0" y="153415"/>
                </a:moveTo>
                <a:lnTo>
                  <a:pt x="0" y="9525"/>
                </a:lnTo>
              </a:path>
              <a:path w="1460500" h="153670">
                <a:moveTo>
                  <a:pt x="1457325" y="143890"/>
                </a:moveTo>
                <a:lnTo>
                  <a:pt x="1457325" y="0"/>
                </a:lnTo>
              </a:path>
            </a:pathLst>
          </a:custGeom>
          <a:ln w="3175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95726" y="4910201"/>
            <a:ext cx="720090" cy="144145"/>
          </a:xfrm>
          <a:custGeom>
            <a:avLst/>
            <a:gdLst/>
            <a:ahLst/>
            <a:cxnLst/>
            <a:rect l="l" t="t" r="r" b="b"/>
            <a:pathLst>
              <a:path w="720089" h="144145">
                <a:moveTo>
                  <a:pt x="0" y="133350"/>
                </a:moveTo>
                <a:lnTo>
                  <a:pt x="719963" y="133350"/>
                </a:lnTo>
              </a:path>
              <a:path w="720089" h="144145">
                <a:moveTo>
                  <a:pt x="9525" y="143890"/>
                </a:moveTo>
                <a:lnTo>
                  <a:pt x="9525" y="0"/>
                </a:lnTo>
              </a:path>
              <a:path w="720089" h="144145">
                <a:moveTo>
                  <a:pt x="704850" y="143890"/>
                </a:moveTo>
                <a:lnTo>
                  <a:pt x="704850" y="0"/>
                </a:lnTo>
              </a:path>
            </a:pathLst>
          </a:custGeom>
          <a:ln w="3175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48301" y="4900676"/>
            <a:ext cx="720090" cy="153670"/>
          </a:xfrm>
          <a:custGeom>
            <a:avLst/>
            <a:gdLst/>
            <a:ahLst/>
            <a:cxnLst/>
            <a:rect l="l" t="t" r="r" b="b"/>
            <a:pathLst>
              <a:path w="720089" h="153670">
                <a:moveTo>
                  <a:pt x="0" y="142875"/>
                </a:moveTo>
                <a:lnTo>
                  <a:pt x="719963" y="142875"/>
                </a:lnTo>
              </a:path>
              <a:path w="720089" h="153670">
                <a:moveTo>
                  <a:pt x="19050" y="143890"/>
                </a:moveTo>
                <a:lnTo>
                  <a:pt x="19050" y="0"/>
                </a:lnTo>
              </a:path>
              <a:path w="720089" h="153670">
                <a:moveTo>
                  <a:pt x="704850" y="153415"/>
                </a:moveTo>
                <a:lnTo>
                  <a:pt x="704850" y="9525"/>
                </a:lnTo>
              </a:path>
            </a:pathLst>
          </a:custGeom>
          <a:ln w="3175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52182" y="4407725"/>
            <a:ext cx="5502275" cy="1569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3736340">
              <a:lnSpc>
                <a:spcPct val="121500"/>
              </a:lnSpc>
              <a:spcBef>
                <a:spcPts val="95"/>
              </a:spcBef>
            </a:pP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Repeatability </a:t>
            </a:r>
            <a:r>
              <a:rPr dirty="0" sz="2000" spc="-1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-254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-12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0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7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-9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>
              <a:latin typeface="Tahoma"/>
              <a:cs typeface="Tahoma"/>
            </a:endParaRPr>
          </a:p>
          <a:p>
            <a:pPr marL="1656714">
              <a:lnSpc>
                <a:spcPct val="100000"/>
              </a:lnSpc>
            </a:pP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0</a:t>
            </a:r>
            <a:r>
              <a:rPr dirty="0" sz="2400" spc="-5" b="1">
                <a:solidFill>
                  <a:srgbClr val="092D49"/>
                </a:solidFill>
                <a:latin typeface="Tahoma"/>
                <a:cs typeface="Tahoma"/>
              </a:rPr>
              <a:t>.</a:t>
            </a:r>
            <a:r>
              <a:rPr dirty="0" sz="2400" spc="-335" b="1">
                <a:solidFill>
                  <a:srgbClr val="092D49"/>
                </a:solidFill>
                <a:latin typeface="Tahoma"/>
                <a:cs typeface="Tahoma"/>
              </a:rPr>
              <a:t>5</a:t>
            </a:r>
            <a:r>
              <a:rPr dirty="0" sz="2400" spc="-825" b="1">
                <a:solidFill>
                  <a:srgbClr val="092D49"/>
                </a:solidFill>
                <a:latin typeface="Tahoma"/>
                <a:cs typeface="Tahoma"/>
              </a:rPr>
              <a:t>%</a:t>
            </a:r>
            <a:r>
              <a:rPr dirty="0" sz="240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114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9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19576" y="8729726"/>
            <a:ext cx="360045" cy="144145"/>
          </a:xfrm>
          <a:custGeom>
            <a:avLst/>
            <a:gdLst/>
            <a:ahLst/>
            <a:cxnLst/>
            <a:rect l="l" t="t" r="r" b="b"/>
            <a:pathLst>
              <a:path w="360045" h="144145">
                <a:moveTo>
                  <a:pt x="0" y="133350"/>
                </a:moveTo>
                <a:lnTo>
                  <a:pt x="359918" y="133350"/>
                </a:lnTo>
              </a:path>
              <a:path w="360045" h="144145">
                <a:moveTo>
                  <a:pt x="9525" y="143890"/>
                </a:moveTo>
                <a:lnTo>
                  <a:pt x="9525" y="0"/>
                </a:lnTo>
              </a:path>
              <a:path w="360045" h="144145">
                <a:moveTo>
                  <a:pt x="342900" y="143890"/>
                </a:moveTo>
                <a:lnTo>
                  <a:pt x="342900" y="0"/>
                </a:lnTo>
              </a:path>
            </a:pathLst>
          </a:custGeom>
          <a:ln w="3175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05426" y="8720201"/>
            <a:ext cx="360045" cy="153670"/>
          </a:xfrm>
          <a:custGeom>
            <a:avLst/>
            <a:gdLst/>
            <a:ahLst/>
            <a:cxnLst/>
            <a:rect l="l" t="t" r="r" b="b"/>
            <a:pathLst>
              <a:path w="360045" h="153670">
                <a:moveTo>
                  <a:pt x="0" y="142875"/>
                </a:moveTo>
                <a:lnTo>
                  <a:pt x="359918" y="142875"/>
                </a:lnTo>
              </a:path>
              <a:path w="360045" h="153670">
                <a:moveTo>
                  <a:pt x="9525" y="143890"/>
                </a:moveTo>
                <a:lnTo>
                  <a:pt x="9525" y="0"/>
                </a:lnTo>
              </a:path>
              <a:path w="360045" h="153670">
                <a:moveTo>
                  <a:pt x="342900" y="153415"/>
                </a:moveTo>
                <a:lnTo>
                  <a:pt x="342900" y="9525"/>
                </a:lnTo>
              </a:path>
            </a:pathLst>
          </a:custGeom>
          <a:ln w="3175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955992" y="8244014"/>
            <a:ext cx="1769110" cy="7658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1500"/>
              </a:lnSpc>
              <a:spcBef>
                <a:spcPts val="90"/>
              </a:spcBef>
            </a:pP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Repeatability </a:t>
            </a:r>
            <a:r>
              <a:rPr dirty="0" sz="2000" spc="-1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-254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000" spc="-9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-12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0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14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7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-9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970401" y="6824412"/>
            <a:ext cx="3654425" cy="1694180"/>
            <a:chOff x="3970401" y="6824412"/>
            <a:chExt cx="3654425" cy="1694180"/>
          </a:xfrm>
        </p:grpSpPr>
        <p:sp>
          <p:nvSpPr>
            <p:cNvPr id="23" name="object 23"/>
            <p:cNvSpPr/>
            <p:nvPr/>
          </p:nvSpPr>
          <p:spPr>
            <a:xfrm>
              <a:off x="3986276" y="8348726"/>
              <a:ext cx="933450" cy="153670"/>
            </a:xfrm>
            <a:custGeom>
              <a:avLst/>
              <a:gdLst/>
              <a:ahLst/>
              <a:cxnLst/>
              <a:rect l="l" t="t" r="r" b="b"/>
              <a:pathLst>
                <a:path w="933450" h="153670">
                  <a:moveTo>
                    <a:pt x="0" y="143891"/>
                  </a:moveTo>
                  <a:lnTo>
                    <a:pt x="0" y="0"/>
                  </a:lnTo>
                </a:path>
                <a:path w="933450" h="153670">
                  <a:moveTo>
                    <a:pt x="933450" y="153416"/>
                  </a:moveTo>
                  <a:lnTo>
                    <a:pt x="933450" y="9525"/>
                  </a:lnTo>
                </a:path>
              </a:pathLst>
            </a:custGeom>
            <a:ln w="31750">
              <a:solidFill>
                <a:srgbClr val="05466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24625" y="6824412"/>
              <a:ext cx="1100124" cy="695993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0625" y="2524125"/>
            <a:ext cx="8115300" cy="162877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387080" y="2268219"/>
            <a:ext cx="495934" cy="2654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550" spc="9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5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55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55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550" spc="-65">
                <a:solidFill>
                  <a:srgbClr val="092D49"/>
                </a:solidFill>
                <a:latin typeface="Tahoma"/>
                <a:cs typeface="Tahoma"/>
              </a:rPr>
              <a:t>7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24810" y="6081331"/>
            <a:ext cx="3677285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95044" algn="l"/>
                <a:tab pos="1713864" algn="l"/>
                <a:tab pos="2917190" algn="l"/>
                <a:tab pos="3535679" algn="l"/>
              </a:tabLst>
            </a:pPr>
            <a:r>
              <a:rPr dirty="0" baseline="1388" sz="3000" spc="-104">
                <a:solidFill>
                  <a:srgbClr val="344046"/>
                </a:solidFill>
                <a:latin typeface="Tahoma"/>
                <a:cs typeface="Tahoma"/>
              </a:rPr>
              <a:t>S</a:t>
            </a:r>
            <a:r>
              <a:rPr dirty="0" baseline="1388" sz="3000" spc="97">
                <a:solidFill>
                  <a:srgbClr val="344046"/>
                </a:solidFill>
                <a:latin typeface="Tahoma"/>
                <a:cs typeface="Tahoma"/>
              </a:rPr>
              <a:t>i</a:t>
            </a:r>
            <a:r>
              <a:rPr dirty="0" baseline="1388" sz="3000" spc="7">
                <a:solidFill>
                  <a:srgbClr val="344046"/>
                </a:solidFill>
                <a:latin typeface="Tahoma"/>
                <a:cs typeface="Tahoma"/>
              </a:rPr>
              <a:t>t</a:t>
            </a:r>
            <a:r>
              <a:rPr dirty="0" baseline="1388" sz="3000" spc="-75">
                <a:solidFill>
                  <a:srgbClr val="344046"/>
                </a:solidFill>
                <a:latin typeface="Tahoma"/>
                <a:cs typeface="Tahoma"/>
              </a:rPr>
              <a:t>e</a:t>
            </a:r>
            <a:r>
              <a:rPr dirty="0" baseline="1388" sz="3000" spc="-419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baseline="1388" sz="3000" spc="-127">
                <a:solidFill>
                  <a:srgbClr val="344046"/>
                </a:solidFill>
                <a:latin typeface="Tahoma"/>
                <a:cs typeface="Tahoma"/>
              </a:rPr>
              <a:t>1</a:t>
            </a:r>
            <a:r>
              <a:rPr dirty="0" baseline="1388" sz="3000">
                <a:solidFill>
                  <a:srgbClr val="344046"/>
                </a:solidFill>
                <a:latin typeface="Tahoma"/>
                <a:cs typeface="Tahoma"/>
              </a:rPr>
              <a:t>	</a:t>
            </a:r>
            <a:r>
              <a:rPr dirty="0" baseline="1388" sz="3000" spc="-127">
                <a:solidFill>
                  <a:srgbClr val="344046"/>
                </a:solidFill>
                <a:latin typeface="Tahoma"/>
                <a:cs typeface="Tahoma"/>
              </a:rPr>
              <a:t>2</a:t>
            </a:r>
            <a:r>
              <a:rPr dirty="0" baseline="1388" sz="3000">
                <a:solidFill>
                  <a:srgbClr val="344046"/>
                </a:solidFill>
                <a:latin typeface="Tahoma"/>
                <a:cs typeface="Tahoma"/>
              </a:rPr>
              <a:t>	</a:t>
            </a:r>
            <a:r>
              <a:rPr dirty="0" baseline="1388" sz="3000" spc="-104">
                <a:solidFill>
                  <a:srgbClr val="344046"/>
                </a:solidFill>
                <a:latin typeface="Tahoma"/>
                <a:cs typeface="Tahoma"/>
              </a:rPr>
              <a:t>S</a:t>
            </a:r>
            <a:r>
              <a:rPr dirty="0" baseline="1388" sz="3000" spc="89">
                <a:solidFill>
                  <a:srgbClr val="344046"/>
                </a:solidFill>
                <a:latin typeface="Tahoma"/>
                <a:cs typeface="Tahoma"/>
              </a:rPr>
              <a:t>i</a:t>
            </a:r>
            <a:r>
              <a:rPr dirty="0" baseline="1388" sz="3000">
                <a:solidFill>
                  <a:srgbClr val="344046"/>
                </a:solidFill>
                <a:latin typeface="Tahoma"/>
                <a:cs typeface="Tahoma"/>
              </a:rPr>
              <a:t>t</a:t>
            </a:r>
            <a:r>
              <a:rPr dirty="0" baseline="1388" sz="3000" spc="-75">
                <a:solidFill>
                  <a:srgbClr val="344046"/>
                </a:solidFill>
                <a:latin typeface="Tahoma"/>
                <a:cs typeface="Tahoma"/>
              </a:rPr>
              <a:t>e</a:t>
            </a:r>
            <a:r>
              <a:rPr dirty="0" baseline="1388" sz="3000" spc="-427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baseline="1388" sz="3000" spc="-127">
                <a:solidFill>
                  <a:srgbClr val="344046"/>
                </a:solidFill>
                <a:latin typeface="Tahoma"/>
                <a:cs typeface="Tahoma"/>
              </a:rPr>
              <a:t>3</a:t>
            </a:r>
            <a:r>
              <a:rPr dirty="0" baseline="1388" sz="3000">
                <a:solidFill>
                  <a:srgbClr val="344046"/>
                </a:solidFill>
                <a:latin typeface="Tahoma"/>
                <a:cs typeface="Tahoma"/>
              </a:rPr>
              <a:t>	</a:t>
            </a:r>
            <a:r>
              <a:rPr dirty="0" sz="2000" spc="-90">
                <a:solidFill>
                  <a:srgbClr val="344046"/>
                </a:solidFill>
                <a:latin typeface="Tahoma"/>
                <a:cs typeface="Tahoma"/>
              </a:rPr>
              <a:t>4</a:t>
            </a:r>
            <a:r>
              <a:rPr dirty="0" sz="2000">
                <a:solidFill>
                  <a:srgbClr val="344046"/>
                </a:solidFill>
                <a:latin typeface="Tahoma"/>
                <a:cs typeface="Tahoma"/>
              </a:rPr>
              <a:t>	</a:t>
            </a:r>
            <a:r>
              <a:rPr dirty="0" baseline="1388" sz="3000" spc="-127">
                <a:solidFill>
                  <a:srgbClr val="344046"/>
                </a:solidFill>
                <a:latin typeface="Tahoma"/>
                <a:cs typeface="Tahoma"/>
              </a:rPr>
              <a:t>5</a:t>
            </a:r>
            <a:endParaRPr baseline="1388" sz="3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14775" y="8067344"/>
            <a:ext cx="1097915" cy="323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395"/>
              </a:lnSpc>
            </a:pPr>
            <a:r>
              <a:rPr dirty="0" sz="2000" spc="-120">
                <a:solidFill>
                  <a:srgbClr val="344046"/>
                </a:solidFill>
                <a:latin typeface="Tahoma"/>
                <a:cs typeface="Tahoma"/>
              </a:rPr>
              <a:t>R</a:t>
            </a:r>
            <a:r>
              <a:rPr dirty="0" sz="2000" spc="-85">
                <a:solidFill>
                  <a:srgbClr val="344046"/>
                </a:solidFill>
                <a:latin typeface="Tahoma"/>
                <a:cs typeface="Tahoma"/>
              </a:rPr>
              <a:t>e</a:t>
            </a:r>
            <a:r>
              <a:rPr dirty="0" sz="2000" spc="55">
                <a:solidFill>
                  <a:srgbClr val="344046"/>
                </a:solidFill>
                <a:latin typeface="Tahoma"/>
                <a:cs typeface="Tahoma"/>
              </a:rPr>
              <a:t>p</a:t>
            </a:r>
            <a:r>
              <a:rPr dirty="0" sz="2000" spc="25">
                <a:solidFill>
                  <a:srgbClr val="344046"/>
                </a:solidFill>
                <a:latin typeface="Tahoma"/>
                <a:cs typeface="Tahoma"/>
              </a:rPr>
              <a:t>l</a:t>
            </a:r>
            <a:r>
              <a:rPr dirty="0" sz="2000" spc="60">
                <a:solidFill>
                  <a:srgbClr val="344046"/>
                </a:solidFill>
                <a:latin typeface="Tahoma"/>
                <a:cs typeface="Tahoma"/>
              </a:rPr>
              <a:t>i</a:t>
            </a:r>
            <a:r>
              <a:rPr dirty="0" sz="2000" spc="-25">
                <a:solidFill>
                  <a:srgbClr val="344046"/>
                </a:solidFill>
                <a:latin typeface="Tahoma"/>
                <a:cs typeface="Tahoma"/>
              </a:rPr>
              <a:t>c</a:t>
            </a:r>
            <a:r>
              <a:rPr dirty="0" sz="2000" spc="-80">
                <a:solidFill>
                  <a:srgbClr val="344046"/>
                </a:solidFill>
                <a:latin typeface="Tahoma"/>
                <a:cs typeface="Tahoma"/>
              </a:rPr>
              <a:t>a</a:t>
            </a:r>
            <a:r>
              <a:rPr dirty="0" sz="2000">
                <a:solidFill>
                  <a:srgbClr val="344046"/>
                </a:solidFill>
                <a:latin typeface="Tahoma"/>
                <a:cs typeface="Tahoma"/>
              </a:rPr>
              <a:t>t</a:t>
            </a:r>
            <a:r>
              <a:rPr dirty="0" sz="2000" spc="-85">
                <a:solidFill>
                  <a:srgbClr val="344046"/>
                </a:solidFill>
                <a:latin typeface="Tahoma"/>
                <a:cs typeface="Tahoma"/>
              </a:rPr>
              <a:t>e</a:t>
            </a:r>
            <a:r>
              <a:rPr dirty="0" sz="2000" spc="-45">
                <a:solidFill>
                  <a:srgbClr val="344046"/>
                </a:solidFill>
                <a:latin typeface="Tahoma"/>
                <a:cs typeface="Tahoma"/>
              </a:rPr>
              <a:t>s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33525" y="6391275"/>
            <a:ext cx="7772400" cy="1952625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6416675" y="6073457"/>
            <a:ext cx="78232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640715" algn="l"/>
              </a:tabLst>
            </a:pPr>
            <a:r>
              <a:rPr dirty="0" sz="2000" spc="-85">
                <a:solidFill>
                  <a:srgbClr val="344046"/>
                </a:solidFill>
                <a:latin typeface="Tahoma"/>
                <a:cs typeface="Tahoma"/>
              </a:rPr>
              <a:t>6</a:t>
            </a:r>
            <a:r>
              <a:rPr dirty="0" sz="2000" spc="-85">
                <a:solidFill>
                  <a:srgbClr val="344046"/>
                </a:solidFill>
                <a:latin typeface="Tahoma"/>
                <a:cs typeface="Tahoma"/>
              </a:rPr>
              <a:t>	</a:t>
            </a:r>
            <a:r>
              <a:rPr dirty="0" sz="2000" spc="-85">
                <a:solidFill>
                  <a:srgbClr val="344046"/>
                </a:solidFill>
                <a:latin typeface="Tahoma"/>
                <a:cs typeface="Tahoma"/>
              </a:rPr>
              <a:t>7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4150" y="9795674"/>
            <a:ext cx="324485" cy="31305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z="1800" spc="-200" b="1">
                <a:solidFill>
                  <a:srgbClr val="FFFFFF"/>
                </a:solidFill>
                <a:latin typeface="Tahoma"/>
                <a:cs typeface="Tahoma"/>
              </a:rPr>
              <a:t>11</a:t>
            </a:fld>
            <a:endParaRPr sz="1800">
              <a:latin typeface="Tahoma"/>
              <a:cs typeface="Tahom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0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SOPHiA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GENETICS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165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9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Confidential</a:t>
            </a:r>
            <a:r>
              <a:rPr dirty="0" spc="-10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6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40">
                <a:solidFill>
                  <a:srgbClr val="092D49"/>
                </a:solidFill>
              </a:rPr>
              <a:t>use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5">
                <a:solidFill>
                  <a:srgbClr val="092D49"/>
                </a:solidFill>
              </a:rPr>
              <a:t>in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0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514965" y="10027818"/>
            <a:ext cx="7681595" cy="21717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*Expected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SD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based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on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coverage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1200" spc="-2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5000x;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SD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standard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deviation;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CV</a:t>
            </a:r>
            <a:r>
              <a:rPr dirty="0" sz="1200" spc="-1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coefficient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variance;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LoD</a:t>
            </a:r>
            <a:r>
              <a:rPr dirty="0" sz="1200" spc="-1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limit</a:t>
            </a:r>
            <a:r>
              <a:rPr dirty="0" sz="1200" spc="-1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detection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64614" y="9659302"/>
            <a:ext cx="8147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e.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8374380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55"/>
              <a:t>H</a:t>
            </a:r>
            <a:r>
              <a:rPr dirty="0" spc="-145"/>
              <a:t>i</a:t>
            </a:r>
            <a:r>
              <a:rPr dirty="0" spc="-325"/>
              <a:t>g</a:t>
            </a:r>
            <a:r>
              <a:rPr dirty="0" spc="-250"/>
              <a:t>h</a:t>
            </a:r>
            <a:r>
              <a:rPr dirty="0" spc="-375"/>
              <a:t> </a:t>
            </a:r>
            <a:r>
              <a:rPr dirty="0" spc="-210"/>
              <a:t>c</a:t>
            </a:r>
            <a:r>
              <a:rPr dirty="0" spc="-250"/>
              <a:t>o</a:t>
            </a:r>
            <a:r>
              <a:rPr dirty="0" spc="-260"/>
              <a:t>n</a:t>
            </a:r>
            <a:r>
              <a:rPr dirty="0" spc="-210"/>
              <a:t>c</a:t>
            </a:r>
            <a:r>
              <a:rPr dirty="0" spc="-250"/>
              <a:t>o</a:t>
            </a:r>
            <a:r>
              <a:rPr dirty="0" spc="-150"/>
              <a:t>r</a:t>
            </a:r>
            <a:r>
              <a:rPr dirty="0" spc="-220"/>
              <a:t>d</a:t>
            </a:r>
            <a:r>
              <a:rPr dirty="0" spc="-254"/>
              <a:t>an</a:t>
            </a:r>
            <a:r>
              <a:rPr dirty="0" spc="-204"/>
              <a:t>c</a:t>
            </a:r>
            <a:r>
              <a:rPr dirty="0" spc="-275"/>
              <a:t>e</a:t>
            </a:r>
            <a:r>
              <a:rPr dirty="0" spc="-395"/>
              <a:t> </a:t>
            </a:r>
            <a:r>
              <a:rPr dirty="0" spc="-459"/>
              <a:t>w</a:t>
            </a:r>
            <a:r>
              <a:rPr dirty="0" spc="-90"/>
              <a:t>i</a:t>
            </a:r>
            <a:r>
              <a:rPr dirty="0" spc="-100"/>
              <a:t>t</a:t>
            </a:r>
            <a:r>
              <a:rPr dirty="0" spc="-250"/>
              <a:t>h</a:t>
            </a:r>
            <a:r>
              <a:rPr dirty="0" spc="-375"/>
              <a:t> </a:t>
            </a:r>
            <a:r>
              <a:rPr dirty="0" spc="-310"/>
              <a:t>s</a:t>
            </a:r>
            <a:r>
              <a:rPr dirty="0" spc="-110"/>
              <a:t>i</a:t>
            </a:r>
            <a:r>
              <a:rPr dirty="0" spc="-250"/>
              <a:t>n</a:t>
            </a:r>
            <a:r>
              <a:rPr dirty="0" spc="-370"/>
              <a:t>g</a:t>
            </a:r>
            <a:r>
              <a:rPr dirty="0" spc="-30"/>
              <a:t>l</a:t>
            </a:r>
            <a:r>
              <a:rPr dirty="0" spc="-325"/>
              <a:t>e</a:t>
            </a:r>
            <a:r>
              <a:rPr dirty="0" spc="-380"/>
              <a:t>-</a:t>
            </a:r>
            <a:r>
              <a:rPr dirty="0" spc="-240"/>
              <a:t>s</a:t>
            </a:r>
            <a:r>
              <a:rPr dirty="0" spc="-90"/>
              <a:t>i</a:t>
            </a:r>
            <a:r>
              <a:rPr dirty="0" spc="-170"/>
              <a:t>t</a:t>
            </a:r>
            <a:r>
              <a:rPr dirty="0" spc="-275"/>
              <a:t>e</a:t>
            </a:r>
            <a:r>
              <a:rPr dirty="0" spc="-400"/>
              <a:t> </a:t>
            </a:r>
            <a:r>
              <a:rPr dirty="0" spc="-85"/>
              <a:t>t</a:t>
            </a:r>
            <a:r>
              <a:rPr dirty="0" spc="-310"/>
              <a:t>e</a:t>
            </a:r>
            <a:r>
              <a:rPr dirty="0" spc="-315"/>
              <a:t>s</a:t>
            </a:r>
            <a:r>
              <a:rPr dirty="0" spc="-85"/>
              <a:t>t</a:t>
            </a:r>
            <a:r>
              <a:rPr dirty="0" spc="-265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9550" y="9792017"/>
            <a:ext cx="273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1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4614" y="9637776"/>
            <a:ext cx="6462395" cy="434975"/>
          </a:xfrm>
          <a:prstGeom prst="rect">
            <a:avLst/>
          </a:prstGeom>
        </p:spPr>
        <p:txBody>
          <a:bodyPr wrap="square" lIns="0" tIns="34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e.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1200" spc="-220">
                <a:solidFill>
                  <a:srgbClr val="092D49"/>
                </a:solidFill>
                <a:latin typeface="Tahoma"/>
                <a:cs typeface="Tahoma"/>
              </a:rPr>
              <a:t>©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GENETICS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2024</a:t>
            </a:r>
            <a:r>
              <a:rPr dirty="0" sz="1200" spc="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|</a:t>
            </a:r>
            <a:r>
              <a:rPr dirty="0" sz="1200" spc="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Confidential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research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only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diagnostic</a:t>
            </a:r>
            <a:r>
              <a:rPr dirty="0" sz="12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procedures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88500" y="9841865"/>
            <a:ext cx="8634730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435"/>
              </a:lnSpc>
              <a:spcBef>
                <a:spcPts val="100"/>
              </a:spcBef>
            </a:pP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PPA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Positive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Percent</a:t>
            </a:r>
            <a:r>
              <a:rPr dirty="0" sz="12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Agreement;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TP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true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positive;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ETP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equivocal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true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positive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(detected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but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filtered);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FN</a:t>
            </a:r>
            <a:r>
              <a:rPr dirty="0" sz="1200" spc="-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false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negative;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EP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extra</a:t>
            </a:r>
            <a:endParaRPr sz="1200">
              <a:latin typeface="Tahoma"/>
              <a:cs typeface="Tahoma"/>
            </a:endParaRPr>
          </a:p>
          <a:p>
            <a:pPr algn="r" marR="17780">
              <a:lnSpc>
                <a:spcPts val="1435"/>
              </a:lnSpc>
            </a:pP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positive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(extra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variants);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GM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germline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mutation;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CHIP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clonal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haematopoiesis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indeterminate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potential</a:t>
            </a:r>
            <a:endParaRPr sz="1200">
              <a:latin typeface="Tahoma"/>
              <a:cs typeface="Tahoma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495171" y="1372108"/>
          <a:ext cx="9388475" cy="3877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8225"/>
                <a:gridCol w="1231264"/>
                <a:gridCol w="1349375"/>
                <a:gridCol w="695325"/>
                <a:gridCol w="528320"/>
                <a:gridCol w="675004"/>
                <a:gridCol w="541020"/>
                <a:gridCol w="632460"/>
                <a:gridCol w="1015365"/>
                <a:gridCol w="1673860"/>
              </a:tblGrid>
              <a:tr h="704215">
                <a:tc>
                  <a:txBody>
                    <a:bodyPr/>
                    <a:lstStyle/>
                    <a:p>
                      <a:pPr marL="329565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14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Site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Samples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2000" spc="-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2000" spc="-15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spc="-5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5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PPA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0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TP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0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ETP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6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FN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dirty="0" sz="2000" spc="-1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EP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1873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193040" marR="260985" indent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20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2000" spc="-18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|  </a:t>
                      </a:r>
                      <a:r>
                        <a:rPr dirty="0" sz="2000" spc="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925">
                    <a:solidFill>
                      <a:srgbClr val="092D49"/>
                    </a:solidFill>
                  </a:tcPr>
                </a:tc>
                <a:tc>
                  <a:txBody>
                    <a:bodyPr/>
                    <a:lstStyle/>
                    <a:p>
                      <a:pPr marL="339725" marR="262255" indent="-1308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2000" spc="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dirty="0" sz="2000" spc="-7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2000" spc="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2000" spc="-3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spc="1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ed  </a:t>
                      </a:r>
                      <a:r>
                        <a:rPr dirty="0" sz="2000" spc="-10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variants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925">
                    <a:solidFill>
                      <a:srgbClr val="092D49"/>
                    </a:solidFill>
                  </a:tcPr>
                </a:tc>
              </a:tr>
              <a:tr h="392923">
                <a:tc rowSpan="2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2000" spc="-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spc="-3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000" spc="-1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29870">
                    <a:lnL w="6350">
                      <a:solidFill>
                        <a:srgbClr val="092D49"/>
                      </a:solidFill>
                      <a:prstDash val="solid"/>
                    </a:lnL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marL="62865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2987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none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22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100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2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36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71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8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lnR w="6350">
                      <a:solidFill>
                        <a:srgbClr val="092D49"/>
                      </a:solidFill>
                      <a:prstDash val="solid"/>
                    </a:lnR>
                    <a:solidFill>
                      <a:srgbClr val="E0E6E9"/>
                    </a:solidFill>
                  </a:tcPr>
                </a:tc>
              </a:tr>
              <a:tr h="3995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9870">
                    <a:lnL w="6350">
                      <a:solidFill>
                        <a:srgbClr val="092D49"/>
                      </a:solidFill>
                      <a:prstDash val="solid"/>
                    </a:lnL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987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≥</a:t>
                      </a:r>
                      <a:r>
                        <a:rPr dirty="0" sz="2000" spc="-21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dirty="0" sz="2000" spc="1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%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229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100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19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36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715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8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R w="6350">
                      <a:solidFill>
                        <a:srgbClr val="092D49"/>
                      </a:solidFill>
                      <a:prstDash val="solid"/>
                    </a:lnR>
                    <a:solidFill>
                      <a:srgbClr val="E0E6E9"/>
                    </a:solidFill>
                  </a:tcPr>
                </a:tc>
              </a:tr>
              <a:tr h="393537">
                <a:tc rowSpan="2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2000" spc="-3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spc="-3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000" spc="-1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1140">
                    <a:lnL w="6350">
                      <a:solidFill>
                        <a:srgbClr val="092D49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 marL="56515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114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none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86.6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79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R="44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15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8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114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R="812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R="546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8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134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lnR w="6350">
                      <a:solidFill>
                        <a:srgbClr val="092D49"/>
                      </a:solidFill>
                      <a:prstDash val="solid"/>
                    </a:lnR>
                  </a:tcPr>
                </a:tc>
              </a:tr>
              <a:tr h="3989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1140">
                    <a:lnL w="6350">
                      <a:solidFill>
                        <a:srgbClr val="092D49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114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≥</a:t>
                      </a:r>
                      <a:r>
                        <a:rPr dirty="0" sz="2000" spc="-21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dirty="0" sz="2000" spc="1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%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97.5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55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 marR="812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22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ctr" marR="6476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79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R w="6350">
                      <a:solidFill>
                        <a:srgbClr val="092D49"/>
                      </a:solidFill>
                      <a:prstDash val="solid"/>
                    </a:lnR>
                  </a:tcPr>
                </a:tc>
              </a:tr>
              <a:tr h="394456">
                <a:tc rowSpan="2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2000" spc="-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spc="-3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000" spc="-1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1775">
                    <a:lnL w="6350">
                      <a:solidFill>
                        <a:srgbClr val="092D49"/>
                      </a:solidFill>
                      <a:prstDash val="solid"/>
                    </a:lnL>
                    <a:solidFill>
                      <a:srgbClr val="E0E6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marL="56515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19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1775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none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94.1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81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366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T-only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476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3020">
                    <a:lnR w="6350">
                      <a:solidFill>
                        <a:srgbClr val="092D49"/>
                      </a:solidFill>
                      <a:prstDash val="solid"/>
                    </a:lnR>
                    <a:solidFill>
                      <a:srgbClr val="E0E6E9"/>
                    </a:solidFill>
                  </a:tcPr>
                </a:tc>
              </a:tr>
              <a:tr h="39802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1775">
                    <a:lnL w="6350">
                      <a:solidFill>
                        <a:srgbClr val="092D49"/>
                      </a:solidFill>
                      <a:prstDash val="solid"/>
                    </a:lnL>
                    <a:solidFill>
                      <a:srgbClr val="E0E6E9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1775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≥</a:t>
                      </a:r>
                      <a:r>
                        <a:rPr dirty="0" sz="2000" spc="-21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dirty="0" sz="2000" spc="1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%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94.1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429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4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T-only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476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R w="6350">
                      <a:solidFill>
                        <a:srgbClr val="092D49"/>
                      </a:solidFill>
                      <a:prstDash val="solid"/>
                    </a:lnR>
                    <a:solidFill>
                      <a:srgbClr val="E0E6E9"/>
                    </a:solidFill>
                  </a:tcPr>
                </a:tc>
              </a:tr>
              <a:tr h="395125">
                <a:tc rowSpan="2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2000" spc="-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000" spc="-3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000" spc="-14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2410">
                    <a:lnL w="6350">
                      <a:solidFill>
                        <a:srgbClr val="092D49"/>
                      </a:solidFill>
                      <a:prstDash val="solid"/>
                    </a:lnL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marL="56515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23241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none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86.2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40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76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 marR="812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 algn="ctr" marR="64769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65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4290">
                    <a:lnR w="6350">
                      <a:solidFill>
                        <a:srgbClr val="092D49"/>
                      </a:solidFill>
                      <a:prstDash val="solid"/>
                    </a:lnR>
                  </a:tcPr>
                </a:tc>
              </a:tr>
              <a:tr h="39735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2410">
                    <a:lnL w="6350">
                      <a:solidFill>
                        <a:srgbClr val="092D49"/>
                      </a:solidFill>
                      <a:prstDash val="solid"/>
                    </a:lnL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241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≥</a:t>
                      </a:r>
                      <a:r>
                        <a:rPr dirty="0" sz="2000" spc="-21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dirty="0" sz="2000" spc="1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2000" spc="-35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%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75" b="1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94.1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37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46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12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11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476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20">
                          <a:solidFill>
                            <a:srgbClr val="344046"/>
                          </a:solidFill>
                          <a:latin typeface="Tahoma"/>
                          <a:cs typeface="Tahoma"/>
                        </a:rPr>
                        <a:t>51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B="0" marT="35560">
                    <a:lnR w="6350">
                      <a:solidFill>
                        <a:srgbClr val="092D49"/>
                      </a:solidFill>
                      <a:prstDash val="solid"/>
                    </a:lnR>
                    <a:lnB w="6350">
                      <a:solidFill>
                        <a:srgbClr val="092D4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051304" y="9252267"/>
            <a:ext cx="3818254" cy="1968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-30">
                <a:solidFill>
                  <a:srgbClr val="344046"/>
                </a:solidFill>
                <a:latin typeface="Tahoma"/>
                <a:cs typeface="Tahoma"/>
              </a:rPr>
              <a:t>grey</a:t>
            </a:r>
            <a:r>
              <a:rPr dirty="0" sz="1100" spc="-114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15">
                <a:solidFill>
                  <a:srgbClr val="344046"/>
                </a:solidFill>
                <a:latin typeface="Tahoma"/>
                <a:cs typeface="Tahoma"/>
              </a:rPr>
              <a:t>interval</a:t>
            </a:r>
            <a:r>
              <a:rPr dirty="0" sz="1100" spc="-105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245">
                <a:solidFill>
                  <a:srgbClr val="344046"/>
                </a:solidFill>
                <a:latin typeface="Tahoma"/>
                <a:cs typeface="Tahoma"/>
              </a:rPr>
              <a:t>=</a:t>
            </a:r>
            <a:r>
              <a:rPr dirty="0" sz="1100" spc="-150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80">
                <a:solidFill>
                  <a:srgbClr val="344046"/>
                </a:solidFill>
                <a:latin typeface="Tahoma"/>
                <a:cs typeface="Tahoma"/>
              </a:rPr>
              <a:t>95%</a:t>
            </a:r>
            <a:r>
              <a:rPr dirty="0" sz="1100" spc="-145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90">
                <a:solidFill>
                  <a:srgbClr val="344046"/>
                </a:solidFill>
                <a:latin typeface="Tahoma"/>
                <a:cs typeface="Tahoma"/>
              </a:rPr>
              <a:t>CI</a:t>
            </a:r>
            <a:r>
              <a:rPr dirty="0" sz="1100" spc="-114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344046"/>
                </a:solidFill>
                <a:latin typeface="Tahoma"/>
                <a:cs typeface="Tahoma"/>
              </a:rPr>
              <a:t>based</a:t>
            </a:r>
            <a:r>
              <a:rPr dirty="0" sz="1100" spc="-140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5">
                <a:solidFill>
                  <a:srgbClr val="344046"/>
                </a:solidFill>
                <a:latin typeface="Tahoma"/>
                <a:cs typeface="Tahoma"/>
              </a:rPr>
              <a:t>on</a:t>
            </a:r>
            <a:r>
              <a:rPr dirty="0" sz="1100" spc="-130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45">
                <a:solidFill>
                  <a:srgbClr val="344046"/>
                </a:solidFill>
                <a:latin typeface="Tahoma"/>
                <a:cs typeface="Tahoma"/>
              </a:rPr>
              <a:t>2400x</a:t>
            </a:r>
            <a:r>
              <a:rPr dirty="0" sz="1100" spc="-170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5">
                <a:solidFill>
                  <a:srgbClr val="344046"/>
                </a:solidFill>
                <a:latin typeface="Tahoma"/>
                <a:cs typeface="Tahoma"/>
              </a:rPr>
              <a:t>median</a:t>
            </a:r>
            <a:r>
              <a:rPr dirty="0" sz="1100" spc="-130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15">
                <a:solidFill>
                  <a:srgbClr val="344046"/>
                </a:solidFill>
                <a:latin typeface="Tahoma"/>
                <a:cs typeface="Tahoma"/>
              </a:rPr>
              <a:t>molecule</a:t>
            </a:r>
            <a:r>
              <a:rPr dirty="0" sz="1100" spc="-75">
                <a:solidFill>
                  <a:srgbClr val="344046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344046"/>
                </a:solidFill>
                <a:latin typeface="Tahoma"/>
                <a:cs typeface="Tahoma"/>
              </a:rPr>
              <a:t>coverage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97054" y="7112317"/>
            <a:ext cx="5407660" cy="12172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469900" marR="5080" indent="-457834">
              <a:lnSpc>
                <a:spcPct val="99900"/>
              </a:lnSpc>
              <a:spcBef>
                <a:spcPts val="130"/>
              </a:spcBef>
              <a:buFont typeface="Arial MT"/>
              <a:buChar char="►"/>
              <a:tabLst>
                <a:tab pos="470534" algn="l"/>
              </a:tabLst>
            </a:pPr>
            <a:r>
              <a:rPr dirty="0" sz="2600" spc="-190" b="1">
                <a:solidFill>
                  <a:srgbClr val="092D49"/>
                </a:solidFill>
                <a:latin typeface="Tahoma"/>
                <a:cs typeface="Tahoma"/>
              </a:rPr>
              <a:t>Ob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9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5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092D49"/>
                </a:solidFill>
                <a:latin typeface="Tahoma"/>
                <a:cs typeface="Tahoma"/>
              </a:rPr>
              <a:t>re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8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34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204" b="1">
                <a:solidFill>
                  <a:srgbClr val="092D49"/>
                </a:solidFill>
                <a:latin typeface="Tahoma"/>
                <a:cs typeface="Tahoma"/>
              </a:rPr>
              <a:t>AF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90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600" spc="-4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5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12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05" b="1">
                <a:solidFill>
                  <a:srgbClr val="092D49"/>
                </a:solidFill>
                <a:latin typeface="Tahoma"/>
                <a:cs typeface="Tahoma"/>
              </a:rPr>
              <a:t>n  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he</a:t>
            </a:r>
            <a:r>
              <a:rPr dirty="0" sz="26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5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600" spc="-19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3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9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10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1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3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8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21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3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600" spc="-2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29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600" spc="-19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7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ule 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sampling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97054" y="3034601"/>
            <a:ext cx="5448300" cy="81724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469900" indent="-457834">
              <a:lnSpc>
                <a:spcPts val="3100"/>
              </a:lnSpc>
              <a:spcBef>
                <a:spcPts val="125"/>
              </a:spcBef>
              <a:buFont typeface="Arial MT"/>
              <a:buChar char="►"/>
              <a:tabLst>
                <a:tab pos="470534" algn="l"/>
              </a:tabLst>
            </a:pPr>
            <a:r>
              <a:rPr dirty="0" sz="2600" spc="-310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600" spc="-310" b="1">
                <a:solidFill>
                  <a:srgbClr val="092D49"/>
                </a:solidFill>
                <a:latin typeface="Tahoma"/>
                <a:cs typeface="Tahoma"/>
              </a:rPr>
              <a:t>4</a:t>
            </a:r>
            <a:r>
              <a:rPr dirty="0" sz="2600" spc="-605" b="1">
                <a:solidFill>
                  <a:srgbClr val="092D49"/>
                </a:solidFill>
                <a:latin typeface="Tahoma"/>
                <a:cs typeface="Tahoma"/>
              </a:rPr>
              <a:t>/</a:t>
            </a:r>
            <a:r>
              <a:rPr dirty="0" sz="2600" spc="-310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0</a:t>
            </a:r>
            <a:r>
              <a:rPr dirty="0" sz="2600" spc="-2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229" b="1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600" spc="-365" b="1">
                <a:solidFill>
                  <a:srgbClr val="092D49"/>
                </a:solidFill>
                <a:latin typeface="Tahoma"/>
                <a:cs typeface="Tahoma"/>
              </a:rPr>
              <a:t>9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5</a:t>
            </a:r>
            <a:r>
              <a:rPr dirty="0" sz="2600" spc="-944" b="1">
                <a:solidFill>
                  <a:srgbClr val="092D49"/>
                </a:solidFill>
                <a:latin typeface="Tahoma"/>
                <a:cs typeface="Tahoma"/>
              </a:rPr>
              <a:t>%</a:t>
            </a:r>
            <a:r>
              <a:rPr dirty="0" sz="2600" spc="-280" b="1">
                <a:solidFill>
                  <a:srgbClr val="092D49"/>
                </a:solidFill>
                <a:latin typeface="Tahoma"/>
                <a:cs typeface="Tahoma"/>
              </a:rPr>
              <a:t>)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14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600" spc="-18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600" spc="-8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14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6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600" spc="-4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600" spc="-2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600" spc="-13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6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745" b="1">
                <a:solidFill>
                  <a:srgbClr val="092D49"/>
                </a:solidFill>
                <a:latin typeface="Tahoma"/>
                <a:cs typeface="Tahoma"/>
              </a:rPr>
              <a:t>≥</a:t>
            </a:r>
            <a:endParaRPr sz="2600">
              <a:latin typeface="Tahoma"/>
              <a:cs typeface="Tahoma"/>
            </a:endParaRPr>
          </a:p>
          <a:p>
            <a:pPr marL="469900">
              <a:lnSpc>
                <a:spcPts val="3100"/>
              </a:lnSpc>
            </a:pPr>
            <a:r>
              <a:rPr dirty="0" sz="2600" spc="-310" b="1">
                <a:solidFill>
                  <a:srgbClr val="092D49"/>
                </a:solidFill>
                <a:latin typeface="Tahoma"/>
                <a:cs typeface="Tahoma"/>
              </a:rPr>
              <a:t>0</a:t>
            </a:r>
            <a:r>
              <a:rPr dirty="0" sz="2600" spc="5" b="1">
                <a:solidFill>
                  <a:srgbClr val="092D49"/>
                </a:solidFill>
                <a:latin typeface="Tahoma"/>
                <a:cs typeface="Tahoma"/>
              </a:rPr>
              <a:t>.</a:t>
            </a:r>
            <a:r>
              <a:rPr dirty="0" sz="2600" spc="-310" b="1">
                <a:solidFill>
                  <a:srgbClr val="092D49"/>
                </a:solidFill>
                <a:latin typeface="Tahoma"/>
                <a:cs typeface="Tahoma"/>
              </a:rPr>
              <a:t>5</a:t>
            </a:r>
            <a:r>
              <a:rPr dirty="0" sz="2600" spc="-865" b="1">
                <a:solidFill>
                  <a:srgbClr val="092D49"/>
                </a:solidFill>
                <a:latin typeface="Tahoma"/>
                <a:cs typeface="Tahoma"/>
              </a:rPr>
              <a:t>%</a:t>
            </a:r>
            <a:r>
              <a:rPr dirty="0" sz="26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33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600" spc="-204" b="1">
                <a:solidFill>
                  <a:srgbClr val="092D49"/>
                </a:solidFill>
                <a:latin typeface="Tahoma"/>
                <a:cs typeface="Tahoma"/>
              </a:rPr>
              <a:t>AF</a:t>
            </a:r>
            <a:r>
              <a:rPr dirty="0" sz="26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1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7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600" spc="-3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600" spc="-20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6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endParaRPr sz="26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350" y="6219825"/>
            <a:ext cx="11306175" cy="29337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577975" y="5319966"/>
            <a:ext cx="9760585" cy="9226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Note:</a:t>
            </a:r>
            <a:r>
              <a:rPr dirty="0" sz="1550" spc="3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0">
                <a:solidFill>
                  <a:srgbClr val="344046"/>
                </a:solidFill>
                <a:latin typeface="Arial MT"/>
                <a:cs typeface="Arial MT"/>
              </a:rPr>
              <a:t>duplicate</a:t>
            </a:r>
            <a:r>
              <a:rPr dirty="0" sz="1550" spc="4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samples</a:t>
            </a:r>
            <a:r>
              <a:rPr dirty="0" sz="1550" spc="6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were</a:t>
            </a:r>
            <a:r>
              <a:rPr dirty="0" sz="1550" spc="4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removed</a:t>
            </a:r>
            <a:r>
              <a:rPr dirty="0" sz="1550" spc="4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from</a:t>
            </a:r>
            <a:r>
              <a:rPr dirty="0" sz="1550" spc="6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5">
                <a:solidFill>
                  <a:srgbClr val="344046"/>
                </a:solidFill>
                <a:latin typeface="Arial MT"/>
                <a:cs typeface="Arial MT"/>
              </a:rPr>
              <a:t>analysis;</a:t>
            </a:r>
            <a:r>
              <a:rPr dirty="0" sz="1550" spc="3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-10">
                <a:solidFill>
                  <a:srgbClr val="344046"/>
                </a:solidFill>
                <a:latin typeface="Arial MT"/>
                <a:cs typeface="Arial MT"/>
              </a:rPr>
              <a:t>PPA</a:t>
            </a:r>
            <a:r>
              <a:rPr dirty="0" sz="1550" spc="-5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is</a:t>
            </a:r>
            <a:r>
              <a:rPr dirty="0" sz="1550" spc="-1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calculated</a:t>
            </a:r>
            <a:r>
              <a:rPr dirty="0" sz="1550" spc="4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as</a:t>
            </a:r>
            <a:r>
              <a:rPr dirty="0" sz="1550" spc="6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(TP</a:t>
            </a:r>
            <a:r>
              <a:rPr dirty="0" sz="1550" spc="2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+</a:t>
            </a:r>
            <a:r>
              <a:rPr dirty="0" sz="1550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CHIP)</a:t>
            </a:r>
            <a:r>
              <a:rPr dirty="0" sz="1550" spc="2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5">
                <a:solidFill>
                  <a:srgbClr val="344046"/>
                </a:solidFill>
                <a:latin typeface="Arial MT"/>
                <a:cs typeface="Arial MT"/>
              </a:rPr>
              <a:t>/</a:t>
            </a:r>
            <a:r>
              <a:rPr dirty="0" sz="1550" spc="3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20">
                <a:solidFill>
                  <a:srgbClr val="344046"/>
                </a:solidFill>
                <a:latin typeface="Arial MT"/>
                <a:cs typeface="Arial MT"/>
              </a:rPr>
              <a:t>Confirmed</a:t>
            </a:r>
            <a:r>
              <a:rPr dirty="0" sz="1550" spc="45">
                <a:solidFill>
                  <a:srgbClr val="344046"/>
                </a:solidFill>
                <a:latin typeface="Arial MT"/>
                <a:cs typeface="Arial MT"/>
              </a:rPr>
              <a:t> </a:t>
            </a:r>
            <a:r>
              <a:rPr dirty="0" sz="1550" spc="15">
                <a:solidFill>
                  <a:srgbClr val="344046"/>
                </a:solidFill>
                <a:latin typeface="Arial MT"/>
                <a:cs typeface="Arial MT"/>
              </a:rPr>
              <a:t>variants</a:t>
            </a:r>
            <a:endParaRPr sz="15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latin typeface="Arial MT"/>
              <a:cs typeface="Arial MT"/>
            </a:endParaRPr>
          </a:p>
          <a:p>
            <a:pPr marL="759460">
              <a:lnSpc>
                <a:spcPct val="100000"/>
              </a:lnSpc>
              <a:tabLst>
                <a:tab pos="3110230" algn="l"/>
                <a:tab pos="5461635" algn="l"/>
                <a:tab pos="7812405" algn="l"/>
              </a:tabLst>
            </a:pPr>
            <a:r>
              <a:rPr dirty="0" sz="2000" b="1">
                <a:solidFill>
                  <a:srgbClr val="344046"/>
                </a:solidFill>
                <a:latin typeface="Arial"/>
                <a:cs typeface="Arial"/>
              </a:rPr>
              <a:t>Site</a:t>
            </a:r>
            <a:r>
              <a:rPr dirty="0" sz="2000" spc="-35" b="1">
                <a:solidFill>
                  <a:srgbClr val="344046"/>
                </a:solidFill>
                <a:latin typeface="Arial"/>
                <a:cs typeface="Arial"/>
              </a:rPr>
              <a:t> </a:t>
            </a:r>
            <a:r>
              <a:rPr dirty="0" sz="2000" spc="15" b="1">
                <a:solidFill>
                  <a:srgbClr val="344046"/>
                </a:solidFill>
                <a:latin typeface="Arial"/>
                <a:cs typeface="Arial"/>
              </a:rPr>
              <a:t>2	</a:t>
            </a:r>
            <a:r>
              <a:rPr dirty="0" sz="2000" b="1">
                <a:solidFill>
                  <a:srgbClr val="344046"/>
                </a:solidFill>
                <a:latin typeface="Arial"/>
                <a:cs typeface="Arial"/>
              </a:rPr>
              <a:t>Site</a:t>
            </a:r>
            <a:r>
              <a:rPr dirty="0" sz="2000" spc="-30" b="1">
                <a:solidFill>
                  <a:srgbClr val="344046"/>
                </a:solidFill>
                <a:latin typeface="Arial"/>
                <a:cs typeface="Arial"/>
              </a:rPr>
              <a:t> </a:t>
            </a:r>
            <a:r>
              <a:rPr dirty="0" sz="2000" spc="15" b="1">
                <a:solidFill>
                  <a:srgbClr val="344046"/>
                </a:solidFill>
                <a:latin typeface="Arial"/>
                <a:cs typeface="Arial"/>
              </a:rPr>
              <a:t>3	</a:t>
            </a:r>
            <a:r>
              <a:rPr dirty="0" sz="2000" b="1">
                <a:solidFill>
                  <a:srgbClr val="344046"/>
                </a:solidFill>
                <a:latin typeface="Arial"/>
                <a:cs typeface="Arial"/>
              </a:rPr>
              <a:t>Site</a:t>
            </a:r>
            <a:r>
              <a:rPr dirty="0" sz="2000" spc="-35" b="1">
                <a:solidFill>
                  <a:srgbClr val="344046"/>
                </a:solidFill>
                <a:latin typeface="Arial"/>
                <a:cs typeface="Arial"/>
              </a:rPr>
              <a:t> </a:t>
            </a:r>
            <a:r>
              <a:rPr dirty="0" sz="2000" spc="15" b="1">
                <a:solidFill>
                  <a:srgbClr val="344046"/>
                </a:solidFill>
                <a:latin typeface="Arial"/>
                <a:cs typeface="Arial"/>
              </a:rPr>
              <a:t>4	</a:t>
            </a:r>
            <a:r>
              <a:rPr dirty="0" sz="2000" b="1">
                <a:solidFill>
                  <a:srgbClr val="344046"/>
                </a:solidFill>
                <a:latin typeface="Arial"/>
                <a:cs typeface="Arial"/>
              </a:rPr>
              <a:t>Site</a:t>
            </a:r>
            <a:r>
              <a:rPr dirty="0" sz="2000" spc="-75" b="1">
                <a:solidFill>
                  <a:srgbClr val="344046"/>
                </a:solidFill>
                <a:latin typeface="Arial"/>
                <a:cs typeface="Arial"/>
              </a:rPr>
              <a:t> </a:t>
            </a:r>
            <a:r>
              <a:rPr dirty="0" sz="2000" spc="15" b="1">
                <a:solidFill>
                  <a:srgbClr val="344046"/>
                </a:solidFill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68150" y="3000375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342900"/>
                </a:moveTo>
                <a:lnTo>
                  <a:pt x="914400" y="342900"/>
                </a:lnTo>
              </a:path>
              <a:path w="914400" h="685800">
                <a:moveTo>
                  <a:pt x="914400" y="0"/>
                </a:moveTo>
                <a:lnTo>
                  <a:pt x="914400" y="685800"/>
                </a:lnTo>
              </a:path>
            </a:pathLst>
          </a:custGeom>
          <a:ln w="22225">
            <a:solidFill>
              <a:srgbClr val="092D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868150" y="516255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342900"/>
                </a:moveTo>
                <a:lnTo>
                  <a:pt x="914400" y="342900"/>
                </a:lnTo>
              </a:path>
              <a:path w="914400" h="685800">
                <a:moveTo>
                  <a:pt x="914400" y="0"/>
                </a:moveTo>
                <a:lnTo>
                  <a:pt x="914400" y="685800"/>
                </a:lnTo>
              </a:path>
            </a:pathLst>
          </a:custGeom>
          <a:ln w="22225">
            <a:solidFill>
              <a:srgbClr val="0077B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4486275" y="6543675"/>
            <a:ext cx="8307705" cy="2329180"/>
            <a:chOff x="4486275" y="6543675"/>
            <a:chExt cx="8307705" cy="2329180"/>
          </a:xfrm>
        </p:grpSpPr>
        <p:sp>
          <p:nvSpPr>
            <p:cNvPr id="5" name="object 5"/>
            <p:cNvSpPr/>
            <p:nvPr/>
          </p:nvSpPr>
          <p:spPr>
            <a:xfrm>
              <a:off x="11868150" y="7372350"/>
              <a:ext cx="914400" cy="685800"/>
            </a:xfrm>
            <a:custGeom>
              <a:avLst/>
              <a:gdLst/>
              <a:ahLst/>
              <a:cxnLst/>
              <a:rect l="l" t="t" r="r" b="b"/>
              <a:pathLst>
                <a:path w="914400" h="685800">
                  <a:moveTo>
                    <a:pt x="0" y="342900"/>
                  </a:moveTo>
                  <a:lnTo>
                    <a:pt x="914400" y="342900"/>
                  </a:lnTo>
                </a:path>
                <a:path w="914400" h="685800">
                  <a:moveTo>
                    <a:pt x="914400" y="0"/>
                  </a:moveTo>
                  <a:lnTo>
                    <a:pt x="914400" y="685800"/>
                  </a:lnTo>
                </a:path>
              </a:pathLst>
            </a:custGeom>
            <a:ln w="22225">
              <a:solidFill>
                <a:srgbClr val="E2295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6275" y="6543675"/>
              <a:ext cx="7691501" cy="23289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38675" y="6638925"/>
              <a:ext cx="7391400" cy="2143125"/>
            </a:xfrm>
            <a:custGeom>
              <a:avLst/>
              <a:gdLst/>
              <a:ahLst/>
              <a:cxnLst/>
              <a:rect l="l" t="t" r="r" b="b"/>
              <a:pathLst>
                <a:path w="7391400" h="2143125">
                  <a:moveTo>
                    <a:pt x="7119239" y="0"/>
                  </a:moveTo>
                  <a:lnTo>
                    <a:pt x="272161" y="0"/>
                  </a:lnTo>
                  <a:lnTo>
                    <a:pt x="223224" y="4382"/>
                  </a:lnTo>
                  <a:lnTo>
                    <a:pt x="177171" y="17020"/>
                  </a:lnTo>
                  <a:lnTo>
                    <a:pt x="134770" y="37145"/>
                  </a:lnTo>
                  <a:lnTo>
                    <a:pt x="96787" y="63989"/>
                  </a:lnTo>
                  <a:lnTo>
                    <a:pt x="63989" y="96787"/>
                  </a:lnTo>
                  <a:lnTo>
                    <a:pt x="37145" y="134770"/>
                  </a:lnTo>
                  <a:lnTo>
                    <a:pt x="17020" y="177171"/>
                  </a:lnTo>
                  <a:lnTo>
                    <a:pt x="4382" y="223224"/>
                  </a:lnTo>
                  <a:lnTo>
                    <a:pt x="0" y="272161"/>
                  </a:lnTo>
                  <a:lnTo>
                    <a:pt x="0" y="1870964"/>
                  </a:lnTo>
                  <a:lnTo>
                    <a:pt x="4382" y="1919900"/>
                  </a:lnTo>
                  <a:lnTo>
                    <a:pt x="17020" y="1965953"/>
                  </a:lnTo>
                  <a:lnTo>
                    <a:pt x="37145" y="2008354"/>
                  </a:lnTo>
                  <a:lnTo>
                    <a:pt x="63989" y="2046337"/>
                  </a:lnTo>
                  <a:lnTo>
                    <a:pt x="96787" y="2079135"/>
                  </a:lnTo>
                  <a:lnTo>
                    <a:pt x="134770" y="2105979"/>
                  </a:lnTo>
                  <a:lnTo>
                    <a:pt x="177171" y="2126104"/>
                  </a:lnTo>
                  <a:lnTo>
                    <a:pt x="223224" y="2138742"/>
                  </a:lnTo>
                  <a:lnTo>
                    <a:pt x="272161" y="2143125"/>
                  </a:lnTo>
                  <a:lnTo>
                    <a:pt x="7119239" y="2143125"/>
                  </a:lnTo>
                  <a:lnTo>
                    <a:pt x="7168175" y="2138742"/>
                  </a:lnTo>
                  <a:lnTo>
                    <a:pt x="7214228" y="2126104"/>
                  </a:lnTo>
                  <a:lnTo>
                    <a:pt x="7256629" y="2105979"/>
                  </a:lnTo>
                  <a:lnTo>
                    <a:pt x="7294612" y="2079135"/>
                  </a:lnTo>
                  <a:lnTo>
                    <a:pt x="7327410" y="2046337"/>
                  </a:lnTo>
                  <a:lnTo>
                    <a:pt x="7354254" y="2008354"/>
                  </a:lnTo>
                  <a:lnTo>
                    <a:pt x="7374379" y="1965953"/>
                  </a:lnTo>
                  <a:lnTo>
                    <a:pt x="7387017" y="1919900"/>
                  </a:lnTo>
                  <a:lnTo>
                    <a:pt x="7391400" y="1870964"/>
                  </a:lnTo>
                  <a:lnTo>
                    <a:pt x="7391400" y="272161"/>
                  </a:lnTo>
                  <a:lnTo>
                    <a:pt x="7387017" y="223224"/>
                  </a:lnTo>
                  <a:lnTo>
                    <a:pt x="7374379" y="177171"/>
                  </a:lnTo>
                  <a:lnTo>
                    <a:pt x="7354254" y="134770"/>
                  </a:lnTo>
                  <a:lnTo>
                    <a:pt x="7327410" y="96787"/>
                  </a:lnTo>
                  <a:lnTo>
                    <a:pt x="7294612" y="63989"/>
                  </a:lnTo>
                  <a:lnTo>
                    <a:pt x="7256629" y="37145"/>
                  </a:lnTo>
                  <a:lnTo>
                    <a:pt x="7214228" y="17020"/>
                  </a:lnTo>
                  <a:lnTo>
                    <a:pt x="7168175" y="4382"/>
                  </a:lnTo>
                  <a:lnTo>
                    <a:pt x="7119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9455150" cy="1181100"/>
          </a:xfrm>
          <a:prstGeom prst="rect"/>
        </p:spPr>
        <p:txBody>
          <a:bodyPr wrap="square" lIns="0" tIns="34925" rIns="0" bIns="0" rtlCol="0" vert="horz">
            <a:spAutoFit/>
          </a:bodyPr>
          <a:lstStyle/>
          <a:p>
            <a:pPr marL="12700" marR="5080">
              <a:lnSpc>
                <a:spcPts val="4510"/>
              </a:lnSpc>
              <a:spcBef>
                <a:spcPts val="275"/>
              </a:spcBef>
            </a:pPr>
            <a:r>
              <a:rPr dirty="0" spc="-210"/>
              <a:t>Global</a:t>
            </a:r>
            <a:r>
              <a:rPr dirty="0" spc="-385"/>
              <a:t> </a:t>
            </a:r>
            <a:r>
              <a:rPr dirty="0" spc="-229"/>
              <a:t>deployment</a:t>
            </a:r>
            <a:r>
              <a:rPr dirty="0" spc="-320"/>
              <a:t> </a:t>
            </a:r>
            <a:r>
              <a:rPr dirty="0" spc="-245"/>
              <a:t>demonstrates</a:t>
            </a:r>
            <a:r>
              <a:rPr dirty="0" spc="-395"/>
              <a:t> </a:t>
            </a:r>
            <a:r>
              <a:rPr dirty="0" spc="-235"/>
              <a:t>successful </a:t>
            </a:r>
            <a:r>
              <a:rPr dirty="0" spc="-1100"/>
              <a:t> </a:t>
            </a:r>
            <a:r>
              <a:rPr dirty="0" spc="-240"/>
              <a:t>s</a:t>
            </a:r>
            <a:r>
              <a:rPr dirty="0" spc="-250"/>
              <a:t>o</a:t>
            </a:r>
            <a:r>
              <a:rPr dirty="0" spc="-105"/>
              <a:t>l</a:t>
            </a:r>
            <a:r>
              <a:rPr dirty="0" spc="-229"/>
              <a:t>u</a:t>
            </a:r>
            <a:r>
              <a:rPr dirty="0" spc="-190"/>
              <a:t>t</a:t>
            </a:r>
            <a:r>
              <a:rPr dirty="0" spc="-105"/>
              <a:t>i</a:t>
            </a:r>
            <a:r>
              <a:rPr dirty="0" spc="-170"/>
              <a:t>o</a:t>
            </a:r>
            <a:r>
              <a:rPr dirty="0" spc="-245"/>
              <a:t>n</a:t>
            </a:r>
            <a:r>
              <a:rPr dirty="0" spc="-375"/>
              <a:t> </a:t>
            </a:r>
            <a:r>
              <a:rPr dirty="0" spc="-160"/>
              <a:t>t</a:t>
            </a:r>
            <a:r>
              <a:rPr dirty="0" spc="-150"/>
              <a:t>r</a:t>
            </a:r>
            <a:r>
              <a:rPr dirty="0" spc="-270"/>
              <a:t>an</a:t>
            </a:r>
            <a:r>
              <a:rPr dirty="0" spc="-275"/>
              <a:t>s</a:t>
            </a:r>
            <a:r>
              <a:rPr dirty="0" spc="-110"/>
              <a:t>f</a:t>
            </a:r>
            <a:r>
              <a:rPr dirty="0" spc="-310"/>
              <a:t>e</a:t>
            </a:r>
            <a:r>
              <a:rPr dirty="0" spc="-125"/>
              <a:t>r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4486275" y="2171573"/>
            <a:ext cx="7691755" cy="2329180"/>
            <a:chOff x="4486275" y="2171573"/>
            <a:chExt cx="7691755" cy="23291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6275" y="2171573"/>
              <a:ext cx="7691501" cy="23289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638675" y="2266950"/>
              <a:ext cx="7391400" cy="2143125"/>
            </a:xfrm>
            <a:custGeom>
              <a:avLst/>
              <a:gdLst/>
              <a:ahLst/>
              <a:cxnLst/>
              <a:rect l="l" t="t" r="r" b="b"/>
              <a:pathLst>
                <a:path w="7391400" h="2143125">
                  <a:moveTo>
                    <a:pt x="7119239" y="0"/>
                  </a:moveTo>
                  <a:lnTo>
                    <a:pt x="272161" y="0"/>
                  </a:lnTo>
                  <a:lnTo>
                    <a:pt x="223224" y="4382"/>
                  </a:lnTo>
                  <a:lnTo>
                    <a:pt x="177171" y="17020"/>
                  </a:lnTo>
                  <a:lnTo>
                    <a:pt x="134770" y="37145"/>
                  </a:lnTo>
                  <a:lnTo>
                    <a:pt x="96787" y="63989"/>
                  </a:lnTo>
                  <a:lnTo>
                    <a:pt x="63989" y="96787"/>
                  </a:lnTo>
                  <a:lnTo>
                    <a:pt x="37145" y="134770"/>
                  </a:lnTo>
                  <a:lnTo>
                    <a:pt x="17020" y="177171"/>
                  </a:lnTo>
                  <a:lnTo>
                    <a:pt x="4382" y="223224"/>
                  </a:lnTo>
                  <a:lnTo>
                    <a:pt x="0" y="272160"/>
                  </a:lnTo>
                  <a:lnTo>
                    <a:pt x="0" y="1870964"/>
                  </a:lnTo>
                  <a:lnTo>
                    <a:pt x="4382" y="1919900"/>
                  </a:lnTo>
                  <a:lnTo>
                    <a:pt x="17020" y="1965953"/>
                  </a:lnTo>
                  <a:lnTo>
                    <a:pt x="37145" y="2008354"/>
                  </a:lnTo>
                  <a:lnTo>
                    <a:pt x="63989" y="2046337"/>
                  </a:lnTo>
                  <a:lnTo>
                    <a:pt x="96787" y="2079135"/>
                  </a:lnTo>
                  <a:lnTo>
                    <a:pt x="134770" y="2105979"/>
                  </a:lnTo>
                  <a:lnTo>
                    <a:pt x="177171" y="2126104"/>
                  </a:lnTo>
                  <a:lnTo>
                    <a:pt x="223224" y="2138742"/>
                  </a:lnTo>
                  <a:lnTo>
                    <a:pt x="272161" y="2143125"/>
                  </a:lnTo>
                  <a:lnTo>
                    <a:pt x="7119239" y="2143125"/>
                  </a:lnTo>
                  <a:lnTo>
                    <a:pt x="7168175" y="2138742"/>
                  </a:lnTo>
                  <a:lnTo>
                    <a:pt x="7214228" y="2126104"/>
                  </a:lnTo>
                  <a:lnTo>
                    <a:pt x="7256629" y="2105979"/>
                  </a:lnTo>
                  <a:lnTo>
                    <a:pt x="7294612" y="2079135"/>
                  </a:lnTo>
                  <a:lnTo>
                    <a:pt x="7327410" y="2046337"/>
                  </a:lnTo>
                  <a:lnTo>
                    <a:pt x="7354254" y="2008354"/>
                  </a:lnTo>
                  <a:lnTo>
                    <a:pt x="7374379" y="1965953"/>
                  </a:lnTo>
                  <a:lnTo>
                    <a:pt x="7387017" y="1919900"/>
                  </a:lnTo>
                  <a:lnTo>
                    <a:pt x="7391400" y="1870964"/>
                  </a:lnTo>
                  <a:lnTo>
                    <a:pt x="7391400" y="272160"/>
                  </a:lnTo>
                  <a:lnTo>
                    <a:pt x="7387017" y="223224"/>
                  </a:lnTo>
                  <a:lnTo>
                    <a:pt x="7374379" y="177171"/>
                  </a:lnTo>
                  <a:lnTo>
                    <a:pt x="7354254" y="134770"/>
                  </a:lnTo>
                  <a:lnTo>
                    <a:pt x="7327410" y="96787"/>
                  </a:lnTo>
                  <a:lnTo>
                    <a:pt x="7294612" y="63989"/>
                  </a:lnTo>
                  <a:lnTo>
                    <a:pt x="7256629" y="37145"/>
                  </a:lnTo>
                  <a:lnTo>
                    <a:pt x="7214228" y="17020"/>
                  </a:lnTo>
                  <a:lnTo>
                    <a:pt x="7168175" y="4382"/>
                  </a:lnTo>
                  <a:lnTo>
                    <a:pt x="7119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897754" y="2482215"/>
            <a:ext cx="6871970" cy="69088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87630">
              <a:lnSpc>
                <a:spcPct val="101800"/>
              </a:lnSpc>
              <a:spcBef>
                <a:spcPts val="75"/>
              </a:spcBef>
            </a:pP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Experience</a:t>
            </a:r>
            <a:r>
              <a:rPr dirty="0" sz="2150" spc="-1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from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global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community</a:t>
            </a:r>
            <a:r>
              <a:rPr dirty="0" sz="21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15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our</a:t>
            </a:r>
            <a:r>
              <a:rPr dirty="0" sz="215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internal</a:t>
            </a:r>
            <a:r>
              <a:rPr dirty="0" sz="2150" spc="-1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10">
                <a:solidFill>
                  <a:srgbClr val="092D49"/>
                </a:solidFill>
                <a:latin typeface="Tahoma"/>
                <a:cs typeface="Tahoma"/>
              </a:rPr>
              <a:t>lab </a:t>
            </a:r>
            <a:r>
              <a:rPr dirty="0" sz="2150" spc="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helps</a:t>
            </a:r>
            <a:r>
              <a:rPr dirty="0" sz="2150" spc="-1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0">
                <a:solidFill>
                  <a:srgbClr val="092D49"/>
                </a:solidFill>
                <a:latin typeface="Tahoma"/>
                <a:cs typeface="Tahoma"/>
              </a:rPr>
              <a:t>others</a:t>
            </a:r>
            <a:r>
              <a:rPr dirty="0" sz="215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15">
                <a:solidFill>
                  <a:srgbClr val="092D49"/>
                </a:solidFill>
                <a:latin typeface="Tahoma"/>
                <a:cs typeface="Tahoma"/>
              </a:rPr>
              <a:t>to</a:t>
            </a:r>
            <a:r>
              <a:rPr dirty="0" sz="2150" spc="-2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efficiently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adopt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65" b="1">
                <a:solidFill>
                  <a:srgbClr val="092D49"/>
                </a:solidFill>
                <a:latin typeface="Tahoma"/>
                <a:cs typeface="Tahoma"/>
              </a:rPr>
              <a:t>liquid</a:t>
            </a:r>
            <a:r>
              <a:rPr dirty="0" sz="21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biopsy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20" b="1">
                <a:solidFill>
                  <a:srgbClr val="092D49"/>
                </a:solidFill>
                <a:latin typeface="Tahoma"/>
                <a:cs typeface="Tahoma"/>
              </a:rPr>
              <a:t>workflows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84521" y="3483356"/>
            <a:ext cx="6303010" cy="69088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447800" marR="5080" indent="-1435100">
              <a:lnSpc>
                <a:spcPct val="101800"/>
              </a:lnSpc>
              <a:spcBef>
                <a:spcPts val="75"/>
              </a:spcBef>
            </a:pP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Community</a:t>
            </a:r>
            <a:r>
              <a:rPr dirty="0" sz="2150" spc="-1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insights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used</a:t>
            </a:r>
            <a:r>
              <a:rPr dirty="0" sz="215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15">
                <a:solidFill>
                  <a:srgbClr val="092D49"/>
                </a:solidFill>
                <a:latin typeface="Tahoma"/>
                <a:cs typeface="Tahoma"/>
              </a:rPr>
              <a:t>to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95" b="1">
                <a:solidFill>
                  <a:srgbClr val="092D49"/>
                </a:solidFill>
                <a:latin typeface="Tahoma"/>
                <a:cs typeface="Tahoma"/>
              </a:rPr>
              <a:t>improve</a:t>
            </a:r>
            <a:r>
              <a:rPr dirty="0" sz="2150" spc="-1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algorithms</a:t>
            </a:r>
            <a:r>
              <a:rPr dirty="0" sz="2150" spc="-1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30">
                <a:solidFill>
                  <a:srgbClr val="092D49"/>
                </a:solidFill>
                <a:latin typeface="Tahoma"/>
                <a:cs typeface="Tahoma"/>
              </a:rPr>
              <a:t>for </a:t>
            </a:r>
            <a:r>
              <a:rPr dirty="0" sz="2150" spc="-6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10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7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9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3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1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2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endParaRPr sz="215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486275" y="4762500"/>
            <a:ext cx="7691755" cy="1481455"/>
            <a:chOff x="4486275" y="4762500"/>
            <a:chExt cx="7691755" cy="148145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6275" y="4762500"/>
              <a:ext cx="7691501" cy="14810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38675" y="4848225"/>
              <a:ext cx="7391400" cy="1314450"/>
            </a:xfrm>
            <a:custGeom>
              <a:avLst/>
              <a:gdLst/>
              <a:ahLst/>
              <a:cxnLst/>
              <a:rect l="l" t="t" r="r" b="b"/>
              <a:pathLst>
                <a:path w="7391400" h="1314450">
                  <a:moveTo>
                    <a:pt x="7224522" y="0"/>
                  </a:moveTo>
                  <a:lnTo>
                    <a:pt x="166877" y="0"/>
                  </a:lnTo>
                  <a:lnTo>
                    <a:pt x="122502" y="5958"/>
                  </a:lnTo>
                  <a:lnTo>
                    <a:pt x="82634" y="22775"/>
                  </a:lnTo>
                  <a:lnTo>
                    <a:pt x="48863" y="48863"/>
                  </a:lnTo>
                  <a:lnTo>
                    <a:pt x="22775" y="82634"/>
                  </a:lnTo>
                  <a:lnTo>
                    <a:pt x="5958" y="122502"/>
                  </a:lnTo>
                  <a:lnTo>
                    <a:pt x="0" y="166877"/>
                  </a:lnTo>
                  <a:lnTo>
                    <a:pt x="0" y="1147572"/>
                  </a:lnTo>
                  <a:lnTo>
                    <a:pt x="5958" y="1191947"/>
                  </a:lnTo>
                  <a:lnTo>
                    <a:pt x="22775" y="1231815"/>
                  </a:lnTo>
                  <a:lnTo>
                    <a:pt x="48863" y="1265586"/>
                  </a:lnTo>
                  <a:lnTo>
                    <a:pt x="82634" y="1291674"/>
                  </a:lnTo>
                  <a:lnTo>
                    <a:pt x="122502" y="1308491"/>
                  </a:lnTo>
                  <a:lnTo>
                    <a:pt x="166877" y="1314450"/>
                  </a:lnTo>
                  <a:lnTo>
                    <a:pt x="7224522" y="1314450"/>
                  </a:lnTo>
                  <a:lnTo>
                    <a:pt x="7268897" y="1308491"/>
                  </a:lnTo>
                  <a:lnTo>
                    <a:pt x="7308765" y="1291674"/>
                  </a:lnTo>
                  <a:lnTo>
                    <a:pt x="7342536" y="1265586"/>
                  </a:lnTo>
                  <a:lnTo>
                    <a:pt x="7368624" y="1231815"/>
                  </a:lnTo>
                  <a:lnTo>
                    <a:pt x="7385441" y="1191947"/>
                  </a:lnTo>
                  <a:lnTo>
                    <a:pt x="7391400" y="1147572"/>
                  </a:lnTo>
                  <a:lnTo>
                    <a:pt x="7391400" y="166877"/>
                  </a:lnTo>
                  <a:lnTo>
                    <a:pt x="7385441" y="122502"/>
                  </a:lnTo>
                  <a:lnTo>
                    <a:pt x="7368624" y="82634"/>
                  </a:lnTo>
                  <a:lnTo>
                    <a:pt x="7342536" y="48863"/>
                  </a:lnTo>
                  <a:lnTo>
                    <a:pt x="7308765" y="22775"/>
                  </a:lnTo>
                  <a:lnTo>
                    <a:pt x="7268897" y="5958"/>
                  </a:lnTo>
                  <a:lnTo>
                    <a:pt x="7224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4933315" y="4989131"/>
            <a:ext cx="6804659" cy="102489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700" marR="5080">
              <a:lnSpc>
                <a:spcPct val="101800"/>
              </a:lnSpc>
              <a:spcBef>
                <a:spcPts val="80"/>
              </a:spcBef>
            </a:pP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Applying</a:t>
            </a:r>
            <a:r>
              <a:rPr dirty="0" sz="215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our</a:t>
            </a:r>
            <a:r>
              <a:rPr dirty="0" sz="215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wet-lab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5">
                <a:solidFill>
                  <a:srgbClr val="092D49"/>
                </a:solidFill>
                <a:latin typeface="Tahoma"/>
                <a:cs typeface="Tahoma"/>
              </a:rPr>
              <a:t>bioinformatics</a:t>
            </a:r>
            <a:r>
              <a:rPr dirty="0" sz="215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expertise</a:t>
            </a:r>
            <a:r>
              <a:rPr dirty="0" sz="215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ensures </a:t>
            </a:r>
            <a:r>
              <a:rPr dirty="0" sz="2150" spc="-6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5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9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204" b="1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4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150" spc="-1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150" spc="-4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2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150" spc="2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-5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5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h  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4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6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-15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95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150" spc="-5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4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5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-15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4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50" spc="-5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092D49"/>
                </a:solidFill>
                <a:latin typeface="Tahoma"/>
                <a:cs typeface="Tahoma"/>
              </a:rPr>
              <a:t>es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86603" y="6689407"/>
            <a:ext cx="6499860" cy="6908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2150" spc="-80" b="1">
                <a:solidFill>
                  <a:srgbClr val="092D49"/>
                </a:solidFill>
                <a:latin typeface="Tahoma"/>
                <a:cs typeface="Tahoma"/>
              </a:rPr>
              <a:t>Li</a:t>
            </a:r>
            <a:r>
              <a:rPr dirty="0" sz="2150" spc="-9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it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150" spc="-1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4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9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-6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1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6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60">
                <a:solidFill>
                  <a:srgbClr val="092D49"/>
                </a:solidFill>
                <a:latin typeface="Tahoma"/>
                <a:cs typeface="Tahoma"/>
              </a:rPr>
              <a:t>z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0">
                <a:solidFill>
                  <a:srgbClr val="092D49"/>
                </a:solidFill>
                <a:latin typeface="Tahoma"/>
                <a:cs typeface="Tahoma"/>
              </a:rPr>
              <a:t>by</a:t>
            </a:r>
            <a:r>
              <a:rPr dirty="0" sz="2150" spc="-2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10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9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5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45">
                <a:solidFill>
                  <a:srgbClr val="092D49"/>
                </a:solidFill>
                <a:latin typeface="Tahoma"/>
                <a:cs typeface="Tahoma"/>
              </a:rPr>
              <a:t>xp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50" spc="-5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10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endParaRPr sz="2150">
              <a:latin typeface="Tahoma"/>
              <a:cs typeface="Tahoma"/>
            </a:endParaRPr>
          </a:p>
          <a:p>
            <a:pPr algn="ctr" marL="1905">
              <a:lnSpc>
                <a:spcPct val="100000"/>
              </a:lnSpc>
              <a:spcBef>
                <a:spcPts val="50"/>
              </a:spcBef>
            </a:pP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wet-lab</a:t>
            </a:r>
            <a:r>
              <a:rPr dirty="0" sz="2150" spc="-16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20" b="1">
                <a:solidFill>
                  <a:srgbClr val="092D49"/>
                </a:solidFill>
                <a:latin typeface="Tahoma"/>
                <a:cs typeface="Tahoma"/>
              </a:rPr>
              <a:t>workflows</a:t>
            </a:r>
            <a:r>
              <a:rPr dirty="0" sz="2150" spc="-1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biophysical</a:t>
            </a:r>
            <a:r>
              <a:rPr dirty="0" sz="215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theory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57521" y="7690548"/>
            <a:ext cx="6564630" cy="1034415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algn="ctr" marL="12700" marR="5080" indent="-9525">
              <a:lnSpc>
                <a:spcPct val="103299"/>
              </a:lnSpc>
              <a:spcBef>
                <a:spcPts val="40"/>
              </a:spcBef>
            </a:pPr>
            <a:r>
              <a:rPr dirty="0" sz="2150" spc="15">
                <a:solidFill>
                  <a:srgbClr val="092D49"/>
                </a:solidFill>
                <a:latin typeface="Tahoma"/>
                <a:cs typeface="Tahoma"/>
              </a:rPr>
              <a:t>Biological </a:t>
            </a:r>
            <a:r>
              <a:rPr dirty="0" sz="2150">
                <a:solidFill>
                  <a:srgbClr val="092D49"/>
                </a:solidFill>
                <a:latin typeface="Tahoma"/>
                <a:cs typeface="Tahoma"/>
              </a:rPr>
              <a:t>“false positives” </a:t>
            </a:r>
            <a:r>
              <a:rPr dirty="0" sz="2150" spc="-95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150" spc="-95" b="1">
                <a:solidFill>
                  <a:srgbClr val="092D49"/>
                </a:solidFill>
                <a:latin typeface="Tahoma"/>
                <a:cs typeface="Tahoma"/>
              </a:rPr>
              <a:t>clonal </a:t>
            </a:r>
            <a:r>
              <a:rPr dirty="0" sz="2150" spc="-114" b="1">
                <a:solidFill>
                  <a:srgbClr val="092D49"/>
                </a:solidFill>
                <a:latin typeface="Tahoma"/>
                <a:cs typeface="Tahoma"/>
              </a:rPr>
              <a:t>haematopoiesis 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of 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8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0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8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12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2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16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50" spc="-165">
                <a:solidFill>
                  <a:srgbClr val="092D49"/>
                </a:solidFill>
                <a:latin typeface="Tahoma"/>
                <a:cs typeface="Tahoma"/>
              </a:rPr>
              <a:t>)</a:t>
            </a:r>
            <a:r>
              <a:rPr dirty="0" sz="2150" spc="-2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1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-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8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150" spc="-1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5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2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5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5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50" spc="-7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50" spc="-18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10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50" spc="-6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204" b="1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50" spc="-4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50" spc="-18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50" spc="-9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50" spc="-30" b="1">
                <a:solidFill>
                  <a:srgbClr val="092D49"/>
                </a:solidFill>
                <a:latin typeface="Tahoma"/>
                <a:cs typeface="Tahoma"/>
              </a:rPr>
              <a:t>l  </a:t>
            </a:r>
            <a:r>
              <a:rPr dirty="0" sz="2150" spc="-110" b="1">
                <a:solidFill>
                  <a:srgbClr val="092D49"/>
                </a:solidFill>
                <a:latin typeface="Tahoma"/>
                <a:cs typeface="Tahoma"/>
              </a:rPr>
              <a:t>approach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4614" y="7470838"/>
            <a:ext cx="2075180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6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600" spc="-4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600" spc="-290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600" spc="-16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600" spc="-24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cc</a:t>
            </a:r>
            <a:r>
              <a:rPr dirty="0" sz="2600" spc="-15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600" spc="-17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600" spc="-1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600" spc="-13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4614" y="5051361"/>
            <a:ext cx="3130550" cy="817244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260"/>
              </a:spcBef>
            </a:pPr>
            <a:r>
              <a:rPr dirty="0" sz="2600" spc="-32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600" spc="-114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600" spc="-225" b="1">
                <a:solidFill>
                  <a:srgbClr val="E2295C"/>
                </a:solidFill>
                <a:latin typeface="Tahoma"/>
                <a:cs typeface="Tahoma"/>
              </a:rPr>
              <a:t>b</a:t>
            </a:r>
            <a:r>
              <a:rPr dirty="0" sz="2600" spc="-19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6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600" spc="-7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600" spc="-19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600" spc="-20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600" spc="-14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600" spc="-13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600" spc="-11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600" spc="-18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600" spc="-5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600" spc="-10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600" spc="-170" b="1">
                <a:solidFill>
                  <a:srgbClr val="E2295C"/>
                </a:solidFill>
                <a:latin typeface="Tahoma"/>
                <a:cs typeface="Tahoma"/>
              </a:rPr>
              <a:t>z</a:t>
            </a:r>
            <a:r>
              <a:rPr dirty="0" sz="2600" spc="-20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600" spc="-85" b="1">
                <a:solidFill>
                  <a:srgbClr val="E2295C"/>
                </a:solidFill>
                <a:latin typeface="Tahoma"/>
                <a:cs typeface="Tahoma"/>
              </a:rPr>
              <a:t>d  </a:t>
            </a:r>
            <a:r>
              <a:rPr dirty="0" sz="2600" spc="-160" b="1">
                <a:solidFill>
                  <a:srgbClr val="E2295C"/>
                </a:solidFill>
                <a:latin typeface="Tahoma"/>
                <a:cs typeface="Tahoma"/>
              </a:rPr>
              <a:t>performance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4614" y="3095307"/>
            <a:ext cx="2958465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29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600" spc="-16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600" spc="-17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600" spc="-20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600" spc="-14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600" spc="-21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600" spc="-105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600" spc="-16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600" spc="-3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600" spc="-31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600" spc="-1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600" spc="-140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600" spc="-18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600" spc="-12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600" spc="-12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600" spc="-11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600" spc="-114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600" spc="-16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001243" y="5184203"/>
            <a:ext cx="4133850" cy="6908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1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4</a:t>
            </a:r>
            <a:r>
              <a:rPr dirty="0" sz="2150" spc="-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8</a:t>
            </a:r>
            <a:r>
              <a:rPr dirty="0" sz="2150" spc="-715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20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1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20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b</a:t>
            </a:r>
            <a:r>
              <a:rPr dirty="0" sz="2150" spc="-12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w</a:t>
            </a:r>
            <a:r>
              <a:rPr dirty="0" sz="2150" spc="-145" b="1">
                <a:solidFill>
                  <a:srgbClr val="E2295C"/>
                </a:solidFill>
                <a:latin typeface="Tahoma"/>
                <a:cs typeface="Tahoma"/>
              </a:rPr>
              <a:t>een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4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5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es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  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5</a:t>
            </a:r>
            <a:r>
              <a:rPr dirty="0" sz="2150" spc="-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150" spc="-715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14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22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w</a:t>
            </a:r>
            <a:r>
              <a:rPr dirty="0" sz="2150" spc="-5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3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150" spc="-15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4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1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3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21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es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4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01243" y="6925627"/>
            <a:ext cx="4119245" cy="6908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250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150" spc="-14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150" spc="-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5</a:t>
            </a:r>
            <a:r>
              <a:rPr dirty="0" sz="2150" spc="-715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26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20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,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150" spc="-12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4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0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2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3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15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w</a:t>
            </a:r>
            <a:r>
              <a:rPr dirty="0" sz="2150" spc="-13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15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2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endParaRPr sz="2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2150" spc="-565" b="1">
                <a:solidFill>
                  <a:srgbClr val="E2295C"/>
                </a:solidFill>
                <a:latin typeface="Tahoma"/>
                <a:cs typeface="Tahoma"/>
              </a:rPr>
              <a:t>~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150" spc="-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1</a:t>
            </a:r>
            <a:r>
              <a:rPr dirty="0" sz="2150" spc="-715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20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001243" y="7926641"/>
            <a:ext cx="4744085" cy="6915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5"/>
              </a:spcBef>
            </a:pP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5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150" spc="-500" b="1">
                <a:solidFill>
                  <a:srgbClr val="E2295C"/>
                </a:solidFill>
                <a:latin typeface="Tahoma"/>
                <a:cs typeface="Tahoma"/>
              </a:rPr>
              <a:t>/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2</a:t>
            </a:r>
            <a:r>
              <a:rPr dirty="0" sz="2150" spc="-245" b="1">
                <a:solidFill>
                  <a:srgbClr val="E2295C"/>
                </a:solidFill>
                <a:latin typeface="Tahoma"/>
                <a:cs typeface="Tahoma"/>
              </a:rPr>
              <a:t>2</a:t>
            </a:r>
            <a:r>
              <a:rPr dirty="0" sz="2150" spc="-220" b="1">
                <a:solidFill>
                  <a:srgbClr val="E2295C"/>
                </a:solidFill>
                <a:latin typeface="Tahoma"/>
                <a:cs typeface="Tahoma"/>
              </a:rPr>
              <a:t>4</a:t>
            </a:r>
            <a:r>
              <a:rPr dirty="0" sz="2150" spc="-21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23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2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150" spc="-19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ed</a:t>
            </a:r>
            <a:r>
              <a:rPr dirty="0" sz="2150" spc="-23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4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6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7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s  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2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95" b="1">
                <a:solidFill>
                  <a:srgbClr val="E2295C"/>
                </a:solidFill>
                <a:latin typeface="Tahoma"/>
                <a:cs typeface="Tahoma"/>
              </a:rPr>
              <a:t>ike</a:t>
            </a:r>
            <a:r>
              <a:rPr dirty="0" sz="2150" spc="-7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150" spc="-12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2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9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22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150" spc="-37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2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204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3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15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0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01243" y="2642552"/>
            <a:ext cx="4075429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50" spc="-17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105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140" b="1">
                <a:solidFill>
                  <a:srgbClr val="E2295C"/>
                </a:solidFill>
                <a:latin typeface="Tahoma"/>
                <a:cs typeface="Tahoma"/>
              </a:rPr>
              <a:t>ss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150" spc="-3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21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3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229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in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150" spc="-5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4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14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6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9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4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5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es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001243" y="3309937"/>
            <a:ext cx="3627120" cy="6908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dirty="0" sz="2150" spc="-150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150" spc="-45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150" spc="-110" b="1">
                <a:solidFill>
                  <a:srgbClr val="E2295C"/>
                </a:solidFill>
                <a:latin typeface="Tahoma"/>
                <a:cs typeface="Tahoma"/>
              </a:rPr>
              <a:t>er</a:t>
            </a:r>
            <a:r>
              <a:rPr dirty="0" sz="2150" spc="-229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16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4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6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7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8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6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9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ll</a:t>
            </a:r>
            <a:r>
              <a:rPr dirty="0" sz="215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0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125" b="1">
                <a:solidFill>
                  <a:srgbClr val="E2295C"/>
                </a:solidFill>
                <a:latin typeface="Tahoma"/>
                <a:cs typeface="Tahoma"/>
              </a:rPr>
              <a:t>g  </a:t>
            </a:r>
            <a:r>
              <a:rPr dirty="0" sz="215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150" spc="-4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1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150" spc="-5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eme</a:t>
            </a:r>
            <a:r>
              <a:rPr dirty="0" sz="2150" spc="-114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150" spc="-7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150" spc="-14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150" spc="-17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150" spc="-180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150" spc="-9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150" spc="-160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150" spc="-8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150" spc="-2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endParaRPr sz="2150">
              <a:latin typeface="Tahoma"/>
              <a:cs typeface="Tahom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04925" y="4276725"/>
            <a:ext cx="723900" cy="7239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4925" y="2352675"/>
            <a:ext cx="723900" cy="7239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4925" y="6686550"/>
            <a:ext cx="723900" cy="72390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184150" y="9777895"/>
            <a:ext cx="324485" cy="33083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10"/>
              </a:spcBef>
            </a:pPr>
            <a:fld id="{81D60167-4931-47E6-BA6A-407CBD079E47}" type="slidenum">
              <a:rPr dirty="0" sz="1800" spc="-200" b="1">
                <a:solidFill>
                  <a:srgbClr val="FFFFFF"/>
                </a:solidFill>
                <a:latin typeface="Tahoma"/>
                <a:cs typeface="Tahoma"/>
              </a:rPr>
              <a:t>14</a:t>
            </a:fld>
            <a:endParaRPr sz="1800">
              <a:latin typeface="Tahoma"/>
              <a:cs typeface="Tahom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/>
              <a:t>©</a:t>
            </a:r>
            <a:r>
              <a:rPr dirty="0" spc="-145"/>
              <a:t> </a:t>
            </a:r>
            <a:r>
              <a:rPr dirty="0" spc="-20"/>
              <a:t>SOPHiA</a:t>
            </a:r>
            <a:r>
              <a:rPr dirty="0" spc="-165"/>
              <a:t> </a:t>
            </a:r>
            <a:r>
              <a:rPr dirty="0" spc="-55"/>
              <a:t>GENETICS</a:t>
            </a:r>
            <a:r>
              <a:rPr dirty="0" spc="-114"/>
              <a:t> </a:t>
            </a:r>
            <a:r>
              <a:rPr dirty="0" spc="-60"/>
              <a:t>2024</a:t>
            </a:r>
            <a:r>
              <a:rPr dirty="0" spc="80"/>
              <a:t> </a:t>
            </a:r>
            <a:r>
              <a:rPr dirty="0" spc="-170"/>
              <a:t>|</a:t>
            </a:r>
            <a:r>
              <a:rPr dirty="0" spc="-110"/>
              <a:t> </a:t>
            </a:r>
            <a:r>
              <a:rPr dirty="0" spc="-5"/>
              <a:t>Confidential</a:t>
            </a:r>
            <a:r>
              <a:rPr dirty="0" spc="-155"/>
              <a:t> </a:t>
            </a:r>
            <a:r>
              <a:rPr dirty="0" spc="-65"/>
              <a:t>-</a:t>
            </a:r>
            <a:r>
              <a:rPr dirty="0" spc="-130"/>
              <a:t> </a:t>
            </a:r>
            <a:r>
              <a:rPr dirty="0" spc="-10"/>
              <a:t>For</a:t>
            </a:r>
            <a:r>
              <a:rPr dirty="0" spc="-195"/>
              <a:t> </a:t>
            </a:r>
            <a:r>
              <a:rPr dirty="0" spc="-30"/>
              <a:t>research</a:t>
            </a:r>
            <a:r>
              <a:rPr dirty="0" spc="-130"/>
              <a:t> </a:t>
            </a:r>
            <a:r>
              <a:rPr dirty="0" spc="-45"/>
              <a:t>use</a:t>
            </a:r>
            <a:r>
              <a:rPr dirty="0" spc="-70"/>
              <a:t> </a:t>
            </a:r>
            <a:r>
              <a:rPr dirty="0" spc="-20"/>
              <a:t>only</a:t>
            </a:r>
            <a:r>
              <a:rPr dirty="0" spc="-110"/>
              <a:t> </a:t>
            </a:r>
            <a:r>
              <a:rPr dirty="0" spc="-65"/>
              <a:t>-</a:t>
            </a:r>
            <a:r>
              <a:rPr dirty="0" spc="-140"/>
              <a:t> </a:t>
            </a:r>
            <a:r>
              <a:rPr dirty="0" spc="-15"/>
              <a:t>Not</a:t>
            </a:r>
            <a:r>
              <a:rPr dirty="0" spc="-105"/>
              <a:t> </a:t>
            </a:r>
            <a:r>
              <a:rPr dirty="0" spc="-30"/>
              <a:t>for</a:t>
            </a:r>
            <a:r>
              <a:rPr dirty="0" spc="-114"/>
              <a:t> </a:t>
            </a:r>
            <a:r>
              <a:rPr dirty="0" spc="-45"/>
              <a:t>use</a:t>
            </a:r>
            <a:r>
              <a:rPr dirty="0" spc="-145"/>
              <a:t> </a:t>
            </a:r>
            <a:r>
              <a:rPr dirty="0"/>
              <a:t>in</a:t>
            </a:r>
            <a:r>
              <a:rPr dirty="0" spc="-135"/>
              <a:t> </a:t>
            </a:r>
            <a:r>
              <a:rPr dirty="0" spc="-15"/>
              <a:t>diagnostic</a:t>
            </a:r>
            <a:r>
              <a:rPr dirty="0" spc="-95"/>
              <a:t> </a:t>
            </a:r>
            <a:r>
              <a:rPr dirty="0" spc="-25"/>
              <a:t>procedures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12867005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210"/>
              <a:t>Partnership</a:t>
            </a:r>
            <a:r>
              <a:rPr dirty="0" spc="-380"/>
              <a:t> </a:t>
            </a:r>
            <a:r>
              <a:rPr dirty="0" spc="-235"/>
              <a:t>beyond</a:t>
            </a:r>
            <a:r>
              <a:rPr dirty="0" spc="-380"/>
              <a:t> </a:t>
            </a:r>
            <a:r>
              <a:rPr dirty="0" spc="-360"/>
              <a:t>MSK</a:t>
            </a:r>
            <a:r>
              <a:rPr dirty="0" spc="-390"/>
              <a:t> </a:t>
            </a:r>
            <a:r>
              <a:rPr dirty="0" spc="-320"/>
              <a:t>ACCESS </a:t>
            </a:r>
            <a:r>
              <a:rPr dirty="0" spc="-260"/>
              <a:t>powered</a:t>
            </a:r>
            <a:r>
              <a:rPr dirty="0" spc="-375"/>
              <a:t> </a:t>
            </a:r>
            <a:r>
              <a:rPr dirty="0" spc="-240"/>
              <a:t>with</a:t>
            </a:r>
            <a:r>
              <a:rPr dirty="0" spc="-355"/>
              <a:t> </a:t>
            </a:r>
            <a:r>
              <a:rPr dirty="0" spc="-290"/>
              <a:t>SOPHiA</a:t>
            </a:r>
            <a:r>
              <a:rPr dirty="0" spc="-360"/>
              <a:t> </a:t>
            </a:r>
            <a:r>
              <a:rPr dirty="0" spc="-495"/>
              <a:t>DDM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960333" y="3151158"/>
            <a:ext cx="15520035" cy="5393055"/>
            <a:chOff x="1960333" y="3151158"/>
            <a:chExt cx="15520035" cy="53930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0333" y="3151158"/>
              <a:ext cx="15519858" cy="29734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8949" y="6124575"/>
              <a:ext cx="8886825" cy="24193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6225" y="6124575"/>
              <a:ext cx="4695825" cy="241414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43299" y="6372225"/>
              <a:ext cx="3505200" cy="819150"/>
            </a:xfrm>
            <a:custGeom>
              <a:avLst/>
              <a:gdLst/>
              <a:ahLst/>
              <a:cxnLst/>
              <a:rect l="l" t="t" r="r" b="b"/>
              <a:pathLst>
                <a:path w="3505200" h="819150">
                  <a:moveTo>
                    <a:pt x="3505200" y="0"/>
                  </a:moveTo>
                  <a:lnTo>
                    <a:pt x="0" y="0"/>
                  </a:lnTo>
                  <a:lnTo>
                    <a:pt x="0" y="819150"/>
                  </a:lnTo>
                  <a:lnTo>
                    <a:pt x="3505200" y="81915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543300" y="6372225"/>
            <a:ext cx="3505200" cy="819150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66675">
              <a:lnSpc>
                <a:spcPct val="100000"/>
              </a:lnSpc>
              <a:spcBef>
                <a:spcPts val="45"/>
              </a:spcBef>
            </a:pPr>
            <a:r>
              <a:rPr dirty="0" sz="2000" spc="-290" b="1">
                <a:solidFill>
                  <a:srgbClr val="0F2E4A"/>
                </a:solidFill>
                <a:latin typeface="Tahoma"/>
                <a:cs typeface="Tahoma"/>
              </a:rPr>
              <a:t>M</a:t>
            </a:r>
            <a:r>
              <a:rPr dirty="0" sz="2000" spc="-140" b="1">
                <a:solidFill>
                  <a:srgbClr val="0F2E4A"/>
                </a:solidFill>
                <a:latin typeface="Tahoma"/>
                <a:cs typeface="Tahoma"/>
              </a:rPr>
              <a:t>S</a:t>
            </a:r>
            <a:r>
              <a:rPr dirty="0" sz="2000" spc="-165" b="1">
                <a:solidFill>
                  <a:srgbClr val="0F2E4A"/>
                </a:solidFill>
                <a:latin typeface="Tahoma"/>
                <a:cs typeface="Tahoma"/>
              </a:rPr>
              <a:t>K</a:t>
            </a:r>
            <a:r>
              <a:rPr dirty="0" sz="2000" spc="-204" b="1">
                <a:solidFill>
                  <a:srgbClr val="0F2E4A"/>
                </a:solidFill>
                <a:latin typeface="Tahoma"/>
                <a:cs typeface="Tahoma"/>
              </a:rPr>
              <a:t>-</a:t>
            </a:r>
            <a:r>
              <a:rPr dirty="0" sz="2000" spc="-375" b="1">
                <a:solidFill>
                  <a:srgbClr val="0F2E4A"/>
                </a:solidFill>
                <a:latin typeface="Tahoma"/>
                <a:cs typeface="Tahoma"/>
              </a:rPr>
              <a:t>I</a:t>
            </a:r>
            <a:r>
              <a:rPr dirty="0" sz="2000" spc="-290" b="1">
                <a:solidFill>
                  <a:srgbClr val="0F2E4A"/>
                </a:solidFill>
                <a:latin typeface="Tahoma"/>
                <a:cs typeface="Tahoma"/>
              </a:rPr>
              <a:t>M</a:t>
            </a:r>
            <a:r>
              <a:rPr dirty="0" sz="2000" spc="-120" b="1">
                <a:solidFill>
                  <a:srgbClr val="0F2E4A"/>
                </a:solidFill>
                <a:latin typeface="Tahoma"/>
                <a:cs typeface="Tahoma"/>
              </a:rPr>
              <a:t>P</a:t>
            </a:r>
            <a:r>
              <a:rPr dirty="0" sz="2000" spc="-175" b="1">
                <a:solidFill>
                  <a:srgbClr val="0F2E4A"/>
                </a:solidFill>
                <a:latin typeface="Tahoma"/>
                <a:cs typeface="Tahoma"/>
              </a:rPr>
              <a:t>A</a:t>
            </a:r>
            <a:r>
              <a:rPr dirty="0" sz="2000" spc="-210" b="1">
                <a:solidFill>
                  <a:srgbClr val="0F2E4A"/>
                </a:solidFill>
                <a:latin typeface="Tahoma"/>
                <a:cs typeface="Tahoma"/>
              </a:rPr>
              <a:t>C</a:t>
            </a:r>
            <a:r>
              <a:rPr dirty="0" sz="2000" spc="-509" b="1">
                <a:solidFill>
                  <a:srgbClr val="0F2E4A"/>
                </a:solidFill>
                <a:latin typeface="Tahoma"/>
                <a:cs typeface="Tahoma"/>
              </a:rPr>
              <a:t>T®</a:t>
            </a:r>
            <a:r>
              <a:rPr dirty="0" sz="2000" spc="-180" b="1">
                <a:solidFill>
                  <a:srgbClr val="0F2E4A"/>
                </a:solidFill>
                <a:latin typeface="Tahoma"/>
                <a:cs typeface="Tahoma"/>
              </a:rPr>
              <a:t> </a:t>
            </a:r>
            <a:r>
              <a:rPr dirty="0" sz="2000" spc="-215" b="1">
                <a:solidFill>
                  <a:srgbClr val="0F2E4A"/>
                </a:solidFill>
                <a:latin typeface="Tahoma"/>
                <a:cs typeface="Tahoma"/>
              </a:rPr>
              <a:t>&amp;</a:t>
            </a:r>
            <a:r>
              <a:rPr dirty="0" sz="2000" spc="-215" b="1">
                <a:solidFill>
                  <a:srgbClr val="0F2E4A"/>
                </a:solidFill>
                <a:latin typeface="Tahoma"/>
                <a:cs typeface="Tahoma"/>
              </a:rPr>
              <a:t> </a:t>
            </a:r>
            <a:r>
              <a:rPr dirty="0" sz="2000" spc="-290" b="1">
                <a:solidFill>
                  <a:srgbClr val="0F2E4A"/>
                </a:solidFill>
                <a:latin typeface="Tahoma"/>
                <a:cs typeface="Tahoma"/>
              </a:rPr>
              <a:t>M</a:t>
            </a:r>
            <a:r>
              <a:rPr dirty="0" sz="2000" spc="-140" b="1">
                <a:solidFill>
                  <a:srgbClr val="0F2E4A"/>
                </a:solidFill>
                <a:latin typeface="Tahoma"/>
                <a:cs typeface="Tahoma"/>
              </a:rPr>
              <a:t>S</a:t>
            </a:r>
            <a:r>
              <a:rPr dirty="0" sz="2000" spc="-180" b="1">
                <a:solidFill>
                  <a:srgbClr val="0F2E4A"/>
                </a:solidFill>
                <a:latin typeface="Tahoma"/>
                <a:cs typeface="Tahoma"/>
              </a:rPr>
              <a:t>K</a:t>
            </a:r>
            <a:r>
              <a:rPr dirty="0" sz="2000" spc="-204" b="1">
                <a:solidFill>
                  <a:srgbClr val="0F2E4A"/>
                </a:solidFill>
                <a:latin typeface="Tahoma"/>
                <a:cs typeface="Tahoma"/>
              </a:rPr>
              <a:t>-</a:t>
            </a:r>
            <a:r>
              <a:rPr dirty="0" sz="2000" spc="-250" b="1">
                <a:solidFill>
                  <a:srgbClr val="0F2E4A"/>
                </a:solidFill>
                <a:latin typeface="Tahoma"/>
                <a:cs typeface="Tahoma"/>
              </a:rPr>
              <a:t>A</a:t>
            </a:r>
            <a:r>
              <a:rPr dirty="0" sz="2000" spc="-140" b="1">
                <a:solidFill>
                  <a:srgbClr val="0F2E4A"/>
                </a:solidFill>
                <a:latin typeface="Tahoma"/>
                <a:cs typeface="Tahoma"/>
              </a:rPr>
              <a:t>C</a:t>
            </a:r>
            <a:r>
              <a:rPr dirty="0" sz="2000" spc="-210" b="1">
                <a:solidFill>
                  <a:srgbClr val="0F2E4A"/>
                </a:solidFill>
                <a:latin typeface="Tahoma"/>
                <a:cs typeface="Tahoma"/>
              </a:rPr>
              <a:t>C</a:t>
            </a:r>
            <a:r>
              <a:rPr dirty="0" sz="2000" spc="-110" b="1">
                <a:solidFill>
                  <a:srgbClr val="0F2E4A"/>
                </a:solidFill>
                <a:latin typeface="Tahoma"/>
                <a:cs typeface="Tahoma"/>
              </a:rPr>
              <a:t>E</a:t>
            </a:r>
            <a:r>
              <a:rPr dirty="0" sz="2000" spc="-400" b="1">
                <a:solidFill>
                  <a:srgbClr val="0F2E4A"/>
                </a:solidFill>
                <a:latin typeface="Tahoma"/>
                <a:cs typeface="Tahoma"/>
              </a:rPr>
              <a:t>SS®</a:t>
            </a:r>
            <a:endParaRPr sz="2000">
              <a:latin typeface="Tahoma"/>
              <a:cs typeface="Tahoma"/>
            </a:endParaRPr>
          </a:p>
          <a:p>
            <a:pPr marL="154305">
              <a:lnSpc>
                <a:spcPct val="100000"/>
              </a:lnSpc>
            </a:pPr>
            <a:r>
              <a:rPr dirty="0" sz="2000" spc="-114" b="1">
                <a:solidFill>
                  <a:srgbClr val="0F2E4A"/>
                </a:solidFill>
                <a:latin typeface="Tahoma"/>
                <a:cs typeface="Tahoma"/>
              </a:rPr>
              <a:t>p</a:t>
            </a:r>
            <a:r>
              <a:rPr dirty="0" sz="2000" spc="-165" b="1">
                <a:solidFill>
                  <a:srgbClr val="0F2E4A"/>
                </a:solidFill>
                <a:latin typeface="Tahoma"/>
                <a:cs typeface="Tahoma"/>
              </a:rPr>
              <a:t>ow</a:t>
            </a:r>
            <a:r>
              <a:rPr dirty="0" sz="2000" spc="-204" b="1">
                <a:solidFill>
                  <a:srgbClr val="0F2E4A"/>
                </a:solidFill>
                <a:latin typeface="Tahoma"/>
                <a:cs typeface="Tahoma"/>
              </a:rPr>
              <a:t>e</a:t>
            </a:r>
            <a:r>
              <a:rPr dirty="0" sz="2000" spc="-50" b="1">
                <a:solidFill>
                  <a:srgbClr val="0F2E4A"/>
                </a:solidFill>
                <a:latin typeface="Tahoma"/>
                <a:cs typeface="Tahoma"/>
              </a:rPr>
              <a:t>r</a:t>
            </a:r>
            <a:r>
              <a:rPr dirty="0" sz="2000" spc="-120" b="1">
                <a:solidFill>
                  <a:srgbClr val="0F2E4A"/>
                </a:solidFill>
                <a:latin typeface="Tahoma"/>
                <a:cs typeface="Tahoma"/>
              </a:rPr>
              <a:t>ed</a:t>
            </a:r>
            <a:r>
              <a:rPr dirty="0" sz="2000" spc="-175" b="1">
                <a:solidFill>
                  <a:srgbClr val="0F2E4A"/>
                </a:solidFill>
                <a:latin typeface="Tahoma"/>
                <a:cs typeface="Tahoma"/>
              </a:rPr>
              <a:t> </a:t>
            </a:r>
            <a:r>
              <a:rPr dirty="0" sz="2000" spc="-285" b="1">
                <a:solidFill>
                  <a:srgbClr val="0F2E4A"/>
                </a:solidFill>
                <a:latin typeface="Tahoma"/>
                <a:cs typeface="Tahoma"/>
              </a:rPr>
              <a:t>w</a:t>
            </a:r>
            <a:r>
              <a:rPr dirty="0" sz="2000" spc="-10" b="1">
                <a:solidFill>
                  <a:srgbClr val="0F2E4A"/>
                </a:solidFill>
                <a:latin typeface="Tahoma"/>
                <a:cs typeface="Tahoma"/>
              </a:rPr>
              <a:t>i</a:t>
            </a:r>
            <a:r>
              <a:rPr dirty="0" sz="2000" spc="-85" b="1">
                <a:solidFill>
                  <a:srgbClr val="0F2E4A"/>
                </a:solidFill>
                <a:latin typeface="Tahoma"/>
                <a:cs typeface="Tahoma"/>
              </a:rPr>
              <a:t>t</a:t>
            </a:r>
            <a:r>
              <a:rPr dirty="0" sz="2000" spc="-125" b="1">
                <a:solidFill>
                  <a:srgbClr val="0F2E4A"/>
                </a:solidFill>
                <a:latin typeface="Tahoma"/>
                <a:cs typeface="Tahoma"/>
              </a:rPr>
              <a:t>h</a:t>
            </a:r>
            <a:r>
              <a:rPr dirty="0" sz="2000" spc="-245" b="1">
                <a:solidFill>
                  <a:srgbClr val="0F2E4A"/>
                </a:solidFill>
                <a:latin typeface="Tahoma"/>
                <a:cs typeface="Tahoma"/>
              </a:rPr>
              <a:t> </a:t>
            </a:r>
            <a:r>
              <a:rPr dirty="0" sz="2000" spc="-135" b="1">
                <a:solidFill>
                  <a:srgbClr val="0F2E4A"/>
                </a:solidFill>
                <a:latin typeface="Tahoma"/>
                <a:cs typeface="Tahoma"/>
              </a:rPr>
              <a:t>S</a:t>
            </a:r>
            <a:r>
              <a:rPr dirty="0" sz="2000" spc="-204" b="1">
                <a:solidFill>
                  <a:srgbClr val="0F2E4A"/>
                </a:solidFill>
                <a:latin typeface="Tahoma"/>
                <a:cs typeface="Tahoma"/>
              </a:rPr>
              <a:t>O</a:t>
            </a:r>
            <a:r>
              <a:rPr dirty="0" sz="2000" spc="-120" b="1">
                <a:solidFill>
                  <a:srgbClr val="0F2E4A"/>
                </a:solidFill>
                <a:latin typeface="Tahoma"/>
                <a:cs typeface="Tahoma"/>
              </a:rPr>
              <a:t>P</a:t>
            </a:r>
            <a:r>
              <a:rPr dirty="0" sz="2000" spc="-185" b="1">
                <a:solidFill>
                  <a:srgbClr val="0F2E4A"/>
                </a:solidFill>
                <a:latin typeface="Tahoma"/>
                <a:cs typeface="Tahoma"/>
              </a:rPr>
              <a:t>H</a:t>
            </a:r>
            <a:r>
              <a:rPr dirty="0" sz="2000" spc="-80" b="1">
                <a:solidFill>
                  <a:srgbClr val="0F2E4A"/>
                </a:solidFill>
                <a:latin typeface="Tahoma"/>
                <a:cs typeface="Tahoma"/>
              </a:rPr>
              <a:t>i</a:t>
            </a:r>
            <a:r>
              <a:rPr dirty="0" sz="2000" spc="-210" b="1">
                <a:solidFill>
                  <a:srgbClr val="0F2E4A"/>
                </a:solidFill>
                <a:latin typeface="Tahoma"/>
                <a:cs typeface="Tahoma"/>
              </a:rPr>
              <a:t>A</a:t>
            </a:r>
            <a:r>
              <a:rPr dirty="0" sz="2000" spc="-175" b="1">
                <a:solidFill>
                  <a:srgbClr val="0F2E4A"/>
                </a:solidFill>
                <a:latin typeface="Tahoma"/>
                <a:cs typeface="Tahoma"/>
              </a:rPr>
              <a:t> </a:t>
            </a:r>
            <a:r>
              <a:rPr dirty="0" sz="2000" spc="-245" b="1">
                <a:solidFill>
                  <a:srgbClr val="0F2E4A"/>
                </a:solidFill>
                <a:latin typeface="Tahoma"/>
                <a:cs typeface="Tahoma"/>
              </a:rPr>
              <a:t>DD</a:t>
            </a:r>
            <a:r>
              <a:rPr dirty="0" sz="2000" spc="-245" b="1">
                <a:solidFill>
                  <a:srgbClr val="0F2E4A"/>
                </a:solidFill>
                <a:latin typeface="Tahoma"/>
                <a:cs typeface="Tahoma"/>
              </a:rPr>
              <a:t>M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05075" y="3629025"/>
            <a:ext cx="6229350" cy="3519804"/>
            <a:chOff x="2505075" y="3629025"/>
            <a:chExt cx="6229350" cy="3519804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2725" y="6610286"/>
              <a:ext cx="481012" cy="5381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05075" y="3629025"/>
              <a:ext cx="6229350" cy="1514475"/>
            </a:xfrm>
            <a:custGeom>
              <a:avLst/>
              <a:gdLst/>
              <a:ahLst/>
              <a:cxnLst/>
              <a:rect l="l" t="t" r="r" b="b"/>
              <a:pathLst>
                <a:path w="6229350" h="1514475">
                  <a:moveTo>
                    <a:pt x="6229350" y="0"/>
                  </a:moveTo>
                  <a:lnTo>
                    <a:pt x="0" y="0"/>
                  </a:lnTo>
                  <a:lnTo>
                    <a:pt x="0" y="1514475"/>
                  </a:lnTo>
                  <a:lnTo>
                    <a:pt x="6229350" y="1514475"/>
                  </a:lnTo>
                  <a:lnTo>
                    <a:pt x="6229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5075" y="3648075"/>
              <a:ext cx="5972175" cy="12573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848475" y="7474902"/>
            <a:ext cx="137795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50" spc="10">
                <a:solidFill>
                  <a:srgbClr val="092D49"/>
                </a:solidFill>
                <a:latin typeface="Trebuchet MS"/>
                <a:cs typeface="Trebuchet MS"/>
              </a:rPr>
              <a:t>s</a:t>
            </a:r>
            <a:endParaRPr sz="21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4150" y="9777895"/>
            <a:ext cx="324485" cy="33083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10"/>
              </a:spcBef>
            </a:pPr>
            <a:fld id="{81D60167-4931-47E6-BA6A-407CBD079E47}" type="slidenum">
              <a:rPr dirty="0" sz="1800" spc="-200" b="1">
                <a:solidFill>
                  <a:srgbClr val="FFFFFF"/>
                </a:solidFill>
                <a:latin typeface="Tahoma"/>
                <a:cs typeface="Tahoma"/>
              </a:rPr>
              <a:t>14</a:t>
            </a:fld>
            <a:endParaRPr sz="180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/>
              <a:t>©</a:t>
            </a:r>
            <a:r>
              <a:rPr dirty="0" spc="-145"/>
              <a:t> </a:t>
            </a:r>
            <a:r>
              <a:rPr dirty="0" spc="-20"/>
              <a:t>SOPHiA</a:t>
            </a:r>
            <a:r>
              <a:rPr dirty="0" spc="-165"/>
              <a:t> </a:t>
            </a:r>
            <a:r>
              <a:rPr dirty="0" spc="-55"/>
              <a:t>GENETICS</a:t>
            </a:r>
            <a:r>
              <a:rPr dirty="0" spc="-114"/>
              <a:t> </a:t>
            </a:r>
            <a:r>
              <a:rPr dirty="0" spc="-60"/>
              <a:t>2024</a:t>
            </a:r>
            <a:r>
              <a:rPr dirty="0" spc="80"/>
              <a:t> </a:t>
            </a:r>
            <a:r>
              <a:rPr dirty="0" spc="-170"/>
              <a:t>|</a:t>
            </a:r>
            <a:r>
              <a:rPr dirty="0" spc="-110"/>
              <a:t> </a:t>
            </a:r>
            <a:r>
              <a:rPr dirty="0" spc="-5"/>
              <a:t>Confidential</a:t>
            </a:r>
            <a:r>
              <a:rPr dirty="0" spc="-155"/>
              <a:t> </a:t>
            </a:r>
            <a:r>
              <a:rPr dirty="0" spc="-65"/>
              <a:t>-</a:t>
            </a:r>
            <a:r>
              <a:rPr dirty="0" spc="-130"/>
              <a:t> </a:t>
            </a:r>
            <a:r>
              <a:rPr dirty="0" spc="-10"/>
              <a:t>For</a:t>
            </a:r>
            <a:r>
              <a:rPr dirty="0" spc="-195"/>
              <a:t> </a:t>
            </a:r>
            <a:r>
              <a:rPr dirty="0" spc="-30"/>
              <a:t>research</a:t>
            </a:r>
            <a:r>
              <a:rPr dirty="0" spc="-130"/>
              <a:t> </a:t>
            </a:r>
            <a:r>
              <a:rPr dirty="0" spc="-45"/>
              <a:t>use</a:t>
            </a:r>
            <a:r>
              <a:rPr dirty="0" spc="-70"/>
              <a:t> </a:t>
            </a:r>
            <a:r>
              <a:rPr dirty="0" spc="-20"/>
              <a:t>only</a:t>
            </a:r>
            <a:r>
              <a:rPr dirty="0" spc="-110"/>
              <a:t> </a:t>
            </a:r>
            <a:r>
              <a:rPr dirty="0" spc="-65"/>
              <a:t>-</a:t>
            </a:r>
            <a:r>
              <a:rPr dirty="0" spc="-140"/>
              <a:t> </a:t>
            </a:r>
            <a:r>
              <a:rPr dirty="0" spc="-15"/>
              <a:t>Not</a:t>
            </a:r>
            <a:r>
              <a:rPr dirty="0" spc="-105"/>
              <a:t> </a:t>
            </a:r>
            <a:r>
              <a:rPr dirty="0" spc="-30"/>
              <a:t>for</a:t>
            </a:r>
            <a:r>
              <a:rPr dirty="0" spc="-114"/>
              <a:t> </a:t>
            </a:r>
            <a:r>
              <a:rPr dirty="0" spc="-45"/>
              <a:t>use</a:t>
            </a:r>
            <a:r>
              <a:rPr dirty="0" spc="-145"/>
              <a:t> </a:t>
            </a:r>
            <a:r>
              <a:rPr dirty="0"/>
              <a:t>in</a:t>
            </a:r>
            <a:r>
              <a:rPr dirty="0" spc="-135"/>
              <a:t> </a:t>
            </a:r>
            <a:r>
              <a:rPr dirty="0" spc="-15"/>
              <a:t>diagnostic</a:t>
            </a:r>
            <a:r>
              <a:rPr dirty="0" spc="-95"/>
              <a:t> </a:t>
            </a:r>
            <a:r>
              <a:rPr dirty="0" spc="-25"/>
              <a:t>procedures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64614" y="391159"/>
            <a:ext cx="4432300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spc="-390"/>
              <a:t>C</a:t>
            </a:r>
            <a:r>
              <a:rPr dirty="0" sz="4400" spc="-290"/>
              <a:t>a</a:t>
            </a:r>
            <a:r>
              <a:rPr dirty="0" sz="4400" spc="-285"/>
              <a:t>u</a:t>
            </a:r>
            <a:r>
              <a:rPr dirty="0" sz="4400" spc="-180"/>
              <a:t>t</a:t>
            </a:r>
            <a:r>
              <a:rPr dirty="0" sz="4400" spc="-135"/>
              <a:t>i</a:t>
            </a:r>
            <a:r>
              <a:rPr dirty="0" sz="4400" spc="-250"/>
              <a:t>o</a:t>
            </a:r>
            <a:r>
              <a:rPr dirty="0" sz="4400" spc="-345"/>
              <a:t>n</a:t>
            </a:r>
            <a:r>
              <a:rPr dirty="0" sz="4400" spc="-260"/>
              <a:t>a</a:t>
            </a:r>
            <a:r>
              <a:rPr dirty="0" sz="4400" spc="-165"/>
              <a:t>r</a:t>
            </a:r>
            <a:r>
              <a:rPr dirty="0" sz="4400" spc="-225"/>
              <a:t>y</a:t>
            </a:r>
            <a:r>
              <a:rPr dirty="0" sz="4400" spc="-455"/>
              <a:t> </a:t>
            </a:r>
            <a:r>
              <a:rPr dirty="0" sz="4400" spc="-345"/>
              <a:t>n</a:t>
            </a:r>
            <a:r>
              <a:rPr dirty="0" sz="4400" spc="-250"/>
              <a:t>o</a:t>
            </a:r>
            <a:r>
              <a:rPr dirty="0" sz="4400" spc="-180"/>
              <a:t>t</a:t>
            </a:r>
            <a:r>
              <a:rPr dirty="0" sz="4400" spc="-135"/>
              <a:t>i</a:t>
            </a:r>
            <a:r>
              <a:rPr dirty="0" sz="4400" spc="-225"/>
              <a:t>c</a:t>
            </a:r>
            <a:r>
              <a:rPr dirty="0" sz="4400" spc="-320"/>
              <a:t>e</a:t>
            </a:r>
            <a:endParaRPr sz="44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34275" y="3886136"/>
            <a:ext cx="566737" cy="64293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64614" y="2123376"/>
            <a:ext cx="15332075" cy="36906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900"/>
              </a:lnSpc>
              <a:spcBef>
                <a:spcPts val="105"/>
              </a:spcBef>
            </a:pPr>
            <a:r>
              <a:rPr dirty="0" sz="2400" spc="-65">
                <a:solidFill>
                  <a:srgbClr val="092D49"/>
                </a:solidFill>
                <a:latin typeface="Tahoma"/>
                <a:cs typeface="Tahoma"/>
              </a:rPr>
              <a:t>The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information</a:t>
            </a:r>
            <a:r>
              <a:rPr dirty="0" sz="24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included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24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this</a:t>
            </a:r>
            <a:r>
              <a:rPr dirty="0" sz="2400" spc="-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presentation</a:t>
            </a:r>
            <a:r>
              <a:rPr dirty="0" sz="24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has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been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prepared</a:t>
            </a:r>
            <a:r>
              <a:rPr dirty="0" sz="24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4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is</a:t>
            </a:r>
            <a:r>
              <a:rPr dirty="0" sz="24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intended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viewing</a:t>
            </a:r>
            <a:r>
              <a:rPr dirty="0" sz="2400" spc="-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by</a:t>
            </a:r>
            <a:r>
              <a:rPr dirty="0" sz="24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global</a:t>
            </a:r>
            <a:r>
              <a:rPr dirty="0" sz="24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audience. </a:t>
            </a:r>
            <a:r>
              <a:rPr dirty="0" sz="2400" spc="-7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This</a:t>
            </a:r>
            <a:r>
              <a:rPr dirty="0" sz="2400" spc="-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presentation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contains</a:t>
            </a:r>
            <a:r>
              <a:rPr dirty="0" sz="24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information</a:t>
            </a:r>
            <a:r>
              <a:rPr dirty="0" sz="24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about</a:t>
            </a:r>
            <a:r>
              <a:rPr dirty="0" sz="24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products</a:t>
            </a:r>
            <a:r>
              <a:rPr dirty="0" sz="24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which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may</a:t>
            </a:r>
            <a:r>
              <a:rPr dirty="0" sz="24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400" spc="-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may</a:t>
            </a:r>
            <a:r>
              <a:rPr dirty="0" sz="24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be</a:t>
            </a:r>
            <a:r>
              <a:rPr dirty="0" sz="24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available</a:t>
            </a:r>
            <a:r>
              <a:rPr dirty="0" sz="2400" spc="-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different</a:t>
            </a:r>
            <a:r>
              <a:rPr dirty="0" sz="24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countries</a:t>
            </a:r>
            <a:r>
              <a:rPr dirty="0" sz="24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4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if </a:t>
            </a:r>
            <a:r>
              <a:rPr dirty="0" sz="2400" spc="-7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applicable,</a:t>
            </a:r>
            <a:r>
              <a:rPr dirty="0" sz="2400" spc="-1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may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40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may</a:t>
            </a:r>
            <a:r>
              <a:rPr dirty="0" sz="2400" spc="-2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24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have</a:t>
            </a:r>
            <a:r>
              <a:rPr dirty="0" sz="2400" spc="-2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received</a:t>
            </a:r>
            <a:r>
              <a:rPr dirty="0" sz="240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approval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400" spc="-1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market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clearance</a:t>
            </a:r>
            <a:r>
              <a:rPr dirty="0" sz="2400" spc="-1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by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governmental</a:t>
            </a:r>
            <a:r>
              <a:rPr dirty="0" sz="24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regulatory</a:t>
            </a:r>
            <a:r>
              <a:rPr dirty="0" sz="24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body</a:t>
            </a:r>
            <a:r>
              <a:rPr dirty="0" sz="2400" spc="-2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2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different </a:t>
            </a:r>
            <a:r>
              <a:rPr dirty="0" sz="2400" spc="-7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indications</a:t>
            </a:r>
            <a:r>
              <a:rPr dirty="0" sz="2400" spc="-2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80">
                <a:solidFill>
                  <a:srgbClr val="092D49"/>
                </a:solidFill>
                <a:latin typeface="Tahoma"/>
                <a:cs typeface="Tahoma"/>
              </a:rPr>
              <a:t>use.</a:t>
            </a:r>
            <a:r>
              <a:rPr dirty="0" sz="240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Please</a:t>
            </a:r>
            <a:r>
              <a:rPr dirty="0" sz="240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consult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local</a:t>
            </a:r>
            <a:r>
              <a:rPr dirty="0" sz="2400" spc="-2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sales</a:t>
            </a:r>
            <a:r>
              <a:rPr dirty="0" sz="2400" spc="-3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representatives.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>
              <a:latin typeface="Tahoma"/>
              <a:cs typeface="Tahoma"/>
            </a:endParaRPr>
          </a:p>
          <a:p>
            <a:pPr algn="just" marL="12700">
              <a:lnSpc>
                <a:spcPts val="2865"/>
              </a:lnSpc>
            </a:pP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All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 product</a:t>
            </a:r>
            <a:r>
              <a:rPr dirty="0" sz="2400" spc="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company</a:t>
            </a:r>
            <a:r>
              <a:rPr dirty="0" sz="2400" spc="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names</a:t>
            </a:r>
            <a:r>
              <a:rPr dirty="0" sz="2400" spc="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are</a:t>
            </a:r>
            <a:r>
              <a:rPr dirty="0" sz="2400" spc="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trademarks</a:t>
            </a:r>
            <a:r>
              <a:rPr dirty="0" sz="2400" spc="15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400" spc="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092D49"/>
                </a:solidFill>
                <a:latin typeface="Tahoma"/>
                <a:cs typeface="Tahoma"/>
              </a:rPr>
              <a:t>registered®</a:t>
            </a:r>
            <a:r>
              <a:rPr dirty="0" sz="2400" spc="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trademarks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400" spc="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their</a:t>
            </a:r>
            <a:r>
              <a:rPr dirty="0" sz="2400" spc="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respective</a:t>
            </a:r>
            <a:r>
              <a:rPr dirty="0" sz="2400" spc="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holders.</a:t>
            </a:r>
            <a:r>
              <a:rPr dirty="0" sz="2400" spc="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2400" spc="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400" spc="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them</a:t>
            </a:r>
            <a:endParaRPr sz="2400">
              <a:latin typeface="Tahoma"/>
              <a:cs typeface="Tahoma"/>
            </a:endParaRPr>
          </a:p>
          <a:p>
            <a:pPr algn="just" marL="12700">
              <a:lnSpc>
                <a:spcPts val="2865"/>
              </a:lnSpc>
            </a:pP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does</a:t>
            </a:r>
            <a:r>
              <a:rPr dirty="0" sz="240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2400" spc="-2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imply</a:t>
            </a:r>
            <a:r>
              <a:rPr dirty="0" sz="2400" spc="-2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any</a:t>
            </a:r>
            <a:r>
              <a:rPr dirty="0" sz="240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affiliation</a:t>
            </a:r>
            <a:r>
              <a:rPr dirty="0" sz="24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with</a:t>
            </a:r>
            <a:r>
              <a:rPr dirty="0" sz="240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4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endorsement</a:t>
            </a:r>
            <a:r>
              <a:rPr dirty="0" sz="240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by</a:t>
            </a:r>
            <a:r>
              <a:rPr dirty="0" sz="240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them.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Tahoma"/>
              <a:cs typeface="Tahoma"/>
            </a:endParaRPr>
          </a:p>
          <a:p>
            <a:pPr marL="12700" marR="1240790">
              <a:lnSpc>
                <a:spcPct val="101699"/>
              </a:lnSpc>
            </a:pPr>
            <a:r>
              <a:rPr dirty="0" sz="2400" spc="-50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2400" spc="-2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10">
                <a:solidFill>
                  <a:srgbClr val="092D49"/>
                </a:solidFill>
                <a:latin typeface="Tahoma"/>
                <a:cs typeface="Tahoma"/>
              </a:rPr>
              <a:t>GENETICS</a:t>
            </a:r>
            <a:r>
              <a:rPr dirty="0" sz="2400" spc="-3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products</a:t>
            </a:r>
            <a:r>
              <a:rPr dirty="0" sz="24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are</a:t>
            </a:r>
            <a:r>
              <a:rPr dirty="0" sz="24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5">
                <a:solidFill>
                  <a:srgbClr val="092D49"/>
                </a:solidFill>
                <a:latin typeface="Tahoma"/>
                <a:cs typeface="Tahoma"/>
              </a:rPr>
              <a:t>Research</a:t>
            </a:r>
            <a:r>
              <a:rPr dirty="0" sz="24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240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Only</a:t>
            </a:r>
            <a:r>
              <a:rPr dirty="0" sz="240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40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240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24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240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240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diagnostic</a:t>
            </a:r>
            <a:r>
              <a:rPr dirty="0" sz="24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procedures</a:t>
            </a:r>
            <a:r>
              <a:rPr dirty="0" sz="24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unless</a:t>
            </a:r>
            <a:r>
              <a:rPr dirty="0" sz="24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specified </a:t>
            </a:r>
            <a:r>
              <a:rPr dirty="0" sz="2400" spc="-7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otherwise.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4</a:t>
            </a:fld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2533650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10"/>
              <a:t>O</a:t>
            </a:r>
            <a:r>
              <a:rPr dirty="0" spc="-254"/>
              <a:t>u</a:t>
            </a:r>
            <a:r>
              <a:rPr dirty="0" spc="-125"/>
              <a:t>r</a:t>
            </a:r>
            <a:r>
              <a:rPr dirty="0" spc="-390"/>
              <a:t> </a:t>
            </a:r>
            <a:r>
              <a:rPr dirty="0" spc="-290"/>
              <a:t>Mi</a:t>
            </a:r>
            <a:r>
              <a:rPr dirty="0" spc="-290"/>
              <a:t>s</a:t>
            </a:r>
            <a:r>
              <a:rPr dirty="0" spc="-240"/>
              <a:t>s</a:t>
            </a:r>
            <a:r>
              <a:rPr dirty="0" spc="-105"/>
              <a:t>i</a:t>
            </a:r>
            <a:r>
              <a:rPr dirty="0" spc="-240"/>
              <a:t>o</a:t>
            </a:r>
            <a:r>
              <a:rPr dirty="0" spc="-245"/>
              <a:t>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4614" y="2915474"/>
            <a:ext cx="4221480" cy="19043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3599"/>
              </a:lnSpc>
              <a:spcBef>
                <a:spcPts val="100"/>
              </a:spcBef>
            </a:pPr>
            <a:r>
              <a:rPr dirty="0" sz="2700" spc="-70">
                <a:solidFill>
                  <a:srgbClr val="092D49"/>
                </a:solidFill>
                <a:latin typeface="Tahoma"/>
                <a:cs typeface="Tahoma"/>
              </a:rPr>
              <a:t>Exp</a:t>
            </a:r>
            <a:r>
              <a:rPr dirty="0" sz="2700" spc="-9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00" spc="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00" spc="-3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00" spc="-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00" spc="-8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70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15">
                <a:solidFill>
                  <a:srgbClr val="E2295C"/>
                </a:solidFill>
                <a:latin typeface="Tahoma"/>
                <a:cs typeface="Tahoma"/>
              </a:rPr>
              <a:t>da</a:t>
            </a:r>
            <a:r>
              <a:rPr dirty="0" sz="2700" spc="-30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00" spc="-40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00" spc="-150">
                <a:solidFill>
                  <a:srgbClr val="E2295C"/>
                </a:solidFill>
                <a:latin typeface="Tahoma"/>
                <a:cs typeface="Tahoma"/>
              </a:rPr>
              <a:t>-</a:t>
            </a:r>
            <a:r>
              <a:rPr dirty="0" sz="2700" spc="-20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700" spc="20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700" spc="-20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00" spc="-75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700" spc="-80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00" spc="-20">
                <a:solidFill>
                  <a:srgbClr val="E2295C"/>
                </a:solidFill>
                <a:latin typeface="Tahoma"/>
                <a:cs typeface="Tahoma"/>
              </a:rPr>
              <a:t>n  </a:t>
            </a:r>
            <a:r>
              <a:rPr dirty="0" sz="2700" spc="-25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700" spc="-80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00" spc="35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700" spc="20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00" spc="-50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00" spc="50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00" spc="-85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00" spc="-85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00" spc="-275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00" spc="-45">
                <a:solidFill>
                  <a:srgbClr val="092D49"/>
                </a:solidFill>
                <a:latin typeface="Tahoma"/>
                <a:cs typeface="Tahoma"/>
              </a:rPr>
              <a:t>by</a:t>
            </a:r>
            <a:r>
              <a:rPr dirty="0" sz="270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1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00" spc="-15">
                <a:solidFill>
                  <a:srgbClr val="092D49"/>
                </a:solidFill>
                <a:latin typeface="Tahoma"/>
                <a:cs typeface="Tahoma"/>
              </a:rPr>
              <a:t>si</a:t>
            </a:r>
            <a:r>
              <a:rPr dirty="0" sz="2700" spc="-7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00" spc="-13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19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-30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endParaRPr sz="2700">
              <a:latin typeface="Tahoma"/>
              <a:cs typeface="Tahoma"/>
            </a:endParaRPr>
          </a:p>
          <a:p>
            <a:pPr marL="12700" marR="87630">
              <a:lnSpc>
                <a:spcPts val="3750"/>
              </a:lnSpc>
              <a:spcBef>
                <a:spcPts val="30"/>
              </a:spcBef>
            </a:pP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0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4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00" spc="-3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5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00" spc="5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00" spc="-15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4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00" spc="-2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6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700" spc="-5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00" spc="5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00" spc="-150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700" spc="-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00" spc="12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70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-8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00" spc="-8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3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o  </a:t>
            </a:r>
            <a:r>
              <a:rPr dirty="0" sz="2700" spc="-2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00" spc="-4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5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00" spc="-8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00" spc="-3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00" spc="-8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00" spc="-75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70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00" spc="-1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00" spc="-8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3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00" spc="-15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00" spc="5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00" spc="2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00" spc="-4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700" spc="-3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00" spc="-145">
                <a:solidFill>
                  <a:srgbClr val="092D49"/>
                </a:solidFill>
                <a:latin typeface="Tahoma"/>
                <a:cs typeface="Tahoma"/>
              </a:rPr>
              <a:t>.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28255" y="2939860"/>
            <a:ext cx="3257550" cy="2656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9900"/>
              </a:lnSpc>
              <a:spcBef>
                <a:spcPts val="95"/>
              </a:spcBef>
            </a:pPr>
            <a:r>
              <a:rPr dirty="0" sz="2400" spc="-270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165" b="1">
                <a:solidFill>
                  <a:srgbClr val="F3F5F6"/>
                </a:solidFill>
                <a:latin typeface="Tahoma"/>
                <a:cs typeface="Tahoma"/>
              </a:rPr>
              <a:t>p</a:t>
            </a:r>
            <a:r>
              <a:rPr dirty="0" sz="2400" spc="-170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100" b="1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60" b="1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160" b="1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190" b="1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-100" b="1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80" b="1">
                <a:solidFill>
                  <a:srgbClr val="F3F5F6"/>
                </a:solidFill>
                <a:latin typeface="Tahoma"/>
                <a:cs typeface="Tahoma"/>
              </a:rPr>
              <a:t>’</a:t>
            </a:r>
            <a:r>
              <a:rPr dirty="0" sz="2400" spc="-175" b="1">
                <a:solidFill>
                  <a:srgbClr val="F3F5F6"/>
                </a:solidFill>
                <a:latin typeface="Tahoma"/>
                <a:cs typeface="Tahoma"/>
              </a:rPr>
              <a:t>s</a:t>
            </a:r>
            <a:r>
              <a:rPr dirty="0" sz="2400" spc="-270" b="1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90" b="1">
                <a:solidFill>
                  <a:srgbClr val="F3F5F6"/>
                </a:solidFill>
                <a:latin typeface="Tahoma"/>
                <a:cs typeface="Tahoma"/>
              </a:rPr>
              <a:t>d</a:t>
            </a:r>
            <a:r>
              <a:rPr dirty="0" sz="2400" spc="-170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100" b="1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175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250" b="1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60" b="1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105" b="1">
                <a:solidFill>
                  <a:srgbClr val="F3F5F6"/>
                </a:solidFill>
                <a:latin typeface="Tahoma"/>
                <a:cs typeface="Tahoma"/>
              </a:rPr>
              <a:t>n  </a:t>
            </a:r>
            <a:r>
              <a:rPr dirty="0" sz="2400" spc="-225" b="1">
                <a:solidFill>
                  <a:srgbClr val="F3F5F6"/>
                </a:solidFill>
                <a:latin typeface="Tahoma"/>
                <a:cs typeface="Tahoma"/>
              </a:rPr>
              <a:t>B</a:t>
            </a:r>
            <a:r>
              <a:rPr dirty="0" sz="2400" spc="-140" b="1">
                <a:solidFill>
                  <a:srgbClr val="F3F5F6"/>
                </a:solidFill>
                <a:latin typeface="Tahoma"/>
                <a:cs typeface="Tahoma"/>
              </a:rPr>
              <a:t>o</a:t>
            </a:r>
            <a:r>
              <a:rPr dirty="0" sz="2400" spc="-190" b="1">
                <a:solidFill>
                  <a:srgbClr val="F3F5F6"/>
                </a:solidFill>
                <a:latin typeface="Tahoma"/>
                <a:cs typeface="Tahoma"/>
              </a:rPr>
              <a:t>s</a:t>
            </a:r>
            <a:r>
              <a:rPr dirty="0" sz="2400" spc="-30" b="1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140" b="1">
                <a:solidFill>
                  <a:srgbClr val="F3F5F6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-280" b="1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30" b="1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210" b="1">
                <a:solidFill>
                  <a:srgbClr val="F3F5F6"/>
                </a:solidFill>
                <a:latin typeface="Tahoma"/>
                <a:cs typeface="Tahoma"/>
              </a:rPr>
              <a:t>o</a:t>
            </a:r>
            <a:r>
              <a:rPr dirty="0" sz="2400" spc="-90" b="1">
                <a:solidFill>
                  <a:srgbClr val="F3F5F6"/>
                </a:solidFill>
                <a:latin typeface="Tahoma"/>
                <a:cs typeface="Tahoma"/>
              </a:rPr>
              <a:t>d</a:t>
            </a:r>
            <a:r>
              <a:rPr dirty="0" sz="2400" spc="-170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130" b="1">
                <a:solidFill>
                  <a:srgbClr val="F3F5F6"/>
                </a:solidFill>
                <a:latin typeface="Tahoma"/>
                <a:cs typeface="Tahoma"/>
              </a:rPr>
              <a:t>y</a:t>
            </a:r>
            <a:r>
              <a:rPr dirty="0" sz="2400" spc="-250" b="1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F3F5F6"/>
                </a:solidFill>
                <a:latin typeface="Tahoma"/>
                <a:cs typeface="Tahoma"/>
              </a:rPr>
              <a:t>c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25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-265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70">
                <a:solidFill>
                  <a:srgbClr val="F3F5F6"/>
                </a:solidFill>
                <a:latin typeface="Tahoma"/>
                <a:cs typeface="Tahoma"/>
              </a:rPr>
              <a:t>h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l</a:t>
            </a:r>
            <a:r>
              <a:rPr dirty="0" sz="2400">
                <a:solidFill>
                  <a:srgbClr val="F3F5F6"/>
                </a:solidFill>
                <a:latin typeface="Tahoma"/>
                <a:cs typeface="Tahoma"/>
              </a:rPr>
              <a:t>p  </a:t>
            </a:r>
            <a:r>
              <a:rPr dirty="0" sz="2400" spc="15">
                <a:solidFill>
                  <a:srgbClr val="F3F5F6"/>
                </a:solidFill>
                <a:latin typeface="Tahoma"/>
                <a:cs typeface="Tahoma"/>
              </a:rPr>
              <a:t>b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60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10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35">
                <a:solidFill>
                  <a:srgbClr val="F3F5F6"/>
                </a:solidFill>
                <a:latin typeface="Tahoma"/>
                <a:cs typeface="Tahoma"/>
              </a:rPr>
              <a:t>r</a:t>
            </a:r>
            <a:r>
              <a:rPr dirty="0" sz="2400" spc="-24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F3F5F6"/>
                </a:solidFill>
                <a:latin typeface="Tahoma"/>
                <a:cs typeface="Tahoma"/>
              </a:rPr>
              <a:t>d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60">
                <a:solidFill>
                  <a:srgbClr val="F3F5F6"/>
                </a:solidFill>
                <a:latin typeface="Tahoma"/>
                <a:cs typeface="Tahoma"/>
              </a:rPr>
              <a:t>g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-35">
                <a:solidFill>
                  <a:srgbClr val="F3F5F6"/>
                </a:solidFill>
                <a:latin typeface="Tahoma"/>
                <a:cs typeface="Tahoma"/>
              </a:rPr>
              <a:t>o</a:t>
            </a:r>
            <a:r>
              <a:rPr dirty="0" sz="2400" spc="-25">
                <a:solidFill>
                  <a:srgbClr val="F3F5F6"/>
                </a:solidFill>
                <a:latin typeface="Tahoma"/>
                <a:cs typeface="Tahoma"/>
              </a:rPr>
              <a:t>s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30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5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5">
                <a:solidFill>
                  <a:srgbClr val="F3F5F6"/>
                </a:solidFill>
                <a:latin typeface="Tahoma"/>
                <a:cs typeface="Tahoma"/>
              </a:rPr>
              <a:t>d</a:t>
            </a:r>
            <a:r>
              <a:rPr dirty="0" sz="2400" spc="-285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45">
                <a:solidFill>
                  <a:srgbClr val="F3F5F6"/>
                </a:solidFill>
                <a:latin typeface="Tahoma"/>
                <a:cs typeface="Tahoma"/>
              </a:rPr>
              <a:t>r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5">
                <a:solidFill>
                  <a:srgbClr val="F3F5F6"/>
                </a:solidFill>
                <a:latin typeface="Tahoma"/>
                <a:cs typeface="Tahoma"/>
              </a:rPr>
              <a:t>t  </a:t>
            </a:r>
            <a:r>
              <a:rPr dirty="0" sz="2400" spc="-50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24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F3F5F6"/>
                </a:solidFill>
                <a:latin typeface="Tahoma"/>
                <a:cs typeface="Tahoma"/>
              </a:rPr>
              <a:t>p</a:t>
            </a:r>
            <a:r>
              <a:rPr dirty="0" sz="2400" spc="10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60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5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5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29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F3F5F6"/>
                </a:solidFill>
                <a:latin typeface="Tahoma"/>
                <a:cs typeface="Tahoma"/>
              </a:rPr>
              <a:t>w</a:t>
            </a:r>
            <a:r>
              <a:rPr dirty="0" sz="2400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60">
                <a:solidFill>
                  <a:srgbClr val="F3F5F6"/>
                </a:solidFill>
                <a:latin typeface="Tahoma"/>
                <a:cs typeface="Tahoma"/>
              </a:rPr>
              <a:t>t</a:t>
            </a:r>
            <a:r>
              <a:rPr dirty="0" sz="2400" spc="-35">
                <a:solidFill>
                  <a:srgbClr val="F3F5F6"/>
                </a:solidFill>
                <a:latin typeface="Tahoma"/>
                <a:cs typeface="Tahoma"/>
              </a:rPr>
              <a:t>h</a:t>
            </a:r>
            <a:r>
              <a:rPr dirty="0" sz="2400" spc="-26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24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100">
                <a:solidFill>
                  <a:srgbClr val="F3F5F6"/>
                </a:solidFill>
                <a:latin typeface="Tahoma"/>
                <a:cs typeface="Tahoma"/>
              </a:rPr>
              <a:t>s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70">
                <a:solidFill>
                  <a:srgbClr val="F3F5F6"/>
                </a:solidFill>
                <a:latin typeface="Tahoma"/>
                <a:cs typeface="Tahoma"/>
              </a:rPr>
              <a:t>m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l</a:t>
            </a:r>
            <a:r>
              <a:rPr dirty="0" sz="2400" spc="-65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30">
                <a:solidFill>
                  <a:srgbClr val="F3F5F6"/>
                </a:solidFill>
                <a:latin typeface="Tahoma"/>
                <a:cs typeface="Tahoma"/>
              </a:rPr>
              <a:t>r  </a:t>
            </a:r>
            <a:r>
              <a:rPr dirty="0" sz="2400" spc="15">
                <a:solidFill>
                  <a:srgbClr val="F3F5F6"/>
                </a:solidFill>
                <a:latin typeface="Tahoma"/>
                <a:cs typeface="Tahoma"/>
              </a:rPr>
              <a:t>p</a:t>
            </a:r>
            <a:r>
              <a:rPr dirty="0" sz="2400" spc="-45">
                <a:solidFill>
                  <a:srgbClr val="F3F5F6"/>
                </a:solidFill>
                <a:latin typeface="Tahoma"/>
                <a:cs typeface="Tahoma"/>
              </a:rPr>
              <a:t>r</a:t>
            </a:r>
            <a:r>
              <a:rPr dirty="0" sz="2400" spc="-35">
                <a:solidFill>
                  <a:srgbClr val="F3F5F6"/>
                </a:solidFill>
                <a:latin typeface="Tahoma"/>
                <a:cs typeface="Tahoma"/>
              </a:rPr>
              <a:t>o</a:t>
            </a:r>
            <a:r>
              <a:rPr dirty="0" sz="2400" spc="-20">
                <a:solidFill>
                  <a:srgbClr val="F3F5F6"/>
                </a:solidFill>
                <a:latin typeface="Tahoma"/>
                <a:cs typeface="Tahoma"/>
              </a:rPr>
              <a:t>f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l</a:t>
            </a:r>
            <a:r>
              <a:rPr dirty="0" sz="2400" spc="-75">
                <a:solidFill>
                  <a:srgbClr val="F3F5F6"/>
                </a:solidFill>
                <a:latin typeface="Tahoma"/>
                <a:cs typeface="Tahoma"/>
              </a:rPr>
              <a:t>e</a:t>
            </a:r>
            <a:r>
              <a:rPr dirty="0" sz="2400" spc="-300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45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25">
                <a:solidFill>
                  <a:srgbClr val="F3F5F6"/>
                </a:solidFill>
                <a:latin typeface="Tahoma"/>
                <a:cs typeface="Tahoma"/>
              </a:rPr>
              <a:t>n</a:t>
            </a:r>
            <a:r>
              <a:rPr dirty="0" sz="2400" spc="-285">
                <a:solidFill>
                  <a:srgbClr val="F3F5F6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F3F5F6"/>
                </a:solidFill>
                <a:latin typeface="Tahoma"/>
                <a:cs typeface="Tahoma"/>
              </a:rPr>
              <a:t>M</a:t>
            </a:r>
            <a:r>
              <a:rPr dirty="0" sz="2400" spc="-170" b="1">
                <a:solidFill>
                  <a:srgbClr val="F3F5F6"/>
                </a:solidFill>
                <a:latin typeface="Tahoma"/>
                <a:cs typeface="Tahoma"/>
              </a:rPr>
              <a:t>a</a:t>
            </a:r>
            <a:r>
              <a:rPr dirty="0" sz="2400" spc="-90" b="1">
                <a:solidFill>
                  <a:srgbClr val="F3F5F6"/>
                </a:solidFill>
                <a:latin typeface="Tahoma"/>
                <a:cs typeface="Tahoma"/>
              </a:rPr>
              <a:t>d</a:t>
            </a:r>
            <a:r>
              <a:rPr dirty="0" sz="2400" spc="-145" b="1">
                <a:solidFill>
                  <a:srgbClr val="F3F5F6"/>
                </a:solidFill>
                <a:latin typeface="Tahoma"/>
                <a:cs typeface="Tahoma"/>
              </a:rPr>
              <a:t>r</a:t>
            </a:r>
            <a:r>
              <a:rPr dirty="0" sz="2400" spc="-60" b="1">
                <a:solidFill>
                  <a:srgbClr val="F3F5F6"/>
                </a:solidFill>
                <a:latin typeface="Tahoma"/>
                <a:cs typeface="Tahoma"/>
              </a:rPr>
              <a:t>i</a:t>
            </a:r>
            <a:r>
              <a:rPr dirty="0" sz="2400" spc="-90" b="1">
                <a:solidFill>
                  <a:srgbClr val="F3F5F6"/>
                </a:solidFill>
                <a:latin typeface="Tahoma"/>
                <a:cs typeface="Tahoma"/>
              </a:rPr>
              <a:t>d  </a:t>
            </a:r>
            <a:r>
              <a:rPr dirty="0" sz="2400" spc="-150" b="1">
                <a:solidFill>
                  <a:srgbClr val="F3F5F6"/>
                </a:solidFill>
                <a:latin typeface="Tahoma"/>
                <a:cs typeface="Tahoma"/>
              </a:rPr>
              <a:t>tomorrow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81976" y="2795651"/>
            <a:ext cx="641985" cy="0"/>
          </a:xfrm>
          <a:custGeom>
            <a:avLst/>
            <a:gdLst/>
            <a:ahLst/>
            <a:cxnLst/>
            <a:rect l="l" t="t" r="r" b="b"/>
            <a:pathLst>
              <a:path w="641984" h="0">
                <a:moveTo>
                  <a:pt x="0" y="0"/>
                </a:moveTo>
                <a:lnTo>
                  <a:pt x="641984" y="0"/>
                </a:lnTo>
              </a:path>
            </a:pathLst>
          </a:custGeom>
          <a:ln w="12700">
            <a:solidFill>
              <a:srgbClr val="E2295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4</a:t>
            </a:fld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6180455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480"/>
              <a:t>D</a:t>
            </a:r>
            <a:r>
              <a:rPr dirty="0" spc="-310"/>
              <a:t>e</a:t>
            </a:r>
            <a:r>
              <a:rPr dirty="0" spc="-210"/>
              <a:t>c</a:t>
            </a:r>
            <a:r>
              <a:rPr dirty="0" spc="-310"/>
              <a:t>e</a:t>
            </a:r>
            <a:r>
              <a:rPr dirty="0" spc="-260"/>
              <a:t>n</a:t>
            </a:r>
            <a:r>
              <a:rPr dirty="0" spc="-85"/>
              <a:t>t</a:t>
            </a:r>
            <a:r>
              <a:rPr dirty="0" spc="-150"/>
              <a:t>r</a:t>
            </a:r>
            <a:r>
              <a:rPr dirty="0" spc="-330"/>
              <a:t>a</a:t>
            </a:r>
            <a:r>
              <a:rPr dirty="0" spc="-30"/>
              <a:t>l</a:t>
            </a:r>
            <a:r>
              <a:rPr dirty="0" spc="-120"/>
              <a:t>i</a:t>
            </a:r>
            <a:r>
              <a:rPr dirty="0" spc="-250"/>
              <a:t>z</a:t>
            </a:r>
            <a:r>
              <a:rPr dirty="0" spc="-110"/>
              <a:t>i</a:t>
            </a:r>
            <a:r>
              <a:rPr dirty="0" spc="-250"/>
              <a:t>n</a:t>
            </a:r>
            <a:r>
              <a:rPr dirty="0" spc="-350"/>
              <a:t>g</a:t>
            </a:r>
            <a:r>
              <a:rPr dirty="0" spc="-355"/>
              <a:t> </a:t>
            </a:r>
            <a:r>
              <a:rPr dirty="0" spc="-445"/>
              <a:t>M</a:t>
            </a:r>
            <a:r>
              <a:rPr dirty="0" spc="-335"/>
              <a:t>S</a:t>
            </a:r>
            <a:r>
              <a:rPr dirty="0" spc="-325"/>
              <a:t>K</a:t>
            </a:r>
            <a:r>
              <a:rPr dirty="0" spc="-380"/>
              <a:t>-</a:t>
            </a:r>
            <a:r>
              <a:rPr dirty="0" spc="-430"/>
              <a:t>A</a:t>
            </a:r>
            <a:r>
              <a:rPr dirty="0" spc="-290"/>
              <a:t>C</a:t>
            </a:r>
            <a:r>
              <a:rPr dirty="0" spc="-360"/>
              <a:t>C</a:t>
            </a:r>
            <a:r>
              <a:rPr dirty="0" spc="-260"/>
              <a:t>E</a:t>
            </a:r>
            <a:r>
              <a:rPr dirty="0" spc="-285"/>
              <a:t>S</a:t>
            </a:r>
            <a:r>
              <a:rPr dirty="0" spc="-310"/>
              <a:t>S</a:t>
            </a:r>
            <a:r>
              <a:rPr dirty="0" spc="-1764"/>
              <a:t>®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85875" y="2295525"/>
            <a:ext cx="7858125" cy="6381750"/>
            <a:chOff x="1285875" y="2295525"/>
            <a:chExt cx="7858125" cy="6381750"/>
          </a:xfrm>
        </p:grpSpPr>
        <p:sp>
          <p:nvSpPr>
            <p:cNvPr id="4" name="object 4"/>
            <p:cNvSpPr/>
            <p:nvPr/>
          </p:nvSpPr>
          <p:spPr>
            <a:xfrm>
              <a:off x="1285875" y="3238500"/>
              <a:ext cx="7858125" cy="5438775"/>
            </a:xfrm>
            <a:custGeom>
              <a:avLst/>
              <a:gdLst/>
              <a:ahLst/>
              <a:cxnLst/>
              <a:rect l="l" t="t" r="r" b="b"/>
              <a:pathLst>
                <a:path w="7858125" h="5438775">
                  <a:moveTo>
                    <a:pt x="7568565" y="0"/>
                  </a:moveTo>
                  <a:lnTo>
                    <a:pt x="289559" y="0"/>
                  </a:lnTo>
                  <a:lnTo>
                    <a:pt x="242598" y="3790"/>
                  </a:lnTo>
                  <a:lnTo>
                    <a:pt x="198046" y="14764"/>
                  </a:lnTo>
                  <a:lnTo>
                    <a:pt x="156502" y="32325"/>
                  </a:lnTo>
                  <a:lnTo>
                    <a:pt x="118561" y="55875"/>
                  </a:lnTo>
                  <a:lnTo>
                    <a:pt x="84820" y="84820"/>
                  </a:lnTo>
                  <a:lnTo>
                    <a:pt x="55875" y="118561"/>
                  </a:lnTo>
                  <a:lnTo>
                    <a:pt x="32325" y="156502"/>
                  </a:lnTo>
                  <a:lnTo>
                    <a:pt x="14764" y="198046"/>
                  </a:lnTo>
                  <a:lnTo>
                    <a:pt x="3790" y="242598"/>
                  </a:lnTo>
                  <a:lnTo>
                    <a:pt x="0" y="289559"/>
                  </a:lnTo>
                  <a:lnTo>
                    <a:pt x="0" y="5149215"/>
                  </a:lnTo>
                  <a:lnTo>
                    <a:pt x="3790" y="5196176"/>
                  </a:lnTo>
                  <a:lnTo>
                    <a:pt x="14764" y="5240728"/>
                  </a:lnTo>
                  <a:lnTo>
                    <a:pt x="32325" y="5282272"/>
                  </a:lnTo>
                  <a:lnTo>
                    <a:pt x="55875" y="5320213"/>
                  </a:lnTo>
                  <a:lnTo>
                    <a:pt x="84820" y="5353954"/>
                  </a:lnTo>
                  <a:lnTo>
                    <a:pt x="118561" y="5382899"/>
                  </a:lnTo>
                  <a:lnTo>
                    <a:pt x="156502" y="5406449"/>
                  </a:lnTo>
                  <a:lnTo>
                    <a:pt x="198046" y="5424010"/>
                  </a:lnTo>
                  <a:lnTo>
                    <a:pt x="242598" y="5434984"/>
                  </a:lnTo>
                  <a:lnTo>
                    <a:pt x="289559" y="5438775"/>
                  </a:lnTo>
                  <a:lnTo>
                    <a:pt x="7568565" y="5438775"/>
                  </a:lnTo>
                  <a:lnTo>
                    <a:pt x="7615526" y="5434984"/>
                  </a:lnTo>
                  <a:lnTo>
                    <a:pt x="7660078" y="5424010"/>
                  </a:lnTo>
                  <a:lnTo>
                    <a:pt x="7701622" y="5406449"/>
                  </a:lnTo>
                  <a:lnTo>
                    <a:pt x="7739563" y="5382899"/>
                  </a:lnTo>
                  <a:lnTo>
                    <a:pt x="7773304" y="5353954"/>
                  </a:lnTo>
                  <a:lnTo>
                    <a:pt x="7802249" y="5320213"/>
                  </a:lnTo>
                  <a:lnTo>
                    <a:pt x="7825799" y="5282272"/>
                  </a:lnTo>
                  <a:lnTo>
                    <a:pt x="7843360" y="5240728"/>
                  </a:lnTo>
                  <a:lnTo>
                    <a:pt x="7854334" y="5196176"/>
                  </a:lnTo>
                  <a:lnTo>
                    <a:pt x="7858125" y="5149215"/>
                  </a:lnTo>
                  <a:lnTo>
                    <a:pt x="7858125" y="289559"/>
                  </a:lnTo>
                  <a:lnTo>
                    <a:pt x="7854334" y="242598"/>
                  </a:lnTo>
                  <a:lnTo>
                    <a:pt x="7843360" y="198046"/>
                  </a:lnTo>
                  <a:lnTo>
                    <a:pt x="7825799" y="156502"/>
                  </a:lnTo>
                  <a:lnTo>
                    <a:pt x="7802249" y="118561"/>
                  </a:lnTo>
                  <a:lnTo>
                    <a:pt x="7773304" y="84820"/>
                  </a:lnTo>
                  <a:lnTo>
                    <a:pt x="7739563" y="55875"/>
                  </a:lnTo>
                  <a:lnTo>
                    <a:pt x="7701622" y="32325"/>
                  </a:lnTo>
                  <a:lnTo>
                    <a:pt x="7660078" y="14764"/>
                  </a:lnTo>
                  <a:lnTo>
                    <a:pt x="7615526" y="3790"/>
                  </a:lnTo>
                  <a:lnTo>
                    <a:pt x="7568565" y="0"/>
                  </a:lnTo>
                  <a:close/>
                </a:path>
              </a:pathLst>
            </a:custGeom>
            <a:solidFill>
              <a:srgbClr val="F3F5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85875" y="2295525"/>
              <a:ext cx="7858125" cy="1362075"/>
            </a:xfrm>
            <a:custGeom>
              <a:avLst/>
              <a:gdLst/>
              <a:ahLst/>
              <a:cxnLst/>
              <a:rect l="l" t="t" r="r" b="b"/>
              <a:pathLst>
                <a:path w="7858125" h="1362075">
                  <a:moveTo>
                    <a:pt x="7631049" y="0"/>
                  </a:moveTo>
                  <a:lnTo>
                    <a:pt x="227075" y="0"/>
                  </a:lnTo>
                  <a:lnTo>
                    <a:pt x="181293" y="4610"/>
                  </a:lnTo>
                  <a:lnTo>
                    <a:pt x="138660" y="17835"/>
                  </a:lnTo>
                  <a:lnTo>
                    <a:pt x="100086" y="38763"/>
                  </a:lnTo>
                  <a:lnTo>
                    <a:pt x="66484" y="66484"/>
                  </a:lnTo>
                  <a:lnTo>
                    <a:pt x="38763" y="100086"/>
                  </a:lnTo>
                  <a:lnTo>
                    <a:pt x="17835" y="138660"/>
                  </a:lnTo>
                  <a:lnTo>
                    <a:pt x="4610" y="181293"/>
                  </a:lnTo>
                  <a:lnTo>
                    <a:pt x="0" y="227075"/>
                  </a:lnTo>
                  <a:lnTo>
                    <a:pt x="0" y="1362075"/>
                  </a:lnTo>
                  <a:lnTo>
                    <a:pt x="7858125" y="1362075"/>
                  </a:lnTo>
                  <a:lnTo>
                    <a:pt x="7858125" y="227075"/>
                  </a:lnTo>
                  <a:lnTo>
                    <a:pt x="7853514" y="181293"/>
                  </a:lnTo>
                  <a:lnTo>
                    <a:pt x="7840289" y="138660"/>
                  </a:lnTo>
                  <a:lnTo>
                    <a:pt x="7819361" y="100086"/>
                  </a:lnTo>
                  <a:lnTo>
                    <a:pt x="7791640" y="66484"/>
                  </a:lnTo>
                  <a:lnTo>
                    <a:pt x="7758038" y="38763"/>
                  </a:lnTo>
                  <a:lnTo>
                    <a:pt x="7719464" y="17835"/>
                  </a:lnTo>
                  <a:lnTo>
                    <a:pt x="7676831" y="4610"/>
                  </a:lnTo>
                  <a:lnTo>
                    <a:pt x="7631049" y="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398905" y="2372042"/>
            <a:ext cx="7639050" cy="57061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4445">
              <a:lnSpc>
                <a:spcPct val="100000"/>
              </a:lnSpc>
              <a:spcBef>
                <a:spcPts val="125"/>
              </a:spcBef>
            </a:pPr>
            <a:r>
              <a:rPr dirty="0" sz="2750" spc="-285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750" spc="-245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65" b="1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750" spc="-265" b="1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z="2750" spc="-31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FFFFFF"/>
                </a:solidFill>
                <a:latin typeface="Tahoma"/>
                <a:cs typeface="Tahoma"/>
              </a:rPr>
              <a:t>CC</a:t>
            </a:r>
            <a:r>
              <a:rPr dirty="0" sz="2750" spc="-195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175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7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275" b="1">
                <a:solidFill>
                  <a:srgbClr val="FFFFFF"/>
                </a:solidFill>
                <a:latin typeface="Tahoma"/>
                <a:cs typeface="Tahoma"/>
              </a:rPr>
              <a:t>®</a:t>
            </a:r>
            <a:r>
              <a:rPr dirty="0" sz="275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70" b="1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dirty="0" sz="2750" spc="-285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dirty="0" sz="2750" spc="-18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315" b="1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z="2750" spc="-29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4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750" spc="-9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114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750" spc="-95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2750" spc="-3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5">
                <a:solidFill>
                  <a:srgbClr val="FFFFFF"/>
                </a:solidFill>
                <a:latin typeface="Tahoma"/>
                <a:cs typeface="Tahoma"/>
              </a:rPr>
              <a:t>is</a:t>
            </a:r>
            <a:r>
              <a:rPr dirty="0" sz="2750" spc="-2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4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750" spc="-2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750" spc="-2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215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750" spc="5">
                <a:solidFill>
                  <a:srgbClr val="FFFFFF"/>
                </a:solidFill>
                <a:latin typeface="Tahoma"/>
                <a:cs typeface="Tahoma"/>
              </a:rPr>
              <a:t>ir</a:t>
            </a:r>
            <a:r>
              <a:rPr dirty="0" sz="2750" spc="1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750" spc="35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750" spc="4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750" spc="-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1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750" spc="-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750" spc="-125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75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45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750" spc="-5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750" spc="-15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750" spc="-90">
                <a:solidFill>
                  <a:srgbClr val="FFFFFF"/>
                </a:solidFill>
                <a:latin typeface="Tahoma"/>
                <a:cs typeface="Tahoma"/>
              </a:rPr>
              <a:t>NA</a:t>
            </a:r>
            <a:r>
              <a:rPr dirty="0" sz="2750" spc="-2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5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endParaRPr sz="27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dirty="0" sz="2750" spc="-155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25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dirty="0" sz="2750" spc="-9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114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750" spc="-35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750" spc="-2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5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-7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3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8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750" spc="1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750" spc="-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25">
                <a:solidFill>
                  <a:srgbClr val="FFFFFF"/>
                </a:solidFill>
                <a:latin typeface="Tahoma"/>
                <a:cs typeface="Tahoma"/>
              </a:rPr>
              <a:t>ic</a:t>
            </a:r>
            <a:r>
              <a:rPr dirty="0" sz="2750" spc="-3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8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-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-2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35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750" spc="-8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295" b="1">
                <a:solidFill>
                  <a:srgbClr val="FFFFFF"/>
                </a:solidFill>
                <a:latin typeface="Tahoma"/>
                <a:cs typeface="Tahoma"/>
              </a:rPr>
              <a:t>)</a:t>
            </a:r>
            <a:endParaRPr sz="27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2400" spc="-9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400" spc="-7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1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1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3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6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5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400" spc="4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400" spc="-25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400" spc="-2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7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25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4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2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2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1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400" spc="-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baseline="26881" sz="2325" spc="-75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dirty="0" baseline="26881" sz="2325" spc="-127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dirty="0" baseline="26881" sz="2325" spc="-97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baseline="26881" sz="2325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>
              <a:latin typeface="Tahoma"/>
              <a:cs typeface="Tahoma"/>
            </a:endParaRPr>
          </a:p>
          <a:p>
            <a:pPr marL="520700" indent="-457200">
              <a:lnSpc>
                <a:spcPct val="100000"/>
              </a:lnSpc>
              <a:buFont typeface="Arial MT"/>
              <a:buChar char="•"/>
              <a:tabLst>
                <a:tab pos="520065" algn="l"/>
                <a:tab pos="520700" algn="l"/>
              </a:tabLst>
            </a:pPr>
            <a:r>
              <a:rPr dirty="0" sz="2750" spc="-11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4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4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40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6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4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q</a:t>
            </a:r>
            <a:r>
              <a:rPr dirty="0" sz="2750" spc="3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2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3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4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3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75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750" spc="-330" b="1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750" spc="-285" b="1">
                <a:solidFill>
                  <a:srgbClr val="092D49"/>
                </a:solidFill>
                <a:latin typeface="Tahoma"/>
                <a:cs typeface="Tahoma"/>
              </a:rPr>
              <a:t>9</a:t>
            </a:r>
            <a:r>
              <a:rPr dirty="0" sz="2750" spc="-26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4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750">
              <a:latin typeface="Tahoma"/>
              <a:cs typeface="Tahoma"/>
            </a:endParaRPr>
          </a:p>
          <a:p>
            <a:pPr marL="520700">
              <a:lnSpc>
                <a:spcPct val="100000"/>
              </a:lnSpc>
              <a:spcBef>
                <a:spcPts val="5"/>
              </a:spcBef>
            </a:pP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associated</a:t>
            </a:r>
            <a:r>
              <a:rPr dirty="0" sz="2750" spc="-3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">
                <a:solidFill>
                  <a:srgbClr val="092D49"/>
                </a:solidFill>
                <a:latin typeface="Tahoma"/>
                <a:cs typeface="Tahoma"/>
              </a:rPr>
              <a:t>with</a:t>
            </a:r>
            <a:r>
              <a:rPr dirty="0" sz="275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rare</a:t>
            </a:r>
            <a:r>
              <a:rPr dirty="0" sz="275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750" spc="-3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5">
                <a:solidFill>
                  <a:srgbClr val="092D49"/>
                </a:solidFill>
                <a:latin typeface="Tahoma"/>
                <a:cs typeface="Tahoma"/>
              </a:rPr>
              <a:t>common</a:t>
            </a:r>
            <a:r>
              <a:rPr dirty="0" sz="2750" spc="-3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cancers</a:t>
            </a:r>
            <a:endParaRPr sz="2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ahoma"/>
              <a:cs typeface="Tahoma"/>
            </a:endParaRPr>
          </a:p>
          <a:p>
            <a:pPr marL="520700" marR="556895" indent="-457200">
              <a:lnSpc>
                <a:spcPct val="101200"/>
              </a:lnSpc>
              <a:spcBef>
                <a:spcPts val="5"/>
              </a:spcBef>
              <a:buFont typeface="Arial MT"/>
              <a:buChar char="•"/>
              <a:tabLst>
                <a:tab pos="520065" algn="l"/>
                <a:tab pos="520700" algn="l"/>
              </a:tabLst>
            </a:pP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39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75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1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20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6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26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V  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09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14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70" b="1">
                <a:solidFill>
                  <a:srgbClr val="092D49"/>
                </a:solidFill>
                <a:latin typeface="Tahoma"/>
                <a:cs typeface="Tahoma"/>
              </a:rPr>
              <a:t>;</a:t>
            </a:r>
            <a:r>
              <a:rPr dirty="0" sz="2750" spc="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8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20">
                <a:solidFill>
                  <a:srgbClr val="092D49"/>
                </a:solidFill>
                <a:latin typeface="Tahoma"/>
                <a:cs typeface="Tahoma"/>
              </a:rPr>
              <a:t>NV</a:t>
            </a:r>
            <a:r>
              <a:rPr dirty="0" sz="2750" spc="-5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45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2750" spc="-3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45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2750" spc="-3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9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4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30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3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d  </a:t>
            </a:r>
            <a:r>
              <a:rPr dirty="0" sz="2750" spc="-15">
                <a:solidFill>
                  <a:srgbClr val="092D49"/>
                </a:solidFill>
                <a:latin typeface="Tahoma"/>
                <a:cs typeface="Tahoma"/>
              </a:rPr>
              <a:t>investigational</a:t>
            </a:r>
            <a:endParaRPr sz="2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92D49"/>
              </a:buClr>
              <a:buFont typeface="Arial MT"/>
              <a:buChar char="•"/>
            </a:pPr>
            <a:endParaRPr sz="2700">
              <a:latin typeface="Tahoma"/>
              <a:cs typeface="Tahoma"/>
            </a:endParaRPr>
          </a:p>
          <a:p>
            <a:pPr marL="520700" marR="198755" indent="-457200">
              <a:lnSpc>
                <a:spcPct val="102400"/>
              </a:lnSpc>
              <a:buFont typeface="Arial MT"/>
              <a:buChar char="•"/>
              <a:tabLst>
                <a:tab pos="520065" algn="l"/>
                <a:tab pos="520700" algn="l"/>
              </a:tabLst>
            </a:pP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Matched</a:t>
            </a:r>
            <a:r>
              <a:rPr dirty="0" sz="2750" spc="-2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blood</a:t>
            </a:r>
            <a:r>
              <a:rPr dirty="0" sz="2750" spc="-28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sample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analysis</a:t>
            </a:r>
            <a:r>
              <a:rPr dirty="0" sz="275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to</a:t>
            </a:r>
            <a:r>
              <a:rPr dirty="0" sz="275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">
                <a:solidFill>
                  <a:srgbClr val="092D49"/>
                </a:solidFill>
                <a:latin typeface="Tahoma"/>
                <a:cs typeface="Tahoma"/>
              </a:rPr>
              <a:t>distinguish </a:t>
            </a:r>
            <a:r>
              <a:rPr dirty="0" sz="2750" spc="-8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1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3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om</a:t>
            </a:r>
            <a:r>
              <a:rPr dirty="0" sz="2750" spc="-3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1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7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3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65">
                <a:solidFill>
                  <a:srgbClr val="092D49"/>
                </a:solidFill>
                <a:latin typeface="Tahoma"/>
                <a:cs typeface="Tahoma"/>
              </a:rPr>
              <a:t>&amp;</a:t>
            </a:r>
            <a:r>
              <a:rPr dirty="0" sz="2750" spc="-3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8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60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28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5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3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848850" y="2981325"/>
            <a:ext cx="7858125" cy="5695950"/>
          </a:xfrm>
          <a:custGeom>
            <a:avLst/>
            <a:gdLst/>
            <a:ahLst/>
            <a:cxnLst/>
            <a:rect l="l" t="t" r="r" b="b"/>
            <a:pathLst>
              <a:path w="7858125" h="5695950">
                <a:moveTo>
                  <a:pt x="7554976" y="0"/>
                </a:moveTo>
                <a:lnTo>
                  <a:pt x="303149" y="0"/>
                </a:lnTo>
                <a:lnTo>
                  <a:pt x="253986" y="3968"/>
                </a:lnTo>
                <a:lnTo>
                  <a:pt x="207345" y="15458"/>
                </a:lnTo>
                <a:lnTo>
                  <a:pt x="163851" y="33844"/>
                </a:lnTo>
                <a:lnTo>
                  <a:pt x="124129" y="58501"/>
                </a:lnTo>
                <a:lnTo>
                  <a:pt x="88804" y="88804"/>
                </a:lnTo>
                <a:lnTo>
                  <a:pt x="58501" y="124129"/>
                </a:lnTo>
                <a:lnTo>
                  <a:pt x="33844" y="163851"/>
                </a:lnTo>
                <a:lnTo>
                  <a:pt x="15458" y="207345"/>
                </a:lnTo>
                <a:lnTo>
                  <a:pt x="3968" y="253986"/>
                </a:lnTo>
                <a:lnTo>
                  <a:pt x="0" y="303149"/>
                </a:lnTo>
                <a:lnTo>
                  <a:pt x="0" y="5392801"/>
                </a:lnTo>
                <a:lnTo>
                  <a:pt x="3968" y="5441963"/>
                </a:lnTo>
                <a:lnTo>
                  <a:pt x="15458" y="5488604"/>
                </a:lnTo>
                <a:lnTo>
                  <a:pt x="33844" y="5532098"/>
                </a:lnTo>
                <a:lnTo>
                  <a:pt x="58501" y="5571820"/>
                </a:lnTo>
                <a:lnTo>
                  <a:pt x="88804" y="5607145"/>
                </a:lnTo>
                <a:lnTo>
                  <a:pt x="124129" y="5637448"/>
                </a:lnTo>
                <a:lnTo>
                  <a:pt x="163851" y="5662105"/>
                </a:lnTo>
                <a:lnTo>
                  <a:pt x="207345" y="5680491"/>
                </a:lnTo>
                <a:lnTo>
                  <a:pt x="253986" y="5691981"/>
                </a:lnTo>
                <a:lnTo>
                  <a:pt x="303149" y="5695950"/>
                </a:lnTo>
                <a:lnTo>
                  <a:pt x="7554976" y="5695950"/>
                </a:lnTo>
                <a:lnTo>
                  <a:pt x="7604138" y="5691981"/>
                </a:lnTo>
                <a:lnTo>
                  <a:pt x="7650779" y="5680491"/>
                </a:lnTo>
                <a:lnTo>
                  <a:pt x="7694273" y="5662105"/>
                </a:lnTo>
                <a:lnTo>
                  <a:pt x="7733995" y="5637448"/>
                </a:lnTo>
                <a:lnTo>
                  <a:pt x="7769320" y="5607145"/>
                </a:lnTo>
                <a:lnTo>
                  <a:pt x="7799623" y="5571820"/>
                </a:lnTo>
                <a:lnTo>
                  <a:pt x="7824280" y="5532098"/>
                </a:lnTo>
                <a:lnTo>
                  <a:pt x="7842666" y="5488604"/>
                </a:lnTo>
                <a:lnTo>
                  <a:pt x="7854156" y="5441963"/>
                </a:lnTo>
                <a:lnTo>
                  <a:pt x="7858125" y="5392801"/>
                </a:lnTo>
                <a:lnTo>
                  <a:pt x="7858125" y="303149"/>
                </a:lnTo>
                <a:lnTo>
                  <a:pt x="7854156" y="253986"/>
                </a:lnTo>
                <a:lnTo>
                  <a:pt x="7842666" y="207345"/>
                </a:lnTo>
                <a:lnTo>
                  <a:pt x="7824280" y="163851"/>
                </a:lnTo>
                <a:lnTo>
                  <a:pt x="7799623" y="124129"/>
                </a:lnTo>
                <a:lnTo>
                  <a:pt x="7769320" y="88804"/>
                </a:lnTo>
                <a:lnTo>
                  <a:pt x="7733995" y="58501"/>
                </a:lnTo>
                <a:lnTo>
                  <a:pt x="7694273" y="33844"/>
                </a:lnTo>
                <a:lnTo>
                  <a:pt x="7650779" y="15458"/>
                </a:lnTo>
                <a:lnTo>
                  <a:pt x="7604138" y="3968"/>
                </a:lnTo>
                <a:lnTo>
                  <a:pt x="7554976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0018394" y="4109021"/>
            <a:ext cx="7329805" cy="8686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469900" algn="l"/>
                <a:tab pos="470534" algn="l"/>
              </a:tabLst>
            </a:pPr>
            <a:r>
              <a:rPr dirty="0" sz="2750" spc="-15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z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3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750" spc="-3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9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5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750" spc="-14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2750" spc="-15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8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2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40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750" spc="-1380">
                <a:solidFill>
                  <a:srgbClr val="092D49"/>
                </a:solidFill>
                <a:latin typeface="Tahoma"/>
                <a:cs typeface="Tahoma"/>
              </a:rPr>
              <a:t>®</a:t>
            </a:r>
            <a:r>
              <a:rPr dirty="0" sz="2750" spc="-3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3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75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endParaRPr sz="275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750" spc="-330" b="1">
                <a:solidFill>
                  <a:srgbClr val="092D49"/>
                </a:solidFill>
                <a:latin typeface="Tahoma"/>
                <a:cs typeface="Tahoma"/>
              </a:rPr>
              <a:t>4</a:t>
            </a:r>
            <a:r>
              <a:rPr dirty="0" sz="2750" spc="-285" b="1">
                <a:solidFill>
                  <a:srgbClr val="092D49"/>
                </a:solidFill>
                <a:latin typeface="Tahoma"/>
                <a:cs typeface="Tahoma"/>
              </a:rPr>
              <a:t>6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4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50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750" spc="-75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750" spc="-3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9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4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75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90">
                <a:solidFill>
                  <a:srgbClr val="092D49"/>
                </a:solidFill>
                <a:latin typeface="Tahoma"/>
                <a:cs typeface="Tahoma"/>
              </a:rPr>
              <a:t>x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92994" y="5377116"/>
            <a:ext cx="6788150" cy="87820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495300" marR="43180" indent="-457834">
              <a:lnSpc>
                <a:spcPct val="102400"/>
              </a:lnSpc>
              <a:spcBef>
                <a:spcPts val="45"/>
              </a:spcBef>
              <a:buFont typeface="Arial MT"/>
              <a:buChar char="•"/>
              <a:tabLst>
                <a:tab pos="495300" algn="l"/>
                <a:tab pos="495934" algn="l"/>
              </a:tabLst>
            </a:pPr>
            <a:r>
              <a:rPr dirty="0" sz="2750" spc="-28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6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4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14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750" spc="-170" b="1">
                <a:solidFill>
                  <a:srgbClr val="092D49"/>
                </a:solidFill>
                <a:latin typeface="Tahoma"/>
                <a:cs typeface="Tahoma"/>
              </a:rPr>
              <a:t>:</a:t>
            </a: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4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32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9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30" b="1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09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5" b="1">
                <a:solidFill>
                  <a:srgbClr val="092D49"/>
                </a:solidFill>
                <a:latin typeface="Tahoma"/>
                <a:cs typeface="Tahoma"/>
              </a:rPr>
              <a:t>,  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32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9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30" b="1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204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04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baseline="24024" sz="2775" spc="-179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endParaRPr baseline="24024" sz="2775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18394" y="6654482"/>
            <a:ext cx="7254875" cy="129794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469900" marR="5080" indent="-457834">
              <a:lnSpc>
                <a:spcPct val="101299"/>
              </a:lnSpc>
              <a:spcBef>
                <a:spcPts val="85"/>
              </a:spcBef>
              <a:buFont typeface="Arial MT"/>
              <a:buChar char="•"/>
              <a:tabLst>
                <a:tab pos="469900" algn="l"/>
                <a:tab pos="470534" algn="l"/>
              </a:tabLst>
            </a:pPr>
            <a:r>
              <a:rPr dirty="0" sz="2750" spc="-36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3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7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750" spc="-1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204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3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4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229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16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12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1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6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d  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proprietary</a:t>
            </a:r>
            <a:r>
              <a:rPr dirty="0" sz="275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molecular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barcoding</a:t>
            </a:r>
            <a:r>
              <a:rPr dirty="0" sz="2750" spc="-2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technology, </a:t>
            </a:r>
            <a:r>
              <a:rPr dirty="0" sz="2750" spc="-84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CUMIN</a:t>
            </a:r>
            <a:endParaRPr sz="275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848850" y="2295525"/>
            <a:ext cx="7858125" cy="5872480"/>
            <a:chOff x="9848850" y="2295525"/>
            <a:chExt cx="7858125" cy="58724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7600" y="7419911"/>
              <a:ext cx="642937" cy="7477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848850" y="2295525"/>
              <a:ext cx="7858125" cy="1362075"/>
            </a:xfrm>
            <a:custGeom>
              <a:avLst/>
              <a:gdLst/>
              <a:ahLst/>
              <a:cxnLst/>
              <a:rect l="l" t="t" r="r" b="b"/>
              <a:pathLst>
                <a:path w="7858125" h="1362075">
                  <a:moveTo>
                    <a:pt x="7631048" y="0"/>
                  </a:moveTo>
                  <a:lnTo>
                    <a:pt x="227075" y="0"/>
                  </a:lnTo>
                  <a:lnTo>
                    <a:pt x="181293" y="4610"/>
                  </a:lnTo>
                  <a:lnTo>
                    <a:pt x="138660" y="17835"/>
                  </a:lnTo>
                  <a:lnTo>
                    <a:pt x="100086" y="38763"/>
                  </a:lnTo>
                  <a:lnTo>
                    <a:pt x="66484" y="66484"/>
                  </a:lnTo>
                  <a:lnTo>
                    <a:pt x="38763" y="100086"/>
                  </a:lnTo>
                  <a:lnTo>
                    <a:pt x="17835" y="138660"/>
                  </a:lnTo>
                  <a:lnTo>
                    <a:pt x="4610" y="181293"/>
                  </a:lnTo>
                  <a:lnTo>
                    <a:pt x="0" y="227075"/>
                  </a:lnTo>
                  <a:lnTo>
                    <a:pt x="0" y="1362075"/>
                  </a:lnTo>
                  <a:lnTo>
                    <a:pt x="7858125" y="1362075"/>
                  </a:lnTo>
                  <a:lnTo>
                    <a:pt x="7858125" y="227075"/>
                  </a:lnTo>
                  <a:lnTo>
                    <a:pt x="7853514" y="181293"/>
                  </a:lnTo>
                  <a:lnTo>
                    <a:pt x="7840289" y="138660"/>
                  </a:lnTo>
                  <a:lnTo>
                    <a:pt x="7819361" y="100086"/>
                  </a:lnTo>
                  <a:lnTo>
                    <a:pt x="7791640" y="66484"/>
                  </a:lnTo>
                  <a:lnTo>
                    <a:pt x="7758038" y="38763"/>
                  </a:lnTo>
                  <a:lnTo>
                    <a:pt x="7719464" y="17835"/>
                  </a:lnTo>
                  <a:lnTo>
                    <a:pt x="7676831" y="4610"/>
                  </a:lnTo>
                  <a:lnTo>
                    <a:pt x="7631048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0104501" y="2585656"/>
            <a:ext cx="7353934" cy="8210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4445">
              <a:lnSpc>
                <a:spcPct val="100000"/>
              </a:lnSpc>
              <a:spcBef>
                <a:spcPts val="125"/>
              </a:spcBef>
            </a:pPr>
            <a:r>
              <a:rPr dirty="0" sz="2750" spc="-285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750" spc="-245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65" b="1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750" spc="-265" b="1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z="2750" spc="-31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FFFFFF"/>
                </a:solidFill>
                <a:latin typeface="Tahoma"/>
                <a:cs typeface="Tahoma"/>
              </a:rPr>
              <a:t>CC</a:t>
            </a:r>
            <a:r>
              <a:rPr dirty="0" sz="2750" spc="-195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175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7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1275" b="1">
                <a:solidFill>
                  <a:srgbClr val="FFFFFF"/>
                </a:solidFill>
                <a:latin typeface="Tahoma"/>
                <a:cs typeface="Tahoma"/>
              </a:rPr>
              <a:t>®</a:t>
            </a:r>
            <a:r>
              <a:rPr dirty="0" sz="275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6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750" spc="-130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750" spc="-280" b="1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z="2750" spc="-21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75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750" spc="-21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750" spc="-140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750" spc="-22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280" b="1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z="2750" spc="-1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750" spc="-95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750" spc="-175" b="1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75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175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750" spc="-245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750" spc="-18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750" spc="-140" b="1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750" spc="-85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750" spc="-29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750" spc="-22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50" spc="-360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750" spc="-290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750" spc="-265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baseline="24024" sz="2775" spc="-232" b="1">
                <a:solidFill>
                  <a:srgbClr val="FFFFFF"/>
                </a:solidFill>
                <a:latin typeface="Tahoma"/>
                <a:cs typeface="Tahoma"/>
              </a:rPr>
              <a:t>TM</a:t>
            </a:r>
            <a:endParaRPr baseline="24024" sz="2775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2400" spc="-40">
                <a:solidFill>
                  <a:srgbClr val="FFFFFF"/>
                </a:solidFill>
                <a:latin typeface="Tahoma"/>
                <a:cs typeface="Tahoma"/>
              </a:rPr>
              <a:t>Decentralized</a:t>
            </a:r>
            <a:r>
              <a:rPr dirty="0" sz="2400" spc="-2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application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FFFFFF"/>
                </a:solidFill>
                <a:latin typeface="Tahoma"/>
                <a:cs typeface="Tahoma"/>
              </a:rPr>
              <a:t>SOPHiA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95">
                <a:solidFill>
                  <a:srgbClr val="FFFFFF"/>
                </a:solidFill>
                <a:latin typeface="Tahoma"/>
                <a:cs typeface="Tahoma"/>
              </a:rPr>
              <a:t>DDM</a:t>
            </a:r>
            <a:r>
              <a:rPr dirty="0" baseline="26881" sz="2325" spc="-142">
                <a:solidFill>
                  <a:srgbClr val="FFFFFF"/>
                </a:solidFill>
                <a:latin typeface="Tahoma"/>
                <a:cs typeface="Tahoma"/>
              </a:rPr>
              <a:t>TM</a:t>
            </a:r>
            <a:r>
              <a:rPr dirty="0" baseline="26881" sz="2325" spc="-4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Platform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4</a:t>
            </a:fld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SOPHiA</a:t>
            </a:r>
            <a:r>
              <a:rPr dirty="0" spc="-16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80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5">
                <a:solidFill>
                  <a:srgbClr val="092D49"/>
                </a:solidFill>
              </a:rPr>
              <a:t>Confidential</a:t>
            </a:r>
            <a:r>
              <a:rPr dirty="0" spc="-155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70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5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339214" y="9114155"/>
            <a:ext cx="15962630" cy="7613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38100" marR="1645920">
              <a:lnSpc>
                <a:spcPts val="1430"/>
              </a:lnSpc>
              <a:spcBef>
                <a:spcPts val="155"/>
              </a:spcBef>
            </a:pPr>
            <a:r>
              <a:rPr dirty="0" baseline="24305" sz="12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SNVs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(P1),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Indels</a:t>
            </a:r>
            <a:r>
              <a:rPr dirty="0" sz="1200" spc="-2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(P1),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CNVs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(P2),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fusions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(P2).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0">
                <a:solidFill>
                  <a:srgbClr val="092D49"/>
                </a:solidFill>
                <a:latin typeface="Tahoma"/>
                <a:cs typeface="Tahoma"/>
              </a:rPr>
              <a:t>MSI</a:t>
            </a:r>
            <a:r>
              <a:rPr dirty="0" sz="12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status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detection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is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considered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investigational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1200" spc="-1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available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at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the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first</a:t>
            </a:r>
            <a:r>
              <a:rPr dirty="0" sz="1200" spc="-1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commercial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launch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.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P1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verified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variants;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P2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80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120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detectable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variants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pending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concordance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study.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CHIP,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clonal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hematopoiesis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indeterminate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potential;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CNV,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copy</a:t>
            </a:r>
            <a:r>
              <a:rPr dirty="0" sz="120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number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variations;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Indels,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insertions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deletions;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0">
                <a:solidFill>
                  <a:srgbClr val="092D49"/>
                </a:solidFill>
                <a:latin typeface="Tahoma"/>
                <a:cs typeface="Tahoma"/>
              </a:rPr>
              <a:t>MSI,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microsatellite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instability;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SNV,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single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nucleotide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variants.</a:t>
            </a:r>
            <a:endParaRPr sz="1200">
              <a:latin typeface="Tahoma"/>
              <a:cs typeface="Tahoma"/>
            </a:endParaRPr>
          </a:p>
          <a:p>
            <a:pPr marL="38100">
              <a:lnSpc>
                <a:spcPts val="1375"/>
              </a:lnSpc>
            </a:pP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1.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MSK.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95">
                <a:solidFill>
                  <a:srgbClr val="092D49"/>
                </a:solidFill>
                <a:latin typeface="Tahoma"/>
                <a:cs typeface="Tahoma"/>
              </a:rPr>
              <a:t>MSK-ACCESS®.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Available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at: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https://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  <a:hlinkClick r:id="rId3"/>
              </a:rPr>
              <a:t>www.mskcc.org/departments/division-solid-tumor-oncology/early-drug-development-service-phase-clinical-trials/precision-medicineapproach/msk-access;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  <a:hlinkClick r:id="rId3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2.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Brannon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5">
                <a:solidFill>
                  <a:srgbClr val="092D49"/>
                </a:solidFill>
                <a:latin typeface="Tahoma"/>
                <a:cs typeface="Tahoma"/>
              </a:rPr>
              <a:t>AR,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et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al.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Nature</a:t>
            </a:r>
            <a:endParaRPr sz="1200">
              <a:latin typeface="Tahoma"/>
              <a:cs typeface="Tahoma"/>
            </a:endParaRPr>
          </a:p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Communications.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2021;12(1):3770.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3.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5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the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News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(11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June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2019).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MSK-ACCESS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Receives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New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York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State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Approval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New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Molecular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Assay.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Available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at: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https://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  <a:hlinkClick r:id="rId4"/>
              </a:rPr>
              <a:t>www.mskcc.org/news/msk-access-receives-new-york-state-approval-new-molecular-assay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9300" y="2686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295275" y="0"/>
                </a:moveTo>
                <a:lnTo>
                  <a:pt x="0" y="0"/>
                </a:lnTo>
                <a:lnTo>
                  <a:pt x="0" y="295275"/>
                </a:lnTo>
                <a:lnTo>
                  <a:pt x="295275" y="295275"/>
                </a:lnTo>
                <a:lnTo>
                  <a:pt x="295275" y="0"/>
                </a:lnTo>
                <a:close/>
              </a:path>
            </a:pathLst>
          </a:cu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920020" y="8015776"/>
            <a:ext cx="494665" cy="904875"/>
            <a:chOff x="1920020" y="8015776"/>
            <a:chExt cx="494665" cy="904875"/>
          </a:xfrm>
        </p:grpSpPr>
        <p:sp>
          <p:nvSpPr>
            <p:cNvPr id="4" name="object 4"/>
            <p:cNvSpPr/>
            <p:nvPr/>
          </p:nvSpPr>
          <p:spPr>
            <a:xfrm>
              <a:off x="2019299" y="8162924"/>
              <a:ext cx="295275" cy="295275"/>
            </a:xfrm>
            <a:custGeom>
              <a:avLst/>
              <a:gdLst/>
              <a:ahLst/>
              <a:cxnLst/>
              <a:rect l="l" t="t" r="r" b="b"/>
              <a:pathLst>
                <a:path w="295275" h="295275">
                  <a:moveTo>
                    <a:pt x="295275" y="0"/>
                  </a:moveTo>
                  <a:lnTo>
                    <a:pt x="0" y="0"/>
                  </a:lnTo>
                  <a:lnTo>
                    <a:pt x="0" y="295275"/>
                  </a:lnTo>
                  <a:lnTo>
                    <a:pt x="295275" y="295275"/>
                  </a:lnTo>
                  <a:lnTo>
                    <a:pt x="295275" y="0"/>
                  </a:lnTo>
                  <a:close/>
                </a:path>
              </a:pathLst>
            </a:cu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20011" y="8015782"/>
              <a:ext cx="494665" cy="904240"/>
            </a:xfrm>
            <a:custGeom>
              <a:avLst/>
              <a:gdLst/>
              <a:ahLst/>
              <a:cxnLst/>
              <a:rect l="l" t="t" r="r" b="b"/>
              <a:pathLst>
                <a:path w="494664" h="904240">
                  <a:moveTo>
                    <a:pt x="408127" y="116039"/>
                  </a:moveTo>
                  <a:lnTo>
                    <a:pt x="373253" y="116039"/>
                  </a:lnTo>
                  <a:lnTo>
                    <a:pt x="373253" y="450824"/>
                  </a:lnTo>
                  <a:lnTo>
                    <a:pt x="370598" y="503085"/>
                  </a:lnTo>
                  <a:lnTo>
                    <a:pt x="363220" y="561644"/>
                  </a:lnTo>
                  <a:lnTo>
                    <a:pt x="351904" y="623189"/>
                  </a:lnTo>
                  <a:lnTo>
                    <a:pt x="337502" y="684377"/>
                  </a:lnTo>
                  <a:lnTo>
                    <a:pt x="320814" y="741908"/>
                  </a:lnTo>
                  <a:lnTo>
                    <a:pt x="302666" y="792429"/>
                  </a:lnTo>
                  <a:lnTo>
                    <a:pt x="283895" y="832637"/>
                  </a:lnTo>
                  <a:lnTo>
                    <a:pt x="247713" y="868794"/>
                  </a:lnTo>
                  <a:lnTo>
                    <a:pt x="230124" y="859205"/>
                  </a:lnTo>
                  <a:lnTo>
                    <a:pt x="192747" y="792416"/>
                  </a:lnTo>
                  <a:lnTo>
                    <a:pt x="174599" y="741870"/>
                  </a:lnTo>
                  <a:lnTo>
                    <a:pt x="157911" y="684339"/>
                  </a:lnTo>
                  <a:lnTo>
                    <a:pt x="143510" y="623150"/>
                  </a:lnTo>
                  <a:lnTo>
                    <a:pt x="132207" y="561606"/>
                  </a:lnTo>
                  <a:lnTo>
                    <a:pt x="124815" y="503059"/>
                  </a:lnTo>
                  <a:lnTo>
                    <a:pt x="122174" y="450824"/>
                  </a:lnTo>
                  <a:lnTo>
                    <a:pt x="122174" y="116039"/>
                  </a:lnTo>
                  <a:lnTo>
                    <a:pt x="87299" y="116039"/>
                  </a:lnTo>
                  <a:lnTo>
                    <a:pt x="87299" y="451218"/>
                  </a:lnTo>
                  <a:lnTo>
                    <a:pt x="88874" y="487210"/>
                  </a:lnTo>
                  <a:lnTo>
                    <a:pt x="93522" y="531914"/>
                  </a:lnTo>
                  <a:lnTo>
                    <a:pt x="101066" y="582764"/>
                  </a:lnTo>
                  <a:lnTo>
                    <a:pt x="111366" y="637222"/>
                  </a:lnTo>
                  <a:lnTo>
                    <a:pt x="124282" y="692708"/>
                  </a:lnTo>
                  <a:lnTo>
                    <a:pt x="139636" y="746683"/>
                  </a:lnTo>
                  <a:lnTo>
                    <a:pt x="157289" y="796569"/>
                  </a:lnTo>
                  <a:lnTo>
                    <a:pt x="177076" y="839838"/>
                  </a:lnTo>
                  <a:lnTo>
                    <a:pt x="198869" y="873899"/>
                  </a:lnTo>
                  <a:lnTo>
                    <a:pt x="247802" y="904227"/>
                  </a:lnTo>
                  <a:lnTo>
                    <a:pt x="247713" y="903922"/>
                  </a:lnTo>
                  <a:lnTo>
                    <a:pt x="273024" y="895921"/>
                  </a:lnTo>
                  <a:lnTo>
                    <a:pt x="318414" y="839533"/>
                  </a:lnTo>
                  <a:lnTo>
                    <a:pt x="338201" y="796277"/>
                  </a:lnTo>
                  <a:lnTo>
                    <a:pt x="355841" y="746379"/>
                  </a:lnTo>
                  <a:lnTo>
                    <a:pt x="371182" y="692404"/>
                  </a:lnTo>
                  <a:lnTo>
                    <a:pt x="384073" y="636917"/>
                  </a:lnTo>
                  <a:lnTo>
                    <a:pt x="394373" y="582460"/>
                  </a:lnTo>
                  <a:lnTo>
                    <a:pt x="401904" y="531609"/>
                  </a:lnTo>
                  <a:lnTo>
                    <a:pt x="406539" y="486905"/>
                  </a:lnTo>
                  <a:lnTo>
                    <a:pt x="408127" y="450913"/>
                  </a:lnTo>
                  <a:lnTo>
                    <a:pt x="408127" y="116039"/>
                  </a:lnTo>
                  <a:close/>
                </a:path>
                <a:path w="494664" h="904240">
                  <a:moveTo>
                    <a:pt x="494131" y="38823"/>
                  </a:moveTo>
                  <a:lnTo>
                    <a:pt x="491083" y="23710"/>
                  </a:lnTo>
                  <a:lnTo>
                    <a:pt x="482803" y="11366"/>
                  </a:lnTo>
                  <a:lnTo>
                    <a:pt x="470522" y="3048"/>
                  </a:lnTo>
                  <a:lnTo>
                    <a:pt x="455472" y="0"/>
                  </a:lnTo>
                  <a:lnTo>
                    <a:pt x="38646" y="0"/>
                  </a:lnTo>
                  <a:lnTo>
                    <a:pt x="23609" y="3048"/>
                  </a:lnTo>
                  <a:lnTo>
                    <a:pt x="11315" y="11366"/>
                  </a:lnTo>
                  <a:lnTo>
                    <a:pt x="3035" y="23710"/>
                  </a:lnTo>
                  <a:lnTo>
                    <a:pt x="0" y="38823"/>
                  </a:lnTo>
                  <a:lnTo>
                    <a:pt x="3035" y="53924"/>
                  </a:lnTo>
                  <a:lnTo>
                    <a:pt x="11315" y="66255"/>
                  </a:lnTo>
                  <a:lnTo>
                    <a:pt x="23609" y="74574"/>
                  </a:lnTo>
                  <a:lnTo>
                    <a:pt x="38646" y="77622"/>
                  </a:lnTo>
                  <a:lnTo>
                    <a:pt x="455472" y="77622"/>
                  </a:lnTo>
                  <a:lnTo>
                    <a:pt x="470522" y="74574"/>
                  </a:lnTo>
                  <a:lnTo>
                    <a:pt x="482803" y="66255"/>
                  </a:lnTo>
                  <a:lnTo>
                    <a:pt x="491083" y="53924"/>
                  </a:lnTo>
                  <a:lnTo>
                    <a:pt x="494131" y="38823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020292" y="8414149"/>
              <a:ext cx="295275" cy="471170"/>
            </a:xfrm>
            <a:custGeom>
              <a:avLst/>
              <a:gdLst/>
              <a:ahLst/>
              <a:cxnLst/>
              <a:rect l="l" t="t" r="r" b="b"/>
              <a:pathLst>
                <a:path w="295275" h="471170">
                  <a:moveTo>
                    <a:pt x="294962" y="0"/>
                  </a:moveTo>
                  <a:lnTo>
                    <a:pt x="0" y="0"/>
                  </a:lnTo>
                  <a:lnTo>
                    <a:pt x="8146" y="85317"/>
                  </a:lnTo>
                  <a:lnTo>
                    <a:pt x="19537" y="162950"/>
                  </a:lnTo>
                  <a:lnTo>
                    <a:pt x="33506" y="232592"/>
                  </a:lnTo>
                  <a:lnTo>
                    <a:pt x="49385" y="293938"/>
                  </a:lnTo>
                  <a:lnTo>
                    <a:pt x="66509" y="346684"/>
                  </a:lnTo>
                  <a:lnTo>
                    <a:pt x="84209" y="390524"/>
                  </a:lnTo>
                  <a:lnTo>
                    <a:pt x="101820" y="425153"/>
                  </a:lnTo>
                  <a:lnTo>
                    <a:pt x="134101" y="465557"/>
                  </a:lnTo>
                  <a:lnTo>
                    <a:pt x="147439" y="470722"/>
                  </a:lnTo>
                  <a:lnTo>
                    <a:pt x="160801" y="465557"/>
                  </a:lnTo>
                  <a:lnTo>
                    <a:pt x="193117" y="425153"/>
                  </a:lnTo>
                  <a:lnTo>
                    <a:pt x="210739" y="390524"/>
                  </a:lnTo>
                  <a:lnTo>
                    <a:pt x="228447" y="346684"/>
                  </a:lnTo>
                  <a:lnTo>
                    <a:pt x="245575" y="293938"/>
                  </a:lnTo>
                  <a:lnTo>
                    <a:pt x="261457" y="232592"/>
                  </a:lnTo>
                  <a:lnTo>
                    <a:pt x="275427" y="162950"/>
                  </a:lnTo>
                  <a:lnTo>
                    <a:pt x="286817" y="85317"/>
                  </a:lnTo>
                  <a:lnTo>
                    <a:pt x="294962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007311" y="8131822"/>
              <a:ext cx="321310" cy="788670"/>
            </a:xfrm>
            <a:custGeom>
              <a:avLst/>
              <a:gdLst/>
              <a:ahLst/>
              <a:cxnLst/>
              <a:rect l="l" t="t" r="r" b="b"/>
              <a:pathLst>
                <a:path w="321310" h="788670">
                  <a:moveTo>
                    <a:pt x="298818" y="435991"/>
                  </a:moveTo>
                  <a:lnTo>
                    <a:pt x="277431" y="435698"/>
                  </a:lnTo>
                  <a:lnTo>
                    <a:pt x="266446" y="498462"/>
                  </a:lnTo>
                  <a:lnTo>
                    <a:pt x="252095" y="561365"/>
                  </a:lnTo>
                  <a:lnTo>
                    <a:pt x="235242" y="620852"/>
                  </a:lnTo>
                  <a:lnTo>
                    <a:pt x="216776" y="673328"/>
                  </a:lnTo>
                  <a:lnTo>
                    <a:pt x="197573" y="715238"/>
                  </a:lnTo>
                  <a:lnTo>
                    <a:pt x="160413" y="753059"/>
                  </a:lnTo>
                  <a:lnTo>
                    <a:pt x="142341" y="743013"/>
                  </a:lnTo>
                  <a:lnTo>
                    <a:pt x="104076" y="673328"/>
                  </a:lnTo>
                  <a:lnTo>
                    <a:pt x="85623" y="620852"/>
                  </a:lnTo>
                  <a:lnTo>
                    <a:pt x="68795" y="561365"/>
                  </a:lnTo>
                  <a:lnTo>
                    <a:pt x="54470" y="498462"/>
                  </a:lnTo>
                  <a:lnTo>
                    <a:pt x="43497" y="435698"/>
                  </a:lnTo>
                  <a:lnTo>
                    <a:pt x="37426" y="385584"/>
                  </a:lnTo>
                  <a:lnTo>
                    <a:pt x="34874" y="335178"/>
                  </a:lnTo>
                  <a:lnTo>
                    <a:pt x="34874" y="0"/>
                  </a:lnTo>
                  <a:lnTo>
                    <a:pt x="0" y="0"/>
                  </a:lnTo>
                  <a:lnTo>
                    <a:pt x="0" y="334784"/>
                  </a:lnTo>
                  <a:lnTo>
                    <a:pt x="2527" y="378294"/>
                  </a:lnTo>
                  <a:lnTo>
                    <a:pt x="6934" y="421640"/>
                  </a:lnTo>
                  <a:lnTo>
                    <a:pt x="13233" y="464743"/>
                  </a:lnTo>
                  <a:lnTo>
                    <a:pt x="21399" y="507542"/>
                  </a:lnTo>
                  <a:lnTo>
                    <a:pt x="34150" y="564997"/>
                  </a:lnTo>
                  <a:lnTo>
                    <a:pt x="49542" y="621411"/>
                  </a:lnTo>
                  <a:lnTo>
                    <a:pt x="67386" y="673938"/>
                  </a:lnTo>
                  <a:lnTo>
                    <a:pt x="87541" y="719747"/>
                  </a:lnTo>
                  <a:lnTo>
                    <a:pt x="109829" y="755980"/>
                  </a:lnTo>
                  <a:lnTo>
                    <a:pt x="160108" y="788390"/>
                  </a:lnTo>
                  <a:lnTo>
                    <a:pt x="186182" y="779780"/>
                  </a:lnTo>
                  <a:lnTo>
                    <a:pt x="232829" y="719505"/>
                  </a:lnTo>
                  <a:lnTo>
                    <a:pt x="253034" y="673557"/>
                  </a:lnTo>
                  <a:lnTo>
                    <a:pt x="270903" y="620890"/>
                  </a:lnTo>
                  <a:lnTo>
                    <a:pt x="286232" y="564375"/>
                  </a:lnTo>
                  <a:lnTo>
                    <a:pt x="298818" y="506844"/>
                  </a:lnTo>
                  <a:lnTo>
                    <a:pt x="298818" y="435991"/>
                  </a:lnTo>
                  <a:close/>
                </a:path>
                <a:path w="321310" h="788670">
                  <a:moveTo>
                    <a:pt x="320827" y="0"/>
                  </a:moveTo>
                  <a:lnTo>
                    <a:pt x="285953" y="0"/>
                  </a:lnTo>
                  <a:lnTo>
                    <a:pt x="285953" y="334873"/>
                  </a:lnTo>
                  <a:lnTo>
                    <a:pt x="285140" y="360108"/>
                  </a:lnTo>
                  <a:lnTo>
                    <a:pt x="283451" y="385292"/>
                  </a:lnTo>
                  <a:lnTo>
                    <a:pt x="280873" y="410400"/>
                  </a:lnTo>
                  <a:lnTo>
                    <a:pt x="277431" y="435394"/>
                  </a:lnTo>
                  <a:lnTo>
                    <a:pt x="299618" y="435394"/>
                  </a:lnTo>
                  <a:lnTo>
                    <a:pt x="299618" y="506247"/>
                  </a:lnTo>
                  <a:lnTo>
                    <a:pt x="307721" y="463791"/>
                  </a:lnTo>
                  <a:lnTo>
                    <a:pt x="313969" y="421030"/>
                  </a:lnTo>
                  <a:lnTo>
                    <a:pt x="318338" y="378040"/>
                  </a:lnTo>
                  <a:lnTo>
                    <a:pt x="320827" y="334873"/>
                  </a:lnTo>
                  <a:lnTo>
                    <a:pt x="320827" y="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019299" y="8372474"/>
              <a:ext cx="295275" cy="47625"/>
            </a:xfrm>
            <a:custGeom>
              <a:avLst/>
              <a:gdLst/>
              <a:ahLst/>
              <a:cxnLst/>
              <a:rect l="l" t="t" r="r" b="b"/>
              <a:pathLst>
                <a:path w="295275" h="47625">
                  <a:moveTo>
                    <a:pt x="295275" y="0"/>
                  </a:moveTo>
                  <a:lnTo>
                    <a:pt x="0" y="0"/>
                  </a:lnTo>
                  <a:lnTo>
                    <a:pt x="0" y="29718"/>
                  </a:lnTo>
                  <a:lnTo>
                    <a:pt x="381" y="29718"/>
                  </a:lnTo>
                  <a:lnTo>
                    <a:pt x="6731" y="47625"/>
                  </a:lnTo>
                  <a:lnTo>
                    <a:pt x="288544" y="47625"/>
                  </a:lnTo>
                  <a:lnTo>
                    <a:pt x="294894" y="29718"/>
                  </a:lnTo>
                  <a:lnTo>
                    <a:pt x="295275" y="29718"/>
                  </a:lnTo>
                  <a:lnTo>
                    <a:pt x="295275" y="0"/>
                  </a:lnTo>
                  <a:close/>
                </a:path>
              </a:pathLst>
            </a:custGeom>
            <a:solidFill>
              <a:srgbClr val="092D49">
                <a:alpha val="98823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8846820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290"/>
              <a:t>O</a:t>
            </a:r>
            <a:r>
              <a:rPr dirty="0" spc="-260"/>
              <a:t>v</a:t>
            </a:r>
            <a:r>
              <a:rPr dirty="0" spc="-310"/>
              <a:t>e</a:t>
            </a:r>
            <a:r>
              <a:rPr dirty="0" spc="-80"/>
              <a:t>r</a:t>
            </a:r>
            <a:r>
              <a:rPr dirty="0" spc="-285"/>
              <a:t>c</a:t>
            </a:r>
            <a:r>
              <a:rPr dirty="0" spc="-250"/>
              <a:t>o</a:t>
            </a:r>
            <a:r>
              <a:rPr dirty="0" spc="-330"/>
              <a:t>m</a:t>
            </a:r>
            <a:r>
              <a:rPr dirty="0" spc="-110"/>
              <a:t>i</a:t>
            </a:r>
            <a:r>
              <a:rPr dirty="0" spc="-250"/>
              <a:t>n</a:t>
            </a:r>
            <a:r>
              <a:rPr dirty="0" spc="-350"/>
              <a:t>g</a:t>
            </a:r>
            <a:r>
              <a:rPr dirty="0" spc="-380"/>
              <a:t> </a:t>
            </a:r>
            <a:r>
              <a:rPr dirty="0" spc="-210"/>
              <a:t>c</a:t>
            </a:r>
            <a:r>
              <a:rPr dirty="0" spc="-265"/>
              <a:t>h</a:t>
            </a:r>
            <a:r>
              <a:rPr dirty="0" spc="-320"/>
              <a:t>a</a:t>
            </a:r>
            <a:r>
              <a:rPr dirty="0" spc="-30"/>
              <a:t>l</a:t>
            </a:r>
            <a:r>
              <a:rPr dirty="0" spc="-105"/>
              <a:t>l</a:t>
            </a:r>
            <a:r>
              <a:rPr dirty="0" spc="-235"/>
              <a:t>e</a:t>
            </a:r>
            <a:r>
              <a:rPr dirty="0" spc="-260"/>
              <a:t>n</a:t>
            </a:r>
            <a:r>
              <a:rPr dirty="0" spc="-370"/>
              <a:t>g</a:t>
            </a:r>
            <a:r>
              <a:rPr dirty="0" spc="-310"/>
              <a:t>e</a:t>
            </a:r>
            <a:r>
              <a:rPr dirty="0" spc="-265"/>
              <a:t>s</a:t>
            </a:r>
            <a:r>
              <a:rPr dirty="0" spc="-409"/>
              <a:t> </a:t>
            </a:r>
            <a:r>
              <a:rPr dirty="0" spc="-170"/>
              <a:t>in</a:t>
            </a:r>
            <a:r>
              <a:rPr dirty="0" spc="-310"/>
              <a:t> </a:t>
            </a:r>
            <a:r>
              <a:rPr dirty="0" spc="-285"/>
              <a:t>c</a:t>
            </a:r>
            <a:r>
              <a:rPr dirty="0" spc="-110"/>
              <a:t>f</a:t>
            </a:r>
            <a:r>
              <a:rPr dirty="0" spc="-480"/>
              <a:t>D</a:t>
            </a:r>
            <a:r>
              <a:rPr dirty="0" spc="-455"/>
              <a:t>N</a:t>
            </a:r>
            <a:r>
              <a:rPr dirty="0" spc="-409"/>
              <a:t>A</a:t>
            </a:r>
            <a:r>
              <a:rPr dirty="0" spc="-310"/>
              <a:t> </a:t>
            </a:r>
            <a:r>
              <a:rPr dirty="0" spc="-330"/>
              <a:t>a</a:t>
            </a:r>
            <a:r>
              <a:rPr dirty="0" spc="-260"/>
              <a:t>n</a:t>
            </a:r>
            <a:r>
              <a:rPr dirty="0" spc="-210"/>
              <a:t>a</a:t>
            </a:r>
            <a:r>
              <a:rPr dirty="0" spc="-140"/>
              <a:t>l</a:t>
            </a:r>
            <a:r>
              <a:rPr dirty="0" spc="-165"/>
              <a:t>y</a:t>
            </a:r>
            <a:r>
              <a:rPr dirty="0" spc="-310"/>
              <a:t>s</a:t>
            </a:r>
            <a:r>
              <a:rPr dirty="0" spc="-310"/>
              <a:t>e</a:t>
            </a:r>
            <a:r>
              <a:rPr dirty="0" spc="-265"/>
              <a:t>s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920020" y="2519851"/>
            <a:ext cx="494665" cy="904875"/>
            <a:chOff x="1920020" y="2519851"/>
            <a:chExt cx="494665" cy="904875"/>
          </a:xfrm>
        </p:grpSpPr>
        <p:sp>
          <p:nvSpPr>
            <p:cNvPr id="11" name="object 11"/>
            <p:cNvSpPr/>
            <p:nvPr/>
          </p:nvSpPr>
          <p:spPr>
            <a:xfrm>
              <a:off x="1920011" y="2519857"/>
              <a:ext cx="494665" cy="904240"/>
            </a:xfrm>
            <a:custGeom>
              <a:avLst/>
              <a:gdLst/>
              <a:ahLst/>
              <a:cxnLst/>
              <a:rect l="l" t="t" r="r" b="b"/>
              <a:pathLst>
                <a:path w="494664" h="904239">
                  <a:moveTo>
                    <a:pt x="408127" y="116039"/>
                  </a:moveTo>
                  <a:lnTo>
                    <a:pt x="373253" y="116039"/>
                  </a:lnTo>
                  <a:lnTo>
                    <a:pt x="373253" y="450824"/>
                  </a:lnTo>
                  <a:lnTo>
                    <a:pt x="370598" y="503085"/>
                  </a:lnTo>
                  <a:lnTo>
                    <a:pt x="363220" y="561644"/>
                  </a:lnTo>
                  <a:lnTo>
                    <a:pt x="351904" y="623189"/>
                  </a:lnTo>
                  <a:lnTo>
                    <a:pt x="337502" y="684377"/>
                  </a:lnTo>
                  <a:lnTo>
                    <a:pt x="320814" y="741908"/>
                  </a:lnTo>
                  <a:lnTo>
                    <a:pt x="302666" y="792429"/>
                  </a:lnTo>
                  <a:lnTo>
                    <a:pt x="283895" y="832637"/>
                  </a:lnTo>
                  <a:lnTo>
                    <a:pt x="247713" y="868794"/>
                  </a:lnTo>
                  <a:lnTo>
                    <a:pt x="230124" y="859205"/>
                  </a:lnTo>
                  <a:lnTo>
                    <a:pt x="192747" y="792416"/>
                  </a:lnTo>
                  <a:lnTo>
                    <a:pt x="174599" y="741870"/>
                  </a:lnTo>
                  <a:lnTo>
                    <a:pt x="157911" y="684339"/>
                  </a:lnTo>
                  <a:lnTo>
                    <a:pt x="143510" y="623150"/>
                  </a:lnTo>
                  <a:lnTo>
                    <a:pt x="132207" y="561606"/>
                  </a:lnTo>
                  <a:lnTo>
                    <a:pt x="124815" y="503059"/>
                  </a:lnTo>
                  <a:lnTo>
                    <a:pt x="122174" y="450824"/>
                  </a:lnTo>
                  <a:lnTo>
                    <a:pt x="122174" y="116039"/>
                  </a:lnTo>
                  <a:lnTo>
                    <a:pt x="87299" y="116039"/>
                  </a:lnTo>
                  <a:lnTo>
                    <a:pt x="87299" y="451218"/>
                  </a:lnTo>
                  <a:lnTo>
                    <a:pt x="88874" y="487210"/>
                  </a:lnTo>
                  <a:lnTo>
                    <a:pt x="93522" y="531914"/>
                  </a:lnTo>
                  <a:lnTo>
                    <a:pt x="101066" y="582764"/>
                  </a:lnTo>
                  <a:lnTo>
                    <a:pt x="111366" y="637222"/>
                  </a:lnTo>
                  <a:lnTo>
                    <a:pt x="124282" y="692708"/>
                  </a:lnTo>
                  <a:lnTo>
                    <a:pt x="139636" y="746683"/>
                  </a:lnTo>
                  <a:lnTo>
                    <a:pt x="157289" y="796569"/>
                  </a:lnTo>
                  <a:lnTo>
                    <a:pt x="177076" y="839838"/>
                  </a:lnTo>
                  <a:lnTo>
                    <a:pt x="198869" y="873899"/>
                  </a:lnTo>
                  <a:lnTo>
                    <a:pt x="247802" y="904227"/>
                  </a:lnTo>
                  <a:lnTo>
                    <a:pt x="247713" y="903922"/>
                  </a:lnTo>
                  <a:lnTo>
                    <a:pt x="273024" y="895921"/>
                  </a:lnTo>
                  <a:lnTo>
                    <a:pt x="318414" y="839533"/>
                  </a:lnTo>
                  <a:lnTo>
                    <a:pt x="338201" y="796277"/>
                  </a:lnTo>
                  <a:lnTo>
                    <a:pt x="355841" y="746379"/>
                  </a:lnTo>
                  <a:lnTo>
                    <a:pt x="371182" y="692404"/>
                  </a:lnTo>
                  <a:lnTo>
                    <a:pt x="384073" y="636917"/>
                  </a:lnTo>
                  <a:lnTo>
                    <a:pt x="394373" y="582460"/>
                  </a:lnTo>
                  <a:lnTo>
                    <a:pt x="401904" y="531609"/>
                  </a:lnTo>
                  <a:lnTo>
                    <a:pt x="406539" y="486905"/>
                  </a:lnTo>
                  <a:lnTo>
                    <a:pt x="408127" y="450913"/>
                  </a:lnTo>
                  <a:lnTo>
                    <a:pt x="408127" y="116039"/>
                  </a:lnTo>
                  <a:close/>
                </a:path>
                <a:path w="494664" h="904239">
                  <a:moveTo>
                    <a:pt x="494131" y="38823"/>
                  </a:moveTo>
                  <a:lnTo>
                    <a:pt x="491083" y="23710"/>
                  </a:lnTo>
                  <a:lnTo>
                    <a:pt x="482803" y="11366"/>
                  </a:lnTo>
                  <a:lnTo>
                    <a:pt x="470522" y="3048"/>
                  </a:lnTo>
                  <a:lnTo>
                    <a:pt x="455472" y="0"/>
                  </a:lnTo>
                  <a:lnTo>
                    <a:pt x="38646" y="0"/>
                  </a:lnTo>
                  <a:lnTo>
                    <a:pt x="23609" y="3048"/>
                  </a:lnTo>
                  <a:lnTo>
                    <a:pt x="11315" y="11366"/>
                  </a:lnTo>
                  <a:lnTo>
                    <a:pt x="3035" y="23710"/>
                  </a:lnTo>
                  <a:lnTo>
                    <a:pt x="0" y="38823"/>
                  </a:lnTo>
                  <a:lnTo>
                    <a:pt x="3035" y="53924"/>
                  </a:lnTo>
                  <a:lnTo>
                    <a:pt x="11315" y="66255"/>
                  </a:lnTo>
                  <a:lnTo>
                    <a:pt x="23609" y="74574"/>
                  </a:lnTo>
                  <a:lnTo>
                    <a:pt x="38646" y="77622"/>
                  </a:lnTo>
                  <a:lnTo>
                    <a:pt x="455472" y="77622"/>
                  </a:lnTo>
                  <a:lnTo>
                    <a:pt x="470522" y="74574"/>
                  </a:lnTo>
                  <a:lnTo>
                    <a:pt x="482803" y="66255"/>
                  </a:lnTo>
                  <a:lnTo>
                    <a:pt x="491083" y="53924"/>
                  </a:lnTo>
                  <a:lnTo>
                    <a:pt x="494131" y="38823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020292" y="2918225"/>
              <a:ext cx="295275" cy="471170"/>
            </a:xfrm>
            <a:custGeom>
              <a:avLst/>
              <a:gdLst/>
              <a:ahLst/>
              <a:cxnLst/>
              <a:rect l="l" t="t" r="r" b="b"/>
              <a:pathLst>
                <a:path w="295275" h="471170">
                  <a:moveTo>
                    <a:pt x="294962" y="0"/>
                  </a:moveTo>
                  <a:lnTo>
                    <a:pt x="0" y="0"/>
                  </a:lnTo>
                  <a:lnTo>
                    <a:pt x="8146" y="85317"/>
                  </a:lnTo>
                  <a:lnTo>
                    <a:pt x="19537" y="162950"/>
                  </a:lnTo>
                  <a:lnTo>
                    <a:pt x="33506" y="232592"/>
                  </a:lnTo>
                  <a:lnTo>
                    <a:pt x="49385" y="293938"/>
                  </a:lnTo>
                  <a:lnTo>
                    <a:pt x="66509" y="346684"/>
                  </a:lnTo>
                  <a:lnTo>
                    <a:pt x="84209" y="390524"/>
                  </a:lnTo>
                  <a:lnTo>
                    <a:pt x="101820" y="425153"/>
                  </a:lnTo>
                  <a:lnTo>
                    <a:pt x="134101" y="465557"/>
                  </a:lnTo>
                  <a:lnTo>
                    <a:pt x="147439" y="470722"/>
                  </a:lnTo>
                  <a:lnTo>
                    <a:pt x="160801" y="465557"/>
                  </a:lnTo>
                  <a:lnTo>
                    <a:pt x="193117" y="425153"/>
                  </a:lnTo>
                  <a:lnTo>
                    <a:pt x="210739" y="390524"/>
                  </a:lnTo>
                  <a:lnTo>
                    <a:pt x="228447" y="346684"/>
                  </a:lnTo>
                  <a:lnTo>
                    <a:pt x="245575" y="293938"/>
                  </a:lnTo>
                  <a:lnTo>
                    <a:pt x="261457" y="232592"/>
                  </a:lnTo>
                  <a:lnTo>
                    <a:pt x="275427" y="162950"/>
                  </a:lnTo>
                  <a:lnTo>
                    <a:pt x="286817" y="85317"/>
                  </a:lnTo>
                  <a:lnTo>
                    <a:pt x="294962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007311" y="2635897"/>
              <a:ext cx="321310" cy="788670"/>
            </a:xfrm>
            <a:custGeom>
              <a:avLst/>
              <a:gdLst/>
              <a:ahLst/>
              <a:cxnLst/>
              <a:rect l="l" t="t" r="r" b="b"/>
              <a:pathLst>
                <a:path w="321310" h="788670">
                  <a:moveTo>
                    <a:pt x="298818" y="435991"/>
                  </a:moveTo>
                  <a:lnTo>
                    <a:pt x="277431" y="435698"/>
                  </a:lnTo>
                  <a:lnTo>
                    <a:pt x="266446" y="498462"/>
                  </a:lnTo>
                  <a:lnTo>
                    <a:pt x="252095" y="561365"/>
                  </a:lnTo>
                  <a:lnTo>
                    <a:pt x="235242" y="620852"/>
                  </a:lnTo>
                  <a:lnTo>
                    <a:pt x="216776" y="673328"/>
                  </a:lnTo>
                  <a:lnTo>
                    <a:pt x="197573" y="715238"/>
                  </a:lnTo>
                  <a:lnTo>
                    <a:pt x="160413" y="753059"/>
                  </a:lnTo>
                  <a:lnTo>
                    <a:pt x="142341" y="743013"/>
                  </a:lnTo>
                  <a:lnTo>
                    <a:pt x="104076" y="673328"/>
                  </a:lnTo>
                  <a:lnTo>
                    <a:pt x="85623" y="620852"/>
                  </a:lnTo>
                  <a:lnTo>
                    <a:pt x="68795" y="561365"/>
                  </a:lnTo>
                  <a:lnTo>
                    <a:pt x="54470" y="498462"/>
                  </a:lnTo>
                  <a:lnTo>
                    <a:pt x="43497" y="435698"/>
                  </a:lnTo>
                  <a:lnTo>
                    <a:pt x="37426" y="385584"/>
                  </a:lnTo>
                  <a:lnTo>
                    <a:pt x="34874" y="335178"/>
                  </a:lnTo>
                  <a:lnTo>
                    <a:pt x="34874" y="0"/>
                  </a:lnTo>
                  <a:lnTo>
                    <a:pt x="0" y="0"/>
                  </a:lnTo>
                  <a:lnTo>
                    <a:pt x="0" y="334784"/>
                  </a:lnTo>
                  <a:lnTo>
                    <a:pt x="2527" y="378294"/>
                  </a:lnTo>
                  <a:lnTo>
                    <a:pt x="6934" y="421640"/>
                  </a:lnTo>
                  <a:lnTo>
                    <a:pt x="13233" y="464743"/>
                  </a:lnTo>
                  <a:lnTo>
                    <a:pt x="21399" y="507542"/>
                  </a:lnTo>
                  <a:lnTo>
                    <a:pt x="34150" y="564997"/>
                  </a:lnTo>
                  <a:lnTo>
                    <a:pt x="49542" y="621411"/>
                  </a:lnTo>
                  <a:lnTo>
                    <a:pt x="67386" y="673938"/>
                  </a:lnTo>
                  <a:lnTo>
                    <a:pt x="87541" y="719747"/>
                  </a:lnTo>
                  <a:lnTo>
                    <a:pt x="109829" y="755980"/>
                  </a:lnTo>
                  <a:lnTo>
                    <a:pt x="160108" y="788390"/>
                  </a:lnTo>
                  <a:lnTo>
                    <a:pt x="186182" y="779780"/>
                  </a:lnTo>
                  <a:lnTo>
                    <a:pt x="232829" y="719505"/>
                  </a:lnTo>
                  <a:lnTo>
                    <a:pt x="253034" y="673557"/>
                  </a:lnTo>
                  <a:lnTo>
                    <a:pt x="270903" y="620890"/>
                  </a:lnTo>
                  <a:lnTo>
                    <a:pt x="286232" y="564375"/>
                  </a:lnTo>
                  <a:lnTo>
                    <a:pt x="298818" y="506844"/>
                  </a:lnTo>
                  <a:lnTo>
                    <a:pt x="298818" y="435991"/>
                  </a:lnTo>
                  <a:close/>
                </a:path>
                <a:path w="321310" h="788670">
                  <a:moveTo>
                    <a:pt x="320827" y="0"/>
                  </a:moveTo>
                  <a:lnTo>
                    <a:pt x="285953" y="0"/>
                  </a:lnTo>
                  <a:lnTo>
                    <a:pt x="285953" y="334873"/>
                  </a:lnTo>
                  <a:lnTo>
                    <a:pt x="285140" y="360108"/>
                  </a:lnTo>
                  <a:lnTo>
                    <a:pt x="283451" y="385292"/>
                  </a:lnTo>
                  <a:lnTo>
                    <a:pt x="280873" y="410400"/>
                  </a:lnTo>
                  <a:lnTo>
                    <a:pt x="277431" y="435394"/>
                  </a:lnTo>
                  <a:lnTo>
                    <a:pt x="299618" y="435394"/>
                  </a:lnTo>
                  <a:lnTo>
                    <a:pt x="299618" y="506247"/>
                  </a:lnTo>
                  <a:lnTo>
                    <a:pt x="307721" y="463791"/>
                  </a:lnTo>
                  <a:lnTo>
                    <a:pt x="313969" y="421030"/>
                  </a:lnTo>
                  <a:lnTo>
                    <a:pt x="318338" y="378040"/>
                  </a:lnTo>
                  <a:lnTo>
                    <a:pt x="320827" y="334873"/>
                  </a:lnTo>
                  <a:lnTo>
                    <a:pt x="320827" y="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1730966" y="6138826"/>
            <a:ext cx="862965" cy="66040"/>
            <a:chOff x="1730966" y="6138826"/>
            <a:chExt cx="862965" cy="66040"/>
          </a:xfrm>
        </p:grpSpPr>
        <p:sp>
          <p:nvSpPr>
            <p:cNvPr id="15" name="object 15"/>
            <p:cNvSpPr/>
            <p:nvPr/>
          </p:nvSpPr>
          <p:spPr>
            <a:xfrm>
              <a:off x="1730959" y="6138836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39">
                  <a:moveTo>
                    <a:pt x="548944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548944" y="65811"/>
                  </a:lnTo>
                  <a:lnTo>
                    <a:pt x="548944" y="0"/>
                  </a:lnTo>
                  <a:close/>
                </a:path>
                <a:path w="862964" h="66039">
                  <a:moveTo>
                    <a:pt x="862774" y="0"/>
                  </a:moveTo>
                  <a:lnTo>
                    <a:pt x="638378" y="0"/>
                  </a:lnTo>
                  <a:lnTo>
                    <a:pt x="638378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279908" y="6138826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39">
                  <a:moveTo>
                    <a:pt x="89431" y="0"/>
                  </a:moveTo>
                  <a:lnTo>
                    <a:pt x="0" y="0"/>
                  </a:lnTo>
                  <a:lnTo>
                    <a:pt x="0" y="65814"/>
                  </a:lnTo>
                  <a:lnTo>
                    <a:pt x="89431" y="65814"/>
                  </a:lnTo>
                  <a:lnTo>
                    <a:pt x="89431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730966" y="6251074"/>
            <a:ext cx="862965" cy="66040"/>
            <a:chOff x="1730966" y="6251074"/>
            <a:chExt cx="862965" cy="66040"/>
          </a:xfrm>
        </p:grpSpPr>
        <p:sp>
          <p:nvSpPr>
            <p:cNvPr id="18" name="object 18"/>
            <p:cNvSpPr/>
            <p:nvPr/>
          </p:nvSpPr>
          <p:spPr>
            <a:xfrm>
              <a:off x="1730959" y="6251079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39">
                  <a:moveTo>
                    <a:pt x="248640" y="0"/>
                  </a:moveTo>
                  <a:lnTo>
                    <a:pt x="0" y="0"/>
                  </a:lnTo>
                  <a:lnTo>
                    <a:pt x="0" y="65798"/>
                  </a:lnTo>
                  <a:lnTo>
                    <a:pt x="248640" y="65798"/>
                  </a:lnTo>
                  <a:lnTo>
                    <a:pt x="248640" y="0"/>
                  </a:lnTo>
                  <a:close/>
                </a:path>
                <a:path w="862964" h="66039">
                  <a:moveTo>
                    <a:pt x="364693" y="0"/>
                  </a:moveTo>
                  <a:lnTo>
                    <a:pt x="338061" y="0"/>
                  </a:lnTo>
                  <a:lnTo>
                    <a:pt x="338061" y="65798"/>
                  </a:lnTo>
                  <a:lnTo>
                    <a:pt x="364693" y="65798"/>
                  </a:lnTo>
                  <a:lnTo>
                    <a:pt x="364693" y="0"/>
                  </a:lnTo>
                  <a:close/>
                </a:path>
                <a:path w="862964" h="66039">
                  <a:moveTo>
                    <a:pt x="862774" y="0"/>
                  </a:moveTo>
                  <a:lnTo>
                    <a:pt x="454113" y="0"/>
                  </a:lnTo>
                  <a:lnTo>
                    <a:pt x="454113" y="65798"/>
                  </a:lnTo>
                  <a:lnTo>
                    <a:pt x="862774" y="65798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095664" y="6251074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39">
                  <a:moveTo>
                    <a:pt x="89419" y="0"/>
                  </a:moveTo>
                  <a:lnTo>
                    <a:pt x="0" y="0"/>
                  </a:lnTo>
                  <a:lnTo>
                    <a:pt x="0" y="65802"/>
                  </a:lnTo>
                  <a:lnTo>
                    <a:pt x="89420" y="65802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979611" y="6251074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39">
                  <a:moveTo>
                    <a:pt x="89419" y="0"/>
                  </a:moveTo>
                  <a:lnTo>
                    <a:pt x="0" y="0"/>
                  </a:lnTo>
                  <a:lnTo>
                    <a:pt x="0" y="65802"/>
                  </a:lnTo>
                  <a:lnTo>
                    <a:pt x="89420" y="65802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1730966" y="6363311"/>
            <a:ext cx="862965" cy="66040"/>
            <a:chOff x="1730966" y="6363311"/>
            <a:chExt cx="862965" cy="66040"/>
          </a:xfrm>
        </p:grpSpPr>
        <p:sp>
          <p:nvSpPr>
            <p:cNvPr id="22" name="object 22"/>
            <p:cNvSpPr/>
            <p:nvPr/>
          </p:nvSpPr>
          <p:spPr>
            <a:xfrm>
              <a:off x="1730959" y="6363321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39">
                  <a:moveTo>
                    <a:pt x="140385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140385" y="65811"/>
                  </a:lnTo>
                  <a:lnTo>
                    <a:pt x="140385" y="0"/>
                  </a:lnTo>
                  <a:close/>
                </a:path>
                <a:path w="862964" h="66039">
                  <a:moveTo>
                    <a:pt x="862774" y="0"/>
                  </a:moveTo>
                  <a:lnTo>
                    <a:pt x="229806" y="0"/>
                  </a:lnTo>
                  <a:lnTo>
                    <a:pt x="229806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871347" y="6363316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39">
                  <a:moveTo>
                    <a:pt x="89427" y="0"/>
                  </a:moveTo>
                  <a:lnTo>
                    <a:pt x="0" y="0"/>
                  </a:lnTo>
                  <a:lnTo>
                    <a:pt x="0" y="65810"/>
                  </a:lnTo>
                  <a:lnTo>
                    <a:pt x="89427" y="65810"/>
                  </a:lnTo>
                  <a:lnTo>
                    <a:pt x="89427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1730966" y="6475559"/>
            <a:ext cx="862965" cy="66040"/>
            <a:chOff x="1730966" y="6475559"/>
            <a:chExt cx="862965" cy="66040"/>
          </a:xfrm>
        </p:grpSpPr>
        <p:sp>
          <p:nvSpPr>
            <p:cNvPr id="25" name="object 25"/>
            <p:cNvSpPr/>
            <p:nvPr/>
          </p:nvSpPr>
          <p:spPr>
            <a:xfrm>
              <a:off x="1730959" y="6475564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40">
                  <a:moveTo>
                    <a:pt x="339839" y="0"/>
                  </a:moveTo>
                  <a:lnTo>
                    <a:pt x="0" y="0"/>
                  </a:lnTo>
                  <a:lnTo>
                    <a:pt x="0" y="65798"/>
                  </a:lnTo>
                  <a:lnTo>
                    <a:pt x="339839" y="65798"/>
                  </a:lnTo>
                  <a:lnTo>
                    <a:pt x="339839" y="0"/>
                  </a:lnTo>
                  <a:close/>
                </a:path>
                <a:path w="862964" h="66040">
                  <a:moveTo>
                    <a:pt x="656234" y="0"/>
                  </a:moveTo>
                  <a:lnTo>
                    <a:pt x="429272" y="0"/>
                  </a:lnTo>
                  <a:lnTo>
                    <a:pt x="429272" y="65798"/>
                  </a:lnTo>
                  <a:lnTo>
                    <a:pt x="656234" y="65798"/>
                  </a:lnTo>
                  <a:lnTo>
                    <a:pt x="656234" y="0"/>
                  </a:lnTo>
                  <a:close/>
                </a:path>
                <a:path w="862964" h="66040">
                  <a:moveTo>
                    <a:pt x="862774" y="0"/>
                  </a:moveTo>
                  <a:lnTo>
                    <a:pt x="745655" y="0"/>
                  </a:lnTo>
                  <a:lnTo>
                    <a:pt x="745655" y="65798"/>
                  </a:lnTo>
                  <a:lnTo>
                    <a:pt x="862774" y="65798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387205" y="6475560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19" y="0"/>
                  </a:moveTo>
                  <a:lnTo>
                    <a:pt x="0" y="0"/>
                  </a:lnTo>
                  <a:lnTo>
                    <a:pt x="0" y="65802"/>
                  </a:lnTo>
                  <a:lnTo>
                    <a:pt x="89420" y="65802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070801" y="6475559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31" y="0"/>
                  </a:moveTo>
                  <a:lnTo>
                    <a:pt x="0" y="0"/>
                  </a:lnTo>
                  <a:lnTo>
                    <a:pt x="0" y="65802"/>
                  </a:lnTo>
                  <a:lnTo>
                    <a:pt x="89431" y="65802"/>
                  </a:lnTo>
                  <a:lnTo>
                    <a:pt x="89431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/>
          <p:cNvGrpSpPr/>
          <p:nvPr/>
        </p:nvGrpSpPr>
        <p:grpSpPr>
          <a:xfrm>
            <a:off x="1730966" y="6593967"/>
            <a:ext cx="862965" cy="66040"/>
            <a:chOff x="1730966" y="6593967"/>
            <a:chExt cx="862965" cy="66040"/>
          </a:xfrm>
        </p:grpSpPr>
        <p:sp>
          <p:nvSpPr>
            <p:cNvPr id="29" name="object 29"/>
            <p:cNvSpPr/>
            <p:nvPr/>
          </p:nvSpPr>
          <p:spPr>
            <a:xfrm>
              <a:off x="1730959" y="6593967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40">
                  <a:moveTo>
                    <a:pt x="519747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519747" y="65811"/>
                  </a:lnTo>
                  <a:lnTo>
                    <a:pt x="519747" y="0"/>
                  </a:lnTo>
                  <a:close/>
                </a:path>
                <a:path w="862964" h="66040">
                  <a:moveTo>
                    <a:pt x="862774" y="0"/>
                  </a:moveTo>
                  <a:lnTo>
                    <a:pt x="609180" y="0"/>
                  </a:lnTo>
                  <a:lnTo>
                    <a:pt x="609180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2250715" y="6593967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31" y="0"/>
                  </a:moveTo>
                  <a:lnTo>
                    <a:pt x="0" y="0"/>
                  </a:lnTo>
                  <a:lnTo>
                    <a:pt x="0" y="65802"/>
                  </a:lnTo>
                  <a:lnTo>
                    <a:pt x="89431" y="65802"/>
                  </a:lnTo>
                  <a:lnTo>
                    <a:pt x="89431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1730966" y="6706203"/>
            <a:ext cx="862965" cy="66040"/>
            <a:chOff x="1730966" y="6706203"/>
            <a:chExt cx="862965" cy="66040"/>
          </a:xfrm>
        </p:grpSpPr>
        <p:sp>
          <p:nvSpPr>
            <p:cNvPr id="32" name="object 32"/>
            <p:cNvSpPr/>
            <p:nvPr/>
          </p:nvSpPr>
          <p:spPr>
            <a:xfrm>
              <a:off x="1730959" y="6706209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40">
                  <a:moveTo>
                    <a:pt x="248640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248640" y="65811"/>
                  </a:lnTo>
                  <a:lnTo>
                    <a:pt x="248640" y="0"/>
                  </a:lnTo>
                  <a:close/>
                </a:path>
                <a:path w="862964" h="66040">
                  <a:moveTo>
                    <a:pt x="452348" y="0"/>
                  </a:moveTo>
                  <a:lnTo>
                    <a:pt x="338061" y="0"/>
                  </a:lnTo>
                  <a:lnTo>
                    <a:pt x="338061" y="65811"/>
                  </a:lnTo>
                  <a:lnTo>
                    <a:pt x="452348" y="65811"/>
                  </a:lnTo>
                  <a:lnTo>
                    <a:pt x="452348" y="0"/>
                  </a:lnTo>
                  <a:close/>
                </a:path>
                <a:path w="862964" h="66040">
                  <a:moveTo>
                    <a:pt x="862774" y="0"/>
                  </a:moveTo>
                  <a:lnTo>
                    <a:pt x="541782" y="0"/>
                  </a:lnTo>
                  <a:lnTo>
                    <a:pt x="541782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183314" y="6706208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27" y="0"/>
                  </a:moveTo>
                  <a:lnTo>
                    <a:pt x="0" y="0"/>
                  </a:lnTo>
                  <a:lnTo>
                    <a:pt x="0" y="65810"/>
                  </a:lnTo>
                  <a:lnTo>
                    <a:pt x="89427" y="65810"/>
                  </a:lnTo>
                  <a:lnTo>
                    <a:pt x="89427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979611" y="6706203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19" y="0"/>
                  </a:moveTo>
                  <a:lnTo>
                    <a:pt x="0" y="0"/>
                  </a:lnTo>
                  <a:lnTo>
                    <a:pt x="0" y="65814"/>
                  </a:lnTo>
                  <a:lnTo>
                    <a:pt x="89420" y="65814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/>
          <p:cNvGrpSpPr/>
          <p:nvPr/>
        </p:nvGrpSpPr>
        <p:grpSpPr>
          <a:xfrm>
            <a:off x="1730966" y="6818452"/>
            <a:ext cx="862965" cy="66040"/>
            <a:chOff x="1730966" y="6818452"/>
            <a:chExt cx="862965" cy="66040"/>
          </a:xfrm>
        </p:grpSpPr>
        <p:sp>
          <p:nvSpPr>
            <p:cNvPr id="36" name="object 36"/>
            <p:cNvSpPr/>
            <p:nvPr/>
          </p:nvSpPr>
          <p:spPr>
            <a:xfrm>
              <a:off x="1730959" y="6818452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40">
                  <a:moveTo>
                    <a:pt x="286600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286600" y="65811"/>
                  </a:lnTo>
                  <a:lnTo>
                    <a:pt x="286600" y="0"/>
                  </a:lnTo>
                  <a:close/>
                </a:path>
                <a:path w="862964" h="66040">
                  <a:moveTo>
                    <a:pt x="862774" y="0"/>
                  </a:moveTo>
                  <a:lnTo>
                    <a:pt x="376008" y="0"/>
                  </a:lnTo>
                  <a:lnTo>
                    <a:pt x="376008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2017560" y="6818452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19" y="0"/>
                  </a:moveTo>
                  <a:lnTo>
                    <a:pt x="0" y="0"/>
                  </a:lnTo>
                  <a:lnTo>
                    <a:pt x="0" y="65808"/>
                  </a:lnTo>
                  <a:lnTo>
                    <a:pt x="89420" y="65808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/>
          <p:cNvGrpSpPr/>
          <p:nvPr/>
        </p:nvGrpSpPr>
        <p:grpSpPr>
          <a:xfrm>
            <a:off x="1730966" y="6930693"/>
            <a:ext cx="862965" cy="66040"/>
            <a:chOff x="1730966" y="6930693"/>
            <a:chExt cx="862965" cy="66040"/>
          </a:xfrm>
        </p:grpSpPr>
        <p:sp>
          <p:nvSpPr>
            <p:cNvPr id="39" name="object 39"/>
            <p:cNvSpPr/>
            <p:nvPr/>
          </p:nvSpPr>
          <p:spPr>
            <a:xfrm>
              <a:off x="1730959" y="6930694"/>
              <a:ext cx="862965" cy="66040"/>
            </a:xfrm>
            <a:custGeom>
              <a:avLst/>
              <a:gdLst/>
              <a:ahLst/>
              <a:cxnLst/>
              <a:rect l="l" t="t" r="r" b="b"/>
              <a:pathLst>
                <a:path w="862964" h="66040">
                  <a:moveTo>
                    <a:pt x="456692" y="0"/>
                  </a:moveTo>
                  <a:lnTo>
                    <a:pt x="0" y="0"/>
                  </a:lnTo>
                  <a:lnTo>
                    <a:pt x="0" y="65811"/>
                  </a:lnTo>
                  <a:lnTo>
                    <a:pt x="456692" y="65811"/>
                  </a:lnTo>
                  <a:lnTo>
                    <a:pt x="456692" y="0"/>
                  </a:lnTo>
                  <a:close/>
                </a:path>
                <a:path w="862964" h="66040">
                  <a:moveTo>
                    <a:pt x="568490" y="0"/>
                  </a:moveTo>
                  <a:lnTo>
                    <a:pt x="546112" y="0"/>
                  </a:lnTo>
                  <a:lnTo>
                    <a:pt x="546112" y="65811"/>
                  </a:lnTo>
                  <a:lnTo>
                    <a:pt x="568490" y="65811"/>
                  </a:lnTo>
                  <a:lnTo>
                    <a:pt x="568490" y="0"/>
                  </a:lnTo>
                  <a:close/>
                </a:path>
                <a:path w="862964" h="66040">
                  <a:moveTo>
                    <a:pt x="862774" y="0"/>
                  </a:moveTo>
                  <a:lnTo>
                    <a:pt x="657910" y="0"/>
                  </a:lnTo>
                  <a:lnTo>
                    <a:pt x="657910" y="65811"/>
                  </a:lnTo>
                  <a:lnTo>
                    <a:pt x="862774" y="65811"/>
                  </a:lnTo>
                  <a:lnTo>
                    <a:pt x="86277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2299461" y="6930693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19" y="0"/>
                  </a:moveTo>
                  <a:lnTo>
                    <a:pt x="0" y="0"/>
                  </a:lnTo>
                  <a:lnTo>
                    <a:pt x="0" y="65810"/>
                  </a:lnTo>
                  <a:lnTo>
                    <a:pt x="89420" y="65810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187656" y="6930693"/>
              <a:ext cx="89535" cy="66040"/>
            </a:xfrm>
            <a:custGeom>
              <a:avLst/>
              <a:gdLst/>
              <a:ahLst/>
              <a:cxnLst/>
              <a:rect l="l" t="t" r="r" b="b"/>
              <a:pathLst>
                <a:path w="89535" h="66040">
                  <a:moveTo>
                    <a:pt x="89419" y="0"/>
                  </a:moveTo>
                  <a:lnTo>
                    <a:pt x="0" y="0"/>
                  </a:lnTo>
                  <a:lnTo>
                    <a:pt x="0" y="65810"/>
                  </a:lnTo>
                  <a:lnTo>
                    <a:pt x="89420" y="65810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7858125" y="1738566"/>
            <a:ext cx="37877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OP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2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95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28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2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42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pp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ch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909951" y="2338323"/>
            <a:ext cx="4267200" cy="1362075"/>
          </a:xfrm>
          <a:custGeom>
            <a:avLst/>
            <a:gdLst/>
            <a:ahLst/>
            <a:cxnLst/>
            <a:rect l="l" t="t" r="r" b="b"/>
            <a:pathLst>
              <a:path w="4267200" h="1362075">
                <a:moveTo>
                  <a:pt x="0" y="0"/>
                </a:moveTo>
                <a:lnTo>
                  <a:pt x="3586099" y="0"/>
                </a:lnTo>
                <a:lnTo>
                  <a:pt x="4267200" y="681101"/>
                </a:lnTo>
                <a:lnTo>
                  <a:pt x="3586099" y="1362075"/>
                </a:lnTo>
                <a:lnTo>
                  <a:pt x="0" y="136207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8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3607689" y="2821876"/>
            <a:ext cx="2509520" cy="346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3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5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932676" y="2331973"/>
            <a:ext cx="5765800" cy="1374775"/>
            <a:chOff x="6932676" y="2331973"/>
            <a:chExt cx="5765800" cy="1374775"/>
          </a:xfrm>
        </p:grpSpPr>
        <p:sp>
          <p:nvSpPr>
            <p:cNvPr id="46" name="object 46"/>
            <p:cNvSpPr/>
            <p:nvPr/>
          </p:nvSpPr>
          <p:spPr>
            <a:xfrm>
              <a:off x="6939026" y="2338323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5071999" y="0"/>
                  </a:moveTo>
                  <a:lnTo>
                    <a:pt x="0" y="0"/>
                  </a:lnTo>
                  <a:lnTo>
                    <a:pt x="680974" y="681101"/>
                  </a:lnTo>
                  <a:lnTo>
                    <a:pt x="0" y="1362075"/>
                  </a:lnTo>
                  <a:lnTo>
                    <a:pt x="5071999" y="1362075"/>
                  </a:lnTo>
                  <a:lnTo>
                    <a:pt x="5753100" y="681101"/>
                  </a:lnTo>
                  <a:lnTo>
                    <a:pt x="5071999" y="0"/>
                  </a:lnTo>
                  <a:close/>
                </a:path>
              </a:pathLst>
            </a:custGeom>
            <a:solidFill>
              <a:srgbClr val="054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6939026" y="2338323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0" y="0"/>
                  </a:moveTo>
                  <a:lnTo>
                    <a:pt x="5071999" y="0"/>
                  </a:lnTo>
                  <a:lnTo>
                    <a:pt x="5753100" y="681101"/>
                  </a:lnTo>
                  <a:lnTo>
                    <a:pt x="5071999" y="1362075"/>
                  </a:lnTo>
                  <a:lnTo>
                    <a:pt x="0" y="1362075"/>
                  </a:lnTo>
                  <a:lnTo>
                    <a:pt x="680974" y="68110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18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8063230" y="2501582"/>
            <a:ext cx="3503929" cy="99441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 indent="-1270">
              <a:lnSpc>
                <a:spcPct val="101299"/>
              </a:lnSpc>
              <a:spcBef>
                <a:spcPts val="70"/>
              </a:spcBef>
            </a:pP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ff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1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2100" spc="-2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2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145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2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3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5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100" spc="-3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2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2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dirty="0" sz="2100" spc="-1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100" spc="-1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5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2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-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2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909951" y="4072001"/>
            <a:ext cx="4267200" cy="1362075"/>
          </a:xfrm>
          <a:custGeom>
            <a:avLst/>
            <a:gdLst/>
            <a:ahLst/>
            <a:cxnLst/>
            <a:rect l="l" t="t" r="r" b="b"/>
            <a:pathLst>
              <a:path w="4267200" h="1362075">
                <a:moveTo>
                  <a:pt x="0" y="0"/>
                </a:moveTo>
                <a:lnTo>
                  <a:pt x="3586099" y="0"/>
                </a:lnTo>
                <a:lnTo>
                  <a:pt x="4267200" y="680974"/>
                </a:lnTo>
                <a:lnTo>
                  <a:pt x="3586099" y="1362075"/>
                </a:lnTo>
                <a:lnTo>
                  <a:pt x="0" y="136207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8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3238500" y="4241863"/>
            <a:ext cx="3252470" cy="99441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 indent="3810">
              <a:lnSpc>
                <a:spcPct val="101299"/>
              </a:lnSpc>
              <a:spcBef>
                <a:spcPts val="70"/>
              </a:spcBef>
            </a:pPr>
            <a:r>
              <a:rPr dirty="0" sz="2100" spc="-2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1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1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5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2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210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100" spc="3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100" spc="-2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o  </a:t>
            </a:r>
            <a:r>
              <a:rPr dirty="0" sz="2100" spc="-110">
                <a:solidFill>
                  <a:srgbClr val="092D49"/>
                </a:solidFill>
                <a:latin typeface="Tahoma"/>
                <a:cs typeface="Tahoma"/>
              </a:rPr>
              <a:t>0.</a:t>
            </a:r>
            <a:r>
              <a:rPr dirty="0" sz="2100" spc="-200">
                <a:solidFill>
                  <a:srgbClr val="092D49"/>
                </a:solidFill>
                <a:latin typeface="Tahoma"/>
                <a:cs typeface="Tahoma"/>
              </a:rPr>
              <a:t>5%)</a:t>
            </a:r>
            <a:r>
              <a:rPr dirty="0" sz="2100" spc="-2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00" spc="1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o  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detect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932676" y="4065651"/>
            <a:ext cx="5765800" cy="1374775"/>
            <a:chOff x="6932676" y="4065651"/>
            <a:chExt cx="5765800" cy="1374775"/>
          </a:xfrm>
        </p:grpSpPr>
        <p:sp>
          <p:nvSpPr>
            <p:cNvPr id="52" name="object 52"/>
            <p:cNvSpPr/>
            <p:nvPr/>
          </p:nvSpPr>
          <p:spPr>
            <a:xfrm>
              <a:off x="6939026" y="4072001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5071999" y="0"/>
                  </a:moveTo>
                  <a:lnTo>
                    <a:pt x="0" y="0"/>
                  </a:lnTo>
                  <a:lnTo>
                    <a:pt x="680974" y="680974"/>
                  </a:lnTo>
                  <a:lnTo>
                    <a:pt x="0" y="1362075"/>
                  </a:lnTo>
                  <a:lnTo>
                    <a:pt x="5071999" y="1362075"/>
                  </a:lnTo>
                  <a:lnTo>
                    <a:pt x="5753100" y="680974"/>
                  </a:lnTo>
                  <a:lnTo>
                    <a:pt x="5071999" y="0"/>
                  </a:lnTo>
                  <a:close/>
                </a:path>
              </a:pathLst>
            </a:custGeom>
            <a:solidFill>
              <a:srgbClr val="054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939026" y="4072001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0" y="0"/>
                  </a:moveTo>
                  <a:lnTo>
                    <a:pt x="5071999" y="0"/>
                  </a:lnTo>
                  <a:lnTo>
                    <a:pt x="5753100" y="680974"/>
                  </a:lnTo>
                  <a:lnTo>
                    <a:pt x="5071999" y="1362075"/>
                  </a:lnTo>
                  <a:lnTo>
                    <a:pt x="0" y="1362075"/>
                  </a:lnTo>
                  <a:lnTo>
                    <a:pt x="680974" y="68097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182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58575" y="4181411"/>
              <a:ext cx="500062" cy="56673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6950" y="4505261"/>
              <a:ext cx="500062" cy="566737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7737856" y="4241863"/>
            <a:ext cx="4156710" cy="99441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>
              <a:lnSpc>
                <a:spcPct val="101299"/>
              </a:lnSpc>
              <a:spcBef>
                <a:spcPts val="70"/>
              </a:spcBef>
              <a:tabLst>
                <a:tab pos="2068830" algn="l"/>
                <a:tab pos="4062095" algn="l"/>
              </a:tabLst>
            </a:pPr>
            <a:r>
              <a:rPr dirty="0" sz="2100" spc="-14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2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100" spc="-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114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1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1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21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11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2100" spc="-150">
                <a:solidFill>
                  <a:srgbClr val="FFFFFF"/>
                </a:solidFill>
                <a:latin typeface="Tahoma"/>
                <a:cs typeface="Tahoma"/>
              </a:rPr>
              <a:t>)  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based</a:t>
            </a:r>
            <a:r>
              <a:rPr dirty="0" sz="21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5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z="2100" spc="-22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CUMIN	</a:t>
            </a:r>
            <a:r>
              <a:rPr dirty="0" sz="2100" spc="-10">
                <a:solidFill>
                  <a:srgbClr val="FFFFFF"/>
                </a:solidFill>
                <a:latin typeface="Tahoma"/>
                <a:cs typeface="Tahoma"/>
              </a:rPr>
              <a:t>molecular 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identifiers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909951" y="5881751"/>
            <a:ext cx="4267200" cy="1362075"/>
          </a:xfrm>
          <a:custGeom>
            <a:avLst/>
            <a:gdLst/>
            <a:ahLst/>
            <a:cxnLst/>
            <a:rect l="l" t="t" r="r" b="b"/>
            <a:pathLst>
              <a:path w="4267200" h="1362075">
                <a:moveTo>
                  <a:pt x="0" y="0"/>
                </a:moveTo>
                <a:lnTo>
                  <a:pt x="3586099" y="0"/>
                </a:lnTo>
                <a:lnTo>
                  <a:pt x="4267200" y="680974"/>
                </a:lnTo>
                <a:lnTo>
                  <a:pt x="3586099" y="1361948"/>
                </a:lnTo>
                <a:lnTo>
                  <a:pt x="0" y="136194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8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3000120" y="6209347"/>
            <a:ext cx="3735070" cy="66992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 indent="62230">
              <a:lnSpc>
                <a:spcPct val="101299"/>
              </a:lnSpc>
              <a:spcBef>
                <a:spcPts val="70"/>
              </a:spcBef>
            </a:pP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3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00" spc="1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2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ll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1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15">
                <a:solidFill>
                  <a:srgbClr val="092D49"/>
                </a:solidFill>
                <a:latin typeface="Tahoma"/>
                <a:cs typeface="Tahoma"/>
              </a:rPr>
              <a:t>n  </a:t>
            </a:r>
            <a:r>
              <a:rPr dirty="0" sz="2100" spc="-30">
                <a:solidFill>
                  <a:srgbClr val="092D49"/>
                </a:solidFill>
                <a:latin typeface="Tahoma"/>
                <a:cs typeface="Tahoma"/>
              </a:rPr>
              <a:t>operating</a:t>
            </a:r>
            <a:r>
              <a:rPr dirty="0" sz="2100" spc="-2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25">
                <a:solidFill>
                  <a:srgbClr val="092D49"/>
                </a:solidFill>
                <a:latin typeface="Tahoma"/>
                <a:cs typeface="Tahoma"/>
              </a:rPr>
              <a:t>at</a:t>
            </a:r>
            <a:r>
              <a:rPr dirty="0" sz="21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15">
                <a:solidFill>
                  <a:srgbClr val="092D49"/>
                </a:solidFill>
                <a:latin typeface="Tahoma"/>
                <a:cs typeface="Tahoma"/>
              </a:rPr>
              <a:t>low</a:t>
            </a:r>
            <a:r>
              <a:rPr dirty="0" sz="210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15">
                <a:solidFill>
                  <a:srgbClr val="092D49"/>
                </a:solidFill>
                <a:latin typeface="Tahoma"/>
                <a:cs typeface="Tahoma"/>
              </a:rPr>
              <a:t>variant</a:t>
            </a:r>
            <a:r>
              <a:rPr dirty="0" sz="2100" spc="-2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30">
                <a:solidFill>
                  <a:srgbClr val="092D49"/>
                </a:solidFill>
                <a:latin typeface="Tahoma"/>
                <a:cs typeface="Tahoma"/>
              </a:rPr>
              <a:t>fractions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932676" y="5875401"/>
            <a:ext cx="5765800" cy="1374775"/>
            <a:chOff x="6932676" y="5875401"/>
            <a:chExt cx="5765800" cy="1374775"/>
          </a:xfrm>
        </p:grpSpPr>
        <p:sp>
          <p:nvSpPr>
            <p:cNvPr id="60" name="object 60"/>
            <p:cNvSpPr/>
            <p:nvPr/>
          </p:nvSpPr>
          <p:spPr>
            <a:xfrm>
              <a:off x="6939026" y="5881751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5071999" y="0"/>
                  </a:moveTo>
                  <a:lnTo>
                    <a:pt x="0" y="0"/>
                  </a:lnTo>
                  <a:lnTo>
                    <a:pt x="680974" y="680974"/>
                  </a:lnTo>
                  <a:lnTo>
                    <a:pt x="0" y="1361948"/>
                  </a:lnTo>
                  <a:lnTo>
                    <a:pt x="5071999" y="1361948"/>
                  </a:lnTo>
                  <a:lnTo>
                    <a:pt x="5753100" y="680974"/>
                  </a:lnTo>
                  <a:lnTo>
                    <a:pt x="5071999" y="0"/>
                  </a:lnTo>
                  <a:close/>
                </a:path>
              </a:pathLst>
            </a:custGeom>
            <a:solidFill>
              <a:srgbClr val="054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6939026" y="5881751"/>
              <a:ext cx="5753100" cy="1362075"/>
            </a:xfrm>
            <a:custGeom>
              <a:avLst/>
              <a:gdLst/>
              <a:ahLst/>
              <a:cxnLst/>
              <a:rect l="l" t="t" r="r" b="b"/>
              <a:pathLst>
                <a:path w="5753100" h="1362075">
                  <a:moveTo>
                    <a:pt x="0" y="0"/>
                  </a:moveTo>
                  <a:lnTo>
                    <a:pt x="5071999" y="0"/>
                  </a:lnTo>
                  <a:lnTo>
                    <a:pt x="5753100" y="680974"/>
                  </a:lnTo>
                  <a:lnTo>
                    <a:pt x="5071999" y="1361948"/>
                  </a:lnTo>
                  <a:lnTo>
                    <a:pt x="0" y="1361948"/>
                  </a:lnTo>
                  <a:lnTo>
                    <a:pt x="680974" y="680974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182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7750" y="6315011"/>
              <a:ext cx="500062" cy="557212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8067293" y="6049645"/>
            <a:ext cx="3498215" cy="99377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algn="ctr" marL="12700" marR="5080" indent="4445">
              <a:lnSpc>
                <a:spcPct val="101299"/>
              </a:lnSpc>
              <a:spcBef>
                <a:spcPts val="65"/>
              </a:spcBef>
              <a:tabLst>
                <a:tab pos="996950" algn="l"/>
              </a:tabLst>
            </a:pPr>
            <a:r>
              <a:rPr dirty="0" sz="2100" spc="-12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5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4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25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100" spc="4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ar</a:t>
            </a:r>
            <a:r>
              <a:rPr dirty="0" sz="21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1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5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2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3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12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9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100" spc="-9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,  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CU</a:t>
            </a:r>
            <a:r>
              <a:rPr dirty="0" sz="2100" spc="-10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19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4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75">
                <a:solidFill>
                  <a:srgbClr val="FFFFFF"/>
                </a:solidFill>
                <a:latin typeface="Tahoma"/>
                <a:cs typeface="Tahoma"/>
              </a:rPr>
              <a:t>ff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2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114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dirty="0" sz="2100" spc="-30">
                <a:solidFill>
                  <a:srgbClr val="FFFFFF"/>
                </a:solidFill>
                <a:latin typeface="Tahoma"/>
                <a:cs typeface="Tahoma"/>
              </a:rPr>
              <a:t>suppression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286250" y="1738566"/>
            <a:ext cx="150558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Challenges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65" name="object 6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41844" y="4354004"/>
            <a:ext cx="842146" cy="855282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13803630" y="2574226"/>
            <a:ext cx="2513965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dirty="0" sz="2400" spc="-165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25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100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60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75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400" spc="-225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20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10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25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5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400" spc="45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00">
                <a:solidFill>
                  <a:srgbClr val="E2295C"/>
                </a:solidFill>
                <a:latin typeface="Tahoma"/>
                <a:cs typeface="Tahoma"/>
              </a:rPr>
              <a:t>z</a:t>
            </a:r>
            <a:r>
              <a:rPr dirty="0" sz="2400" spc="-70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5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400" spc="-285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30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35">
                <a:solidFill>
                  <a:srgbClr val="E2295C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  <a:p>
            <a:pPr marL="65405">
              <a:lnSpc>
                <a:spcPts val="2865"/>
              </a:lnSpc>
            </a:pPr>
            <a:r>
              <a:rPr dirty="0" sz="2400" spc="-260" b="1">
                <a:solidFill>
                  <a:srgbClr val="E2295C"/>
                </a:solidFill>
                <a:latin typeface="Tahoma"/>
                <a:cs typeface="Tahoma"/>
              </a:rPr>
              <a:t>20</a:t>
            </a:r>
            <a:r>
              <a:rPr dirty="0" sz="2400" spc="-24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229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4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325" b="1">
                <a:solidFill>
                  <a:srgbClr val="E2295C"/>
                </a:solidFill>
                <a:latin typeface="Tahoma"/>
                <a:cs typeface="Tahoma"/>
              </a:rPr>
              <a:t>D</a:t>
            </a:r>
            <a:r>
              <a:rPr dirty="0" sz="2400" spc="-28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2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9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40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206476" y="4317301"/>
            <a:ext cx="3712845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865"/>
              </a:lnSpc>
              <a:spcBef>
                <a:spcPts val="100"/>
              </a:spcBef>
            </a:pP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400" spc="-2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16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3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2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400" spc="-23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700" b="1">
                <a:solidFill>
                  <a:srgbClr val="E2295C"/>
                </a:solidFill>
                <a:latin typeface="Tahoma"/>
                <a:cs typeface="Tahoma"/>
              </a:rPr>
              <a:t>≥</a:t>
            </a:r>
            <a:r>
              <a:rPr dirty="0" sz="2400" spc="-25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5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400" spc="-70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400" spc="-540" b="1">
                <a:solidFill>
                  <a:srgbClr val="E2295C"/>
                </a:solidFill>
                <a:latin typeface="Tahoma"/>
                <a:cs typeface="Tahoma"/>
              </a:rPr>
              <a:t>5%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ts val="2865"/>
              </a:lnSpc>
            </a:pPr>
            <a:r>
              <a:rPr dirty="0" sz="2400" spc="-12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4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204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55" b="1">
                <a:solidFill>
                  <a:srgbClr val="E2295C"/>
                </a:solidFill>
                <a:latin typeface="Tahoma"/>
                <a:cs typeface="Tahoma"/>
              </a:rPr>
              <a:t>ll</a:t>
            </a:r>
            <a:r>
              <a:rPr dirty="0" sz="2400" spc="-15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5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400" spc="-18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22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7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2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114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35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204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225" b="1">
                <a:solidFill>
                  <a:srgbClr val="E2295C"/>
                </a:solidFill>
                <a:latin typeface="Tahoma"/>
                <a:cs typeface="Tahoma"/>
              </a:rPr>
              <a:t>(</a:t>
            </a:r>
            <a:r>
              <a:rPr dirty="0" sz="2400" spc="-39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22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25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265" b="1">
                <a:solidFill>
                  <a:srgbClr val="E2295C"/>
                </a:solidFill>
                <a:latin typeface="Tahoma"/>
                <a:cs typeface="Tahoma"/>
              </a:rPr>
              <a:t>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011910" y="6156642"/>
            <a:ext cx="2097405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865"/>
              </a:lnSpc>
              <a:spcBef>
                <a:spcPts val="100"/>
              </a:spcBef>
            </a:pP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h</a:t>
            </a:r>
            <a:r>
              <a:rPr dirty="0" sz="2400" spc="-2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9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23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3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6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9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6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3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65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ts val="2865"/>
              </a:lnSpc>
            </a:pPr>
            <a:r>
              <a:rPr dirty="0" sz="2400" spc="-180">
                <a:solidFill>
                  <a:srgbClr val="E2295C"/>
                </a:solidFill>
                <a:latin typeface="Tahoma"/>
                <a:cs typeface="Tahoma"/>
              </a:rPr>
              <a:t>(99.99%)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909951" y="7805673"/>
            <a:ext cx="4267200" cy="1362710"/>
          </a:xfrm>
          <a:custGeom>
            <a:avLst/>
            <a:gdLst/>
            <a:ahLst/>
            <a:cxnLst/>
            <a:rect l="l" t="t" r="r" b="b"/>
            <a:pathLst>
              <a:path w="4267200" h="1362709">
                <a:moveTo>
                  <a:pt x="0" y="0"/>
                </a:moveTo>
                <a:lnTo>
                  <a:pt x="3586099" y="0"/>
                </a:lnTo>
                <a:lnTo>
                  <a:pt x="4267200" y="681101"/>
                </a:lnTo>
                <a:lnTo>
                  <a:pt x="3586099" y="1362138"/>
                </a:lnTo>
                <a:lnTo>
                  <a:pt x="0" y="136213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8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3264534" y="7979346"/>
            <a:ext cx="3207385" cy="99441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 indent="-8255">
              <a:lnSpc>
                <a:spcPct val="101299"/>
              </a:lnSpc>
              <a:spcBef>
                <a:spcPts val="70"/>
              </a:spcBef>
            </a:pPr>
            <a:r>
              <a:rPr dirty="0" sz="2100" spc="30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5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12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5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7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20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4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135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100" spc="-114">
                <a:solidFill>
                  <a:srgbClr val="092D49"/>
                </a:solidFill>
                <a:latin typeface="Tahoma"/>
                <a:cs typeface="Tahoma"/>
              </a:rPr>
              <a:t>,  </a:t>
            </a:r>
            <a:r>
              <a:rPr dirty="0" sz="2100" spc="-114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1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-4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170">
                <a:solidFill>
                  <a:srgbClr val="092D49"/>
                </a:solidFill>
                <a:latin typeface="Tahoma"/>
                <a:cs typeface="Tahoma"/>
              </a:rPr>
              <a:t>)</a:t>
            </a:r>
            <a:r>
              <a:rPr dirty="0" sz="2100" spc="-2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3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2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100" spc="-8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5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10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1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4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10">
                <a:solidFill>
                  <a:srgbClr val="092D49"/>
                </a:solidFill>
                <a:latin typeface="Tahoma"/>
                <a:cs typeface="Tahoma"/>
              </a:rPr>
              <a:t>c  </a:t>
            </a:r>
            <a:r>
              <a:rPr dirty="0" sz="2100" spc="-7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35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100" spc="-6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100" spc="-5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100" spc="-3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7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1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100" spc="4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100" spc="-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100" spc="-2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6932676" y="7799323"/>
            <a:ext cx="5765800" cy="1375410"/>
            <a:chOff x="6932676" y="7799323"/>
            <a:chExt cx="5765800" cy="1375410"/>
          </a:xfrm>
        </p:grpSpPr>
        <p:sp>
          <p:nvSpPr>
            <p:cNvPr id="72" name="object 72"/>
            <p:cNvSpPr/>
            <p:nvPr/>
          </p:nvSpPr>
          <p:spPr>
            <a:xfrm>
              <a:off x="6939026" y="7805673"/>
              <a:ext cx="5753100" cy="1362710"/>
            </a:xfrm>
            <a:custGeom>
              <a:avLst/>
              <a:gdLst/>
              <a:ahLst/>
              <a:cxnLst/>
              <a:rect l="l" t="t" r="r" b="b"/>
              <a:pathLst>
                <a:path w="5753100" h="1362709">
                  <a:moveTo>
                    <a:pt x="5071999" y="0"/>
                  </a:moveTo>
                  <a:lnTo>
                    <a:pt x="0" y="0"/>
                  </a:lnTo>
                  <a:lnTo>
                    <a:pt x="680974" y="681101"/>
                  </a:lnTo>
                  <a:lnTo>
                    <a:pt x="0" y="1362138"/>
                  </a:lnTo>
                  <a:lnTo>
                    <a:pt x="5071999" y="1362138"/>
                  </a:lnTo>
                  <a:lnTo>
                    <a:pt x="5753100" y="681101"/>
                  </a:lnTo>
                  <a:lnTo>
                    <a:pt x="5071999" y="0"/>
                  </a:lnTo>
                  <a:close/>
                </a:path>
              </a:pathLst>
            </a:custGeom>
            <a:solidFill>
              <a:srgbClr val="054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6939026" y="7805673"/>
              <a:ext cx="5753100" cy="1362710"/>
            </a:xfrm>
            <a:custGeom>
              <a:avLst/>
              <a:gdLst/>
              <a:ahLst/>
              <a:cxnLst/>
              <a:rect l="l" t="t" r="r" b="b"/>
              <a:pathLst>
                <a:path w="5753100" h="1362709">
                  <a:moveTo>
                    <a:pt x="0" y="0"/>
                  </a:moveTo>
                  <a:lnTo>
                    <a:pt x="5071999" y="0"/>
                  </a:lnTo>
                  <a:lnTo>
                    <a:pt x="5753100" y="681101"/>
                  </a:lnTo>
                  <a:lnTo>
                    <a:pt x="5071999" y="1362138"/>
                  </a:lnTo>
                  <a:lnTo>
                    <a:pt x="0" y="1362138"/>
                  </a:lnTo>
                  <a:lnTo>
                    <a:pt x="680974" y="68110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18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4" name="object 74"/>
          <p:cNvSpPr txBox="1"/>
          <p:nvPr/>
        </p:nvSpPr>
        <p:spPr>
          <a:xfrm>
            <a:off x="7828280" y="7979346"/>
            <a:ext cx="3966845" cy="99441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>
              <a:lnSpc>
                <a:spcPct val="101299"/>
              </a:lnSpc>
              <a:spcBef>
                <a:spcPts val="70"/>
              </a:spcBef>
            </a:pPr>
            <a:r>
              <a:rPr dirty="0" sz="2100" spc="-26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2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5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100" spc="-2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15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-6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2100" spc="-2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15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22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5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3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4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2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114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100" spc="-1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-3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5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22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5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1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100" spc="-7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100" spc="-2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100" spc="-1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100" spc="-4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100" spc="-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100" spc="4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100" spc="-10">
                <a:solidFill>
                  <a:srgbClr val="FFFFFF"/>
                </a:solidFill>
                <a:latin typeface="Tahoma"/>
                <a:cs typeface="Tahoma"/>
              </a:rPr>
              <a:t>c  </a:t>
            </a:r>
            <a:r>
              <a:rPr dirty="0" sz="2100" spc="-25">
                <a:solidFill>
                  <a:srgbClr val="FFFFFF"/>
                </a:solidFill>
                <a:latin typeface="Tahoma"/>
                <a:cs typeface="Tahoma"/>
              </a:rPr>
              <a:t>workflow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364614" y="9671901"/>
            <a:ext cx="6462395" cy="40449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9685">
              <a:lnSpc>
                <a:spcPct val="100000"/>
              </a:lnSpc>
              <a:spcBef>
                <a:spcPts val="80"/>
              </a:spcBef>
            </a:pP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200" spc="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le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1200" spc="-225">
                <a:solidFill>
                  <a:srgbClr val="092D49"/>
                </a:solidFill>
                <a:latin typeface="Tahoma"/>
                <a:cs typeface="Tahoma"/>
              </a:rPr>
              <a:t>©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1200" spc="-1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GENETICS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2024</a:t>
            </a:r>
            <a:r>
              <a:rPr dirty="0" sz="1200" spc="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|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Confidential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research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only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diagnostic</a:t>
            </a:r>
            <a:r>
              <a:rPr dirty="0" sz="12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procedures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5</a:t>
            </a:fld>
          </a:p>
        </p:txBody>
      </p:sp>
      <p:sp>
        <p:nvSpPr>
          <p:cNvPr id="75" name="object 75"/>
          <p:cNvSpPr txBox="1"/>
          <p:nvPr/>
        </p:nvSpPr>
        <p:spPr>
          <a:xfrm>
            <a:off x="13568680" y="8087359"/>
            <a:ext cx="2975610" cy="753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dirty="0" sz="2400" spc="-13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400" spc="-19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5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3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3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4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204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4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25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20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400" spc="-24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7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17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  <a:p>
            <a:pPr marL="165735">
              <a:lnSpc>
                <a:spcPts val="2865"/>
              </a:lnSpc>
            </a:pPr>
            <a:r>
              <a:rPr dirty="0" sz="2400" spc="-95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400" spc="-14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8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235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14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265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10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400" spc="-6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400" spc="-14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400" spc="-1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400" spc="-190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400" spc="-16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90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400" spc="-21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7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40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371853" y="9488169"/>
            <a:ext cx="6389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cfDNA,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cell-free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DNA;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CH,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clonal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hematopoiesis;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ctDNA,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circulating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tumor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90">
                <a:solidFill>
                  <a:srgbClr val="092D49"/>
                </a:solidFill>
                <a:latin typeface="Tahoma"/>
                <a:cs typeface="Tahoma"/>
              </a:rPr>
              <a:t>DNA;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5">
                <a:solidFill>
                  <a:srgbClr val="092D49"/>
                </a:solidFill>
                <a:latin typeface="Tahoma"/>
                <a:cs typeface="Tahoma"/>
              </a:rPr>
              <a:t>WBC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white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15">
                <a:solidFill>
                  <a:srgbClr val="092D49"/>
                </a:solidFill>
                <a:latin typeface="Tahoma"/>
                <a:cs typeface="Tahoma"/>
              </a:rPr>
              <a:t>blood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cell.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4742413" y="1738566"/>
            <a:ext cx="6362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400" spc="-14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400" spc="-17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400" spc="-4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13090525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265"/>
              <a:t>End-to-end</a:t>
            </a:r>
            <a:r>
              <a:rPr dirty="0" spc="-355"/>
              <a:t> </a:t>
            </a:r>
            <a:r>
              <a:rPr dirty="0" spc="-235"/>
              <a:t>concordance</a:t>
            </a:r>
            <a:r>
              <a:rPr dirty="0" spc="-325"/>
              <a:t> </a:t>
            </a:r>
            <a:r>
              <a:rPr dirty="0" spc="-280"/>
              <a:t>between</a:t>
            </a:r>
            <a:r>
              <a:rPr dirty="0" spc="-375"/>
              <a:t> </a:t>
            </a:r>
            <a:r>
              <a:rPr dirty="0" spc="-360"/>
              <a:t>MSK</a:t>
            </a:r>
            <a:r>
              <a:rPr dirty="0" spc="-390"/>
              <a:t> </a:t>
            </a:r>
            <a:r>
              <a:rPr dirty="0" spc="-235"/>
              <a:t>and</a:t>
            </a:r>
            <a:r>
              <a:rPr dirty="0" spc="-415"/>
              <a:t> </a:t>
            </a:r>
            <a:r>
              <a:rPr dirty="0" spc="-285"/>
              <a:t>SOPHiA</a:t>
            </a:r>
            <a:r>
              <a:rPr dirty="0" spc="-370"/>
              <a:t> </a:t>
            </a:r>
            <a:r>
              <a:rPr dirty="0" spc="-350"/>
              <a:t>GENETICS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419600" y="8115300"/>
            <a:ext cx="9243695" cy="1171575"/>
            <a:chOff x="4419600" y="8115300"/>
            <a:chExt cx="9243695" cy="1171575"/>
          </a:xfrm>
        </p:grpSpPr>
        <p:sp>
          <p:nvSpPr>
            <p:cNvPr id="4" name="object 4"/>
            <p:cNvSpPr/>
            <p:nvPr/>
          </p:nvSpPr>
          <p:spPr>
            <a:xfrm>
              <a:off x="4419600" y="8115300"/>
              <a:ext cx="9243695" cy="872490"/>
            </a:xfrm>
            <a:custGeom>
              <a:avLst/>
              <a:gdLst/>
              <a:ahLst/>
              <a:cxnLst/>
              <a:rect l="l" t="t" r="r" b="b"/>
              <a:pathLst>
                <a:path w="9243694" h="872490">
                  <a:moveTo>
                    <a:pt x="9014587" y="643763"/>
                  </a:moveTo>
                  <a:lnTo>
                    <a:pt x="9014587" y="872363"/>
                  </a:lnTo>
                  <a:lnTo>
                    <a:pt x="9166987" y="796163"/>
                  </a:lnTo>
                  <a:lnTo>
                    <a:pt x="9052687" y="796163"/>
                  </a:lnTo>
                  <a:lnTo>
                    <a:pt x="9052687" y="719963"/>
                  </a:lnTo>
                  <a:lnTo>
                    <a:pt x="9166987" y="719963"/>
                  </a:lnTo>
                  <a:lnTo>
                    <a:pt x="9014587" y="643763"/>
                  </a:lnTo>
                  <a:close/>
                </a:path>
                <a:path w="9243694" h="872490">
                  <a:moveTo>
                    <a:pt x="1840229" y="38100"/>
                  </a:moveTo>
                  <a:lnTo>
                    <a:pt x="1840229" y="796163"/>
                  </a:lnTo>
                  <a:lnTo>
                    <a:pt x="9014587" y="796163"/>
                  </a:lnTo>
                  <a:lnTo>
                    <a:pt x="9014587" y="758063"/>
                  </a:lnTo>
                  <a:lnTo>
                    <a:pt x="1916429" y="758063"/>
                  </a:lnTo>
                  <a:lnTo>
                    <a:pt x="1878329" y="719963"/>
                  </a:lnTo>
                  <a:lnTo>
                    <a:pt x="1916429" y="719963"/>
                  </a:lnTo>
                  <a:lnTo>
                    <a:pt x="1916429" y="76200"/>
                  </a:lnTo>
                  <a:lnTo>
                    <a:pt x="1878329" y="76200"/>
                  </a:lnTo>
                  <a:lnTo>
                    <a:pt x="1840229" y="38100"/>
                  </a:lnTo>
                  <a:close/>
                </a:path>
                <a:path w="9243694" h="872490">
                  <a:moveTo>
                    <a:pt x="9166987" y="719963"/>
                  </a:moveTo>
                  <a:lnTo>
                    <a:pt x="9052687" y="719963"/>
                  </a:lnTo>
                  <a:lnTo>
                    <a:pt x="9052687" y="796163"/>
                  </a:lnTo>
                  <a:lnTo>
                    <a:pt x="9166987" y="796163"/>
                  </a:lnTo>
                  <a:lnTo>
                    <a:pt x="9243187" y="758063"/>
                  </a:lnTo>
                  <a:lnTo>
                    <a:pt x="9166987" y="719963"/>
                  </a:lnTo>
                  <a:close/>
                </a:path>
                <a:path w="9243694" h="872490">
                  <a:moveTo>
                    <a:pt x="1916429" y="719963"/>
                  </a:moveTo>
                  <a:lnTo>
                    <a:pt x="1878329" y="719963"/>
                  </a:lnTo>
                  <a:lnTo>
                    <a:pt x="1916429" y="758063"/>
                  </a:lnTo>
                  <a:lnTo>
                    <a:pt x="1916429" y="719963"/>
                  </a:lnTo>
                  <a:close/>
                </a:path>
                <a:path w="9243694" h="872490">
                  <a:moveTo>
                    <a:pt x="9014587" y="719963"/>
                  </a:moveTo>
                  <a:lnTo>
                    <a:pt x="1916429" y="719963"/>
                  </a:lnTo>
                  <a:lnTo>
                    <a:pt x="1916429" y="758063"/>
                  </a:lnTo>
                  <a:lnTo>
                    <a:pt x="9014587" y="758063"/>
                  </a:lnTo>
                  <a:lnTo>
                    <a:pt x="9014587" y="719963"/>
                  </a:lnTo>
                  <a:close/>
                </a:path>
                <a:path w="9243694" h="872490">
                  <a:moveTo>
                    <a:pt x="1916429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40229" y="76200"/>
                  </a:lnTo>
                  <a:lnTo>
                    <a:pt x="1840229" y="38100"/>
                  </a:lnTo>
                  <a:lnTo>
                    <a:pt x="1916429" y="38100"/>
                  </a:lnTo>
                  <a:lnTo>
                    <a:pt x="1916429" y="0"/>
                  </a:lnTo>
                  <a:close/>
                </a:path>
                <a:path w="9243694" h="872490">
                  <a:moveTo>
                    <a:pt x="1916429" y="38100"/>
                  </a:moveTo>
                  <a:lnTo>
                    <a:pt x="1840229" y="38100"/>
                  </a:lnTo>
                  <a:lnTo>
                    <a:pt x="1878329" y="76200"/>
                  </a:lnTo>
                  <a:lnTo>
                    <a:pt x="1916429" y="76200"/>
                  </a:lnTo>
                  <a:lnTo>
                    <a:pt x="1916429" y="38100"/>
                  </a:lnTo>
                  <a:close/>
                </a:path>
              </a:pathLst>
            </a:custGeom>
            <a:solidFill>
              <a:srgbClr val="3440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058275" y="8496300"/>
              <a:ext cx="1866900" cy="790575"/>
            </a:xfrm>
            <a:custGeom>
              <a:avLst/>
              <a:gdLst/>
              <a:ahLst/>
              <a:cxnLst/>
              <a:rect l="l" t="t" r="r" b="b"/>
              <a:pathLst>
                <a:path w="1866900" h="790575">
                  <a:moveTo>
                    <a:pt x="1860296" y="0"/>
                  </a:moveTo>
                  <a:lnTo>
                    <a:pt x="6603" y="0"/>
                  </a:lnTo>
                  <a:lnTo>
                    <a:pt x="0" y="6604"/>
                  </a:lnTo>
                  <a:lnTo>
                    <a:pt x="0" y="14858"/>
                  </a:lnTo>
                  <a:lnTo>
                    <a:pt x="0" y="783932"/>
                  </a:lnTo>
                  <a:lnTo>
                    <a:pt x="6603" y="790575"/>
                  </a:lnTo>
                  <a:lnTo>
                    <a:pt x="1860296" y="790575"/>
                  </a:lnTo>
                  <a:lnTo>
                    <a:pt x="1866900" y="783932"/>
                  </a:lnTo>
                  <a:lnTo>
                    <a:pt x="1866900" y="6604"/>
                  </a:lnTo>
                  <a:lnTo>
                    <a:pt x="1860296" y="0"/>
                  </a:lnTo>
                  <a:close/>
                </a:path>
              </a:pathLst>
            </a:custGeom>
            <a:solidFill>
              <a:srgbClr val="B5C0C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4419600" y="6762750"/>
            <a:ext cx="9244965" cy="1167765"/>
          </a:xfrm>
          <a:custGeom>
            <a:avLst/>
            <a:gdLst/>
            <a:ahLst/>
            <a:cxnLst/>
            <a:rect l="l" t="t" r="r" b="b"/>
            <a:pathLst>
              <a:path w="9244965" h="1167765">
                <a:moveTo>
                  <a:pt x="9244838" y="409575"/>
                </a:moveTo>
                <a:lnTo>
                  <a:pt x="9168638" y="371475"/>
                </a:lnTo>
                <a:lnTo>
                  <a:pt x="9016238" y="295275"/>
                </a:lnTo>
                <a:lnTo>
                  <a:pt x="9016238" y="371475"/>
                </a:lnTo>
                <a:lnTo>
                  <a:pt x="6505575" y="371475"/>
                </a:lnTo>
                <a:lnTo>
                  <a:pt x="6505575" y="6604"/>
                </a:lnTo>
                <a:lnTo>
                  <a:pt x="6498971" y="0"/>
                </a:lnTo>
                <a:lnTo>
                  <a:pt x="4645279" y="0"/>
                </a:lnTo>
                <a:lnTo>
                  <a:pt x="4638675" y="6604"/>
                </a:lnTo>
                <a:lnTo>
                  <a:pt x="4638675" y="14859"/>
                </a:lnTo>
                <a:lnTo>
                  <a:pt x="4638675" y="371475"/>
                </a:lnTo>
                <a:lnTo>
                  <a:pt x="1840484" y="371475"/>
                </a:lnTo>
                <a:lnTo>
                  <a:pt x="1840484" y="1091438"/>
                </a:lnTo>
                <a:lnTo>
                  <a:pt x="0" y="1091438"/>
                </a:lnTo>
                <a:lnTo>
                  <a:pt x="0" y="1167638"/>
                </a:lnTo>
                <a:lnTo>
                  <a:pt x="1916684" y="1167638"/>
                </a:lnTo>
                <a:lnTo>
                  <a:pt x="1916684" y="1129538"/>
                </a:lnTo>
                <a:lnTo>
                  <a:pt x="1916684" y="1091438"/>
                </a:lnTo>
                <a:lnTo>
                  <a:pt x="1916684" y="447675"/>
                </a:lnTo>
                <a:lnTo>
                  <a:pt x="4638675" y="447675"/>
                </a:lnTo>
                <a:lnTo>
                  <a:pt x="4638675" y="783971"/>
                </a:lnTo>
                <a:lnTo>
                  <a:pt x="4645279" y="790575"/>
                </a:lnTo>
                <a:lnTo>
                  <a:pt x="6498971" y="790575"/>
                </a:lnTo>
                <a:lnTo>
                  <a:pt x="6505575" y="783971"/>
                </a:lnTo>
                <a:lnTo>
                  <a:pt x="6505575" y="447675"/>
                </a:lnTo>
                <a:lnTo>
                  <a:pt x="9016238" y="447675"/>
                </a:lnTo>
                <a:lnTo>
                  <a:pt x="9016238" y="523875"/>
                </a:lnTo>
                <a:lnTo>
                  <a:pt x="9168638" y="447675"/>
                </a:lnTo>
                <a:lnTo>
                  <a:pt x="9244838" y="409575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303131" y="5804852"/>
            <a:ext cx="11068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29090" y="6950138"/>
            <a:ext cx="15379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85" b="1">
                <a:solidFill>
                  <a:srgbClr val="FFFFFF"/>
                </a:solidFill>
                <a:latin typeface="Tahoma"/>
                <a:cs typeface="Tahoma"/>
              </a:rPr>
              <a:t>CC</a:t>
            </a:r>
            <a:r>
              <a:rPr dirty="0" sz="2400" spc="-204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75" b="1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dirty="0" sz="2400" spc="-245" b="1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dirty="0" sz="2400" spc="-210" b="1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dirty="0" sz="2400" spc="-260" b="1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29090" y="8685212"/>
            <a:ext cx="15379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CC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SS</a:t>
            </a:r>
            <a:r>
              <a:rPr dirty="0" sz="2400" spc="-245" b="1">
                <a:solidFill>
                  <a:srgbClr val="092D49"/>
                </a:solidFill>
                <a:latin typeface="Tahoma"/>
                <a:cs typeface="Tahoma"/>
              </a:rPr>
              <a:t>_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260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04575" y="5256466"/>
            <a:ext cx="1876425" cy="9410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 indent="229235">
              <a:lnSpc>
                <a:spcPct val="125099"/>
              </a:lnSpc>
              <a:spcBef>
                <a:spcPts val="100"/>
              </a:spcBef>
            </a:pPr>
            <a:r>
              <a:rPr dirty="0" baseline="-17361" sz="3600" spc="-307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1550" spc="-204" b="1">
                <a:solidFill>
                  <a:srgbClr val="092D49"/>
                </a:solidFill>
                <a:latin typeface="Tahoma"/>
                <a:cs typeface="Tahoma"/>
              </a:rPr>
              <a:t>st</a:t>
            </a:r>
            <a:r>
              <a:rPr dirty="0" baseline="-17361" sz="3600" spc="-307" b="1">
                <a:solidFill>
                  <a:srgbClr val="092D49"/>
                </a:solidFill>
                <a:latin typeface="Tahoma"/>
                <a:cs typeface="Tahoma"/>
              </a:rPr>
              <a:t>/2</a:t>
            </a:r>
            <a:r>
              <a:rPr dirty="0" sz="1550" spc="-204" b="1">
                <a:solidFill>
                  <a:srgbClr val="092D49"/>
                </a:solidFill>
                <a:latin typeface="Tahoma"/>
                <a:cs typeface="Tahoma"/>
              </a:rPr>
              <a:t>nd</a:t>
            </a:r>
            <a:r>
              <a:rPr dirty="0" baseline="-17361" sz="3600" spc="-307" b="1">
                <a:solidFill>
                  <a:srgbClr val="092D49"/>
                </a:solidFill>
                <a:latin typeface="Tahoma"/>
                <a:cs typeface="Tahoma"/>
              </a:rPr>
              <a:t>/3</a:t>
            </a:r>
            <a:r>
              <a:rPr dirty="0" sz="1550" spc="-204" b="1">
                <a:solidFill>
                  <a:srgbClr val="092D49"/>
                </a:solidFill>
                <a:latin typeface="Tahoma"/>
                <a:cs typeface="Tahoma"/>
              </a:rPr>
              <a:t>rd </a:t>
            </a:r>
            <a:r>
              <a:rPr dirty="0" sz="155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9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4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27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2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24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2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229975" y="6762750"/>
            <a:ext cx="1762125" cy="790575"/>
          </a:xfrm>
          <a:custGeom>
            <a:avLst/>
            <a:gdLst/>
            <a:ahLst/>
            <a:cxnLst/>
            <a:rect l="l" t="t" r="r" b="b"/>
            <a:pathLst>
              <a:path w="1762125" h="790575">
                <a:moveTo>
                  <a:pt x="1755521" y="0"/>
                </a:moveTo>
                <a:lnTo>
                  <a:pt x="6603" y="0"/>
                </a:lnTo>
                <a:lnTo>
                  <a:pt x="0" y="6603"/>
                </a:lnTo>
                <a:lnTo>
                  <a:pt x="0" y="14859"/>
                </a:lnTo>
                <a:lnTo>
                  <a:pt x="0" y="783970"/>
                </a:lnTo>
                <a:lnTo>
                  <a:pt x="6603" y="790575"/>
                </a:lnTo>
                <a:lnTo>
                  <a:pt x="1755521" y="790575"/>
                </a:lnTo>
                <a:lnTo>
                  <a:pt x="1762125" y="783970"/>
                </a:lnTo>
                <a:lnTo>
                  <a:pt x="1762125" y="6603"/>
                </a:lnTo>
                <a:lnTo>
                  <a:pt x="1755521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556618" y="6764273"/>
            <a:ext cx="1116330" cy="753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715">
              <a:lnSpc>
                <a:spcPts val="2865"/>
              </a:lnSpc>
              <a:spcBef>
                <a:spcPts val="100"/>
              </a:spcBef>
            </a:pPr>
            <a:r>
              <a:rPr dirty="0" sz="2400" spc="-220" b="1">
                <a:solidFill>
                  <a:srgbClr val="FFFFFF"/>
                </a:solidFill>
                <a:latin typeface="Tahoma"/>
                <a:cs typeface="Tahoma"/>
              </a:rPr>
              <a:t>SG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ts val="2865"/>
              </a:lnSpc>
            </a:pPr>
            <a:r>
              <a:rPr dirty="0" sz="2400" spc="-130" b="1">
                <a:solidFill>
                  <a:srgbClr val="FFFFFF"/>
                </a:solidFill>
                <a:latin typeface="Tahoma"/>
                <a:cs typeface="Tahoma"/>
              </a:rPr>
              <a:t>pipeline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229975" y="8496300"/>
            <a:ext cx="1762125" cy="790575"/>
          </a:xfrm>
          <a:custGeom>
            <a:avLst/>
            <a:gdLst/>
            <a:ahLst/>
            <a:cxnLst/>
            <a:rect l="l" t="t" r="r" b="b"/>
            <a:pathLst>
              <a:path w="1762125" h="790575">
                <a:moveTo>
                  <a:pt x="1755521" y="0"/>
                </a:moveTo>
                <a:lnTo>
                  <a:pt x="6603" y="0"/>
                </a:lnTo>
                <a:lnTo>
                  <a:pt x="0" y="6604"/>
                </a:lnTo>
                <a:lnTo>
                  <a:pt x="0" y="14858"/>
                </a:lnTo>
                <a:lnTo>
                  <a:pt x="0" y="783932"/>
                </a:lnTo>
                <a:lnTo>
                  <a:pt x="6603" y="790575"/>
                </a:lnTo>
                <a:lnTo>
                  <a:pt x="1755521" y="790575"/>
                </a:lnTo>
                <a:lnTo>
                  <a:pt x="1762125" y="783932"/>
                </a:lnTo>
                <a:lnTo>
                  <a:pt x="1762125" y="6604"/>
                </a:lnTo>
                <a:lnTo>
                  <a:pt x="1755521" y="0"/>
                </a:lnTo>
                <a:close/>
              </a:path>
            </a:pathLst>
          </a:custGeom>
          <a:solidFill>
            <a:srgbClr val="B5C0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556618" y="8500173"/>
            <a:ext cx="1116330" cy="753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ts val="2865"/>
              </a:lnSpc>
              <a:spcBef>
                <a:spcPts val="100"/>
              </a:spcBef>
            </a:pP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MSK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ts val="2865"/>
              </a:lnSpc>
            </a:pP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pipeline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97065" y="5804852"/>
            <a:ext cx="16941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9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9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915150" y="6762750"/>
            <a:ext cx="1762125" cy="790575"/>
          </a:xfrm>
          <a:custGeom>
            <a:avLst/>
            <a:gdLst/>
            <a:ahLst/>
            <a:cxnLst/>
            <a:rect l="l" t="t" r="r" b="b"/>
            <a:pathLst>
              <a:path w="1762125" h="790575">
                <a:moveTo>
                  <a:pt x="1755521" y="0"/>
                </a:moveTo>
                <a:lnTo>
                  <a:pt x="6603" y="0"/>
                </a:lnTo>
                <a:lnTo>
                  <a:pt x="0" y="6603"/>
                </a:lnTo>
                <a:lnTo>
                  <a:pt x="0" y="14859"/>
                </a:lnTo>
                <a:lnTo>
                  <a:pt x="0" y="783970"/>
                </a:lnTo>
                <a:lnTo>
                  <a:pt x="6603" y="790575"/>
                </a:lnTo>
                <a:lnTo>
                  <a:pt x="1755521" y="790575"/>
                </a:lnTo>
                <a:lnTo>
                  <a:pt x="1762125" y="783970"/>
                </a:lnTo>
                <a:lnTo>
                  <a:pt x="1762125" y="6603"/>
                </a:lnTo>
                <a:lnTo>
                  <a:pt x="1755521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606030" y="6949757"/>
            <a:ext cx="3937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10" b="1">
                <a:solidFill>
                  <a:srgbClr val="FFFFFF"/>
                </a:solidFill>
                <a:latin typeface="Tahoma"/>
                <a:cs typeface="Tahoma"/>
              </a:rPr>
              <a:t>SG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15150" y="8496300"/>
            <a:ext cx="1762125" cy="790575"/>
          </a:xfrm>
          <a:custGeom>
            <a:avLst/>
            <a:gdLst/>
            <a:ahLst/>
            <a:cxnLst/>
            <a:rect l="l" t="t" r="r" b="b"/>
            <a:pathLst>
              <a:path w="1762125" h="790575">
                <a:moveTo>
                  <a:pt x="1755521" y="0"/>
                </a:moveTo>
                <a:lnTo>
                  <a:pt x="6603" y="0"/>
                </a:lnTo>
                <a:lnTo>
                  <a:pt x="0" y="6604"/>
                </a:lnTo>
                <a:lnTo>
                  <a:pt x="0" y="14858"/>
                </a:lnTo>
                <a:lnTo>
                  <a:pt x="0" y="783932"/>
                </a:lnTo>
                <a:lnTo>
                  <a:pt x="6603" y="790575"/>
                </a:lnTo>
                <a:lnTo>
                  <a:pt x="1755521" y="790575"/>
                </a:lnTo>
                <a:lnTo>
                  <a:pt x="1762125" y="783932"/>
                </a:lnTo>
                <a:lnTo>
                  <a:pt x="1762125" y="6604"/>
                </a:lnTo>
                <a:lnTo>
                  <a:pt x="1755521" y="0"/>
                </a:lnTo>
                <a:close/>
              </a:path>
            </a:pathLst>
          </a:custGeom>
          <a:solidFill>
            <a:srgbClr val="B5C0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428865" y="8685212"/>
            <a:ext cx="74485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PA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3782675" y="6705600"/>
            <a:ext cx="1866900" cy="942975"/>
          </a:xfrm>
          <a:custGeom>
            <a:avLst/>
            <a:gdLst/>
            <a:ahLst/>
            <a:cxnLst/>
            <a:rect l="l" t="t" r="r" b="b"/>
            <a:pathLst>
              <a:path w="1866900" h="942975">
                <a:moveTo>
                  <a:pt x="0" y="157225"/>
                </a:moveTo>
                <a:lnTo>
                  <a:pt x="8012" y="107517"/>
                </a:lnTo>
                <a:lnTo>
                  <a:pt x="30325" y="64355"/>
                </a:lnTo>
                <a:lnTo>
                  <a:pt x="64355" y="30325"/>
                </a:lnTo>
                <a:lnTo>
                  <a:pt x="107517" y="8012"/>
                </a:lnTo>
                <a:lnTo>
                  <a:pt x="157226" y="0"/>
                </a:lnTo>
                <a:lnTo>
                  <a:pt x="1709673" y="0"/>
                </a:lnTo>
                <a:lnTo>
                  <a:pt x="1759382" y="8012"/>
                </a:lnTo>
                <a:lnTo>
                  <a:pt x="1802544" y="30325"/>
                </a:lnTo>
                <a:lnTo>
                  <a:pt x="1836574" y="64355"/>
                </a:lnTo>
                <a:lnTo>
                  <a:pt x="1858887" y="107517"/>
                </a:lnTo>
                <a:lnTo>
                  <a:pt x="1866900" y="157225"/>
                </a:lnTo>
                <a:lnTo>
                  <a:pt x="1866900" y="785749"/>
                </a:lnTo>
                <a:lnTo>
                  <a:pt x="1858887" y="835457"/>
                </a:lnTo>
                <a:lnTo>
                  <a:pt x="1836574" y="878619"/>
                </a:lnTo>
                <a:lnTo>
                  <a:pt x="1802544" y="912649"/>
                </a:lnTo>
                <a:lnTo>
                  <a:pt x="1759382" y="934962"/>
                </a:lnTo>
                <a:lnTo>
                  <a:pt x="1709673" y="942975"/>
                </a:lnTo>
                <a:lnTo>
                  <a:pt x="157226" y="942975"/>
                </a:lnTo>
                <a:lnTo>
                  <a:pt x="107517" y="934962"/>
                </a:lnTo>
                <a:lnTo>
                  <a:pt x="64355" y="912649"/>
                </a:lnTo>
                <a:lnTo>
                  <a:pt x="30325" y="878619"/>
                </a:lnTo>
                <a:lnTo>
                  <a:pt x="8012" y="835457"/>
                </a:lnTo>
                <a:lnTo>
                  <a:pt x="0" y="785749"/>
                </a:lnTo>
                <a:lnTo>
                  <a:pt x="0" y="157225"/>
                </a:lnTo>
                <a:close/>
              </a:path>
            </a:pathLst>
          </a:custGeom>
          <a:ln w="38100">
            <a:solidFill>
              <a:srgbClr val="092D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4171676" y="6725602"/>
            <a:ext cx="1105535" cy="877569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SG</a:t>
            </a:r>
            <a:endParaRPr sz="27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results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41476" y="5804852"/>
            <a:ext cx="168719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7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50" b="1">
                <a:solidFill>
                  <a:srgbClr val="092D49"/>
                </a:solidFill>
                <a:latin typeface="Tahoma"/>
                <a:cs typeface="Tahoma"/>
              </a:rPr>
              <a:t>ll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06270" y="7144956"/>
            <a:ext cx="2172970" cy="1736089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algn="ctr" marL="12065" marR="5080">
              <a:lnSpc>
                <a:spcPct val="102400"/>
              </a:lnSpc>
              <a:spcBef>
                <a:spcPts val="45"/>
              </a:spcBef>
            </a:pP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4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36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A  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14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90" b="1">
                <a:solidFill>
                  <a:srgbClr val="092D49"/>
                </a:solidFill>
                <a:latin typeface="Tahoma"/>
                <a:cs typeface="Tahoma"/>
              </a:rPr>
              <a:t>d  </a:t>
            </a:r>
            <a:r>
              <a:rPr dirty="0" sz="2750" spc="-465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750" spc="-28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4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35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28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9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endParaRPr sz="2750">
              <a:latin typeface="Tahoma"/>
              <a:cs typeface="Tahoma"/>
            </a:endParaRPr>
          </a:p>
          <a:p>
            <a:pPr algn="ctr" marL="3810">
              <a:lnSpc>
                <a:spcPct val="100000"/>
              </a:lnSpc>
              <a:spcBef>
                <a:spcPts val="80"/>
              </a:spcBef>
            </a:pPr>
            <a:r>
              <a:rPr dirty="0" sz="2750" spc="-155" b="1">
                <a:solidFill>
                  <a:srgbClr val="092D49"/>
                </a:solidFill>
                <a:latin typeface="Tahoma"/>
                <a:cs typeface="Tahoma"/>
              </a:rPr>
              <a:t>samples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3773150" y="8439150"/>
            <a:ext cx="1857375" cy="933450"/>
          </a:xfrm>
          <a:custGeom>
            <a:avLst/>
            <a:gdLst/>
            <a:ahLst/>
            <a:cxnLst/>
            <a:rect l="l" t="t" r="r" b="b"/>
            <a:pathLst>
              <a:path w="1857375" h="933450">
                <a:moveTo>
                  <a:pt x="0" y="155575"/>
                </a:moveTo>
                <a:lnTo>
                  <a:pt x="7925" y="106379"/>
                </a:lnTo>
                <a:lnTo>
                  <a:pt x="30000" y="63669"/>
                </a:lnTo>
                <a:lnTo>
                  <a:pt x="63669" y="30000"/>
                </a:lnTo>
                <a:lnTo>
                  <a:pt x="106379" y="7925"/>
                </a:lnTo>
                <a:lnTo>
                  <a:pt x="155575" y="0"/>
                </a:lnTo>
                <a:lnTo>
                  <a:pt x="1701800" y="0"/>
                </a:lnTo>
                <a:lnTo>
                  <a:pt x="1750995" y="7925"/>
                </a:lnTo>
                <a:lnTo>
                  <a:pt x="1793705" y="30000"/>
                </a:lnTo>
                <a:lnTo>
                  <a:pt x="1827374" y="63669"/>
                </a:lnTo>
                <a:lnTo>
                  <a:pt x="1849449" y="106379"/>
                </a:lnTo>
                <a:lnTo>
                  <a:pt x="1857375" y="155575"/>
                </a:lnTo>
                <a:lnTo>
                  <a:pt x="1857375" y="777875"/>
                </a:lnTo>
                <a:lnTo>
                  <a:pt x="1849449" y="827046"/>
                </a:lnTo>
                <a:lnTo>
                  <a:pt x="1827374" y="869752"/>
                </a:lnTo>
                <a:lnTo>
                  <a:pt x="1793705" y="903431"/>
                </a:lnTo>
                <a:lnTo>
                  <a:pt x="1750995" y="925518"/>
                </a:lnTo>
                <a:lnTo>
                  <a:pt x="1701800" y="933450"/>
                </a:lnTo>
                <a:lnTo>
                  <a:pt x="155575" y="933450"/>
                </a:lnTo>
                <a:lnTo>
                  <a:pt x="106379" y="925518"/>
                </a:lnTo>
                <a:lnTo>
                  <a:pt x="63669" y="903431"/>
                </a:lnTo>
                <a:lnTo>
                  <a:pt x="30000" y="869752"/>
                </a:lnTo>
                <a:lnTo>
                  <a:pt x="7925" y="827046"/>
                </a:lnTo>
                <a:lnTo>
                  <a:pt x="0" y="777875"/>
                </a:lnTo>
                <a:lnTo>
                  <a:pt x="0" y="155575"/>
                </a:lnTo>
                <a:close/>
              </a:path>
            </a:pathLst>
          </a:custGeom>
          <a:ln w="38100">
            <a:solidFill>
              <a:srgbClr val="0322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4155801" y="8455977"/>
            <a:ext cx="1105535" cy="8782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2750" spc="-250" b="1">
                <a:solidFill>
                  <a:srgbClr val="092D49"/>
                </a:solidFill>
                <a:latin typeface="Tahoma"/>
                <a:cs typeface="Tahoma"/>
              </a:rPr>
              <a:t>MSK</a:t>
            </a:r>
            <a:endParaRPr sz="27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results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64614" y="9656665"/>
            <a:ext cx="6462395" cy="419734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9685">
              <a:lnSpc>
                <a:spcPct val="100000"/>
              </a:lnSpc>
              <a:spcBef>
                <a:spcPts val="80"/>
              </a:spcBef>
            </a:pP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cfDNA,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cell-free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DNA;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SG,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1200" spc="-20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GENETICS;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WBC</a:t>
            </a:r>
            <a:r>
              <a:rPr dirty="0" sz="1200" spc="-1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white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blood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cell.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200" spc="-225">
                <a:solidFill>
                  <a:srgbClr val="092D49"/>
                </a:solidFill>
                <a:latin typeface="Tahoma"/>
                <a:cs typeface="Tahoma"/>
              </a:rPr>
              <a:t>©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1200" spc="-1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GENETICS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2024</a:t>
            </a:r>
            <a:r>
              <a:rPr dirty="0" sz="1200" spc="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70">
                <a:solidFill>
                  <a:srgbClr val="092D49"/>
                </a:solidFill>
                <a:latin typeface="Tahoma"/>
                <a:cs typeface="Tahoma"/>
              </a:rPr>
              <a:t>|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Confidential</a:t>
            </a:r>
            <a:r>
              <a:rPr dirty="0" sz="1200" spc="-15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research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only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-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Not</a:t>
            </a:r>
            <a:r>
              <a:rPr dirty="0" sz="1200" spc="-10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for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092D49"/>
                </a:solidFill>
                <a:latin typeface="Tahoma"/>
                <a:cs typeface="Tahoma"/>
              </a:rPr>
              <a:t>use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diagnostic</a:t>
            </a:r>
            <a:r>
              <a:rPr dirty="0" sz="1200" spc="-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procedures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6</a:t>
            </a:fld>
          </a:p>
        </p:txBody>
      </p:sp>
      <p:sp>
        <p:nvSpPr>
          <p:cNvPr id="26" name="object 26"/>
          <p:cNvSpPr txBox="1"/>
          <p:nvPr/>
        </p:nvSpPr>
        <p:spPr>
          <a:xfrm>
            <a:off x="16158210" y="8923972"/>
            <a:ext cx="1716405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30" b="1">
                <a:solidFill>
                  <a:srgbClr val="092D49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L="450850">
              <a:lnSpc>
                <a:spcPts val="2865"/>
              </a:lnSpc>
            </a:pPr>
            <a:r>
              <a:rPr dirty="0" sz="2400" spc="-130" b="1" i="1">
                <a:solidFill>
                  <a:srgbClr val="092D49"/>
                </a:solidFill>
                <a:latin typeface="Trebuchet MS"/>
                <a:cs typeface="Trebuchet MS"/>
              </a:rPr>
              <a:t>A</a:t>
            </a:r>
            <a:r>
              <a:rPr dirty="0" sz="2400" spc="-165" b="1" i="1">
                <a:solidFill>
                  <a:srgbClr val="092D49"/>
                </a:solidFill>
                <a:latin typeface="Trebuchet MS"/>
                <a:cs typeface="Trebuchet MS"/>
              </a:rPr>
              <a:t>M</a:t>
            </a:r>
            <a:r>
              <a:rPr dirty="0" sz="2400" b="1" i="1">
                <a:solidFill>
                  <a:srgbClr val="092D49"/>
                </a:solidFill>
                <a:latin typeface="Trebuchet MS"/>
                <a:cs typeface="Trebuchet MS"/>
              </a:rPr>
              <a:t>P</a:t>
            </a:r>
            <a:r>
              <a:rPr dirty="0" sz="2400" spc="-254" b="1" i="1">
                <a:solidFill>
                  <a:srgbClr val="092D49"/>
                </a:solidFill>
                <a:latin typeface="Trebuchet MS"/>
                <a:cs typeface="Trebuchet MS"/>
              </a:rPr>
              <a:t> </a:t>
            </a:r>
            <a:r>
              <a:rPr dirty="0" sz="2400" spc="-135" b="1" i="1">
                <a:solidFill>
                  <a:srgbClr val="092D49"/>
                </a:solidFill>
                <a:latin typeface="Trebuchet MS"/>
                <a:cs typeface="Trebuchet MS"/>
              </a:rPr>
              <a:t>2</a:t>
            </a:r>
            <a:r>
              <a:rPr dirty="0" sz="2400" spc="-210" b="1" i="1">
                <a:solidFill>
                  <a:srgbClr val="092D49"/>
                </a:solidFill>
                <a:latin typeface="Trebuchet MS"/>
                <a:cs typeface="Trebuchet MS"/>
              </a:rPr>
              <a:t>02</a:t>
            </a:r>
            <a:r>
              <a:rPr dirty="0" sz="2400" spc="-185" b="1" i="1">
                <a:solidFill>
                  <a:srgbClr val="092D49"/>
                </a:solidFill>
                <a:latin typeface="Trebuchet MS"/>
                <a:cs typeface="Trebuchet MS"/>
              </a:rPr>
              <a:t>4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724643" y="1858327"/>
            <a:ext cx="4051300" cy="130683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just" marL="12700" marR="5080">
              <a:lnSpc>
                <a:spcPct val="102299"/>
              </a:lnSpc>
              <a:spcBef>
                <a:spcPts val="50"/>
              </a:spcBef>
            </a:pPr>
            <a:r>
              <a:rPr dirty="0" sz="2750" spc="-28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7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5" b="1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750" spc="-114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25" b="1">
                <a:solidFill>
                  <a:srgbClr val="092D49"/>
                </a:solidFill>
                <a:latin typeface="Tahoma"/>
                <a:cs typeface="Tahoma"/>
              </a:rPr>
              <a:t>=</a:t>
            </a:r>
            <a:r>
              <a:rPr dirty="0" sz="2750" spc="-254" b="1">
                <a:solidFill>
                  <a:srgbClr val="092D49"/>
                </a:solidFill>
                <a:latin typeface="Tahoma"/>
                <a:cs typeface="Tahoma"/>
              </a:rPr>
              <a:t>48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)  </a:t>
            </a:r>
            <a:r>
              <a:rPr dirty="0" sz="275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21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1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6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26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 spc="-20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6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750" spc="-5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30" b="1">
                <a:solidFill>
                  <a:srgbClr val="092D49"/>
                </a:solidFill>
                <a:latin typeface="Tahoma"/>
                <a:cs typeface="Tahoma"/>
              </a:rPr>
              <a:t>e  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4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8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5" b="1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75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17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95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750" spc="-295" b="1">
                <a:solidFill>
                  <a:srgbClr val="092D49"/>
                </a:solidFill>
                <a:latin typeface="Tahoma"/>
                <a:cs typeface="Tahoma"/>
              </a:rPr>
              <a:t>)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391159"/>
            <a:ext cx="12513945" cy="1377950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0"/>
              </a:spcBef>
            </a:pPr>
            <a:r>
              <a:rPr dirty="0" sz="4400" spc="-370"/>
              <a:t>H</a:t>
            </a:r>
            <a:r>
              <a:rPr dirty="0" sz="4400" spc="-135"/>
              <a:t>i</a:t>
            </a:r>
            <a:r>
              <a:rPr dirty="0" sz="4400" spc="-445"/>
              <a:t>g</a:t>
            </a:r>
            <a:r>
              <a:rPr dirty="0" sz="4400" spc="-290"/>
              <a:t>h</a:t>
            </a:r>
            <a:r>
              <a:rPr dirty="0" sz="4400" spc="-450"/>
              <a:t> </a:t>
            </a:r>
            <a:r>
              <a:rPr dirty="0" sz="4400" spc="-229"/>
              <a:t>anal</a:t>
            </a:r>
            <a:r>
              <a:rPr dirty="0" sz="4400" spc="-295"/>
              <a:t>y</a:t>
            </a:r>
            <a:r>
              <a:rPr dirty="0" sz="4400" spc="-110"/>
              <a:t>t</a:t>
            </a:r>
            <a:r>
              <a:rPr dirty="0" sz="4400" spc="-135"/>
              <a:t>i</a:t>
            </a:r>
            <a:r>
              <a:rPr dirty="0" sz="4400" spc="-295"/>
              <a:t>c</a:t>
            </a:r>
            <a:r>
              <a:rPr dirty="0" sz="4400" spc="-185"/>
              <a:t>al</a:t>
            </a:r>
            <a:r>
              <a:rPr dirty="0" sz="4400" spc="-395"/>
              <a:t> </a:t>
            </a:r>
            <a:r>
              <a:rPr dirty="0" sz="4400" spc="-295"/>
              <a:t>c</a:t>
            </a:r>
            <a:r>
              <a:rPr dirty="0" sz="4400" spc="-320"/>
              <a:t>o</a:t>
            </a:r>
            <a:r>
              <a:rPr dirty="0" sz="4400" spc="-275"/>
              <a:t>n</a:t>
            </a:r>
            <a:r>
              <a:rPr dirty="0" sz="4400" spc="-295"/>
              <a:t>c</a:t>
            </a:r>
            <a:r>
              <a:rPr dirty="0" sz="4400" spc="-250"/>
              <a:t>o</a:t>
            </a:r>
            <a:r>
              <a:rPr dirty="0" sz="4400" spc="-185"/>
              <a:t>r</a:t>
            </a:r>
            <a:r>
              <a:rPr dirty="0" sz="4400" spc="-229"/>
              <a:t>d</a:t>
            </a:r>
            <a:r>
              <a:rPr dirty="0" sz="4400" spc="-285"/>
              <a:t>a</a:t>
            </a:r>
            <a:r>
              <a:rPr dirty="0" sz="4400" spc="-370"/>
              <a:t>n</a:t>
            </a:r>
            <a:r>
              <a:rPr dirty="0" sz="4400" spc="-225"/>
              <a:t>c</a:t>
            </a:r>
            <a:r>
              <a:rPr dirty="0" sz="4400" spc="-320"/>
              <a:t>e</a:t>
            </a:r>
            <a:r>
              <a:rPr dirty="0" sz="4400" spc="-455"/>
              <a:t> </a:t>
            </a:r>
            <a:r>
              <a:rPr dirty="0" sz="4400" spc="-475"/>
              <a:t>w</a:t>
            </a:r>
            <a:r>
              <a:rPr dirty="0" sz="4400" spc="-135"/>
              <a:t>i</a:t>
            </a:r>
            <a:r>
              <a:rPr dirty="0" sz="4400" spc="-185"/>
              <a:t>t</a:t>
            </a:r>
            <a:r>
              <a:rPr dirty="0" sz="4400" spc="-290"/>
              <a:t>h</a:t>
            </a:r>
            <a:r>
              <a:rPr dirty="0" sz="4400" spc="-409"/>
              <a:t> </a:t>
            </a:r>
            <a:r>
              <a:rPr dirty="0" sz="4400" spc="-300"/>
              <a:t>c</a:t>
            </a:r>
            <a:r>
              <a:rPr dirty="0" sz="4400" spc="-295"/>
              <a:t>e</a:t>
            </a:r>
            <a:r>
              <a:rPr dirty="0" sz="4400" spc="-345"/>
              <a:t>n</a:t>
            </a:r>
            <a:r>
              <a:rPr dirty="0" sz="4400" spc="-114"/>
              <a:t>t</a:t>
            </a:r>
            <a:r>
              <a:rPr dirty="0" sz="4400" spc="-185"/>
              <a:t>r</a:t>
            </a:r>
            <a:r>
              <a:rPr dirty="0" sz="4400" spc="-175"/>
              <a:t>al</a:t>
            </a:r>
            <a:r>
              <a:rPr dirty="0" sz="4400" spc="-145"/>
              <a:t>i</a:t>
            </a:r>
            <a:r>
              <a:rPr dirty="0" sz="4400" spc="-280"/>
              <a:t>z</a:t>
            </a:r>
            <a:r>
              <a:rPr dirty="0" sz="4400" spc="-375"/>
              <a:t>e</a:t>
            </a:r>
            <a:r>
              <a:rPr dirty="0" sz="4400" spc="-235"/>
              <a:t>d</a:t>
            </a:r>
            <a:r>
              <a:rPr dirty="0" sz="4400" spc="-385"/>
              <a:t> </a:t>
            </a:r>
            <a:r>
              <a:rPr dirty="0" sz="4400" spc="-515"/>
              <a:t>M</a:t>
            </a:r>
            <a:r>
              <a:rPr dirty="0" sz="4400" spc="-430"/>
              <a:t>S</a:t>
            </a:r>
            <a:r>
              <a:rPr dirty="0" sz="4400" spc="-340"/>
              <a:t>K</a:t>
            </a:r>
            <a:r>
              <a:rPr dirty="0" sz="4400" spc="-340"/>
              <a:t>-  </a:t>
            </a:r>
            <a:r>
              <a:rPr dirty="0" sz="4400" spc="-605"/>
              <a:t>ACCESS®</a:t>
            </a:r>
            <a:endParaRPr sz="4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17344" y="5570854"/>
          <a:ext cx="5594985" cy="3121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0485"/>
                <a:gridCol w="1715135"/>
              </a:tblGrid>
              <a:tr h="457200">
                <a:tc>
                  <a:txBody>
                    <a:bodyPr/>
                    <a:lstStyle/>
                    <a:p>
                      <a:pPr algn="ctr" marL="68580" marR="17132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2400" spc="-150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Annotation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1750"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49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≥</a:t>
                      </a:r>
                      <a:r>
                        <a:rPr dirty="0" sz="2400" spc="-25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dirty="0" sz="2400" spc="3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5%</a:t>
                      </a:r>
                      <a:r>
                        <a:rPr dirty="0" sz="2400" spc="-285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spc="1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2400" spc="45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F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1750">
                    <a:lnT w="12700">
                      <a:solidFill>
                        <a:srgbClr val="092D49"/>
                      </a:solidFill>
                      <a:prstDash val="solid"/>
                    </a:lnT>
                    <a:lnB w="12700">
                      <a:solidFill>
                        <a:srgbClr val="092D49"/>
                      </a:solidFill>
                      <a:prstDash val="solid"/>
                    </a:lnB>
                    <a:solidFill>
                      <a:srgbClr val="E0E6E9"/>
                    </a:solidFill>
                  </a:tcPr>
                </a:tc>
              </a:tr>
              <a:tr h="457823">
                <a:tc>
                  <a:txBody>
                    <a:bodyPr/>
                    <a:lstStyle/>
                    <a:p>
                      <a:pPr algn="ctr" marL="74295" marR="17132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spc="-4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FN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lnT w="12700">
                      <a:solidFill>
                        <a:srgbClr val="092D4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730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lnT w="12700">
                      <a:solidFill>
                        <a:srgbClr val="092D49"/>
                      </a:solidFill>
                      <a:prstDash val="solid"/>
                    </a:lnT>
                  </a:tcPr>
                </a:tc>
              </a:tr>
              <a:tr h="457517">
                <a:tc>
                  <a:txBody>
                    <a:bodyPr/>
                    <a:lstStyle/>
                    <a:p>
                      <a:pPr algn="ctr" marL="74930" marR="17132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spc="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24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dirty="0" sz="24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240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2400" spc="-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2400" spc="-2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L="730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</a:tr>
              <a:tr h="457644">
                <a:tc>
                  <a:txBody>
                    <a:bodyPr/>
                    <a:lstStyle/>
                    <a:p>
                      <a:pPr algn="ctr" marL="66675" marR="17132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spc="-5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TP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L="7683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spc="-254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158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</a:tr>
              <a:tr h="826579">
                <a:tc>
                  <a:txBody>
                    <a:bodyPr/>
                    <a:lstStyle/>
                    <a:p>
                      <a:pPr marL="233045" marR="17132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4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2400" spc="-2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x</a:t>
                      </a:r>
                      <a:r>
                        <a:rPr dirty="0" sz="24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 spc="-1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24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-2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V</a:t>
                      </a:r>
                      <a:r>
                        <a:rPr dirty="0" sz="2400" spc="-1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2400" spc="-6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2400" spc="6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400" spc="-4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2400" spc="5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2400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24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797560" algn="l"/>
                          <a:tab pos="3874770" algn="l"/>
                        </a:tabLst>
                      </a:pPr>
                      <a:r>
                        <a:rPr dirty="0" u="sng" sz="2400">
                          <a:solidFill>
                            <a:srgbClr val="092D49"/>
                          </a:solidFill>
                          <a:uFill>
                            <a:solidFill>
                              <a:srgbClr val="092D49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u="sng" sz="2400">
                          <a:solidFill>
                            <a:srgbClr val="092D49"/>
                          </a:solidFill>
                          <a:uFill>
                            <a:solidFill>
                              <a:srgbClr val="092D49"/>
                            </a:solidFill>
                          </a:uFill>
                          <a:latin typeface="Tahoma"/>
                          <a:cs typeface="Tahoma"/>
                        </a:rPr>
                        <a:t>	</a:t>
                      </a:r>
                      <a:r>
                        <a:rPr dirty="0" u="sng" sz="2400" spc="-100">
                          <a:solidFill>
                            <a:srgbClr val="092D49"/>
                          </a:solidFill>
                          <a:uFill>
                            <a:solidFill>
                              <a:srgbClr val="092D49"/>
                            </a:solidFill>
                          </a:uFill>
                          <a:latin typeface="Tahoma"/>
                          <a:cs typeface="Tahoma"/>
                        </a:rPr>
                        <a:t>(FPs)	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 algn="ctr" marL="75565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dirty="0" sz="2400" spc="-254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30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215265"/>
                </a:tc>
              </a:tr>
              <a:tr h="452194">
                <a:tc>
                  <a:txBody>
                    <a:bodyPr/>
                    <a:lstStyle/>
                    <a:p>
                      <a:pPr algn="ctr" marL="71755" marR="17132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400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%</a:t>
                      </a:r>
                      <a:r>
                        <a:rPr dirty="0" sz="2400" spc="-220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2400" spc="-15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2400" b="1">
                          <a:solidFill>
                            <a:srgbClr val="092D49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29209"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04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400" spc="-335" b="1">
                          <a:solidFill>
                            <a:srgbClr val="E3295B"/>
                          </a:solidFill>
                          <a:latin typeface="Tahoma"/>
                          <a:cs typeface="Tahoma"/>
                        </a:rPr>
                        <a:t>99.4%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29209">
                    <a:lnB w="12700">
                      <a:solidFill>
                        <a:srgbClr val="092D4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364614" y="9478644"/>
            <a:ext cx="11778615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FN,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false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negative;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FP,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false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positive;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g,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genomic;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Indel,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insertions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deletions;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PPA,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positive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percent</a:t>
            </a:r>
            <a:r>
              <a:rPr dirty="0" sz="1200" spc="-1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agreement;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SG,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SOPHiA</a:t>
            </a:r>
            <a:r>
              <a:rPr dirty="0" sz="1200" spc="-1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GENETICS;</a:t>
            </a:r>
            <a:r>
              <a:rPr dirty="0" sz="1200" spc="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SNV,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single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nucleotide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variant;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TP,</a:t>
            </a:r>
            <a:r>
              <a:rPr dirty="0" sz="1200" spc="-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true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positive;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430"/>
              </a:lnSpc>
            </a:pP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8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1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-1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ll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ele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200" spc="1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;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9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1200" spc="3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,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1200" spc="-70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200" spc="4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5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120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200" spc="-1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1200" spc="10">
                <a:solidFill>
                  <a:srgbClr val="092D49"/>
                </a:solidFill>
                <a:latin typeface="Tahoma"/>
                <a:cs typeface="Tahoma"/>
              </a:rPr>
              <a:t>el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53140" y="5162232"/>
            <a:ext cx="6724650" cy="415353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527050" marR="556260" indent="-514350">
              <a:lnSpc>
                <a:spcPct val="102400"/>
              </a:lnSpc>
              <a:spcBef>
                <a:spcPts val="45"/>
              </a:spcBef>
              <a:buFont typeface="Arial MT"/>
              <a:buChar char="•"/>
              <a:tabLst>
                <a:tab pos="526415" algn="l"/>
                <a:tab pos="527050" algn="l"/>
              </a:tabLst>
            </a:pPr>
            <a:r>
              <a:rPr dirty="0" sz="2750" spc="-254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325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3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750" spc="-325" b="1">
                <a:solidFill>
                  <a:srgbClr val="E2295C"/>
                </a:solidFill>
                <a:latin typeface="Tahoma"/>
                <a:cs typeface="Tahoma"/>
              </a:rPr>
              <a:t>4</a:t>
            </a:r>
            <a:r>
              <a:rPr dirty="0" sz="2750" spc="-919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750" spc="-19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15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750" spc="-13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750" spc="-21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750" spc="-1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9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9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750" spc="-19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15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750" spc="-21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7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50" spc="-21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15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235" b="1">
                <a:solidFill>
                  <a:srgbClr val="E2295C"/>
                </a:solidFill>
                <a:latin typeface="Tahoma"/>
                <a:cs typeface="Tahoma"/>
              </a:rPr>
              <a:t>g</a:t>
            </a:r>
            <a:r>
              <a:rPr dirty="0" sz="2750" spc="-7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750" spc="-210" b="1">
                <a:solidFill>
                  <a:srgbClr val="E2295C"/>
                </a:solidFill>
                <a:latin typeface="Tahoma"/>
                <a:cs typeface="Tahoma"/>
              </a:rPr>
              <a:t>ee</a:t>
            </a:r>
            <a:r>
              <a:rPr dirty="0" sz="2750" spc="-229" b="1">
                <a:solidFill>
                  <a:srgbClr val="E2295C"/>
                </a:solidFill>
                <a:latin typeface="Tahoma"/>
                <a:cs typeface="Tahoma"/>
              </a:rPr>
              <a:t>m</a:t>
            </a:r>
            <a:r>
              <a:rPr dirty="0" sz="2750" spc="-13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26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385">
                <a:solidFill>
                  <a:srgbClr val="092D49"/>
                </a:solidFill>
                <a:latin typeface="Tahoma"/>
                <a:cs typeface="Tahoma"/>
              </a:rPr>
              <a:t>=  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114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75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75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or</a:t>
            </a:r>
            <a:r>
              <a:rPr dirty="0" sz="2750" spc="-3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3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45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190">
                <a:solidFill>
                  <a:srgbClr val="092D49"/>
                </a:solidFill>
                <a:latin typeface="Tahoma"/>
                <a:cs typeface="Tahoma"/>
              </a:rPr>
              <a:t>/</a:t>
            </a:r>
            <a:r>
              <a:rPr dirty="0" sz="2750" spc="-16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10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8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4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45">
                <a:solidFill>
                  <a:srgbClr val="092D49"/>
                </a:solidFill>
                <a:latin typeface="Tahoma"/>
                <a:cs typeface="Tahoma"/>
              </a:rPr>
              <a:t>Ls</a:t>
            </a:r>
            <a:r>
              <a:rPr dirty="0" sz="275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114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2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endParaRPr sz="2750">
              <a:latin typeface="Tahoma"/>
              <a:cs typeface="Tahoma"/>
            </a:endParaRPr>
          </a:p>
          <a:p>
            <a:pPr marL="527050" marR="5080" indent="-514350">
              <a:lnSpc>
                <a:spcPct val="101200"/>
              </a:lnSpc>
              <a:spcBef>
                <a:spcPts val="1839"/>
              </a:spcBef>
              <a:buFont typeface="Arial MT"/>
              <a:buChar char="•"/>
              <a:tabLst>
                <a:tab pos="526415" algn="l"/>
                <a:tab pos="527050" algn="l"/>
              </a:tabLst>
            </a:pPr>
            <a:r>
              <a:rPr dirty="0" sz="2750" spc="-254" b="1">
                <a:solidFill>
                  <a:srgbClr val="E2295C"/>
                </a:solidFill>
                <a:latin typeface="Tahoma"/>
                <a:cs typeface="Tahoma"/>
              </a:rPr>
              <a:t>0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750" spc="-185" b="1">
                <a:solidFill>
                  <a:srgbClr val="E2295C"/>
                </a:solidFill>
                <a:latin typeface="Tahoma"/>
                <a:cs typeface="Tahoma"/>
              </a:rPr>
              <a:t>5</a:t>
            </a:r>
            <a:r>
              <a:rPr dirty="0" sz="2750" spc="-919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r>
              <a:rPr dirty="0" sz="2750" spc="-26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95" b="1">
                <a:solidFill>
                  <a:srgbClr val="E2295C"/>
                </a:solidFill>
                <a:latin typeface="Tahoma"/>
                <a:cs typeface="Tahoma"/>
              </a:rPr>
              <a:t>v</a:t>
            </a:r>
            <a:r>
              <a:rPr dirty="0" sz="2750" spc="-22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7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15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15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1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750" spc="-8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750" spc="-13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85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750" spc="-19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22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750" spc="-75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sz="2750" spc="-210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155" b="1">
                <a:solidFill>
                  <a:srgbClr val="E2295C"/>
                </a:solidFill>
                <a:latin typeface="Tahoma"/>
                <a:cs typeface="Tahoma"/>
              </a:rPr>
              <a:t>q</a:t>
            </a:r>
            <a:r>
              <a:rPr dirty="0" sz="2750" spc="-200" b="1">
                <a:solidFill>
                  <a:srgbClr val="E2295C"/>
                </a:solidFill>
                <a:latin typeface="Tahoma"/>
                <a:cs typeface="Tahoma"/>
              </a:rPr>
              <a:t>u</a:t>
            </a:r>
            <a:r>
              <a:rPr dirty="0" sz="2750" spc="-12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190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50" spc="-14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750" spc="-2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235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750" spc="-15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-15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-9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-215">
                <a:solidFill>
                  <a:srgbClr val="092D49"/>
                </a:solidFill>
                <a:latin typeface="Tahoma"/>
                <a:cs typeface="Tahoma"/>
              </a:rPr>
              <a:t>)</a:t>
            </a:r>
            <a:r>
              <a:rPr dirty="0" sz="275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11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4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35">
                <a:solidFill>
                  <a:srgbClr val="092D49"/>
                </a:solidFill>
                <a:latin typeface="Tahoma"/>
                <a:cs typeface="Tahoma"/>
              </a:rPr>
              <a:t>it  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750" spc="-2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1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3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750" spc="-1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8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in</a:t>
            </a:r>
            <a:r>
              <a:rPr dirty="0" sz="2750" spc="-2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750" spc="114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ic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75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5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114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6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10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750" spc="-55">
                <a:solidFill>
                  <a:srgbClr val="092D49"/>
                </a:solidFill>
                <a:latin typeface="Tahoma"/>
                <a:cs typeface="Tahoma"/>
              </a:rPr>
              <a:t>e  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2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-35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750" spc="-2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75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30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-95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750" spc="-10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750" spc="3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750" spc="7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750" spc="-75">
                <a:solidFill>
                  <a:srgbClr val="092D49"/>
                </a:solidFill>
                <a:latin typeface="Tahoma"/>
                <a:cs typeface="Tahoma"/>
              </a:rPr>
              <a:t>y</a:t>
            </a:r>
            <a:endParaRPr sz="2750">
              <a:latin typeface="Tahoma"/>
              <a:cs typeface="Tahoma"/>
            </a:endParaRPr>
          </a:p>
          <a:p>
            <a:pPr marL="527050" indent="-514350">
              <a:lnSpc>
                <a:spcPct val="100000"/>
              </a:lnSpc>
              <a:spcBef>
                <a:spcPts val="1880"/>
              </a:spcBef>
              <a:buFont typeface="Arial MT"/>
              <a:buChar char="•"/>
              <a:tabLst>
                <a:tab pos="526415" algn="l"/>
                <a:tab pos="527050" algn="l"/>
              </a:tabLst>
            </a:pPr>
            <a:r>
              <a:rPr dirty="0" sz="2750" spc="-310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114" b="1">
                <a:solidFill>
                  <a:srgbClr val="E2295C"/>
                </a:solidFill>
                <a:latin typeface="Tahoma"/>
                <a:cs typeface="Tahoma"/>
              </a:rPr>
              <a:t>n</a:t>
            </a:r>
            <a:r>
              <a:rPr dirty="0" sz="2750" spc="-22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1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750" spc="-9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750" spc="-95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50" spc="-225" b="1">
                <a:solidFill>
                  <a:srgbClr val="E2295C"/>
                </a:solidFill>
                <a:latin typeface="Tahoma"/>
                <a:cs typeface="Tahoma"/>
              </a:rPr>
              <a:t>a</a:t>
            </a:r>
            <a:r>
              <a:rPr dirty="0" sz="2750" spc="-40" b="1">
                <a:solidFill>
                  <a:srgbClr val="E2295C"/>
                </a:solidFill>
                <a:latin typeface="Tahoma"/>
                <a:cs typeface="Tahoma"/>
              </a:rPr>
              <a:t>l</a:t>
            </a:r>
            <a:r>
              <a:rPr dirty="0" sz="2750" spc="-1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215" b="1">
                <a:solidFill>
                  <a:srgbClr val="E2295C"/>
                </a:solidFill>
                <a:latin typeface="Tahoma"/>
                <a:cs typeface="Tahoma"/>
              </a:rPr>
              <a:t>s</a:t>
            </a:r>
            <a:r>
              <a:rPr dirty="0" sz="2750" spc="-155" b="1">
                <a:solidFill>
                  <a:srgbClr val="E2295C"/>
                </a:solidFill>
                <a:latin typeface="Tahoma"/>
                <a:cs typeface="Tahoma"/>
              </a:rPr>
              <a:t>p</a:t>
            </a:r>
            <a:r>
              <a:rPr dirty="0" sz="2750" spc="-135" b="1">
                <a:solidFill>
                  <a:srgbClr val="E2295C"/>
                </a:solidFill>
                <a:latin typeface="Tahoma"/>
                <a:cs typeface="Tahoma"/>
              </a:rPr>
              <a:t>e</a:t>
            </a:r>
            <a:r>
              <a:rPr dirty="0" sz="2750" spc="-17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50" spc="-1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150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750" spc="-1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175" b="1">
                <a:solidFill>
                  <a:srgbClr val="E2295C"/>
                </a:solidFill>
                <a:latin typeface="Tahoma"/>
                <a:cs typeface="Tahoma"/>
              </a:rPr>
              <a:t>c</a:t>
            </a:r>
            <a:r>
              <a:rPr dirty="0" sz="2750" spc="-80" b="1">
                <a:solidFill>
                  <a:srgbClr val="E2295C"/>
                </a:solidFill>
                <a:latin typeface="Tahoma"/>
                <a:cs typeface="Tahoma"/>
              </a:rPr>
              <a:t>i</a:t>
            </a:r>
            <a:r>
              <a:rPr dirty="0" sz="2750" spc="-20" b="1">
                <a:solidFill>
                  <a:srgbClr val="E2295C"/>
                </a:solidFill>
                <a:latin typeface="Tahoma"/>
                <a:cs typeface="Tahoma"/>
              </a:rPr>
              <a:t>t</a:t>
            </a:r>
            <a:r>
              <a:rPr dirty="0" sz="2750" spc="-140" b="1">
                <a:solidFill>
                  <a:srgbClr val="E2295C"/>
                </a:solidFill>
                <a:latin typeface="Tahoma"/>
                <a:cs typeface="Tahoma"/>
              </a:rPr>
              <a:t>y</a:t>
            </a:r>
            <a:r>
              <a:rPr dirty="0" sz="2750" spc="-229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200" b="1">
                <a:solidFill>
                  <a:srgbClr val="E2295C"/>
                </a:solidFill>
                <a:latin typeface="Tahoma"/>
                <a:cs typeface="Tahoma"/>
              </a:rPr>
              <a:t>o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f</a:t>
            </a:r>
            <a:r>
              <a:rPr dirty="0" sz="2750" spc="-180" b="1">
                <a:solidFill>
                  <a:srgbClr val="E2295C"/>
                </a:solidFill>
                <a:latin typeface="Tahoma"/>
                <a:cs typeface="Tahoma"/>
              </a:rPr>
              <a:t> </a:t>
            </a:r>
            <a:r>
              <a:rPr dirty="0" sz="2750" spc="-325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254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105" b="1">
                <a:solidFill>
                  <a:srgbClr val="E2295C"/>
                </a:solidFill>
                <a:latin typeface="Tahoma"/>
                <a:cs typeface="Tahoma"/>
              </a:rPr>
              <a:t>.</a:t>
            </a:r>
            <a:r>
              <a:rPr dirty="0" sz="2750" spc="-185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325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254" b="1">
                <a:solidFill>
                  <a:srgbClr val="E2295C"/>
                </a:solidFill>
                <a:latin typeface="Tahoma"/>
                <a:cs typeface="Tahoma"/>
              </a:rPr>
              <a:t>9</a:t>
            </a:r>
            <a:r>
              <a:rPr dirty="0" sz="2750" spc="-919" b="1">
                <a:solidFill>
                  <a:srgbClr val="E2295C"/>
                </a:solidFill>
                <a:latin typeface="Tahoma"/>
                <a:cs typeface="Tahoma"/>
              </a:rPr>
              <a:t>%</a:t>
            </a:r>
            <a:endParaRPr sz="2750">
              <a:latin typeface="Tahoma"/>
              <a:cs typeface="Tahoma"/>
            </a:endParaRPr>
          </a:p>
          <a:p>
            <a:pPr marL="527050">
              <a:lnSpc>
                <a:spcPct val="100000"/>
              </a:lnSpc>
              <a:spcBef>
                <a:spcPts val="80"/>
              </a:spcBef>
            </a:pPr>
            <a:r>
              <a:rPr dirty="0" sz="2750" spc="-229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2750" spc="-85">
                <a:solidFill>
                  <a:srgbClr val="092D49"/>
                </a:solidFill>
                <a:latin typeface="Tahoma"/>
                <a:cs typeface="Tahoma"/>
              </a:rPr>
              <a:t>0</a:t>
            </a:r>
            <a:r>
              <a:rPr dirty="0" sz="2750" spc="-160">
                <a:solidFill>
                  <a:srgbClr val="092D49"/>
                </a:solidFill>
                <a:latin typeface="Tahoma"/>
                <a:cs typeface="Tahoma"/>
              </a:rPr>
              <a:t>.</a:t>
            </a:r>
            <a:r>
              <a:rPr dirty="0" sz="2750" spc="-85">
                <a:solidFill>
                  <a:srgbClr val="092D49"/>
                </a:solidFill>
                <a:latin typeface="Tahoma"/>
                <a:cs typeface="Tahoma"/>
              </a:rPr>
              <a:t>0</a:t>
            </a:r>
            <a:r>
              <a:rPr dirty="0" sz="2750" spc="-155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sz="2750" spc="-85">
                <a:solidFill>
                  <a:srgbClr val="092D49"/>
                </a:solidFill>
                <a:latin typeface="Tahoma"/>
                <a:cs typeface="Tahoma"/>
              </a:rPr>
              <a:t>3</a:t>
            </a:r>
            <a:r>
              <a:rPr dirty="0" sz="2750" spc="-125">
                <a:solidFill>
                  <a:srgbClr val="092D49"/>
                </a:solidFill>
                <a:latin typeface="Tahoma"/>
                <a:cs typeface="Tahoma"/>
              </a:rPr>
              <a:t>3</a:t>
            </a:r>
            <a:r>
              <a:rPr dirty="0" sz="2750" spc="-29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85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750" spc="5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80">
                <a:solidFill>
                  <a:srgbClr val="092D49"/>
                </a:solidFill>
                <a:latin typeface="Tahoma"/>
                <a:cs typeface="Tahoma"/>
              </a:rPr>
              <a:t>/</a:t>
            </a:r>
            <a:r>
              <a:rPr dirty="0" sz="2750" spc="-31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55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750" spc="-20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750" spc="4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750" spc="-215">
                <a:solidFill>
                  <a:srgbClr val="092D49"/>
                </a:solidFill>
                <a:latin typeface="Tahoma"/>
                <a:cs typeface="Tahoma"/>
              </a:rPr>
              <a:t>)</a:t>
            </a:r>
            <a:endParaRPr sz="2750">
              <a:latin typeface="Tahoma"/>
              <a:cs typeface="Tahoma"/>
            </a:endParaRPr>
          </a:p>
          <a:p>
            <a:pPr algn="r" marR="7620">
              <a:lnSpc>
                <a:spcPct val="100000"/>
              </a:lnSpc>
              <a:spcBef>
                <a:spcPts val="2495"/>
              </a:spcBef>
            </a:pP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30" b="1">
                <a:solidFill>
                  <a:srgbClr val="092D49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24425" y="3124200"/>
            <a:ext cx="9243695" cy="908685"/>
            <a:chOff x="4924425" y="3124200"/>
            <a:chExt cx="9243695" cy="908685"/>
          </a:xfrm>
        </p:grpSpPr>
        <p:sp>
          <p:nvSpPr>
            <p:cNvPr id="7" name="object 7"/>
            <p:cNvSpPr/>
            <p:nvPr/>
          </p:nvSpPr>
          <p:spPr>
            <a:xfrm>
              <a:off x="4924425" y="3609975"/>
              <a:ext cx="9243695" cy="422909"/>
            </a:xfrm>
            <a:custGeom>
              <a:avLst/>
              <a:gdLst/>
              <a:ahLst/>
              <a:cxnLst/>
              <a:rect l="l" t="t" r="r" b="b"/>
              <a:pathLst>
                <a:path w="9243694" h="422910">
                  <a:moveTo>
                    <a:pt x="9014587" y="193801"/>
                  </a:moveTo>
                  <a:lnTo>
                    <a:pt x="9014587" y="422401"/>
                  </a:lnTo>
                  <a:lnTo>
                    <a:pt x="9166987" y="346201"/>
                  </a:lnTo>
                  <a:lnTo>
                    <a:pt x="9052687" y="346201"/>
                  </a:lnTo>
                  <a:lnTo>
                    <a:pt x="9052687" y="270001"/>
                  </a:lnTo>
                  <a:lnTo>
                    <a:pt x="9166987" y="270001"/>
                  </a:lnTo>
                  <a:lnTo>
                    <a:pt x="9014587" y="193801"/>
                  </a:lnTo>
                  <a:close/>
                </a:path>
                <a:path w="9243694" h="422910">
                  <a:moveTo>
                    <a:pt x="1840229" y="38100"/>
                  </a:moveTo>
                  <a:lnTo>
                    <a:pt x="1840229" y="346201"/>
                  </a:lnTo>
                  <a:lnTo>
                    <a:pt x="9014587" y="346201"/>
                  </a:lnTo>
                  <a:lnTo>
                    <a:pt x="9014587" y="308101"/>
                  </a:lnTo>
                  <a:lnTo>
                    <a:pt x="1916429" y="308101"/>
                  </a:lnTo>
                  <a:lnTo>
                    <a:pt x="1878329" y="270001"/>
                  </a:lnTo>
                  <a:lnTo>
                    <a:pt x="1916429" y="270001"/>
                  </a:lnTo>
                  <a:lnTo>
                    <a:pt x="1916429" y="76200"/>
                  </a:lnTo>
                  <a:lnTo>
                    <a:pt x="1878329" y="76200"/>
                  </a:lnTo>
                  <a:lnTo>
                    <a:pt x="1840229" y="38100"/>
                  </a:lnTo>
                  <a:close/>
                </a:path>
                <a:path w="9243694" h="422910">
                  <a:moveTo>
                    <a:pt x="9166987" y="270001"/>
                  </a:moveTo>
                  <a:lnTo>
                    <a:pt x="9052687" y="270001"/>
                  </a:lnTo>
                  <a:lnTo>
                    <a:pt x="9052687" y="346201"/>
                  </a:lnTo>
                  <a:lnTo>
                    <a:pt x="9166987" y="346201"/>
                  </a:lnTo>
                  <a:lnTo>
                    <a:pt x="9243187" y="308101"/>
                  </a:lnTo>
                  <a:lnTo>
                    <a:pt x="9166987" y="270001"/>
                  </a:lnTo>
                  <a:close/>
                </a:path>
                <a:path w="9243694" h="422910">
                  <a:moveTo>
                    <a:pt x="1916429" y="270001"/>
                  </a:moveTo>
                  <a:lnTo>
                    <a:pt x="1878329" y="270001"/>
                  </a:lnTo>
                  <a:lnTo>
                    <a:pt x="1916429" y="308101"/>
                  </a:lnTo>
                  <a:lnTo>
                    <a:pt x="1916429" y="270001"/>
                  </a:lnTo>
                  <a:close/>
                </a:path>
                <a:path w="9243694" h="422910">
                  <a:moveTo>
                    <a:pt x="9014587" y="270001"/>
                  </a:moveTo>
                  <a:lnTo>
                    <a:pt x="1916429" y="270001"/>
                  </a:lnTo>
                  <a:lnTo>
                    <a:pt x="1916429" y="308101"/>
                  </a:lnTo>
                  <a:lnTo>
                    <a:pt x="9014587" y="308101"/>
                  </a:lnTo>
                  <a:lnTo>
                    <a:pt x="9014587" y="270001"/>
                  </a:lnTo>
                  <a:close/>
                </a:path>
                <a:path w="9243694" h="422910">
                  <a:moveTo>
                    <a:pt x="1916429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40229" y="76200"/>
                  </a:lnTo>
                  <a:lnTo>
                    <a:pt x="1840229" y="38100"/>
                  </a:lnTo>
                  <a:lnTo>
                    <a:pt x="1916429" y="38100"/>
                  </a:lnTo>
                  <a:lnTo>
                    <a:pt x="1916429" y="0"/>
                  </a:lnTo>
                  <a:close/>
                </a:path>
                <a:path w="9243694" h="422910">
                  <a:moveTo>
                    <a:pt x="1916429" y="38100"/>
                  </a:moveTo>
                  <a:lnTo>
                    <a:pt x="1840229" y="38100"/>
                  </a:lnTo>
                  <a:lnTo>
                    <a:pt x="1878329" y="76200"/>
                  </a:lnTo>
                  <a:lnTo>
                    <a:pt x="1916429" y="76200"/>
                  </a:lnTo>
                  <a:lnTo>
                    <a:pt x="1916429" y="38100"/>
                  </a:lnTo>
                  <a:close/>
                </a:path>
              </a:pathLst>
            </a:custGeom>
            <a:solidFill>
              <a:srgbClr val="3440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924425" y="3124200"/>
              <a:ext cx="9243695" cy="422909"/>
            </a:xfrm>
            <a:custGeom>
              <a:avLst/>
              <a:gdLst/>
              <a:ahLst/>
              <a:cxnLst/>
              <a:rect l="l" t="t" r="r" b="b"/>
              <a:pathLst>
                <a:path w="9243694" h="422910">
                  <a:moveTo>
                    <a:pt x="1840229" y="346201"/>
                  </a:moveTo>
                  <a:lnTo>
                    <a:pt x="0" y="346201"/>
                  </a:lnTo>
                  <a:lnTo>
                    <a:pt x="0" y="422401"/>
                  </a:lnTo>
                  <a:lnTo>
                    <a:pt x="1916429" y="422401"/>
                  </a:lnTo>
                  <a:lnTo>
                    <a:pt x="1916429" y="384301"/>
                  </a:lnTo>
                  <a:lnTo>
                    <a:pt x="1840229" y="384301"/>
                  </a:lnTo>
                  <a:lnTo>
                    <a:pt x="1840229" y="346201"/>
                  </a:lnTo>
                  <a:close/>
                </a:path>
                <a:path w="9243694" h="422910">
                  <a:moveTo>
                    <a:pt x="9014587" y="76200"/>
                  </a:moveTo>
                  <a:lnTo>
                    <a:pt x="1840229" y="76200"/>
                  </a:lnTo>
                  <a:lnTo>
                    <a:pt x="1840229" y="384301"/>
                  </a:lnTo>
                  <a:lnTo>
                    <a:pt x="1878329" y="346201"/>
                  </a:lnTo>
                  <a:lnTo>
                    <a:pt x="1916429" y="346201"/>
                  </a:lnTo>
                  <a:lnTo>
                    <a:pt x="1916429" y="152400"/>
                  </a:lnTo>
                  <a:lnTo>
                    <a:pt x="1878329" y="152400"/>
                  </a:lnTo>
                  <a:lnTo>
                    <a:pt x="1916429" y="114300"/>
                  </a:lnTo>
                  <a:lnTo>
                    <a:pt x="9014587" y="114300"/>
                  </a:lnTo>
                  <a:lnTo>
                    <a:pt x="9014587" y="76200"/>
                  </a:lnTo>
                  <a:close/>
                </a:path>
                <a:path w="9243694" h="422910">
                  <a:moveTo>
                    <a:pt x="1916429" y="346201"/>
                  </a:moveTo>
                  <a:lnTo>
                    <a:pt x="1878329" y="346201"/>
                  </a:lnTo>
                  <a:lnTo>
                    <a:pt x="1840229" y="384301"/>
                  </a:lnTo>
                  <a:lnTo>
                    <a:pt x="1916429" y="384301"/>
                  </a:lnTo>
                  <a:lnTo>
                    <a:pt x="1916429" y="346201"/>
                  </a:lnTo>
                  <a:close/>
                </a:path>
                <a:path w="9243694" h="422910">
                  <a:moveTo>
                    <a:pt x="9014587" y="0"/>
                  </a:moveTo>
                  <a:lnTo>
                    <a:pt x="9014587" y="228600"/>
                  </a:lnTo>
                  <a:lnTo>
                    <a:pt x="9166987" y="152400"/>
                  </a:lnTo>
                  <a:lnTo>
                    <a:pt x="9052560" y="152400"/>
                  </a:lnTo>
                  <a:lnTo>
                    <a:pt x="9052560" y="76200"/>
                  </a:lnTo>
                  <a:lnTo>
                    <a:pt x="9166987" y="76200"/>
                  </a:lnTo>
                  <a:lnTo>
                    <a:pt x="9014587" y="0"/>
                  </a:lnTo>
                  <a:close/>
                </a:path>
                <a:path w="9243694" h="422910">
                  <a:moveTo>
                    <a:pt x="1916429" y="114300"/>
                  </a:moveTo>
                  <a:lnTo>
                    <a:pt x="1878329" y="152400"/>
                  </a:lnTo>
                  <a:lnTo>
                    <a:pt x="1916429" y="152400"/>
                  </a:lnTo>
                  <a:lnTo>
                    <a:pt x="1916429" y="114300"/>
                  </a:lnTo>
                  <a:close/>
                </a:path>
                <a:path w="9243694" h="422910">
                  <a:moveTo>
                    <a:pt x="9014587" y="114300"/>
                  </a:moveTo>
                  <a:lnTo>
                    <a:pt x="1916429" y="114300"/>
                  </a:lnTo>
                  <a:lnTo>
                    <a:pt x="1916429" y="152400"/>
                  </a:lnTo>
                  <a:lnTo>
                    <a:pt x="9014587" y="152400"/>
                  </a:lnTo>
                  <a:lnTo>
                    <a:pt x="9014587" y="114300"/>
                  </a:lnTo>
                  <a:close/>
                </a:path>
                <a:path w="9243694" h="422910">
                  <a:moveTo>
                    <a:pt x="9166987" y="76200"/>
                  </a:moveTo>
                  <a:lnTo>
                    <a:pt x="9052560" y="76200"/>
                  </a:lnTo>
                  <a:lnTo>
                    <a:pt x="9052560" y="152400"/>
                  </a:lnTo>
                  <a:lnTo>
                    <a:pt x="9166987" y="152400"/>
                  </a:lnTo>
                  <a:lnTo>
                    <a:pt x="9243187" y="114300"/>
                  </a:lnTo>
                  <a:lnTo>
                    <a:pt x="9166987" y="7620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958451" y="2467927"/>
            <a:ext cx="8407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1800" spc="-1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9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1800" spc="-7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800" spc="-18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1800" spc="-3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14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53575" y="2981325"/>
            <a:ext cx="1771650" cy="428625"/>
          </a:xfrm>
          <a:prstGeom prst="rect">
            <a:avLst/>
          </a:prstGeom>
          <a:solidFill>
            <a:srgbClr val="E2295C"/>
          </a:solidFill>
        </p:spPr>
        <p:txBody>
          <a:bodyPr wrap="square" lIns="0" tIns="50165" rIns="0" bIns="0" rtlCol="0" vert="horz">
            <a:spAutoFit/>
          </a:bodyPr>
          <a:lstStyle/>
          <a:p>
            <a:pPr marL="261620">
              <a:lnSpc>
                <a:spcPct val="100000"/>
              </a:lnSpc>
              <a:spcBef>
                <a:spcPts val="395"/>
              </a:spcBef>
            </a:pPr>
            <a:r>
              <a:rPr dirty="0" sz="2000" spc="-180" b="1">
                <a:solidFill>
                  <a:srgbClr val="FFFFFF"/>
                </a:solidFill>
                <a:latin typeface="Tahoma"/>
                <a:cs typeface="Tahoma"/>
              </a:rPr>
              <a:t>ACCESS_v2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53575" y="3705225"/>
            <a:ext cx="1771650" cy="428625"/>
          </a:xfrm>
          <a:prstGeom prst="rect">
            <a:avLst/>
          </a:prstGeom>
          <a:solidFill>
            <a:srgbClr val="B5C0C8"/>
          </a:solidFill>
        </p:spPr>
        <p:txBody>
          <a:bodyPr wrap="square" lIns="0" tIns="47625" rIns="0" bIns="0" rtlCol="0" vert="horz">
            <a:spAutoFit/>
          </a:bodyPr>
          <a:lstStyle/>
          <a:p>
            <a:pPr marL="261620">
              <a:lnSpc>
                <a:spcPct val="100000"/>
              </a:lnSpc>
              <a:spcBef>
                <a:spcPts val="375"/>
              </a:spcBef>
            </a:pPr>
            <a:r>
              <a:rPr dirty="0" sz="2000" spc="-180" b="1">
                <a:solidFill>
                  <a:srgbClr val="092D49"/>
                </a:solidFill>
                <a:latin typeface="Tahoma"/>
                <a:cs typeface="Tahoma"/>
              </a:rPr>
              <a:t>ACCESS_v1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57864" y="2474277"/>
            <a:ext cx="244602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092D49"/>
                </a:solidFill>
                <a:latin typeface="Tahoma"/>
                <a:cs typeface="Tahoma"/>
              </a:rPr>
              <a:t>1</a:t>
            </a:r>
            <a:r>
              <a:rPr dirty="0" baseline="23148" sz="1800" spc="-1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baseline="23148" sz="1800" spc="-67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800" spc="-315" b="1">
                <a:solidFill>
                  <a:srgbClr val="092D49"/>
                </a:solidFill>
                <a:latin typeface="Tahoma"/>
                <a:cs typeface="Tahoma"/>
              </a:rPr>
              <a:t>/</a:t>
            </a:r>
            <a:r>
              <a:rPr dirty="0" sz="1800" spc="-320" b="1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baseline="23148" sz="1800" spc="-142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baseline="23148" sz="1800" spc="-97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1800" spc="-315" b="1">
                <a:solidFill>
                  <a:srgbClr val="092D49"/>
                </a:solidFill>
                <a:latin typeface="Tahoma"/>
                <a:cs typeface="Tahoma"/>
              </a:rPr>
              <a:t>/</a:t>
            </a:r>
            <a:r>
              <a:rPr dirty="0" sz="1800" spc="-320" b="1">
                <a:solidFill>
                  <a:srgbClr val="092D49"/>
                </a:solidFill>
                <a:latin typeface="Tahoma"/>
                <a:cs typeface="Tahoma"/>
              </a:rPr>
              <a:t>3</a:t>
            </a:r>
            <a:r>
              <a:rPr dirty="0" baseline="23148" sz="1800" spc="-112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baseline="23148" sz="1800" spc="-104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baseline="23148" sz="1800" spc="52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17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7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1800" spc="-17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3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1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1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18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11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14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1800" spc="-10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800" spc="-13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25275" y="2981325"/>
            <a:ext cx="1762125" cy="428625"/>
          </a:xfrm>
          <a:prstGeom prst="rect">
            <a:avLst/>
          </a:prstGeom>
          <a:solidFill>
            <a:srgbClr val="E2295C"/>
          </a:solidFill>
        </p:spPr>
        <p:txBody>
          <a:bodyPr wrap="square" lIns="0" tIns="46990" rIns="0" bIns="0" rtlCol="0" vert="horz">
            <a:spAutoFit/>
          </a:bodyPr>
          <a:lstStyle/>
          <a:p>
            <a:pPr marL="254000">
              <a:lnSpc>
                <a:spcPct val="100000"/>
              </a:lnSpc>
              <a:spcBef>
                <a:spcPts val="370"/>
              </a:spcBef>
            </a:pPr>
            <a:r>
              <a:rPr dirty="0" sz="2000" spc="-170" b="1">
                <a:solidFill>
                  <a:srgbClr val="FFFFFF"/>
                </a:solidFill>
                <a:latin typeface="Tahoma"/>
                <a:cs typeface="Tahoma"/>
              </a:rPr>
              <a:t>SG</a:t>
            </a:r>
            <a:r>
              <a:rPr dirty="0" sz="2000" spc="-22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000" spc="-8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000" spc="-135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000" spc="-11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000" spc="-35" b="1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z="2000" spc="-8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2000" spc="-16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000" spc="-14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725275" y="3695700"/>
            <a:ext cx="1762125" cy="438150"/>
          </a:xfrm>
          <a:prstGeom prst="rect">
            <a:avLst/>
          </a:prstGeom>
          <a:solidFill>
            <a:srgbClr val="B5C0C8"/>
          </a:solidFill>
        </p:spPr>
        <p:txBody>
          <a:bodyPr wrap="square" lIns="0" tIns="76835" rIns="0" bIns="0" rtlCol="0" vert="horz">
            <a:spAutoFit/>
          </a:bodyPr>
          <a:lstStyle/>
          <a:p>
            <a:pPr marL="231775">
              <a:lnSpc>
                <a:spcPct val="100000"/>
              </a:lnSpc>
              <a:spcBef>
                <a:spcPts val="605"/>
              </a:spcBef>
            </a:pPr>
            <a:r>
              <a:rPr dirty="0" sz="1800" spc="-26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1800" spc="-9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800" spc="-15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18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9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800" spc="-9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1800" spc="-17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2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800" spc="-18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14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48956" y="2467927"/>
            <a:ext cx="12795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1800" spc="-10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800" spc="-9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1800" spc="-3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18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3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10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1800" spc="-1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13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1800" spc="-3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17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1800" spc="-10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0450" y="2981325"/>
            <a:ext cx="1762125" cy="428625"/>
          </a:xfrm>
          <a:prstGeom prst="rect">
            <a:avLst/>
          </a:prstGeom>
          <a:solidFill>
            <a:srgbClr val="E2295C"/>
          </a:solidFill>
        </p:spPr>
        <p:txBody>
          <a:bodyPr wrap="square" lIns="0" tIns="50165" rIns="0" bIns="0" rtlCol="0" vert="horz">
            <a:spAutoFit/>
          </a:bodyPr>
          <a:lstStyle/>
          <a:p>
            <a:pPr algn="ctr" marL="15875">
              <a:lnSpc>
                <a:spcPct val="100000"/>
              </a:lnSpc>
              <a:spcBef>
                <a:spcPts val="395"/>
              </a:spcBef>
            </a:pPr>
            <a:r>
              <a:rPr dirty="0" sz="2000" spc="-175" b="1">
                <a:solidFill>
                  <a:srgbClr val="FFFFFF"/>
                </a:solidFill>
                <a:latin typeface="Tahoma"/>
                <a:cs typeface="Tahoma"/>
              </a:rPr>
              <a:t>SG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10450" y="3705225"/>
            <a:ext cx="1762125" cy="428625"/>
          </a:xfrm>
          <a:prstGeom prst="rect">
            <a:avLst/>
          </a:prstGeom>
          <a:solidFill>
            <a:srgbClr val="B5C0C8"/>
          </a:solidFill>
        </p:spPr>
        <p:txBody>
          <a:bodyPr wrap="square" lIns="0" tIns="47625" rIns="0" bIns="0" rtlCol="0" vert="horz">
            <a:spAutoFit/>
          </a:bodyPr>
          <a:lstStyle/>
          <a:p>
            <a:pPr marL="587375">
              <a:lnSpc>
                <a:spcPct val="100000"/>
              </a:lnSpc>
              <a:spcBef>
                <a:spcPts val="375"/>
              </a:spcBef>
            </a:pPr>
            <a:r>
              <a:rPr dirty="0" sz="2000" spc="-175" b="1">
                <a:solidFill>
                  <a:srgbClr val="092D49"/>
                </a:solidFill>
                <a:latin typeface="Tahoma"/>
                <a:cs typeface="Tahoma"/>
              </a:rPr>
              <a:t>KAPA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144625" y="2914650"/>
            <a:ext cx="2171700" cy="514350"/>
          </a:xfrm>
          <a:custGeom>
            <a:avLst/>
            <a:gdLst/>
            <a:ahLst/>
            <a:cxnLst/>
            <a:rect l="l" t="t" r="r" b="b"/>
            <a:pathLst>
              <a:path w="2171700" h="514350">
                <a:moveTo>
                  <a:pt x="0" y="85725"/>
                </a:moveTo>
                <a:lnTo>
                  <a:pt x="6732" y="52345"/>
                </a:lnTo>
                <a:lnTo>
                  <a:pt x="25098" y="25098"/>
                </a:lnTo>
                <a:lnTo>
                  <a:pt x="52345" y="6732"/>
                </a:lnTo>
                <a:lnTo>
                  <a:pt x="85725" y="0"/>
                </a:lnTo>
                <a:lnTo>
                  <a:pt x="2085975" y="0"/>
                </a:lnTo>
                <a:lnTo>
                  <a:pt x="2119354" y="6732"/>
                </a:lnTo>
                <a:lnTo>
                  <a:pt x="2146601" y="25098"/>
                </a:lnTo>
                <a:lnTo>
                  <a:pt x="2164967" y="52345"/>
                </a:lnTo>
                <a:lnTo>
                  <a:pt x="2171700" y="85725"/>
                </a:lnTo>
                <a:lnTo>
                  <a:pt x="2171700" y="428625"/>
                </a:lnTo>
                <a:lnTo>
                  <a:pt x="2164967" y="462004"/>
                </a:lnTo>
                <a:lnTo>
                  <a:pt x="2146601" y="489251"/>
                </a:lnTo>
                <a:lnTo>
                  <a:pt x="2119354" y="507617"/>
                </a:lnTo>
                <a:lnTo>
                  <a:pt x="2085975" y="514350"/>
                </a:lnTo>
                <a:lnTo>
                  <a:pt x="85725" y="514350"/>
                </a:lnTo>
                <a:lnTo>
                  <a:pt x="52345" y="507617"/>
                </a:lnTo>
                <a:lnTo>
                  <a:pt x="25098" y="489251"/>
                </a:lnTo>
                <a:lnTo>
                  <a:pt x="6732" y="462004"/>
                </a:lnTo>
                <a:lnTo>
                  <a:pt x="0" y="428625"/>
                </a:lnTo>
                <a:lnTo>
                  <a:pt x="0" y="85725"/>
                </a:lnTo>
                <a:close/>
              </a:path>
            </a:pathLst>
          </a:custGeom>
          <a:ln w="38100">
            <a:solidFill>
              <a:srgbClr val="0546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4548485" y="2960623"/>
            <a:ext cx="13811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6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2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733925" y="3086100"/>
            <a:ext cx="11601450" cy="1133475"/>
            <a:chOff x="4733925" y="3086100"/>
            <a:chExt cx="11601450" cy="1133475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3925" y="3086100"/>
              <a:ext cx="1609725" cy="98107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163675" y="3629025"/>
              <a:ext cx="2152650" cy="571500"/>
            </a:xfrm>
            <a:custGeom>
              <a:avLst/>
              <a:gdLst/>
              <a:ahLst/>
              <a:cxnLst/>
              <a:rect l="l" t="t" r="r" b="b"/>
              <a:pathLst>
                <a:path w="2152650" h="571500">
                  <a:moveTo>
                    <a:pt x="0" y="95250"/>
                  </a:moveTo>
                  <a:lnTo>
                    <a:pt x="7489" y="58185"/>
                  </a:lnTo>
                  <a:lnTo>
                    <a:pt x="27908" y="27908"/>
                  </a:lnTo>
                  <a:lnTo>
                    <a:pt x="58185" y="7489"/>
                  </a:lnTo>
                  <a:lnTo>
                    <a:pt x="95250" y="0"/>
                  </a:lnTo>
                  <a:lnTo>
                    <a:pt x="2057400" y="0"/>
                  </a:lnTo>
                  <a:lnTo>
                    <a:pt x="2094464" y="7489"/>
                  </a:lnTo>
                  <a:lnTo>
                    <a:pt x="2124741" y="27908"/>
                  </a:lnTo>
                  <a:lnTo>
                    <a:pt x="2145160" y="58185"/>
                  </a:lnTo>
                  <a:lnTo>
                    <a:pt x="2152650" y="95250"/>
                  </a:lnTo>
                  <a:lnTo>
                    <a:pt x="2152650" y="476250"/>
                  </a:lnTo>
                  <a:lnTo>
                    <a:pt x="2145160" y="513314"/>
                  </a:lnTo>
                  <a:lnTo>
                    <a:pt x="2124741" y="543591"/>
                  </a:lnTo>
                  <a:lnTo>
                    <a:pt x="2094464" y="564010"/>
                  </a:lnTo>
                  <a:lnTo>
                    <a:pt x="2057400" y="571500"/>
                  </a:lnTo>
                  <a:lnTo>
                    <a:pt x="95250" y="571500"/>
                  </a:lnTo>
                  <a:lnTo>
                    <a:pt x="58185" y="564010"/>
                  </a:lnTo>
                  <a:lnTo>
                    <a:pt x="27908" y="543591"/>
                  </a:lnTo>
                  <a:lnTo>
                    <a:pt x="7489" y="513314"/>
                  </a:lnTo>
                  <a:lnTo>
                    <a:pt x="0" y="476250"/>
                  </a:lnTo>
                  <a:lnTo>
                    <a:pt x="0" y="95250"/>
                  </a:lnTo>
                  <a:close/>
                </a:path>
              </a:pathLst>
            </a:custGeom>
            <a:ln w="38100">
              <a:solidFill>
                <a:srgbClr val="03223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14592935" y="2467927"/>
            <a:ext cx="12706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45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1800" spc="-10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3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1800" spc="-10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1800" spc="-10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11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1800" spc="-6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1800" spc="-17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12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1800" spc="-18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1800" spc="-25" b="1">
                <a:solidFill>
                  <a:srgbClr val="092D49"/>
                </a:solidFill>
                <a:latin typeface="Tahoma"/>
                <a:cs typeface="Tahoma"/>
              </a:rPr>
              <a:t>ll</a:t>
            </a:r>
            <a:r>
              <a:rPr dirty="0" sz="1800" spc="-13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12314" y="2899727"/>
            <a:ext cx="2449830" cy="11258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3175">
              <a:lnSpc>
                <a:spcPct val="100299"/>
              </a:lnSpc>
              <a:spcBef>
                <a:spcPts val="90"/>
              </a:spcBef>
            </a:pPr>
            <a:r>
              <a:rPr dirty="0" sz="2400" spc="-260" b="1">
                <a:solidFill>
                  <a:srgbClr val="092D49"/>
                </a:solidFill>
                <a:latin typeface="Tahoma"/>
                <a:cs typeface="Tahoma"/>
              </a:rPr>
              <a:t>48</a:t>
            </a:r>
            <a:r>
              <a:rPr dirty="0" sz="2400" spc="-24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14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5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4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9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8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A 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3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25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400" spc="-32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C  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8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2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2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445868" y="3704209"/>
            <a:ext cx="15976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4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0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14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36141" y="4807648"/>
            <a:ext cx="61944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Comparison</a:t>
            </a:r>
            <a:r>
              <a:rPr dirty="0" sz="24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20" b="1">
                <a:solidFill>
                  <a:srgbClr val="092D49"/>
                </a:solidFill>
                <a:latin typeface="Tahoma"/>
                <a:cs typeface="Tahoma"/>
              </a:rPr>
              <a:t>of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15" b="1">
                <a:solidFill>
                  <a:srgbClr val="092D49"/>
                </a:solidFill>
                <a:latin typeface="Tahoma"/>
                <a:cs typeface="Tahoma"/>
              </a:rPr>
              <a:t>SG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performance</a:t>
            </a:r>
            <a:r>
              <a:rPr dirty="0" sz="2400" spc="-22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90" b="1">
                <a:solidFill>
                  <a:srgbClr val="092D49"/>
                </a:solidFill>
                <a:latin typeface="Tahoma"/>
                <a:cs typeface="Tahoma"/>
              </a:rPr>
              <a:t>to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MSK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results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596613" y="9286240"/>
            <a:ext cx="12750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 b="1" i="1">
                <a:solidFill>
                  <a:srgbClr val="092D49"/>
                </a:solidFill>
                <a:latin typeface="Trebuchet MS"/>
                <a:cs typeface="Trebuchet MS"/>
              </a:rPr>
              <a:t>A</a:t>
            </a:r>
            <a:r>
              <a:rPr dirty="0" sz="2400" spc="-165" b="1" i="1">
                <a:solidFill>
                  <a:srgbClr val="092D49"/>
                </a:solidFill>
                <a:latin typeface="Trebuchet MS"/>
                <a:cs typeface="Trebuchet MS"/>
              </a:rPr>
              <a:t>M</a:t>
            </a:r>
            <a:r>
              <a:rPr dirty="0" sz="2400" b="1" i="1">
                <a:solidFill>
                  <a:srgbClr val="092D49"/>
                </a:solidFill>
                <a:latin typeface="Trebuchet MS"/>
                <a:cs typeface="Trebuchet MS"/>
              </a:rPr>
              <a:t>P</a:t>
            </a:r>
            <a:r>
              <a:rPr dirty="0" sz="2400" spc="-254" b="1" i="1">
                <a:solidFill>
                  <a:srgbClr val="092D49"/>
                </a:solidFill>
                <a:latin typeface="Trebuchet MS"/>
                <a:cs typeface="Trebuchet MS"/>
              </a:rPr>
              <a:t> </a:t>
            </a:r>
            <a:r>
              <a:rPr dirty="0" sz="2400" spc="-135" b="1" i="1">
                <a:solidFill>
                  <a:srgbClr val="092D49"/>
                </a:solidFill>
                <a:latin typeface="Trebuchet MS"/>
                <a:cs typeface="Trebuchet MS"/>
              </a:rPr>
              <a:t>2</a:t>
            </a:r>
            <a:r>
              <a:rPr dirty="0" sz="2400" spc="-210" b="1" i="1">
                <a:solidFill>
                  <a:srgbClr val="092D49"/>
                </a:solidFill>
                <a:latin typeface="Trebuchet MS"/>
                <a:cs typeface="Trebuchet MS"/>
              </a:rPr>
              <a:t>02</a:t>
            </a:r>
            <a:r>
              <a:rPr dirty="0" sz="2400" spc="-185" b="1" i="1">
                <a:solidFill>
                  <a:srgbClr val="092D49"/>
                </a:solidFill>
                <a:latin typeface="Trebuchet MS"/>
                <a:cs typeface="Trebuchet MS"/>
              </a:rPr>
              <a:t>4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4075" y="5419725"/>
            <a:ext cx="4657725" cy="360045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649591" y="9077642"/>
            <a:ext cx="11620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6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1800" spc="-9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1800" spc="-150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18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17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1800" spc="-105" b="1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1800" spc="-20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800" spc="-220" b="1">
                <a:solidFill>
                  <a:srgbClr val="092D49"/>
                </a:solidFill>
                <a:latin typeface="Tahoma"/>
                <a:cs typeface="Tahoma"/>
              </a:rPr>
              <a:t>(</a:t>
            </a:r>
            <a:r>
              <a:rPr dirty="0" sz="1800" spc="-585" b="1">
                <a:solidFill>
                  <a:srgbClr val="092D49"/>
                </a:solidFill>
                <a:latin typeface="Tahoma"/>
                <a:cs typeface="Tahoma"/>
              </a:rPr>
              <a:t>%</a:t>
            </a:r>
            <a:r>
              <a:rPr dirty="0" sz="1800" spc="-200" b="1">
                <a:solidFill>
                  <a:srgbClr val="092D49"/>
                </a:solidFill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9875" y="9795674"/>
            <a:ext cx="146685" cy="31305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800" spc="-200" b="1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>
                <a:solidFill>
                  <a:srgbClr val="092D49"/>
                </a:solidFill>
              </a:rPr>
              <a:t>©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SOPHiA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55">
                <a:solidFill>
                  <a:srgbClr val="092D49"/>
                </a:solidFill>
              </a:rPr>
              <a:t>GENETICS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60">
                <a:solidFill>
                  <a:srgbClr val="092D49"/>
                </a:solidFill>
              </a:rPr>
              <a:t>2024</a:t>
            </a:r>
            <a:r>
              <a:rPr dirty="0" spc="165">
                <a:solidFill>
                  <a:srgbClr val="092D49"/>
                </a:solidFill>
              </a:rPr>
              <a:t> </a:t>
            </a:r>
            <a:r>
              <a:rPr dirty="0" spc="-170">
                <a:solidFill>
                  <a:srgbClr val="092D49"/>
                </a:solidFill>
              </a:rPr>
              <a:t>|</a:t>
            </a:r>
            <a:r>
              <a:rPr dirty="0" spc="-10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Confidential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25">
                <a:solidFill>
                  <a:srgbClr val="092D49"/>
                </a:solidFill>
              </a:rPr>
              <a:t> </a:t>
            </a:r>
            <a:r>
              <a:rPr dirty="0" spc="-10">
                <a:solidFill>
                  <a:srgbClr val="092D49"/>
                </a:solidFill>
              </a:rPr>
              <a:t>For</a:t>
            </a:r>
            <a:r>
              <a:rPr dirty="0" spc="-190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research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65">
                <a:solidFill>
                  <a:srgbClr val="092D49"/>
                </a:solidFill>
              </a:rPr>
              <a:t> </a:t>
            </a:r>
            <a:r>
              <a:rPr dirty="0" spc="-20">
                <a:solidFill>
                  <a:srgbClr val="092D49"/>
                </a:solidFill>
              </a:rPr>
              <a:t>only</a:t>
            </a:r>
            <a:r>
              <a:rPr dirty="0" spc="-110">
                <a:solidFill>
                  <a:srgbClr val="092D49"/>
                </a:solidFill>
              </a:rPr>
              <a:t> </a:t>
            </a:r>
            <a:r>
              <a:rPr dirty="0" spc="-65">
                <a:solidFill>
                  <a:srgbClr val="092D49"/>
                </a:solidFill>
              </a:rPr>
              <a:t>-</a:t>
            </a:r>
            <a:r>
              <a:rPr dirty="0" spc="-135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Not</a:t>
            </a:r>
            <a:r>
              <a:rPr dirty="0" spc="-100">
                <a:solidFill>
                  <a:srgbClr val="092D49"/>
                </a:solidFill>
              </a:rPr>
              <a:t> </a:t>
            </a:r>
            <a:r>
              <a:rPr dirty="0" spc="-30">
                <a:solidFill>
                  <a:srgbClr val="092D49"/>
                </a:solidFill>
              </a:rPr>
              <a:t>for</a:t>
            </a:r>
            <a:r>
              <a:rPr dirty="0" spc="-114">
                <a:solidFill>
                  <a:srgbClr val="092D49"/>
                </a:solidFill>
              </a:rPr>
              <a:t> </a:t>
            </a:r>
            <a:r>
              <a:rPr dirty="0" spc="-45">
                <a:solidFill>
                  <a:srgbClr val="092D49"/>
                </a:solidFill>
              </a:rPr>
              <a:t>use</a:t>
            </a:r>
            <a:r>
              <a:rPr dirty="0" spc="-140">
                <a:solidFill>
                  <a:srgbClr val="092D49"/>
                </a:solidFill>
              </a:rPr>
              <a:t> </a:t>
            </a:r>
            <a:r>
              <a:rPr dirty="0">
                <a:solidFill>
                  <a:srgbClr val="092D49"/>
                </a:solidFill>
              </a:rPr>
              <a:t>in</a:t>
            </a:r>
            <a:r>
              <a:rPr dirty="0" spc="-130">
                <a:solidFill>
                  <a:srgbClr val="092D49"/>
                </a:solidFill>
              </a:rPr>
              <a:t> </a:t>
            </a:r>
            <a:r>
              <a:rPr dirty="0" spc="-15">
                <a:solidFill>
                  <a:srgbClr val="092D49"/>
                </a:solidFill>
              </a:rPr>
              <a:t>diagnostic</a:t>
            </a:r>
            <a:r>
              <a:rPr dirty="0" spc="-95">
                <a:solidFill>
                  <a:srgbClr val="092D49"/>
                </a:solidFill>
              </a:rPr>
              <a:t> </a:t>
            </a:r>
            <a:r>
              <a:rPr dirty="0" spc="-25">
                <a:solidFill>
                  <a:srgbClr val="092D49"/>
                </a:solidFill>
              </a:rPr>
              <a:t>procedures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8153400" y="5495925"/>
            <a:ext cx="1228725" cy="46672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4925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275"/>
              </a:spcBef>
            </a:pPr>
            <a:r>
              <a:rPr dirty="0" sz="2400" spc="-280" b="1">
                <a:solidFill>
                  <a:srgbClr val="E2295C"/>
                </a:solidFill>
                <a:latin typeface="Tahoma"/>
                <a:cs typeface="Tahoma"/>
              </a:rPr>
              <a:t>R</a:t>
            </a:r>
            <a:r>
              <a:rPr dirty="0" baseline="26881" sz="2325" spc="-419" b="1">
                <a:solidFill>
                  <a:srgbClr val="E2295C"/>
                </a:solidFill>
                <a:latin typeface="Tahoma"/>
                <a:cs typeface="Tahoma"/>
              </a:rPr>
              <a:t>2</a:t>
            </a:r>
            <a:r>
              <a:rPr dirty="0" sz="2400" spc="-280" b="1">
                <a:solidFill>
                  <a:srgbClr val="E2295C"/>
                </a:solidFill>
                <a:latin typeface="Tahoma"/>
                <a:cs typeface="Tahoma"/>
              </a:rPr>
              <a:t>=0.97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90641" y="5869813"/>
            <a:ext cx="313055" cy="2531110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800" spc="-30" b="1">
                <a:solidFill>
                  <a:srgbClr val="0F131C"/>
                </a:solidFill>
                <a:latin typeface="Tahoma"/>
                <a:cs typeface="Tahoma"/>
              </a:rPr>
              <a:t>S</a:t>
            </a:r>
            <a:r>
              <a:rPr dirty="0" sz="1800" spc="40" b="1">
                <a:solidFill>
                  <a:srgbClr val="0F131C"/>
                </a:solidFill>
                <a:latin typeface="Tahoma"/>
                <a:cs typeface="Tahoma"/>
              </a:rPr>
              <a:t>O</a:t>
            </a:r>
            <a:r>
              <a:rPr dirty="0" sz="1800" spc="-25" b="1">
                <a:solidFill>
                  <a:srgbClr val="0F131C"/>
                </a:solidFill>
                <a:latin typeface="Tahoma"/>
                <a:cs typeface="Tahoma"/>
              </a:rPr>
              <a:t>P</a:t>
            </a:r>
            <a:r>
              <a:rPr dirty="0" sz="1800" spc="-15" b="1">
                <a:solidFill>
                  <a:srgbClr val="0F131C"/>
                </a:solidFill>
                <a:latin typeface="Tahoma"/>
                <a:cs typeface="Tahoma"/>
              </a:rPr>
              <a:t>H</a:t>
            </a:r>
            <a:r>
              <a:rPr dirty="0" sz="1800" spc="25" b="1">
                <a:solidFill>
                  <a:srgbClr val="0F131C"/>
                </a:solidFill>
                <a:latin typeface="Tahoma"/>
                <a:cs typeface="Tahoma"/>
              </a:rPr>
              <a:t>i</a:t>
            </a:r>
            <a:r>
              <a:rPr dirty="0" sz="1800" b="1">
                <a:solidFill>
                  <a:srgbClr val="0F131C"/>
                </a:solidFill>
                <a:latin typeface="Tahoma"/>
                <a:cs typeface="Tahoma"/>
              </a:rPr>
              <a:t>A</a:t>
            </a:r>
            <a:r>
              <a:rPr dirty="0" sz="1800" spc="-140" b="1">
                <a:solidFill>
                  <a:srgbClr val="0F131C"/>
                </a:solidFill>
                <a:latin typeface="Tahoma"/>
                <a:cs typeface="Tahoma"/>
              </a:rPr>
              <a:t> </a:t>
            </a:r>
            <a:r>
              <a:rPr dirty="0" sz="1800" spc="-25" b="1">
                <a:solidFill>
                  <a:srgbClr val="0F131C"/>
                </a:solidFill>
                <a:latin typeface="Tahoma"/>
                <a:cs typeface="Tahoma"/>
              </a:rPr>
              <a:t>G</a:t>
            </a:r>
            <a:r>
              <a:rPr dirty="0" sz="1800" spc="-15" b="1">
                <a:solidFill>
                  <a:srgbClr val="0F131C"/>
                </a:solidFill>
                <a:latin typeface="Tahoma"/>
                <a:cs typeface="Tahoma"/>
              </a:rPr>
              <a:t>E</a:t>
            </a:r>
            <a:r>
              <a:rPr dirty="0" sz="1800" b="1">
                <a:solidFill>
                  <a:srgbClr val="0F131C"/>
                </a:solidFill>
                <a:latin typeface="Tahoma"/>
                <a:cs typeface="Tahoma"/>
              </a:rPr>
              <a:t>N</a:t>
            </a:r>
            <a:r>
              <a:rPr dirty="0" sz="1800" spc="-10" b="1">
                <a:solidFill>
                  <a:srgbClr val="0F131C"/>
                </a:solidFill>
                <a:latin typeface="Tahoma"/>
                <a:cs typeface="Tahoma"/>
              </a:rPr>
              <a:t>E</a:t>
            </a:r>
            <a:r>
              <a:rPr dirty="0" sz="1800" spc="45" b="1">
                <a:solidFill>
                  <a:srgbClr val="0F131C"/>
                </a:solidFill>
                <a:latin typeface="Tahoma"/>
                <a:cs typeface="Tahoma"/>
              </a:rPr>
              <a:t>T</a:t>
            </a:r>
            <a:r>
              <a:rPr dirty="0" sz="1800" spc="-20" b="1">
                <a:solidFill>
                  <a:srgbClr val="0F131C"/>
                </a:solidFill>
                <a:latin typeface="Tahoma"/>
                <a:cs typeface="Tahoma"/>
              </a:rPr>
              <a:t>I</a:t>
            </a:r>
            <a:r>
              <a:rPr dirty="0" sz="1800" b="1">
                <a:solidFill>
                  <a:srgbClr val="0F131C"/>
                </a:solidFill>
                <a:latin typeface="Tahoma"/>
                <a:cs typeface="Tahoma"/>
              </a:rPr>
              <a:t>CS</a:t>
            </a:r>
            <a:r>
              <a:rPr dirty="0" sz="1800" spc="-180" b="1">
                <a:solidFill>
                  <a:srgbClr val="0F131C"/>
                </a:solidFill>
                <a:latin typeface="Tahoma"/>
                <a:cs typeface="Tahoma"/>
              </a:rPr>
              <a:t> </a:t>
            </a:r>
            <a:r>
              <a:rPr dirty="0" sz="1800" spc="-30" b="1">
                <a:solidFill>
                  <a:srgbClr val="0F131C"/>
                </a:solidFill>
                <a:latin typeface="Tahoma"/>
                <a:cs typeface="Tahoma"/>
              </a:rPr>
              <a:t>V</a:t>
            </a:r>
            <a:r>
              <a:rPr dirty="0" sz="1800" b="1">
                <a:solidFill>
                  <a:srgbClr val="0F131C"/>
                </a:solidFill>
                <a:latin typeface="Tahoma"/>
                <a:cs typeface="Tahoma"/>
              </a:rPr>
              <a:t>F</a:t>
            </a:r>
            <a:r>
              <a:rPr dirty="0" sz="1800" spc="-125" b="1">
                <a:solidFill>
                  <a:srgbClr val="0F131C"/>
                </a:solidFill>
                <a:latin typeface="Tahoma"/>
                <a:cs typeface="Tahoma"/>
              </a:rPr>
              <a:t> </a:t>
            </a:r>
            <a:r>
              <a:rPr dirty="0" sz="1800" spc="-20" b="1">
                <a:solidFill>
                  <a:srgbClr val="0F131C"/>
                </a:solidFill>
                <a:latin typeface="Tahoma"/>
                <a:cs typeface="Tahoma"/>
              </a:rPr>
              <a:t>(</a:t>
            </a:r>
            <a:r>
              <a:rPr dirty="0" sz="1800" spc="-45" b="1">
                <a:solidFill>
                  <a:srgbClr val="0F131C"/>
                </a:solidFill>
                <a:latin typeface="Tahoma"/>
                <a:cs typeface="Tahoma"/>
              </a:rPr>
              <a:t>%</a:t>
            </a:r>
            <a:r>
              <a:rPr dirty="0" sz="1800" b="1">
                <a:solidFill>
                  <a:srgbClr val="0F131C"/>
                </a:solidFill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10258425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220"/>
              <a:t>Streamlined</a:t>
            </a:r>
            <a:r>
              <a:rPr dirty="0" spc="-380"/>
              <a:t> </a:t>
            </a:r>
            <a:r>
              <a:rPr dirty="0" spc="-270"/>
              <a:t>end-to-end</a:t>
            </a:r>
            <a:r>
              <a:rPr dirty="0" spc="-380"/>
              <a:t> </a:t>
            </a:r>
            <a:r>
              <a:rPr dirty="0" spc="-185"/>
              <a:t>Liquid</a:t>
            </a:r>
            <a:r>
              <a:rPr dirty="0" spc="-315"/>
              <a:t> </a:t>
            </a:r>
            <a:r>
              <a:rPr dirty="0" spc="-225"/>
              <a:t>Biopsy</a:t>
            </a:r>
            <a:r>
              <a:rPr dirty="0" spc="-405"/>
              <a:t> </a:t>
            </a:r>
            <a:r>
              <a:rPr dirty="0" spc="-229"/>
              <a:t>workflow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4614" y="9647237"/>
            <a:ext cx="107105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092D49"/>
                </a:solidFill>
                <a:latin typeface="Tahoma"/>
                <a:cs typeface="Tahoma"/>
              </a:rPr>
              <a:t>cfDNA,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cell-free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75">
                <a:solidFill>
                  <a:srgbClr val="092D49"/>
                </a:solidFill>
                <a:latin typeface="Tahoma"/>
                <a:cs typeface="Tahoma"/>
              </a:rPr>
              <a:t>DNA;</a:t>
            </a:r>
            <a:r>
              <a:rPr dirty="0" sz="1200" spc="-1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CNVs,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copy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number</a:t>
            </a:r>
            <a:r>
              <a:rPr dirty="0" sz="1200" spc="-1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092D49"/>
                </a:solidFill>
                <a:latin typeface="Tahoma"/>
                <a:cs typeface="Tahoma"/>
              </a:rPr>
              <a:t>variations;</a:t>
            </a:r>
            <a:r>
              <a:rPr dirty="0" sz="1200" spc="-1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092D49"/>
                </a:solidFill>
                <a:latin typeface="Tahoma"/>
                <a:cs typeface="Tahoma"/>
              </a:rPr>
              <a:t>Indels,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insertions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deletions;</a:t>
            </a:r>
            <a:r>
              <a:rPr dirty="0" sz="1200" spc="-12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092D49"/>
                </a:solidFill>
                <a:latin typeface="Tahoma"/>
                <a:cs typeface="Tahoma"/>
              </a:rPr>
              <a:t>SNVs,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single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nucleotide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092D49"/>
                </a:solidFill>
                <a:latin typeface="Tahoma"/>
                <a:cs typeface="Tahoma"/>
              </a:rPr>
              <a:t>variants;</a:t>
            </a:r>
            <a:r>
              <a:rPr dirty="0" sz="1200" spc="-13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92D49"/>
                </a:solidFill>
                <a:latin typeface="Tahoma"/>
                <a:cs typeface="Tahoma"/>
              </a:rPr>
              <a:t>ULP,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Universal</a:t>
            </a:r>
            <a:r>
              <a:rPr dirty="0" sz="1200" spc="-14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Library</a:t>
            </a:r>
            <a:r>
              <a:rPr dirty="0" sz="1200" spc="-1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092D49"/>
                </a:solidFill>
                <a:latin typeface="Tahoma"/>
                <a:cs typeface="Tahoma"/>
              </a:rPr>
              <a:t>Prep;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092D49"/>
                </a:solidFill>
                <a:latin typeface="Tahoma"/>
                <a:cs typeface="Tahoma"/>
              </a:rPr>
              <a:t>WBC,</a:t>
            </a:r>
            <a:r>
              <a:rPr dirty="0" sz="1200" spc="-1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092D49"/>
                </a:solidFill>
                <a:latin typeface="Tahoma"/>
                <a:cs typeface="Tahoma"/>
              </a:rPr>
              <a:t>white</a:t>
            </a:r>
            <a:r>
              <a:rPr dirty="0" sz="1200" spc="-1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092D49"/>
                </a:solidFill>
                <a:latin typeface="Tahoma"/>
                <a:cs typeface="Tahoma"/>
              </a:rPr>
              <a:t>blood</a:t>
            </a:r>
            <a:r>
              <a:rPr dirty="0" sz="1200" spc="-11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1200" spc="-15">
                <a:solidFill>
                  <a:srgbClr val="092D49"/>
                </a:solidFill>
                <a:latin typeface="Tahoma"/>
                <a:cs typeface="Tahoma"/>
              </a:rPr>
              <a:t>cell.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463" y="3302774"/>
            <a:ext cx="16679370" cy="459202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285875" y="9820275"/>
            <a:ext cx="7858125" cy="276225"/>
          </a:xfrm>
          <a:custGeom>
            <a:avLst/>
            <a:gdLst/>
            <a:ahLst/>
            <a:cxnLst/>
            <a:rect l="l" t="t" r="r" b="b"/>
            <a:pathLst>
              <a:path w="7858125" h="276225">
                <a:moveTo>
                  <a:pt x="7858125" y="0"/>
                </a:moveTo>
                <a:lnTo>
                  <a:pt x="0" y="0"/>
                </a:lnTo>
                <a:lnTo>
                  <a:pt x="0" y="276225"/>
                </a:lnTo>
                <a:lnTo>
                  <a:pt x="7858125" y="276225"/>
                </a:lnTo>
                <a:lnTo>
                  <a:pt x="7858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8</a:t>
            </a:fld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/>
              <a:t>©</a:t>
            </a:r>
            <a:r>
              <a:rPr dirty="0" spc="-145"/>
              <a:t> </a:t>
            </a:r>
            <a:r>
              <a:rPr dirty="0" spc="-20"/>
              <a:t>SOPHiA</a:t>
            </a:r>
            <a:r>
              <a:rPr dirty="0" spc="-165"/>
              <a:t> </a:t>
            </a:r>
            <a:r>
              <a:rPr dirty="0" spc="-55"/>
              <a:t>GENETICS</a:t>
            </a:r>
            <a:r>
              <a:rPr dirty="0" spc="-114"/>
              <a:t> </a:t>
            </a:r>
            <a:r>
              <a:rPr dirty="0" spc="-60"/>
              <a:t>2024</a:t>
            </a:r>
            <a:r>
              <a:rPr dirty="0" spc="80"/>
              <a:t> </a:t>
            </a:r>
            <a:r>
              <a:rPr dirty="0" spc="-170"/>
              <a:t>|</a:t>
            </a:r>
            <a:r>
              <a:rPr dirty="0" spc="-110"/>
              <a:t> </a:t>
            </a:r>
            <a:r>
              <a:rPr dirty="0" spc="-5"/>
              <a:t>Confidential</a:t>
            </a:r>
            <a:r>
              <a:rPr dirty="0" spc="-155"/>
              <a:t> </a:t>
            </a:r>
            <a:r>
              <a:rPr dirty="0" spc="-65"/>
              <a:t>-</a:t>
            </a:r>
            <a:r>
              <a:rPr dirty="0" spc="-130"/>
              <a:t> </a:t>
            </a:r>
            <a:r>
              <a:rPr dirty="0" spc="-10"/>
              <a:t>For</a:t>
            </a:r>
            <a:r>
              <a:rPr dirty="0" spc="-195"/>
              <a:t> </a:t>
            </a:r>
            <a:r>
              <a:rPr dirty="0" spc="-30"/>
              <a:t>research</a:t>
            </a:r>
            <a:r>
              <a:rPr dirty="0" spc="-130"/>
              <a:t> </a:t>
            </a:r>
            <a:r>
              <a:rPr dirty="0" spc="-45"/>
              <a:t>use</a:t>
            </a:r>
            <a:r>
              <a:rPr dirty="0" spc="-70"/>
              <a:t> </a:t>
            </a:r>
            <a:r>
              <a:rPr dirty="0" spc="-20"/>
              <a:t>only</a:t>
            </a:r>
            <a:r>
              <a:rPr dirty="0" spc="-110"/>
              <a:t> </a:t>
            </a:r>
            <a:r>
              <a:rPr dirty="0" spc="-65"/>
              <a:t>-</a:t>
            </a:r>
            <a:r>
              <a:rPr dirty="0" spc="-140"/>
              <a:t> </a:t>
            </a:r>
            <a:r>
              <a:rPr dirty="0" spc="-15"/>
              <a:t>Not</a:t>
            </a:r>
            <a:r>
              <a:rPr dirty="0" spc="-105"/>
              <a:t> </a:t>
            </a:r>
            <a:r>
              <a:rPr dirty="0" spc="-30"/>
              <a:t>for</a:t>
            </a:r>
            <a:r>
              <a:rPr dirty="0" spc="-114"/>
              <a:t> </a:t>
            </a:r>
            <a:r>
              <a:rPr dirty="0" spc="-45"/>
              <a:t>use</a:t>
            </a:r>
            <a:r>
              <a:rPr dirty="0" spc="-145"/>
              <a:t> </a:t>
            </a:r>
            <a:r>
              <a:rPr dirty="0"/>
              <a:t>in</a:t>
            </a:r>
            <a:r>
              <a:rPr dirty="0" spc="-135"/>
              <a:t> </a:t>
            </a:r>
            <a:r>
              <a:rPr dirty="0" spc="-15"/>
              <a:t>diagnostic</a:t>
            </a:r>
            <a:r>
              <a:rPr dirty="0" spc="-95"/>
              <a:t> </a:t>
            </a:r>
            <a:r>
              <a:rPr dirty="0" spc="-25"/>
              <a:t>procedures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8" y="5071"/>
            <a:ext cx="676275" cy="10277475"/>
          </a:xfrm>
          <a:custGeom>
            <a:avLst/>
            <a:gdLst/>
            <a:ahLst/>
            <a:cxnLst/>
            <a:rect l="l" t="t" r="r" b="b"/>
            <a:pathLst>
              <a:path w="676275" h="10277475">
                <a:moveTo>
                  <a:pt x="676215" y="0"/>
                </a:moveTo>
                <a:lnTo>
                  <a:pt x="0" y="0"/>
                </a:lnTo>
                <a:lnTo>
                  <a:pt x="0" y="10277407"/>
                </a:lnTo>
                <a:lnTo>
                  <a:pt x="676215" y="10277407"/>
                </a:lnTo>
                <a:lnTo>
                  <a:pt x="676215" y="0"/>
                </a:lnTo>
                <a:close/>
              </a:path>
            </a:pathLst>
          </a:custGeom>
          <a:solidFill>
            <a:srgbClr val="092D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0" y="0"/>
            <a:ext cx="2762250" cy="95250"/>
          </a:xfrm>
          <a:custGeom>
            <a:avLst/>
            <a:gdLst/>
            <a:ahLst/>
            <a:cxnLst/>
            <a:rect l="l" t="t" r="r" b="b"/>
            <a:pathLst>
              <a:path w="2762250" h="95250">
                <a:moveTo>
                  <a:pt x="2762250" y="0"/>
                </a:moveTo>
                <a:lnTo>
                  <a:pt x="0" y="0"/>
                </a:lnTo>
                <a:lnTo>
                  <a:pt x="0" y="95250"/>
                </a:lnTo>
                <a:lnTo>
                  <a:pt x="2762250" y="95250"/>
                </a:lnTo>
                <a:lnTo>
                  <a:pt x="2762250" y="0"/>
                </a:lnTo>
                <a:close/>
              </a:path>
            </a:pathLst>
          </a:custGeom>
          <a:solidFill>
            <a:srgbClr val="E229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087100" y="0"/>
            <a:ext cx="7200900" cy="10287000"/>
          </a:xfrm>
          <a:custGeom>
            <a:avLst/>
            <a:gdLst/>
            <a:ahLst/>
            <a:cxnLst/>
            <a:rect l="l" t="t" r="r" b="b"/>
            <a:pathLst>
              <a:path w="7200900" h="10287000">
                <a:moveTo>
                  <a:pt x="7200900" y="0"/>
                </a:moveTo>
                <a:lnTo>
                  <a:pt x="0" y="0"/>
                </a:lnTo>
                <a:lnTo>
                  <a:pt x="0" y="10287000"/>
                </a:lnTo>
                <a:lnTo>
                  <a:pt x="7200900" y="10287000"/>
                </a:lnTo>
                <a:lnTo>
                  <a:pt x="720090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64614" y="401002"/>
            <a:ext cx="2720340" cy="60896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10"/>
              <a:t>S</a:t>
            </a:r>
            <a:r>
              <a:rPr dirty="0" spc="-285"/>
              <a:t>O</a:t>
            </a:r>
            <a:r>
              <a:rPr dirty="0" spc="-265"/>
              <a:t>P</a:t>
            </a:r>
            <a:r>
              <a:rPr dirty="0" spc="-355"/>
              <a:t>H</a:t>
            </a:r>
            <a:r>
              <a:rPr dirty="0" spc="-250"/>
              <a:t>iA</a:t>
            </a:r>
            <a:r>
              <a:rPr dirty="0" spc="-370"/>
              <a:t> </a:t>
            </a:r>
            <a:r>
              <a:rPr dirty="0" spc="-495"/>
              <a:t>DDM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1425" y="295211"/>
            <a:ext cx="909637" cy="1014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90339" y="401002"/>
            <a:ext cx="3836670" cy="608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800" spc="-44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3800" spc="-3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3800" spc="-350" b="1">
                <a:solidFill>
                  <a:srgbClr val="092D49"/>
                </a:solidFill>
                <a:latin typeface="Tahoma"/>
                <a:cs typeface="Tahoma"/>
              </a:rPr>
              <a:t>x</a:t>
            </a:r>
            <a:r>
              <a:rPr dirty="0" sz="3800" spc="-29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3800" spc="-220" b="1">
                <a:solidFill>
                  <a:srgbClr val="092D49"/>
                </a:solidFill>
                <a:latin typeface="Tahoma"/>
                <a:cs typeface="Tahoma"/>
              </a:rPr>
              <a:t>are</a:t>
            </a:r>
            <a:r>
              <a:rPr dirty="0" sz="3800" spc="-4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3800" spc="-25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380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3800" spc="-18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3800" spc="-37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380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3800" spc="-33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3800" spc="-34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97939" y="5403786"/>
            <a:ext cx="135255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135" b="1">
                <a:solidFill>
                  <a:srgbClr val="092D49"/>
                </a:solidFill>
                <a:latin typeface="Tahoma"/>
                <a:cs typeface="Tahoma"/>
              </a:rPr>
              <a:t>ssess</a:t>
            </a:r>
            <a:r>
              <a:rPr dirty="0" sz="2000" spc="-26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000" spc="-12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000" spc="-10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5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218949" y="763933"/>
            <a:ext cx="889635" cy="7972425"/>
            <a:chOff x="14218949" y="763933"/>
            <a:chExt cx="889635" cy="7972425"/>
          </a:xfrm>
        </p:grpSpPr>
        <p:sp>
          <p:nvSpPr>
            <p:cNvPr id="10" name="object 10"/>
            <p:cNvSpPr/>
            <p:nvPr/>
          </p:nvSpPr>
          <p:spPr>
            <a:xfrm>
              <a:off x="14385571" y="4617850"/>
              <a:ext cx="471170" cy="528320"/>
            </a:xfrm>
            <a:custGeom>
              <a:avLst/>
              <a:gdLst/>
              <a:ahLst/>
              <a:cxnLst/>
              <a:rect l="l" t="t" r="r" b="b"/>
              <a:pathLst>
                <a:path w="471169" h="528320">
                  <a:moveTo>
                    <a:pt x="153473" y="32893"/>
                  </a:moveTo>
                  <a:lnTo>
                    <a:pt x="121951" y="59987"/>
                  </a:lnTo>
                  <a:lnTo>
                    <a:pt x="113845" y="84671"/>
                  </a:lnTo>
                  <a:lnTo>
                    <a:pt x="109537" y="95255"/>
                  </a:lnTo>
                  <a:lnTo>
                    <a:pt x="102667" y="104126"/>
                  </a:lnTo>
                  <a:lnTo>
                    <a:pt x="93690" y="110836"/>
                  </a:lnTo>
                  <a:lnTo>
                    <a:pt x="83058" y="114933"/>
                  </a:lnTo>
                  <a:lnTo>
                    <a:pt x="76344" y="116772"/>
                  </a:lnTo>
                  <a:lnTo>
                    <a:pt x="69863" y="118860"/>
                  </a:lnTo>
                  <a:lnTo>
                    <a:pt x="63149" y="121198"/>
                  </a:lnTo>
                  <a:lnTo>
                    <a:pt x="62207" y="121416"/>
                  </a:lnTo>
                  <a:lnTo>
                    <a:pt x="60354" y="121977"/>
                  </a:lnTo>
                  <a:lnTo>
                    <a:pt x="46377" y="129798"/>
                  </a:lnTo>
                  <a:lnTo>
                    <a:pt x="36801" y="141978"/>
                  </a:lnTo>
                  <a:lnTo>
                    <a:pt x="32464" y="156881"/>
                  </a:lnTo>
                  <a:lnTo>
                    <a:pt x="34209" y="172872"/>
                  </a:lnTo>
                  <a:lnTo>
                    <a:pt x="35601" y="181505"/>
                  </a:lnTo>
                  <a:lnTo>
                    <a:pt x="37684" y="188704"/>
                  </a:lnTo>
                  <a:lnTo>
                    <a:pt x="39072" y="196153"/>
                  </a:lnTo>
                  <a:lnTo>
                    <a:pt x="27266" y="236669"/>
                  </a:lnTo>
                  <a:lnTo>
                    <a:pt x="22795" y="241254"/>
                  </a:lnTo>
                  <a:lnTo>
                    <a:pt x="18411" y="245949"/>
                  </a:lnTo>
                  <a:lnTo>
                    <a:pt x="14114" y="250773"/>
                  </a:lnTo>
                  <a:lnTo>
                    <a:pt x="9903" y="255743"/>
                  </a:lnTo>
                  <a:lnTo>
                    <a:pt x="2475" y="268062"/>
                  </a:lnTo>
                  <a:lnTo>
                    <a:pt x="0" y="281814"/>
                  </a:lnTo>
                  <a:lnTo>
                    <a:pt x="2475" y="295565"/>
                  </a:lnTo>
                  <a:lnTo>
                    <a:pt x="9903" y="307884"/>
                  </a:lnTo>
                  <a:lnTo>
                    <a:pt x="15073" y="314211"/>
                  </a:lnTo>
                  <a:lnTo>
                    <a:pt x="20559" y="320289"/>
                  </a:lnTo>
                  <a:lnTo>
                    <a:pt x="26407" y="326131"/>
                  </a:lnTo>
                  <a:lnTo>
                    <a:pt x="34515" y="335360"/>
                  </a:lnTo>
                  <a:lnTo>
                    <a:pt x="39737" y="346367"/>
                  </a:lnTo>
                  <a:lnTo>
                    <a:pt x="41791" y="358390"/>
                  </a:lnTo>
                  <a:lnTo>
                    <a:pt x="40461" y="370747"/>
                  </a:lnTo>
                  <a:lnTo>
                    <a:pt x="38840" y="378196"/>
                  </a:lnTo>
                  <a:lnTo>
                    <a:pt x="36757" y="385395"/>
                  </a:lnTo>
                  <a:lnTo>
                    <a:pt x="35369" y="392844"/>
                  </a:lnTo>
                  <a:lnTo>
                    <a:pt x="49451" y="432477"/>
                  </a:lnTo>
                  <a:lnTo>
                    <a:pt x="78195" y="444300"/>
                  </a:lnTo>
                  <a:lnTo>
                    <a:pt x="85836" y="446628"/>
                  </a:lnTo>
                  <a:lnTo>
                    <a:pt x="115700" y="475725"/>
                  </a:lnTo>
                  <a:lnTo>
                    <a:pt x="118015" y="483638"/>
                  </a:lnTo>
                  <a:lnTo>
                    <a:pt x="120330" y="491320"/>
                  </a:lnTo>
                  <a:lnTo>
                    <a:pt x="123108" y="499003"/>
                  </a:lnTo>
                  <a:lnTo>
                    <a:pt x="129558" y="512901"/>
                  </a:lnTo>
                  <a:lnTo>
                    <a:pt x="140392" y="522947"/>
                  </a:lnTo>
                  <a:lnTo>
                    <a:pt x="154159" y="528237"/>
                  </a:lnTo>
                  <a:lnTo>
                    <a:pt x="157928" y="528145"/>
                  </a:lnTo>
                  <a:lnTo>
                    <a:pt x="223306" y="441332"/>
                  </a:lnTo>
                  <a:lnTo>
                    <a:pt x="192799" y="428387"/>
                  </a:lnTo>
                  <a:lnTo>
                    <a:pt x="158361" y="401633"/>
                  </a:lnTo>
                  <a:lnTo>
                    <a:pt x="131755" y="367003"/>
                  </a:lnTo>
                  <a:lnTo>
                    <a:pt x="114602" y="326131"/>
                  </a:lnTo>
                  <a:lnTo>
                    <a:pt x="108524" y="280645"/>
                  </a:lnTo>
                  <a:lnTo>
                    <a:pt x="108986" y="280645"/>
                  </a:lnTo>
                  <a:lnTo>
                    <a:pt x="114950" y="235378"/>
                  </a:lnTo>
                  <a:lnTo>
                    <a:pt x="131908" y="194655"/>
                  </a:lnTo>
                  <a:lnTo>
                    <a:pt x="158263" y="160093"/>
                  </a:lnTo>
                  <a:lnTo>
                    <a:pt x="192419" y="133313"/>
                  </a:lnTo>
                  <a:lnTo>
                    <a:pt x="232780" y="115934"/>
                  </a:lnTo>
                  <a:lnTo>
                    <a:pt x="277749" y="109573"/>
                  </a:lnTo>
                  <a:lnTo>
                    <a:pt x="462956" y="109573"/>
                  </a:lnTo>
                  <a:lnTo>
                    <a:pt x="455066" y="103585"/>
                  </a:lnTo>
                  <a:lnTo>
                    <a:pt x="448447" y="95042"/>
                  </a:lnTo>
                  <a:lnTo>
                    <a:pt x="444213" y="84889"/>
                  </a:lnTo>
                  <a:lnTo>
                    <a:pt x="441889" y="76973"/>
                  </a:lnTo>
                  <a:lnTo>
                    <a:pt x="439812" y="69306"/>
                  </a:lnTo>
                  <a:lnTo>
                    <a:pt x="437022" y="61608"/>
                  </a:lnTo>
                  <a:lnTo>
                    <a:pt x="436836" y="60953"/>
                  </a:lnTo>
                  <a:lnTo>
                    <a:pt x="429505" y="46857"/>
                  </a:lnTo>
                  <a:lnTo>
                    <a:pt x="421622" y="40253"/>
                  </a:lnTo>
                  <a:lnTo>
                    <a:pt x="206838" y="40253"/>
                  </a:lnTo>
                  <a:lnTo>
                    <a:pt x="196724" y="39511"/>
                  </a:lnTo>
                  <a:lnTo>
                    <a:pt x="189606" y="38004"/>
                  </a:lnTo>
                  <a:lnTo>
                    <a:pt x="175368" y="34817"/>
                  </a:lnTo>
                  <a:lnTo>
                    <a:pt x="168249" y="33433"/>
                  </a:lnTo>
                  <a:lnTo>
                    <a:pt x="153473" y="32893"/>
                  </a:lnTo>
                  <a:close/>
                </a:path>
                <a:path w="471169" h="528320">
                  <a:moveTo>
                    <a:pt x="462956" y="109573"/>
                  </a:moveTo>
                  <a:lnTo>
                    <a:pt x="278673" y="109573"/>
                  </a:lnTo>
                  <a:lnTo>
                    <a:pt x="323907" y="115683"/>
                  </a:lnTo>
                  <a:lnTo>
                    <a:pt x="364554" y="132926"/>
                  </a:lnTo>
                  <a:lnTo>
                    <a:pt x="398992" y="159673"/>
                  </a:lnTo>
                  <a:lnTo>
                    <a:pt x="417391" y="183614"/>
                  </a:lnTo>
                  <a:lnTo>
                    <a:pt x="470629" y="112920"/>
                  </a:lnTo>
                  <a:lnTo>
                    <a:pt x="463666" y="110112"/>
                  </a:lnTo>
                  <a:lnTo>
                    <a:pt x="462956" y="109573"/>
                  </a:lnTo>
                  <a:close/>
                </a:path>
                <a:path w="471169" h="528320">
                  <a:moveTo>
                    <a:pt x="279488" y="0"/>
                  </a:moveTo>
                  <a:lnTo>
                    <a:pt x="243197" y="19066"/>
                  </a:lnTo>
                  <a:lnTo>
                    <a:pt x="233764" y="28104"/>
                  </a:lnTo>
                  <a:lnTo>
                    <a:pt x="225802" y="34409"/>
                  </a:lnTo>
                  <a:lnTo>
                    <a:pt x="216679" y="38506"/>
                  </a:lnTo>
                  <a:lnTo>
                    <a:pt x="206838" y="40253"/>
                  </a:lnTo>
                  <a:lnTo>
                    <a:pt x="421622" y="40253"/>
                  </a:lnTo>
                  <a:lnTo>
                    <a:pt x="421240" y="39933"/>
                  </a:lnTo>
                  <a:lnTo>
                    <a:pt x="350873" y="39933"/>
                  </a:lnTo>
                  <a:lnTo>
                    <a:pt x="341401" y="38206"/>
                  </a:lnTo>
                  <a:lnTo>
                    <a:pt x="332627" y="34217"/>
                  </a:lnTo>
                  <a:lnTo>
                    <a:pt x="324974" y="28104"/>
                  </a:lnTo>
                  <a:lnTo>
                    <a:pt x="320279" y="23558"/>
                  </a:lnTo>
                  <a:lnTo>
                    <a:pt x="315571" y="19066"/>
                  </a:lnTo>
                  <a:lnTo>
                    <a:pt x="310821" y="14666"/>
                  </a:lnTo>
                  <a:lnTo>
                    <a:pt x="306005" y="10401"/>
                  </a:lnTo>
                  <a:lnTo>
                    <a:pt x="293502" y="2600"/>
                  </a:lnTo>
                  <a:lnTo>
                    <a:pt x="279488" y="0"/>
                  </a:lnTo>
                  <a:close/>
                </a:path>
                <a:path w="471169" h="528320">
                  <a:moveTo>
                    <a:pt x="403244" y="32351"/>
                  </a:moveTo>
                  <a:lnTo>
                    <a:pt x="387492" y="33683"/>
                  </a:lnTo>
                  <a:lnTo>
                    <a:pt x="367363" y="37969"/>
                  </a:lnTo>
                  <a:lnTo>
                    <a:pt x="360619" y="39261"/>
                  </a:lnTo>
                  <a:lnTo>
                    <a:pt x="350873" y="39933"/>
                  </a:lnTo>
                  <a:lnTo>
                    <a:pt x="421240" y="39933"/>
                  </a:lnTo>
                  <a:lnTo>
                    <a:pt x="417778" y="37033"/>
                  </a:lnTo>
                  <a:lnTo>
                    <a:pt x="403244" y="32351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59840" y="4820049"/>
              <a:ext cx="204387" cy="1727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48998" y="8135569"/>
              <a:ext cx="831011" cy="6007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430156" y="763933"/>
              <a:ext cx="563880" cy="380365"/>
            </a:xfrm>
            <a:custGeom>
              <a:avLst/>
              <a:gdLst/>
              <a:ahLst/>
              <a:cxnLst/>
              <a:rect l="l" t="t" r="r" b="b"/>
              <a:pathLst>
                <a:path w="563880" h="380365">
                  <a:moveTo>
                    <a:pt x="504785" y="0"/>
                  </a:moveTo>
                  <a:lnTo>
                    <a:pt x="58913" y="0"/>
                  </a:lnTo>
                  <a:lnTo>
                    <a:pt x="35981" y="4674"/>
                  </a:lnTo>
                  <a:lnTo>
                    <a:pt x="17255" y="17423"/>
                  </a:lnTo>
                  <a:lnTo>
                    <a:pt x="4629" y="36335"/>
                  </a:lnTo>
                  <a:lnTo>
                    <a:pt x="0" y="59498"/>
                  </a:lnTo>
                  <a:lnTo>
                    <a:pt x="0" y="268555"/>
                  </a:lnTo>
                  <a:lnTo>
                    <a:pt x="4630" y="291724"/>
                  </a:lnTo>
                  <a:lnTo>
                    <a:pt x="17256" y="310643"/>
                  </a:lnTo>
                  <a:lnTo>
                    <a:pt x="35982" y="323398"/>
                  </a:lnTo>
                  <a:lnTo>
                    <a:pt x="58914" y="328076"/>
                  </a:lnTo>
                  <a:lnTo>
                    <a:pt x="108639" y="328076"/>
                  </a:lnTo>
                  <a:lnTo>
                    <a:pt x="125048" y="379965"/>
                  </a:lnTo>
                  <a:lnTo>
                    <a:pt x="193969" y="328076"/>
                  </a:lnTo>
                  <a:lnTo>
                    <a:pt x="504786" y="328076"/>
                  </a:lnTo>
                  <a:lnTo>
                    <a:pt x="527718" y="323398"/>
                  </a:lnTo>
                  <a:lnTo>
                    <a:pt x="546446" y="310643"/>
                  </a:lnTo>
                  <a:lnTo>
                    <a:pt x="559074" y="291724"/>
                  </a:lnTo>
                  <a:lnTo>
                    <a:pt x="563704" y="268555"/>
                  </a:lnTo>
                  <a:lnTo>
                    <a:pt x="563703" y="59498"/>
                  </a:lnTo>
                  <a:lnTo>
                    <a:pt x="559073" y="36335"/>
                  </a:lnTo>
                  <a:lnTo>
                    <a:pt x="546445" y="17423"/>
                  </a:lnTo>
                  <a:lnTo>
                    <a:pt x="527717" y="4674"/>
                  </a:lnTo>
                  <a:lnTo>
                    <a:pt x="504785" y="0"/>
                  </a:lnTo>
                  <a:close/>
                </a:path>
              </a:pathLst>
            </a:custGeom>
            <a:solidFill>
              <a:srgbClr val="E229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4334320" y="861410"/>
              <a:ext cx="563880" cy="414020"/>
            </a:xfrm>
            <a:custGeom>
              <a:avLst/>
              <a:gdLst/>
              <a:ahLst/>
              <a:cxnLst/>
              <a:rect l="l" t="t" r="r" b="b"/>
              <a:pathLst>
                <a:path w="563880" h="414019">
                  <a:moveTo>
                    <a:pt x="504790" y="0"/>
                  </a:moveTo>
                  <a:lnTo>
                    <a:pt x="58912" y="0"/>
                  </a:lnTo>
                  <a:lnTo>
                    <a:pt x="35981" y="4677"/>
                  </a:lnTo>
                  <a:lnTo>
                    <a:pt x="17254" y="17434"/>
                  </a:lnTo>
                  <a:lnTo>
                    <a:pt x="4629" y="36353"/>
                  </a:lnTo>
                  <a:lnTo>
                    <a:pt x="0" y="59520"/>
                  </a:lnTo>
                  <a:lnTo>
                    <a:pt x="0" y="268563"/>
                  </a:lnTo>
                  <a:lnTo>
                    <a:pt x="4630" y="291729"/>
                  </a:lnTo>
                  <a:lnTo>
                    <a:pt x="17255" y="310647"/>
                  </a:lnTo>
                  <a:lnTo>
                    <a:pt x="35981" y="323401"/>
                  </a:lnTo>
                  <a:lnTo>
                    <a:pt x="58913" y="328078"/>
                  </a:lnTo>
                  <a:lnTo>
                    <a:pt x="109130" y="328078"/>
                  </a:lnTo>
                  <a:lnTo>
                    <a:pt x="108145" y="413622"/>
                  </a:lnTo>
                  <a:lnTo>
                    <a:pt x="193970" y="328078"/>
                  </a:lnTo>
                  <a:lnTo>
                    <a:pt x="504791" y="328078"/>
                  </a:lnTo>
                  <a:lnTo>
                    <a:pt x="527720" y="323401"/>
                  </a:lnTo>
                  <a:lnTo>
                    <a:pt x="546441" y="310647"/>
                  </a:lnTo>
                  <a:lnTo>
                    <a:pt x="559060" y="291729"/>
                  </a:lnTo>
                  <a:lnTo>
                    <a:pt x="563687" y="268563"/>
                  </a:lnTo>
                  <a:lnTo>
                    <a:pt x="563687" y="59520"/>
                  </a:lnTo>
                  <a:lnTo>
                    <a:pt x="559060" y="36353"/>
                  </a:lnTo>
                  <a:lnTo>
                    <a:pt x="546440" y="17434"/>
                  </a:lnTo>
                  <a:lnTo>
                    <a:pt x="527719" y="4677"/>
                  </a:lnTo>
                  <a:lnTo>
                    <a:pt x="504790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436721" y="988070"/>
              <a:ext cx="82052" cy="828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80794" y="988070"/>
              <a:ext cx="82068" cy="828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25056" y="988070"/>
              <a:ext cx="82046" cy="828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4505880" y="2865533"/>
              <a:ext cx="601980" cy="315595"/>
            </a:xfrm>
            <a:custGeom>
              <a:avLst/>
              <a:gdLst/>
              <a:ahLst/>
              <a:cxnLst/>
              <a:rect l="l" t="t" r="r" b="b"/>
              <a:pathLst>
                <a:path w="601980" h="315594">
                  <a:moveTo>
                    <a:pt x="13655" y="81049"/>
                  </a:moveTo>
                  <a:lnTo>
                    <a:pt x="0" y="99486"/>
                  </a:lnTo>
                  <a:lnTo>
                    <a:pt x="300828" y="315333"/>
                  </a:lnTo>
                  <a:lnTo>
                    <a:pt x="339940" y="287268"/>
                  </a:lnTo>
                  <a:lnTo>
                    <a:pt x="300828" y="287268"/>
                  </a:lnTo>
                  <a:lnTo>
                    <a:pt x="13655" y="81049"/>
                  </a:lnTo>
                  <a:close/>
                </a:path>
                <a:path w="601980" h="315594">
                  <a:moveTo>
                    <a:pt x="587978" y="81049"/>
                  </a:moveTo>
                  <a:lnTo>
                    <a:pt x="300828" y="287268"/>
                  </a:lnTo>
                  <a:lnTo>
                    <a:pt x="339940" y="287268"/>
                  </a:lnTo>
                  <a:lnTo>
                    <a:pt x="601634" y="99486"/>
                  </a:lnTo>
                  <a:lnTo>
                    <a:pt x="587978" y="81049"/>
                  </a:lnTo>
                  <a:close/>
                </a:path>
                <a:path w="601980" h="315594">
                  <a:moveTo>
                    <a:pt x="13655" y="0"/>
                  </a:moveTo>
                  <a:lnTo>
                    <a:pt x="0" y="18288"/>
                  </a:lnTo>
                  <a:lnTo>
                    <a:pt x="300828" y="234451"/>
                  </a:lnTo>
                  <a:lnTo>
                    <a:pt x="340101" y="206229"/>
                  </a:lnTo>
                  <a:lnTo>
                    <a:pt x="300828" y="206229"/>
                  </a:lnTo>
                  <a:lnTo>
                    <a:pt x="13655" y="0"/>
                  </a:lnTo>
                  <a:close/>
                </a:path>
                <a:path w="601980" h="315594">
                  <a:moveTo>
                    <a:pt x="587978" y="0"/>
                  </a:moveTo>
                  <a:lnTo>
                    <a:pt x="300828" y="206229"/>
                  </a:lnTo>
                  <a:lnTo>
                    <a:pt x="340101" y="206229"/>
                  </a:lnTo>
                  <a:lnTo>
                    <a:pt x="601633" y="18288"/>
                  </a:lnTo>
                  <a:lnTo>
                    <a:pt x="587978" y="0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4226902" y="2494999"/>
              <a:ext cx="352425" cy="353060"/>
            </a:xfrm>
            <a:custGeom>
              <a:avLst/>
              <a:gdLst/>
              <a:ahLst/>
              <a:cxnLst/>
              <a:rect l="l" t="t" r="r" b="b"/>
              <a:pathLst>
                <a:path w="352425" h="353060">
                  <a:moveTo>
                    <a:pt x="217708" y="186695"/>
                  </a:moveTo>
                  <a:lnTo>
                    <a:pt x="208718" y="186695"/>
                  </a:lnTo>
                  <a:lnTo>
                    <a:pt x="222848" y="345620"/>
                  </a:lnTo>
                  <a:lnTo>
                    <a:pt x="222999" y="349282"/>
                  </a:lnTo>
                  <a:lnTo>
                    <a:pt x="226014" y="352160"/>
                  </a:lnTo>
                  <a:lnTo>
                    <a:pt x="229740" y="352245"/>
                  </a:lnTo>
                  <a:lnTo>
                    <a:pt x="229891" y="352880"/>
                  </a:lnTo>
                  <a:lnTo>
                    <a:pt x="233617" y="352711"/>
                  </a:lnTo>
                  <a:lnTo>
                    <a:pt x="236546" y="349747"/>
                  </a:lnTo>
                  <a:lnTo>
                    <a:pt x="236660" y="345620"/>
                  </a:lnTo>
                  <a:lnTo>
                    <a:pt x="238283" y="317404"/>
                  </a:lnTo>
                  <a:lnTo>
                    <a:pt x="229245" y="317404"/>
                  </a:lnTo>
                  <a:lnTo>
                    <a:pt x="217708" y="186695"/>
                  </a:lnTo>
                  <a:close/>
                </a:path>
                <a:path w="352425" h="353060">
                  <a:moveTo>
                    <a:pt x="257459" y="0"/>
                  </a:moveTo>
                  <a:lnTo>
                    <a:pt x="253798" y="21"/>
                  </a:lnTo>
                  <a:lnTo>
                    <a:pt x="250115" y="254"/>
                  </a:lnTo>
                  <a:lnTo>
                    <a:pt x="247207" y="3175"/>
                  </a:lnTo>
                  <a:lnTo>
                    <a:pt x="247056" y="6794"/>
                  </a:lnTo>
                  <a:lnTo>
                    <a:pt x="229245" y="317404"/>
                  </a:lnTo>
                  <a:lnTo>
                    <a:pt x="238283" y="317404"/>
                  </a:lnTo>
                  <a:lnTo>
                    <a:pt x="254767" y="30777"/>
                  </a:lnTo>
                  <a:lnTo>
                    <a:pt x="263659" y="30777"/>
                  </a:lnTo>
                  <a:lnTo>
                    <a:pt x="260862" y="6329"/>
                  </a:lnTo>
                  <a:lnTo>
                    <a:pt x="260518" y="2751"/>
                  </a:lnTo>
                  <a:lnTo>
                    <a:pt x="257459" y="0"/>
                  </a:lnTo>
                  <a:close/>
                </a:path>
                <a:path w="352425" h="353060">
                  <a:moveTo>
                    <a:pt x="173950" y="163200"/>
                  </a:moveTo>
                  <a:lnTo>
                    <a:pt x="164439" y="163200"/>
                  </a:lnTo>
                  <a:lnTo>
                    <a:pt x="180515" y="230681"/>
                  </a:lnTo>
                  <a:lnTo>
                    <a:pt x="181358" y="234682"/>
                  </a:lnTo>
                  <a:lnTo>
                    <a:pt x="184989" y="237730"/>
                  </a:lnTo>
                  <a:lnTo>
                    <a:pt x="189308" y="237941"/>
                  </a:lnTo>
                  <a:lnTo>
                    <a:pt x="193598" y="237814"/>
                  </a:lnTo>
                  <a:lnTo>
                    <a:pt x="197245" y="234809"/>
                  </a:lnTo>
                  <a:lnTo>
                    <a:pt x="198166" y="230533"/>
                  </a:lnTo>
                  <a:lnTo>
                    <a:pt x="198696" y="228331"/>
                  </a:lnTo>
                  <a:lnTo>
                    <a:pt x="189467" y="228331"/>
                  </a:lnTo>
                  <a:lnTo>
                    <a:pt x="173950" y="163200"/>
                  </a:lnTo>
                  <a:close/>
                </a:path>
                <a:path w="352425" h="353060">
                  <a:moveTo>
                    <a:pt x="205875" y="171561"/>
                  </a:moveTo>
                  <a:lnTo>
                    <a:pt x="202300" y="174207"/>
                  </a:lnTo>
                  <a:lnTo>
                    <a:pt x="201503" y="178017"/>
                  </a:lnTo>
                  <a:lnTo>
                    <a:pt x="189467" y="228331"/>
                  </a:lnTo>
                  <a:lnTo>
                    <a:pt x="198696" y="228331"/>
                  </a:lnTo>
                  <a:lnTo>
                    <a:pt x="208718" y="186695"/>
                  </a:lnTo>
                  <a:lnTo>
                    <a:pt x="217708" y="186695"/>
                  </a:lnTo>
                  <a:lnTo>
                    <a:pt x="217054" y="179287"/>
                  </a:lnTo>
                  <a:lnTo>
                    <a:pt x="216838" y="175413"/>
                  </a:lnTo>
                  <a:lnTo>
                    <a:pt x="213780" y="172259"/>
                  </a:lnTo>
                  <a:lnTo>
                    <a:pt x="209838" y="171878"/>
                  </a:lnTo>
                  <a:lnTo>
                    <a:pt x="205875" y="171561"/>
                  </a:lnTo>
                  <a:close/>
                </a:path>
                <a:path w="352425" h="353060">
                  <a:moveTo>
                    <a:pt x="263659" y="30777"/>
                  </a:moveTo>
                  <a:lnTo>
                    <a:pt x="254767" y="30777"/>
                  </a:lnTo>
                  <a:lnTo>
                    <a:pt x="274497" y="198041"/>
                  </a:lnTo>
                  <a:lnTo>
                    <a:pt x="274777" y="202253"/>
                  </a:lnTo>
                  <a:lnTo>
                    <a:pt x="278094" y="205640"/>
                  </a:lnTo>
                  <a:lnTo>
                    <a:pt x="282358" y="206085"/>
                  </a:lnTo>
                  <a:lnTo>
                    <a:pt x="286537" y="206635"/>
                  </a:lnTo>
                  <a:lnTo>
                    <a:pt x="290500" y="204095"/>
                  </a:lnTo>
                  <a:lnTo>
                    <a:pt x="291663" y="200094"/>
                  </a:lnTo>
                  <a:lnTo>
                    <a:pt x="292690" y="197110"/>
                  </a:lnTo>
                  <a:lnTo>
                    <a:pt x="282681" y="197110"/>
                  </a:lnTo>
                  <a:lnTo>
                    <a:pt x="263659" y="30777"/>
                  </a:lnTo>
                  <a:close/>
                </a:path>
                <a:path w="352425" h="353060">
                  <a:moveTo>
                    <a:pt x="317164" y="116547"/>
                  </a:moveTo>
                  <a:lnTo>
                    <a:pt x="312986" y="116653"/>
                  </a:lnTo>
                  <a:lnTo>
                    <a:pt x="309367" y="119383"/>
                  </a:lnTo>
                  <a:lnTo>
                    <a:pt x="308183" y="123320"/>
                  </a:lnTo>
                  <a:lnTo>
                    <a:pt x="282681" y="197110"/>
                  </a:lnTo>
                  <a:lnTo>
                    <a:pt x="292690" y="197110"/>
                  </a:lnTo>
                  <a:lnTo>
                    <a:pt x="317164" y="125987"/>
                  </a:lnTo>
                  <a:lnTo>
                    <a:pt x="317423" y="125882"/>
                  </a:lnTo>
                  <a:lnTo>
                    <a:pt x="327423" y="125882"/>
                  </a:lnTo>
                  <a:lnTo>
                    <a:pt x="326318" y="123003"/>
                  </a:lnTo>
                  <a:lnTo>
                    <a:pt x="324918" y="119193"/>
                  </a:lnTo>
                  <a:lnTo>
                    <a:pt x="321278" y="116631"/>
                  </a:lnTo>
                  <a:lnTo>
                    <a:pt x="317164" y="116547"/>
                  </a:lnTo>
                  <a:close/>
                </a:path>
                <a:path w="352425" h="353060">
                  <a:moveTo>
                    <a:pt x="327423" y="125882"/>
                  </a:moveTo>
                  <a:lnTo>
                    <a:pt x="317724" y="125882"/>
                  </a:lnTo>
                  <a:lnTo>
                    <a:pt x="317961" y="125987"/>
                  </a:lnTo>
                  <a:lnTo>
                    <a:pt x="343312" y="192538"/>
                  </a:lnTo>
                  <a:lnTo>
                    <a:pt x="344346" y="195056"/>
                  </a:lnTo>
                  <a:lnTo>
                    <a:pt x="346887" y="196094"/>
                  </a:lnTo>
                  <a:lnTo>
                    <a:pt x="349106" y="195205"/>
                  </a:lnTo>
                  <a:lnTo>
                    <a:pt x="351346" y="194040"/>
                  </a:lnTo>
                  <a:lnTo>
                    <a:pt x="352423" y="191458"/>
                  </a:lnTo>
                  <a:lnTo>
                    <a:pt x="351669" y="189066"/>
                  </a:lnTo>
                  <a:lnTo>
                    <a:pt x="327423" y="125882"/>
                  </a:lnTo>
                  <a:close/>
                </a:path>
                <a:path w="352425" h="353060">
                  <a:moveTo>
                    <a:pt x="161247" y="153463"/>
                  </a:moveTo>
                  <a:lnTo>
                    <a:pt x="157560" y="155855"/>
                  </a:lnTo>
                  <a:lnTo>
                    <a:pt x="156259" y="159580"/>
                  </a:lnTo>
                  <a:lnTo>
                    <a:pt x="145992" y="185595"/>
                  </a:lnTo>
                  <a:lnTo>
                    <a:pt x="2154" y="185595"/>
                  </a:lnTo>
                  <a:lnTo>
                    <a:pt x="0" y="187711"/>
                  </a:lnTo>
                  <a:lnTo>
                    <a:pt x="0" y="192940"/>
                  </a:lnTo>
                  <a:lnTo>
                    <a:pt x="2154" y="195056"/>
                  </a:lnTo>
                  <a:lnTo>
                    <a:pt x="149199" y="195056"/>
                  </a:lnTo>
                  <a:lnTo>
                    <a:pt x="151064" y="194929"/>
                  </a:lnTo>
                  <a:lnTo>
                    <a:pt x="152690" y="193765"/>
                  </a:lnTo>
                  <a:lnTo>
                    <a:pt x="153371" y="192051"/>
                  </a:lnTo>
                  <a:lnTo>
                    <a:pt x="164439" y="163200"/>
                  </a:lnTo>
                  <a:lnTo>
                    <a:pt x="173950" y="163200"/>
                  </a:lnTo>
                  <a:lnTo>
                    <a:pt x="173425" y="160998"/>
                  </a:lnTo>
                  <a:lnTo>
                    <a:pt x="172652" y="157061"/>
                  </a:lnTo>
                  <a:lnTo>
                    <a:pt x="169314" y="154098"/>
                  </a:lnTo>
                  <a:lnTo>
                    <a:pt x="165243" y="153738"/>
                  </a:lnTo>
                  <a:lnTo>
                    <a:pt x="161247" y="153463"/>
                  </a:lnTo>
                  <a:close/>
                </a:path>
              </a:pathLst>
            </a:custGeom>
            <a:solidFill>
              <a:srgbClr val="E229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4226902" y="2494999"/>
              <a:ext cx="352425" cy="353060"/>
            </a:xfrm>
            <a:custGeom>
              <a:avLst/>
              <a:gdLst/>
              <a:ahLst/>
              <a:cxnLst/>
              <a:rect l="l" t="t" r="r" b="b"/>
              <a:pathLst>
                <a:path w="352425" h="353060">
                  <a:moveTo>
                    <a:pt x="229740" y="352245"/>
                  </a:moveTo>
                  <a:lnTo>
                    <a:pt x="226014" y="352160"/>
                  </a:lnTo>
                  <a:lnTo>
                    <a:pt x="222999" y="349282"/>
                  </a:lnTo>
                  <a:lnTo>
                    <a:pt x="222848" y="345620"/>
                  </a:lnTo>
                  <a:lnTo>
                    <a:pt x="208718" y="186695"/>
                  </a:lnTo>
                  <a:lnTo>
                    <a:pt x="198130" y="230681"/>
                  </a:lnTo>
                  <a:lnTo>
                    <a:pt x="197245" y="234809"/>
                  </a:lnTo>
                  <a:lnTo>
                    <a:pt x="193598" y="237814"/>
                  </a:lnTo>
                  <a:lnTo>
                    <a:pt x="189308" y="237941"/>
                  </a:lnTo>
                  <a:lnTo>
                    <a:pt x="184989" y="237730"/>
                  </a:lnTo>
                  <a:lnTo>
                    <a:pt x="181358" y="234682"/>
                  </a:lnTo>
                  <a:lnTo>
                    <a:pt x="180484" y="230533"/>
                  </a:lnTo>
                  <a:lnTo>
                    <a:pt x="164439" y="163200"/>
                  </a:lnTo>
                  <a:lnTo>
                    <a:pt x="153371" y="192051"/>
                  </a:lnTo>
                  <a:lnTo>
                    <a:pt x="152690" y="193765"/>
                  </a:lnTo>
                  <a:lnTo>
                    <a:pt x="151064" y="194929"/>
                  </a:lnTo>
                  <a:lnTo>
                    <a:pt x="149199" y="195056"/>
                  </a:lnTo>
                  <a:lnTo>
                    <a:pt x="4812" y="195056"/>
                  </a:lnTo>
                  <a:lnTo>
                    <a:pt x="2154" y="195056"/>
                  </a:lnTo>
                  <a:lnTo>
                    <a:pt x="0" y="192940"/>
                  </a:lnTo>
                  <a:lnTo>
                    <a:pt x="0" y="190315"/>
                  </a:lnTo>
                  <a:lnTo>
                    <a:pt x="0" y="187711"/>
                  </a:lnTo>
                  <a:lnTo>
                    <a:pt x="2154" y="185595"/>
                  </a:lnTo>
                  <a:lnTo>
                    <a:pt x="4812" y="185595"/>
                  </a:lnTo>
                  <a:lnTo>
                    <a:pt x="145992" y="185595"/>
                  </a:lnTo>
                  <a:lnTo>
                    <a:pt x="156259" y="159580"/>
                  </a:lnTo>
                  <a:lnTo>
                    <a:pt x="157560" y="155855"/>
                  </a:lnTo>
                  <a:lnTo>
                    <a:pt x="161247" y="153463"/>
                  </a:lnTo>
                  <a:lnTo>
                    <a:pt x="165243" y="153738"/>
                  </a:lnTo>
                  <a:lnTo>
                    <a:pt x="169314" y="154098"/>
                  </a:lnTo>
                  <a:lnTo>
                    <a:pt x="172652" y="157061"/>
                  </a:lnTo>
                  <a:lnTo>
                    <a:pt x="173425" y="160998"/>
                  </a:lnTo>
                  <a:lnTo>
                    <a:pt x="189467" y="228331"/>
                  </a:lnTo>
                  <a:lnTo>
                    <a:pt x="201503" y="178017"/>
                  </a:lnTo>
                  <a:lnTo>
                    <a:pt x="202300" y="174207"/>
                  </a:lnTo>
                  <a:lnTo>
                    <a:pt x="205875" y="171561"/>
                  </a:lnTo>
                  <a:lnTo>
                    <a:pt x="209838" y="171878"/>
                  </a:lnTo>
                  <a:lnTo>
                    <a:pt x="213780" y="172259"/>
                  </a:lnTo>
                  <a:lnTo>
                    <a:pt x="216838" y="175413"/>
                  </a:lnTo>
                  <a:lnTo>
                    <a:pt x="217054" y="179287"/>
                  </a:lnTo>
                  <a:lnTo>
                    <a:pt x="229245" y="317404"/>
                  </a:lnTo>
                  <a:lnTo>
                    <a:pt x="247056" y="6794"/>
                  </a:lnTo>
                  <a:lnTo>
                    <a:pt x="247207" y="3175"/>
                  </a:lnTo>
                  <a:lnTo>
                    <a:pt x="250115" y="254"/>
                  </a:lnTo>
                  <a:lnTo>
                    <a:pt x="253798" y="21"/>
                  </a:lnTo>
                  <a:lnTo>
                    <a:pt x="257459" y="0"/>
                  </a:lnTo>
                  <a:lnTo>
                    <a:pt x="260518" y="2751"/>
                  </a:lnTo>
                  <a:lnTo>
                    <a:pt x="260862" y="6329"/>
                  </a:lnTo>
                  <a:lnTo>
                    <a:pt x="282681" y="197110"/>
                  </a:lnTo>
                  <a:lnTo>
                    <a:pt x="308183" y="123320"/>
                  </a:lnTo>
                  <a:lnTo>
                    <a:pt x="309367" y="119383"/>
                  </a:lnTo>
                  <a:lnTo>
                    <a:pt x="312986" y="116653"/>
                  </a:lnTo>
                  <a:lnTo>
                    <a:pt x="317164" y="116547"/>
                  </a:lnTo>
                  <a:lnTo>
                    <a:pt x="321278" y="116631"/>
                  </a:lnTo>
                  <a:lnTo>
                    <a:pt x="324918" y="119193"/>
                  </a:lnTo>
                  <a:lnTo>
                    <a:pt x="326318" y="123003"/>
                  </a:lnTo>
                  <a:lnTo>
                    <a:pt x="351669" y="189066"/>
                  </a:lnTo>
                  <a:lnTo>
                    <a:pt x="352423" y="191458"/>
                  </a:lnTo>
                  <a:lnTo>
                    <a:pt x="351346" y="194040"/>
                  </a:lnTo>
                  <a:lnTo>
                    <a:pt x="349106" y="195205"/>
                  </a:lnTo>
                  <a:lnTo>
                    <a:pt x="346887" y="196094"/>
                  </a:lnTo>
                  <a:lnTo>
                    <a:pt x="344346" y="195056"/>
                  </a:lnTo>
                  <a:lnTo>
                    <a:pt x="343441" y="192876"/>
                  </a:lnTo>
                  <a:lnTo>
                    <a:pt x="343355" y="192643"/>
                  </a:lnTo>
                  <a:lnTo>
                    <a:pt x="317961" y="125987"/>
                  </a:lnTo>
                  <a:lnTo>
                    <a:pt x="317724" y="125882"/>
                  </a:lnTo>
                  <a:lnTo>
                    <a:pt x="317423" y="125882"/>
                  </a:lnTo>
                  <a:lnTo>
                    <a:pt x="317164" y="125987"/>
                  </a:lnTo>
                  <a:lnTo>
                    <a:pt x="291663" y="200094"/>
                  </a:lnTo>
                  <a:lnTo>
                    <a:pt x="290500" y="204095"/>
                  </a:lnTo>
                  <a:lnTo>
                    <a:pt x="286537" y="206635"/>
                  </a:lnTo>
                  <a:lnTo>
                    <a:pt x="282358" y="206085"/>
                  </a:lnTo>
                  <a:lnTo>
                    <a:pt x="278094" y="205640"/>
                  </a:lnTo>
                  <a:lnTo>
                    <a:pt x="274777" y="202253"/>
                  </a:lnTo>
                  <a:lnTo>
                    <a:pt x="274497" y="198041"/>
                  </a:lnTo>
                  <a:lnTo>
                    <a:pt x="254767" y="30777"/>
                  </a:lnTo>
                  <a:lnTo>
                    <a:pt x="236632" y="346106"/>
                  </a:lnTo>
                  <a:lnTo>
                    <a:pt x="236546" y="349747"/>
                  </a:lnTo>
                  <a:lnTo>
                    <a:pt x="233617" y="352711"/>
                  </a:lnTo>
                  <a:lnTo>
                    <a:pt x="229891" y="352880"/>
                  </a:lnTo>
                  <a:lnTo>
                    <a:pt x="229740" y="352245"/>
                  </a:lnTo>
                  <a:close/>
                </a:path>
              </a:pathLst>
            </a:custGeom>
            <a:ln w="15904">
              <a:solidFill>
                <a:srgbClr val="E229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4569579" y="2680994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107" y="6299"/>
                  </a:moveTo>
                  <a:lnTo>
                    <a:pt x="149923" y="6299"/>
                  </a:lnTo>
                  <a:lnTo>
                    <a:pt x="149923" y="1270"/>
                  </a:lnTo>
                  <a:lnTo>
                    <a:pt x="146469" y="1270"/>
                  </a:lnTo>
                  <a:lnTo>
                    <a:pt x="146469" y="0"/>
                  </a:lnTo>
                  <a:lnTo>
                    <a:pt x="1104" y="0"/>
                  </a:lnTo>
                  <a:lnTo>
                    <a:pt x="1104" y="1270"/>
                  </a:lnTo>
                  <a:lnTo>
                    <a:pt x="0" y="1270"/>
                  </a:lnTo>
                  <a:lnTo>
                    <a:pt x="0" y="6299"/>
                  </a:lnTo>
                  <a:lnTo>
                    <a:pt x="0" y="7556"/>
                  </a:lnTo>
                  <a:lnTo>
                    <a:pt x="1270" y="7556"/>
                  </a:lnTo>
                  <a:lnTo>
                    <a:pt x="1270" y="8813"/>
                  </a:lnTo>
                  <a:lnTo>
                    <a:pt x="151295" y="8813"/>
                  </a:lnTo>
                  <a:lnTo>
                    <a:pt x="151295" y="7556"/>
                  </a:lnTo>
                  <a:lnTo>
                    <a:pt x="152107" y="7556"/>
                  </a:lnTo>
                  <a:lnTo>
                    <a:pt x="152107" y="6299"/>
                  </a:lnTo>
                  <a:close/>
                </a:path>
              </a:pathLst>
            </a:custGeom>
            <a:solidFill>
              <a:srgbClr val="E229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4569590" y="2680594"/>
              <a:ext cx="152400" cy="9525"/>
            </a:xfrm>
            <a:custGeom>
              <a:avLst/>
              <a:gdLst/>
              <a:ahLst/>
              <a:cxnLst/>
              <a:rect l="l" t="t" r="r" b="b"/>
              <a:pathLst>
                <a:path w="152400" h="9525">
                  <a:moveTo>
                    <a:pt x="152406" y="6456"/>
                  </a:moveTo>
                  <a:lnTo>
                    <a:pt x="151781" y="8234"/>
                  </a:lnTo>
                  <a:lnTo>
                    <a:pt x="150123" y="9419"/>
                  </a:lnTo>
                  <a:lnTo>
                    <a:pt x="148227" y="9461"/>
                  </a:lnTo>
                  <a:lnTo>
                    <a:pt x="4803" y="9461"/>
                  </a:lnTo>
                  <a:lnTo>
                    <a:pt x="2153" y="9461"/>
                  </a:lnTo>
                  <a:lnTo>
                    <a:pt x="0" y="7345"/>
                  </a:lnTo>
                  <a:lnTo>
                    <a:pt x="0" y="4720"/>
                  </a:lnTo>
                  <a:lnTo>
                    <a:pt x="0" y="2116"/>
                  </a:lnTo>
                  <a:lnTo>
                    <a:pt x="2153" y="0"/>
                  </a:lnTo>
                  <a:lnTo>
                    <a:pt x="4803" y="0"/>
                  </a:lnTo>
                  <a:lnTo>
                    <a:pt x="145341" y="0"/>
                  </a:lnTo>
                </a:path>
              </a:pathLst>
            </a:custGeom>
            <a:ln w="15767">
              <a:solidFill>
                <a:srgbClr val="E229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4505083" y="2588368"/>
              <a:ext cx="603250" cy="379095"/>
            </a:xfrm>
            <a:custGeom>
              <a:avLst/>
              <a:gdLst/>
              <a:ahLst/>
              <a:cxnLst/>
              <a:rect l="l" t="t" r="r" b="b"/>
              <a:pathLst>
                <a:path w="603250" h="379094">
                  <a:moveTo>
                    <a:pt x="411088" y="354743"/>
                  </a:moveTo>
                  <a:lnTo>
                    <a:pt x="300978" y="354743"/>
                  </a:lnTo>
                  <a:lnTo>
                    <a:pt x="321494" y="371083"/>
                  </a:lnTo>
                  <a:lnTo>
                    <a:pt x="345875" y="378641"/>
                  </a:lnTo>
                  <a:lnTo>
                    <a:pt x="371387" y="377086"/>
                  </a:lnTo>
                  <a:lnTo>
                    <a:pt x="395295" y="366088"/>
                  </a:lnTo>
                  <a:lnTo>
                    <a:pt x="411088" y="354743"/>
                  </a:lnTo>
                  <a:close/>
                </a:path>
                <a:path w="603250" h="379094">
                  <a:moveTo>
                    <a:pt x="301624" y="0"/>
                  </a:moveTo>
                  <a:lnTo>
                    <a:pt x="0" y="216626"/>
                  </a:lnTo>
                  <a:lnTo>
                    <a:pt x="207114" y="365305"/>
                  </a:lnTo>
                  <a:lnTo>
                    <a:pt x="230812" y="376341"/>
                  </a:lnTo>
                  <a:lnTo>
                    <a:pt x="256146" y="378059"/>
                  </a:lnTo>
                  <a:lnTo>
                    <a:pt x="280430" y="370758"/>
                  </a:lnTo>
                  <a:lnTo>
                    <a:pt x="300978" y="354743"/>
                  </a:lnTo>
                  <a:lnTo>
                    <a:pt x="411088" y="354743"/>
                  </a:lnTo>
                  <a:lnTo>
                    <a:pt x="537080" y="264231"/>
                  </a:lnTo>
                  <a:lnTo>
                    <a:pt x="472963" y="264231"/>
                  </a:lnTo>
                  <a:lnTo>
                    <a:pt x="471909" y="263617"/>
                  </a:lnTo>
                  <a:lnTo>
                    <a:pt x="386960" y="263617"/>
                  </a:lnTo>
                  <a:lnTo>
                    <a:pt x="350538" y="242789"/>
                  </a:lnTo>
                  <a:lnTo>
                    <a:pt x="393550" y="218362"/>
                  </a:lnTo>
                  <a:lnTo>
                    <a:pt x="350538" y="194231"/>
                  </a:lnTo>
                  <a:lnTo>
                    <a:pt x="386809" y="173275"/>
                  </a:lnTo>
                  <a:lnTo>
                    <a:pt x="542260" y="173275"/>
                  </a:lnTo>
                  <a:lnTo>
                    <a:pt x="301624" y="0"/>
                  </a:lnTo>
                  <a:close/>
                </a:path>
                <a:path w="603250" h="379094">
                  <a:moveTo>
                    <a:pt x="543113" y="173889"/>
                  </a:moveTo>
                  <a:lnTo>
                    <a:pt x="472640" y="173889"/>
                  </a:lnTo>
                  <a:lnTo>
                    <a:pt x="508566" y="194548"/>
                  </a:lnTo>
                  <a:lnTo>
                    <a:pt x="466221" y="218997"/>
                  </a:lnTo>
                  <a:lnTo>
                    <a:pt x="509212" y="243593"/>
                  </a:lnTo>
                  <a:lnTo>
                    <a:pt x="472963" y="264231"/>
                  </a:lnTo>
                  <a:lnTo>
                    <a:pt x="537080" y="264231"/>
                  </a:lnTo>
                  <a:lnTo>
                    <a:pt x="602904" y="216943"/>
                  </a:lnTo>
                  <a:lnTo>
                    <a:pt x="543113" y="173889"/>
                  </a:lnTo>
                  <a:close/>
                </a:path>
                <a:path w="603250" h="379094">
                  <a:moveTo>
                    <a:pt x="429950" y="239169"/>
                  </a:moveTo>
                  <a:lnTo>
                    <a:pt x="386960" y="263617"/>
                  </a:lnTo>
                  <a:lnTo>
                    <a:pt x="471909" y="263617"/>
                  </a:lnTo>
                  <a:lnTo>
                    <a:pt x="429950" y="239169"/>
                  </a:lnTo>
                  <a:close/>
                </a:path>
                <a:path w="603250" h="379094">
                  <a:moveTo>
                    <a:pt x="542260" y="173275"/>
                  </a:moveTo>
                  <a:lnTo>
                    <a:pt x="386809" y="173275"/>
                  </a:lnTo>
                  <a:lnTo>
                    <a:pt x="429800" y="198337"/>
                  </a:lnTo>
                  <a:lnTo>
                    <a:pt x="472640" y="173889"/>
                  </a:lnTo>
                  <a:lnTo>
                    <a:pt x="543113" y="173889"/>
                  </a:lnTo>
                  <a:lnTo>
                    <a:pt x="542260" y="173275"/>
                  </a:lnTo>
                  <a:close/>
                </a:path>
              </a:pathLst>
            </a:custGeom>
            <a:solidFill>
              <a:srgbClr val="122E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4472928" y="6877891"/>
              <a:ext cx="384175" cy="185420"/>
            </a:xfrm>
            <a:custGeom>
              <a:avLst/>
              <a:gdLst/>
              <a:ahLst/>
              <a:cxnLst/>
              <a:rect l="l" t="t" r="r" b="b"/>
              <a:pathLst>
                <a:path w="384175" h="185420">
                  <a:moveTo>
                    <a:pt x="270649" y="0"/>
                  </a:moveTo>
                  <a:lnTo>
                    <a:pt x="270649" y="7463"/>
                  </a:lnTo>
                  <a:lnTo>
                    <a:pt x="267233" y="21154"/>
                  </a:lnTo>
                  <a:lnTo>
                    <a:pt x="292989" y="31086"/>
                  </a:lnTo>
                  <a:lnTo>
                    <a:pt x="312728" y="43672"/>
                  </a:lnTo>
                  <a:lnTo>
                    <a:pt x="325366" y="58301"/>
                  </a:lnTo>
                  <a:lnTo>
                    <a:pt x="329819" y="74358"/>
                  </a:lnTo>
                  <a:lnTo>
                    <a:pt x="318857" y="98911"/>
                  </a:lnTo>
                  <a:lnTo>
                    <a:pt x="289060" y="118653"/>
                  </a:lnTo>
                  <a:lnTo>
                    <a:pt x="245063" y="131802"/>
                  </a:lnTo>
                  <a:lnTo>
                    <a:pt x="191502" y="136581"/>
                  </a:lnTo>
                  <a:lnTo>
                    <a:pt x="137946" y="131627"/>
                  </a:lnTo>
                  <a:lnTo>
                    <a:pt x="93954" y="118186"/>
                  </a:lnTo>
                  <a:lnTo>
                    <a:pt x="64159" y="98386"/>
                  </a:lnTo>
                  <a:lnTo>
                    <a:pt x="53197" y="74358"/>
                  </a:lnTo>
                  <a:lnTo>
                    <a:pt x="57695" y="58170"/>
                  </a:lnTo>
                  <a:lnTo>
                    <a:pt x="70406" y="43556"/>
                  </a:lnTo>
                  <a:lnTo>
                    <a:pt x="90158" y="31042"/>
                  </a:lnTo>
                  <a:lnTo>
                    <a:pt x="115779" y="21154"/>
                  </a:lnTo>
                  <a:lnTo>
                    <a:pt x="115779" y="14621"/>
                  </a:lnTo>
                  <a:lnTo>
                    <a:pt x="113586" y="7463"/>
                  </a:lnTo>
                  <a:lnTo>
                    <a:pt x="112337" y="0"/>
                  </a:lnTo>
                  <a:lnTo>
                    <a:pt x="66798" y="14544"/>
                  </a:lnTo>
                  <a:lnTo>
                    <a:pt x="31291" y="34922"/>
                  </a:lnTo>
                  <a:lnTo>
                    <a:pt x="8223" y="59850"/>
                  </a:lnTo>
                  <a:lnTo>
                    <a:pt x="0" y="88044"/>
                  </a:lnTo>
                  <a:lnTo>
                    <a:pt x="9765" y="118537"/>
                  </a:lnTo>
                  <a:lnTo>
                    <a:pt x="36969" y="145087"/>
                  </a:lnTo>
                  <a:lnTo>
                    <a:pt x="78472" y="166067"/>
                  </a:lnTo>
                  <a:lnTo>
                    <a:pt x="131135" y="179848"/>
                  </a:lnTo>
                  <a:lnTo>
                    <a:pt x="191818" y="184804"/>
                  </a:lnTo>
                  <a:lnTo>
                    <a:pt x="252531" y="179848"/>
                  </a:lnTo>
                  <a:lnTo>
                    <a:pt x="305266" y="166067"/>
                  </a:lnTo>
                  <a:lnTo>
                    <a:pt x="346855" y="145088"/>
                  </a:lnTo>
                  <a:lnTo>
                    <a:pt x="374132" y="118538"/>
                  </a:lnTo>
                  <a:lnTo>
                    <a:pt x="383928" y="88044"/>
                  </a:lnTo>
                  <a:lnTo>
                    <a:pt x="375480" y="59851"/>
                  </a:lnTo>
                  <a:lnTo>
                    <a:pt x="352182" y="34922"/>
                  </a:lnTo>
                  <a:lnTo>
                    <a:pt x="316437" y="14544"/>
                  </a:lnTo>
                  <a:lnTo>
                    <a:pt x="270649" y="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05918" y="6888468"/>
              <a:ext cx="117331" cy="7746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561312" y="6386385"/>
              <a:ext cx="483234" cy="508634"/>
            </a:xfrm>
            <a:custGeom>
              <a:avLst/>
              <a:gdLst/>
              <a:ahLst/>
              <a:cxnLst/>
              <a:rect l="l" t="t" r="r" b="b"/>
              <a:pathLst>
                <a:path w="483234" h="508634">
                  <a:moveTo>
                    <a:pt x="164465" y="487781"/>
                  </a:moveTo>
                  <a:lnTo>
                    <a:pt x="149212" y="485635"/>
                  </a:lnTo>
                  <a:lnTo>
                    <a:pt x="133883" y="484085"/>
                  </a:lnTo>
                  <a:lnTo>
                    <a:pt x="118516" y="483146"/>
                  </a:lnTo>
                  <a:lnTo>
                    <a:pt x="103111" y="482803"/>
                  </a:lnTo>
                  <a:lnTo>
                    <a:pt x="87401" y="483108"/>
                  </a:lnTo>
                  <a:lnTo>
                    <a:pt x="71716" y="484035"/>
                  </a:lnTo>
                  <a:lnTo>
                    <a:pt x="56095" y="485597"/>
                  </a:lnTo>
                  <a:lnTo>
                    <a:pt x="40525" y="487781"/>
                  </a:lnTo>
                  <a:lnTo>
                    <a:pt x="40525" y="495249"/>
                  </a:lnTo>
                  <a:lnTo>
                    <a:pt x="43040" y="502081"/>
                  </a:lnTo>
                  <a:lnTo>
                    <a:pt x="43967" y="508304"/>
                  </a:lnTo>
                  <a:lnTo>
                    <a:pt x="73101" y="503643"/>
                  </a:lnTo>
                  <a:lnTo>
                    <a:pt x="102489" y="502094"/>
                  </a:lnTo>
                  <a:lnTo>
                    <a:pt x="131876" y="503643"/>
                  </a:lnTo>
                  <a:lnTo>
                    <a:pt x="161010" y="508304"/>
                  </a:lnTo>
                  <a:lnTo>
                    <a:pt x="161010" y="502081"/>
                  </a:lnTo>
                  <a:lnTo>
                    <a:pt x="163195" y="495249"/>
                  </a:lnTo>
                  <a:lnTo>
                    <a:pt x="164465" y="487781"/>
                  </a:lnTo>
                  <a:close/>
                </a:path>
                <a:path w="483234" h="508634">
                  <a:moveTo>
                    <a:pt x="166319" y="486537"/>
                  </a:moveTo>
                  <a:lnTo>
                    <a:pt x="165265" y="486410"/>
                  </a:lnTo>
                  <a:lnTo>
                    <a:pt x="165049" y="487781"/>
                  </a:lnTo>
                  <a:lnTo>
                    <a:pt x="166319" y="486537"/>
                  </a:lnTo>
                  <a:close/>
                </a:path>
                <a:path w="483234" h="508634">
                  <a:moveTo>
                    <a:pt x="182892" y="80505"/>
                  </a:moveTo>
                  <a:lnTo>
                    <a:pt x="177101" y="49555"/>
                  </a:lnTo>
                  <a:lnTo>
                    <a:pt x="160388" y="24091"/>
                  </a:lnTo>
                  <a:lnTo>
                    <a:pt x="135280" y="6705"/>
                  </a:lnTo>
                  <a:lnTo>
                    <a:pt x="104317" y="0"/>
                  </a:lnTo>
                  <a:lnTo>
                    <a:pt x="73177" y="5765"/>
                  </a:lnTo>
                  <a:lnTo>
                    <a:pt x="47561" y="22390"/>
                  </a:lnTo>
                  <a:lnTo>
                    <a:pt x="30073" y="47345"/>
                  </a:lnTo>
                  <a:lnTo>
                    <a:pt x="23342" y="78117"/>
                  </a:lnTo>
                  <a:lnTo>
                    <a:pt x="27774" y="105473"/>
                  </a:lnTo>
                  <a:lnTo>
                    <a:pt x="61239" y="146888"/>
                  </a:lnTo>
                  <a:lnTo>
                    <a:pt x="102806" y="158800"/>
                  </a:lnTo>
                  <a:lnTo>
                    <a:pt x="110655" y="158369"/>
                  </a:lnTo>
                  <a:lnTo>
                    <a:pt x="112166" y="158127"/>
                  </a:lnTo>
                  <a:lnTo>
                    <a:pt x="118135" y="158915"/>
                  </a:lnTo>
                  <a:lnTo>
                    <a:pt x="144310" y="149123"/>
                  </a:lnTo>
                  <a:lnTo>
                    <a:pt x="164909" y="131470"/>
                  </a:lnTo>
                  <a:lnTo>
                    <a:pt x="178320" y="107950"/>
                  </a:lnTo>
                  <a:lnTo>
                    <a:pt x="182892" y="80505"/>
                  </a:lnTo>
                  <a:close/>
                </a:path>
                <a:path w="483234" h="508634">
                  <a:moveTo>
                    <a:pt x="206171" y="297840"/>
                  </a:moveTo>
                  <a:lnTo>
                    <a:pt x="206133" y="252793"/>
                  </a:lnTo>
                  <a:lnTo>
                    <a:pt x="202628" y="210248"/>
                  </a:lnTo>
                  <a:lnTo>
                    <a:pt x="163410" y="186385"/>
                  </a:lnTo>
                  <a:lnTo>
                    <a:pt x="125526" y="177292"/>
                  </a:lnTo>
                  <a:lnTo>
                    <a:pt x="119075" y="175729"/>
                  </a:lnTo>
                  <a:lnTo>
                    <a:pt x="113919" y="176745"/>
                  </a:lnTo>
                  <a:lnTo>
                    <a:pt x="108673" y="177241"/>
                  </a:lnTo>
                  <a:lnTo>
                    <a:pt x="103428" y="177292"/>
                  </a:lnTo>
                  <a:lnTo>
                    <a:pt x="97967" y="177241"/>
                  </a:lnTo>
                  <a:lnTo>
                    <a:pt x="92519" y="176695"/>
                  </a:lnTo>
                  <a:lnTo>
                    <a:pt x="87160" y="175729"/>
                  </a:lnTo>
                  <a:lnTo>
                    <a:pt x="42291" y="186194"/>
                  </a:lnTo>
                  <a:lnTo>
                    <a:pt x="17106" y="197053"/>
                  </a:lnTo>
                  <a:lnTo>
                    <a:pt x="6057" y="205574"/>
                  </a:lnTo>
                  <a:lnTo>
                    <a:pt x="3606" y="209029"/>
                  </a:lnTo>
                  <a:lnTo>
                    <a:pt x="0" y="252793"/>
                  </a:lnTo>
                  <a:lnTo>
                    <a:pt x="114" y="296621"/>
                  </a:lnTo>
                  <a:lnTo>
                    <a:pt x="3924" y="340283"/>
                  </a:lnTo>
                  <a:lnTo>
                    <a:pt x="11430" y="383552"/>
                  </a:lnTo>
                  <a:lnTo>
                    <a:pt x="31457" y="414667"/>
                  </a:lnTo>
                  <a:lnTo>
                    <a:pt x="34023" y="435216"/>
                  </a:lnTo>
                  <a:lnTo>
                    <a:pt x="36537" y="453986"/>
                  </a:lnTo>
                  <a:lnTo>
                    <a:pt x="38938" y="471055"/>
                  </a:lnTo>
                  <a:lnTo>
                    <a:pt x="41160" y="486537"/>
                  </a:lnTo>
                  <a:lnTo>
                    <a:pt x="72364" y="482727"/>
                  </a:lnTo>
                  <a:lnTo>
                    <a:pt x="103733" y="481457"/>
                  </a:lnTo>
                  <a:lnTo>
                    <a:pt x="135102" y="482727"/>
                  </a:lnTo>
                  <a:lnTo>
                    <a:pt x="165265" y="486410"/>
                  </a:lnTo>
                  <a:lnTo>
                    <a:pt x="166027" y="481457"/>
                  </a:lnTo>
                  <a:lnTo>
                    <a:pt x="167424" y="472300"/>
                  </a:lnTo>
                  <a:lnTo>
                    <a:pt x="169811" y="455231"/>
                  </a:lnTo>
                  <a:lnTo>
                    <a:pt x="172237" y="436460"/>
                  </a:lnTo>
                  <a:lnTo>
                    <a:pt x="174752" y="415912"/>
                  </a:lnTo>
                  <a:lnTo>
                    <a:pt x="180898" y="408851"/>
                  </a:lnTo>
                  <a:lnTo>
                    <a:pt x="186359" y="401269"/>
                  </a:lnTo>
                  <a:lnTo>
                    <a:pt x="191109" y="393242"/>
                  </a:lnTo>
                  <a:lnTo>
                    <a:pt x="195122" y="384797"/>
                  </a:lnTo>
                  <a:lnTo>
                    <a:pt x="202463" y="341503"/>
                  </a:lnTo>
                  <a:lnTo>
                    <a:pt x="206171" y="297840"/>
                  </a:lnTo>
                  <a:close/>
                </a:path>
                <a:path w="483234" h="508634">
                  <a:moveTo>
                    <a:pt x="483006" y="430530"/>
                  </a:moveTo>
                  <a:lnTo>
                    <a:pt x="477520" y="412470"/>
                  </a:lnTo>
                  <a:lnTo>
                    <a:pt x="462153" y="395960"/>
                  </a:lnTo>
                  <a:lnTo>
                    <a:pt x="438505" y="382193"/>
                  </a:lnTo>
                  <a:lnTo>
                    <a:pt x="408190" y="372351"/>
                  </a:lnTo>
                  <a:lnTo>
                    <a:pt x="408190" y="377329"/>
                  </a:lnTo>
                  <a:lnTo>
                    <a:pt x="406628" y="382003"/>
                  </a:lnTo>
                  <a:lnTo>
                    <a:pt x="405701" y="386346"/>
                  </a:lnTo>
                  <a:lnTo>
                    <a:pt x="422770" y="392938"/>
                  </a:lnTo>
                  <a:lnTo>
                    <a:pt x="435902" y="401243"/>
                  </a:lnTo>
                  <a:lnTo>
                    <a:pt x="444334" y="410895"/>
                  </a:lnTo>
                  <a:lnTo>
                    <a:pt x="447319" y="421513"/>
                  </a:lnTo>
                  <a:lnTo>
                    <a:pt x="440131" y="437959"/>
                  </a:lnTo>
                  <a:lnTo>
                    <a:pt x="420484" y="451408"/>
                  </a:lnTo>
                  <a:lnTo>
                    <a:pt x="391350" y="460489"/>
                  </a:lnTo>
                  <a:lnTo>
                    <a:pt x="355638" y="463816"/>
                  </a:lnTo>
                  <a:lnTo>
                    <a:pt x="319925" y="460489"/>
                  </a:lnTo>
                  <a:lnTo>
                    <a:pt x="290779" y="451408"/>
                  </a:lnTo>
                  <a:lnTo>
                    <a:pt x="271145" y="437959"/>
                  </a:lnTo>
                  <a:lnTo>
                    <a:pt x="263956" y="421513"/>
                  </a:lnTo>
                  <a:lnTo>
                    <a:pt x="266928" y="410895"/>
                  </a:lnTo>
                  <a:lnTo>
                    <a:pt x="275374" y="401243"/>
                  </a:lnTo>
                  <a:lnTo>
                    <a:pt x="288505" y="392938"/>
                  </a:lnTo>
                  <a:lnTo>
                    <a:pt x="305574" y="386346"/>
                  </a:lnTo>
                  <a:lnTo>
                    <a:pt x="305574" y="382003"/>
                  </a:lnTo>
                  <a:lnTo>
                    <a:pt x="304012" y="377329"/>
                  </a:lnTo>
                  <a:lnTo>
                    <a:pt x="303047" y="372351"/>
                  </a:lnTo>
                  <a:lnTo>
                    <a:pt x="272948" y="381838"/>
                  </a:lnTo>
                  <a:lnTo>
                    <a:pt x="249415" y="395020"/>
                  </a:lnTo>
                  <a:lnTo>
                    <a:pt x="234086" y="411416"/>
                  </a:lnTo>
                  <a:lnTo>
                    <a:pt x="228612" y="430530"/>
                  </a:lnTo>
                  <a:lnTo>
                    <a:pt x="238594" y="455510"/>
                  </a:lnTo>
                  <a:lnTo>
                    <a:pt x="265836" y="475881"/>
                  </a:lnTo>
                  <a:lnTo>
                    <a:pt x="306222" y="489597"/>
                  </a:lnTo>
                  <a:lnTo>
                    <a:pt x="355638" y="494626"/>
                  </a:lnTo>
                  <a:lnTo>
                    <a:pt x="405104" y="489597"/>
                  </a:lnTo>
                  <a:lnTo>
                    <a:pt x="445604" y="475881"/>
                  </a:lnTo>
                  <a:lnTo>
                    <a:pt x="472960" y="455510"/>
                  </a:lnTo>
                  <a:lnTo>
                    <a:pt x="483006" y="43053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848561" y="6433592"/>
              <a:ext cx="136783" cy="38331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285181" y="6758733"/>
              <a:ext cx="255270" cy="122555"/>
            </a:xfrm>
            <a:custGeom>
              <a:avLst/>
              <a:gdLst/>
              <a:ahLst/>
              <a:cxnLst/>
              <a:rect l="l" t="t" r="r" b="b"/>
              <a:pathLst>
                <a:path w="255269" h="122554">
                  <a:moveTo>
                    <a:pt x="179923" y="0"/>
                  </a:moveTo>
                  <a:lnTo>
                    <a:pt x="177734" y="4977"/>
                  </a:lnTo>
                  <a:lnTo>
                    <a:pt x="177734" y="13996"/>
                  </a:lnTo>
                  <a:lnTo>
                    <a:pt x="194749" y="20584"/>
                  </a:lnTo>
                  <a:lnTo>
                    <a:pt x="207775" y="28892"/>
                  </a:lnTo>
                  <a:lnTo>
                    <a:pt x="216106" y="38543"/>
                  </a:lnTo>
                  <a:lnTo>
                    <a:pt x="219039" y="49157"/>
                  </a:lnTo>
                  <a:lnTo>
                    <a:pt x="211749" y="65610"/>
                  </a:lnTo>
                  <a:lnTo>
                    <a:pt x="191933" y="79060"/>
                  </a:lnTo>
                  <a:lnTo>
                    <a:pt x="162671" y="88136"/>
                  </a:lnTo>
                  <a:lnTo>
                    <a:pt x="127042" y="91466"/>
                  </a:lnTo>
                  <a:lnTo>
                    <a:pt x="91513" y="88136"/>
                  </a:lnTo>
                  <a:lnTo>
                    <a:pt x="62466" y="79060"/>
                  </a:lnTo>
                  <a:lnTo>
                    <a:pt x="42864" y="65610"/>
                  </a:lnTo>
                  <a:lnTo>
                    <a:pt x="35672" y="49156"/>
                  </a:lnTo>
                  <a:lnTo>
                    <a:pt x="38606" y="38543"/>
                  </a:lnTo>
                  <a:lnTo>
                    <a:pt x="46937" y="28892"/>
                  </a:lnTo>
                  <a:lnTo>
                    <a:pt x="59962" y="20584"/>
                  </a:lnTo>
                  <a:lnTo>
                    <a:pt x="76977" y="13996"/>
                  </a:lnTo>
                  <a:lnTo>
                    <a:pt x="74784" y="9644"/>
                  </a:lnTo>
                  <a:lnTo>
                    <a:pt x="21082" y="23605"/>
                  </a:lnTo>
                  <a:lnTo>
                    <a:pt x="0" y="58176"/>
                  </a:lnTo>
                  <a:lnTo>
                    <a:pt x="9998" y="83155"/>
                  </a:lnTo>
                  <a:lnTo>
                    <a:pt x="37275" y="103524"/>
                  </a:lnTo>
                  <a:lnTo>
                    <a:pt x="77753" y="117243"/>
                  </a:lnTo>
                  <a:lnTo>
                    <a:pt x="127354" y="122269"/>
                  </a:lnTo>
                  <a:lnTo>
                    <a:pt x="176957" y="117243"/>
                  </a:lnTo>
                  <a:lnTo>
                    <a:pt x="217435" y="103524"/>
                  </a:lnTo>
                  <a:lnTo>
                    <a:pt x="244712" y="83155"/>
                  </a:lnTo>
                  <a:lnTo>
                    <a:pt x="254710" y="58176"/>
                  </a:lnTo>
                  <a:lnTo>
                    <a:pt x="249229" y="39067"/>
                  </a:lnTo>
                  <a:lnTo>
                    <a:pt x="233862" y="22671"/>
                  </a:lnTo>
                  <a:lnTo>
                    <a:pt x="210222" y="9483"/>
                  </a:lnTo>
                  <a:lnTo>
                    <a:pt x="179923" y="0"/>
                  </a:lnTo>
                  <a:close/>
                </a:path>
              </a:pathLst>
            </a:custGeom>
            <a:solidFill>
              <a:srgbClr val="092D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4811" y="6433591"/>
              <a:ext cx="136675" cy="38331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597380" y="2014473"/>
              <a:ext cx="132715" cy="5974715"/>
            </a:xfrm>
            <a:custGeom>
              <a:avLst/>
              <a:gdLst/>
              <a:ahLst/>
              <a:cxnLst/>
              <a:rect l="l" t="t" r="r" b="b"/>
              <a:pathLst>
                <a:path w="132715" h="5974715">
                  <a:moveTo>
                    <a:pt x="132715" y="5861050"/>
                  </a:moveTo>
                  <a:lnTo>
                    <a:pt x="130429" y="5852287"/>
                  </a:lnTo>
                  <a:lnTo>
                    <a:pt x="123571" y="5848350"/>
                  </a:lnTo>
                  <a:lnTo>
                    <a:pt x="116713" y="5844286"/>
                  </a:lnTo>
                  <a:lnTo>
                    <a:pt x="107950" y="5846699"/>
                  </a:lnTo>
                  <a:lnTo>
                    <a:pt x="80645" y="5893473"/>
                  </a:lnTo>
                  <a:lnTo>
                    <a:pt x="80645" y="5648325"/>
                  </a:lnTo>
                  <a:lnTo>
                    <a:pt x="52070" y="5648325"/>
                  </a:lnTo>
                  <a:lnTo>
                    <a:pt x="52070" y="5893473"/>
                  </a:lnTo>
                  <a:lnTo>
                    <a:pt x="24765" y="5846699"/>
                  </a:lnTo>
                  <a:lnTo>
                    <a:pt x="16002" y="5844286"/>
                  </a:lnTo>
                  <a:lnTo>
                    <a:pt x="9144" y="5848350"/>
                  </a:lnTo>
                  <a:lnTo>
                    <a:pt x="2286" y="5852287"/>
                  </a:lnTo>
                  <a:lnTo>
                    <a:pt x="0" y="5861050"/>
                  </a:lnTo>
                  <a:lnTo>
                    <a:pt x="4064" y="5867908"/>
                  </a:lnTo>
                  <a:lnTo>
                    <a:pt x="66294" y="5974715"/>
                  </a:lnTo>
                  <a:lnTo>
                    <a:pt x="82816" y="5946394"/>
                  </a:lnTo>
                  <a:lnTo>
                    <a:pt x="128651" y="5867908"/>
                  </a:lnTo>
                  <a:lnTo>
                    <a:pt x="132715" y="5861050"/>
                  </a:lnTo>
                  <a:close/>
                </a:path>
                <a:path w="132715" h="5974715">
                  <a:moveTo>
                    <a:pt x="132715" y="4098925"/>
                  </a:moveTo>
                  <a:lnTo>
                    <a:pt x="130429" y="4090162"/>
                  </a:lnTo>
                  <a:lnTo>
                    <a:pt x="123571" y="4086225"/>
                  </a:lnTo>
                  <a:lnTo>
                    <a:pt x="116713" y="4082161"/>
                  </a:lnTo>
                  <a:lnTo>
                    <a:pt x="107950" y="4084574"/>
                  </a:lnTo>
                  <a:lnTo>
                    <a:pt x="80645" y="4131348"/>
                  </a:lnTo>
                  <a:lnTo>
                    <a:pt x="80645" y="3886200"/>
                  </a:lnTo>
                  <a:lnTo>
                    <a:pt x="52070" y="3886200"/>
                  </a:lnTo>
                  <a:lnTo>
                    <a:pt x="52070" y="4131348"/>
                  </a:lnTo>
                  <a:lnTo>
                    <a:pt x="24765" y="4084574"/>
                  </a:lnTo>
                  <a:lnTo>
                    <a:pt x="16002" y="4082161"/>
                  </a:lnTo>
                  <a:lnTo>
                    <a:pt x="9144" y="4086225"/>
                  </a:lnTo>
                  <a:lnTo>
                    <a:pt x="2286" y="4090162"/>
                  </a:lnTo>
                  <a:lnTo>
                    <a:pt x="0" y="4098925"/>
                  </a:lnTo>
                  <a:lnTo>
                    <a:pt x="4064" y="4105783"/>
                  </a:lnTo>
                  <a:lnTo>
                    <a:pt x="66294" y="4212590"/>
                  </a:lnTo>
                  <a:lnTo>
                    <a:pt x="82816" y="4184269"/>
                  </a:lnTo>
                  <a:lnTo>
                    <a:pt x="128651" y="4105783"/>
                  </a:lnTo>
                  <a:lnTo>
                    <a:pt x="132715" y="4098925"/>
                  </a:lnTo>
                  <a:close/>
                </a:path>
                <a:path w="132715" h="5974715">
                  <a:moveTo>
                    <a:pt x="132715" y="2336800"/>
                  </a:moveTo>
                  <a:lnTo>
                    <a:pt x="130429" y="2328037"/>
                  </a:lnTo>
                  <a:lnTo>
                    <a:pt x="123571" y="2324100"/>
                  </a:lnTo>
                  <a:lnTo>
                    <a:pt x="116713" y="2320036"/>
                  </a:lnTo>
                  <a:lnTo>
                    <a:pt x="107950" y="2322449"/>
                  </a:lnTo>
                  <a:lnTo>
                    <a:pt x="80645" y="2369223"/>
                  </a:lnTo>
                  <a:lnTo>
                    <a:pt x="80645" y="2124075"/>
                  </a:lnTo>
                  <a:lnTo>
                    <a:pt x="52070" y="2124075"/>
                  </a:lnTo>
                  <a:lnTo>
                    <a:pt x="52070" y="2369223"/>
                  </a:lnTo>
                  <a:lnTo>
                    <a:pt x="24765" y="2322449"/>
                  </a:lnTo>
                  <a:lnTo>
                    <a:pt x="16002" y="2320036"/>
                  </a:lnTo>
                  <a:lnTo>
                    <a:pt x="9144" y="2324100"/>
                  </a:lnTo>
                  <a:lnTo>
                    <a:pt x="2286" y="2328037"/>
                  </a:lnTo>
                  <a:lnTo>
                    <a:pt x="0" y="2336800"/>
                  </a:lnTo>
                  <a:lnTo>
                    <a:pt x="4064" y="2343658"/>
                  </a:lnTo>
                  <a:lnTo>
                    <a:pt x="66294" y="2450465"/>
                  </a:lnTo>
                  <a:lnTo>
                    <a:pt x="82816" y="2422144"/>
                  </a:lnTo>
                  <a:lnTo>
                    <a:pt x="128651" y="2343658"/>
                  </a:lnTo>
                  <a:lnTo>
                    <a:pt x="132715" y="2336800"/>
                  </a:lnTo>
                  <a:close/>
                </a:path>
                <a:path w="132715" h="5974715">
                  <a:moveTo>
                    <a:pt x="132715" y="212725"/>
                  </a:moveTo>
                  <a:lnTo>
                    <a:pt x="130429" y="203962"/>
                  </a:lnTo>
                  <a:lnTo>
                    <a:pt x="123571" y="200025"/>
                  </a:lnTo>
                  <a:lnTo>
                    <a:pt x="116713" y="195961"/>
                  </a:lnTo>
                  <a:lnTo>
                    <a:pt x="107950" y="198374"/>
                  </a:lnTo>
                  <a:lnTo>
                    <a:pt x="80645" y="245148"/>
                  </a:lnTo>
                  <a:lnTo>
                    <a:pt x="80645" y="0"/>
                  </a:lnTo>
                  <a:lnTo>
                    <a:pt x="52070" y="0"/>
                  </a:lnTo>
                  <a:lnTo>
                    <a:pt x="52070" y="245148"/>
                  </a:lnTo>
                  <a:lnTo>
                    <a:pt x="24765" y="198374"/>
                  </a:lnTo>
                  <a:lnTo>
                    <a:pt x="16002" y="195961"/>
                  </a:lnTo>
                  <a:lnTo>
                    <a:pt x="9144" y="200025"/>
                  </a:lnTo>
                  <a:lnTo>
                    <a:pt x="2286" y="203962"/>
                  </a:lnTo>
                  <a:lnTo>
                    <a:pt x="0" y="212725"/>
                  </a:lnTo>
                  <a:lnTo>
                    <a:pt x="4064" y="219583"/>
                  </a:lnTo>
                  <a:lnTo>
                    <a:pt x="66294" y="326390"/>
                  </a:lnTo>
                  <a:lnTo>
                    <a:pt x="82816" y="298069"/>
                  </a:lnTo>
                  <a:lnTo>
                    <a:pt x="128651" y="219583"/>
                  </a:lnTo>
                  <a:lnTo>
                    <a:pt x="132715" y="212725"/>
                  </a:lnTo>
                  <a:close/>
                </a:path>
              </a:pathLst>
            </a:custGeom>
            <a:solidFill>
              <a:srgbClr val="B5C0C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14141450" y="8882062"/>
            <a:ext cx="1059815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4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6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000" spc="-10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14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on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051914" y="1459230"/>
            <a:ext cx="1238885" cy="3340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14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000" spc="-19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8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12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000" spc="-175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000" spc="-1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18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127226" y="3235896"/>
            <a:ext cx="1087120" cy="6400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59055" marR="5080" indent="-46990">
              <a:lnSpc>
                <a:spcPct val="100000"/>
              </a:lnSpc>
              <a:spcBef>
                <a:spcPts val="125"/>
              </a:spcBef>
            </a:pPr>
            <a:r>
              <a:rPr dirty="0" sz="2000" spc="-14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18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000" spc="-14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-10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114" b="1">
                <a:solidFill>
                  <a:srgbClr val="092D49"/>
                </a:solidFill>
                <a:latin typeface="Tahoma"/>
                <a:cs typeface="Tahoma"/>
              </a:rPr>
              <a:t>g  </a:t>
            </a:r>
            <a:r>
              <a:rPr dirty="0" sz="2000" spc="-120" b="1">
                <a:solidFill>
                  <a:srgbClr val="092D49"/>
                </a:solidFill>
                <a:latin typeface="Tahoma"/>
                <a:cs typeface="Tahoma"/>
              </a:rPr>
              <a:t>Strategy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186788" y="7167816"/>
            <a:ext cx="972819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95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-6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5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8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1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-16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18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64614" y="2128456"/>
            <a:ext cx="8448675" cy="448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-105" b="1">
                <a:solidFill>
                  <a:srgbClr val="092D49"/>
                </a:solidFill>
                <a:latin typeface="Tahoma"/>
                <a:cs typeface="Tahoma"/>
              </a:rPr>
              <a:t>Fully</a:t>
            </a:r>
            <a:r>
              <a:rPr dirty="0" sz="275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60" b="1">
                <a:solidFill>
                  <a:srgbClr val="092D49"/>
                </a:solidFill>
                <a:latin typeface="Tahoma"/>
                <a:cs typeface="Tahoma"/>
              </a:rPr>
              <a:t>guided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70" b="1">
                <a:solidFill>
                  <a:srgbClr val="092D49"/>
                </a:solidFill>
                <a:latin typeface="Tahoma"/>
                <a:cs typeface="Tahoma"/>
              </a:rPr>
              <a:t>set-up</a:t>
            </a:r>
            <a:r>
              <a:rPr dirty="0" sz="2750" spc="-21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40" b="1">
                <a:solidFill>
                  <a:srgbClr val="092D49"/>
                </a:solidFill>
                <a:latin typeface="Tahoma"/>
                <a:cs typeface="Tahoma"/>
              </a:rPr>
              <a:t>bringing</a:t>
            </a:r>
            <a:r>
              <a:rPr dirty="0" sz="2750" spc="-26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25" b="1">
                <a:solidFill>
                  <a:srgbClr val="092D49"/>
                </a:solidFill>
                <a:latin typeface="Tahoma"/>
                <a:cs typeface="Tahoma"/>
              </a:rPr>
              <a:t>routine</a:t>
            </a:r>
            <a:r>
              <a:rPr dirty="0" sz="2750" spc="-22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45" b="1">
                <a:solidFill>
                  <a:srgbClr val="092D49"/>
                </a:solidFill>
                <a:latin typeface="Tahoma"/>
                <a:cs typeface="Tahoma"/>
              </a:rPr>
              <a:t>analysis</a:t>
            </a:r>
            <a:r>
              <a:rPr dirty="0" sz="2750" spc="-229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750" spc="-165" b="1">
                <a:solidFill>
                  <a:srgbClr val="092D49"/>
                </a:solidFill>
                <a:latin typeface="Tahoma"/>
                <a:cs typeface="Tahoma"/>
              </a:rPr>
              <a:t>in-house</a:t>
            </a:r>
            <a:endParaRPr sz="2750">
              <a:latin typeface="Tahoma"/>
              <a:cs typeface="Tahoma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57575" y="5705411"/>
            <a:ext cx="576262" cy="633412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1364614" y="5770498"/>
            <a:ext cx="9053830" cy="23456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  <a:tabLst>
                <a:tab pos="2545715" algn="l"/>
              </a:tabLst>
            </a:pP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229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2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20" b="1">
                <a:solidFill>
                  <a:srgbClr val="092D49"/>
                </a:solidFill>
                <a:latin typeface="Tahoma"/>
                <a:cs typeface="Tahoma"/>
              </a:rPr>
              <a:t>DD</a:t>
            </a:r>
            <a:r>
              <a:rPr dirty="0" sz="2400" spc="-31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b="1">
                <a:solidFill>
                  <a:srgbClr val="092D49"/>
                </a:solidFill>
                <a:latin typeface="Tahoma"/>
                <a:cs typeface="Tahoma"/>
              </a:rPr>
              <a:t>	</a:t>
            </a:r>
            <a:r>
              <a:rPr dirty="0" sz="2400" spc="-34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x</a:t>
            </a:r>
            <a:r>
              <a:rPr dirty="0" sz="2400" spc="-254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9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10" b="1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400" spc="-18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5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9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35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865"/>
              </a:lnSpc>
            </a:pP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8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25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160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45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pp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50" b="1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10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204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28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 b="1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85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240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90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245" b="1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55" b="1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70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400" spc="-14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75" b="1">
                <a:solidFill>
                  <a:srgbClr val="092D49"/>
                </a:solidFill>
                <a:latin typeface="Tahoma"/>
                <a:cs typeface="Tahoma"/>
              </a:rPr>
              <a:t>k</a:t>
            </a:r>
            <a:r>
              <a:rPr dirty="0" sz="2400" spc="-75" b="1">
                <a:solidFill>
                  <a:srgbClr val="092D49"/>
                </a:solidFill>
                <a:latin typeface="Tahoma"/>
                <a:cs typeface="Tahoma"/>
              </a:rPr>
              <a:t>fl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275" b="1">
                <a:solidFill>
                  <a:srgbClr val="092D49"/>
                </a:solidFill>
                <a:latin typeface="Tahoma"/>
                <a:cs typeface="Tahoma"/>
              </a:rPr>
              <a:t>w</a:t>
            </a:r>
            <a:r>
              <a:rPr dirty="0" sz="2400" spc="-24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95" b="1">
                <a:solidFill>
                  <a:srgbClr val="092D49"/>
                </a:solidFill>
                <a:latin typeface="Tahoma"/>
                <a:cs typeface="Tahoma"/>
              </a:rPr>
              <a:t>b</a:t>
            </a:r>
            <a:r>
              <a:rPr dirty="0" sz="2400" spc="-130" b="1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235" b="1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70" b="1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210" b="1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20" b="1">
                <a:solidFill>
                  <a:srgbClr val="092D49"/>
                </a:solidFill>
                <a:latin typeface="Tahoma"/>
                <a:cs typeface="Tahoma"/>
              </a:rPr>
              <a:t>v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65" b="1">
                <a:solidFill>
                  <a:srgbClr val="092D49"/>
                </a:solidFill>
                <a:latin typeface="Tahoma"/>
                <a:cs typeface="Tahoma"/>
              </a:rPr>
              <a:t>d</a:t>
            </a:r>
            <a:r>
              <a:rPr dirty="0" sz="2400" spc="-60" b="1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190" b="1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170" b="1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400" spc="-155" b="1">
                <a:solidFill>
                  <a:srgbClr val="092D49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marL="193675" indent="-180975">
              <a:lnSpc>
                <a:spcPct val="100000"/>
              </a:lnSpc>
              <a:spcBef>
                <a:spcPts val="1019"/>
              </a:spcBef>
              <a:buFont typeface="Arial MT"/>
              <a:buChar char="•"/>
              <a:tabLst>
                <a:tab pos="193675" algn="l"/>
              </a:tabLst>
            </a:pP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Consultation</a:t>
            </a:r>
            <a:r>
              <a:rPr dirty="0" sz="2400" spc="-2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on</a:t>
            </a:r>
            <a:r>
              <a:rPr dirty="0" sz="2400" spc="-2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off-the</a:t>
            </a:r>
            <a:r>
              <a:rPr dirty="0" sz="2400" spc="-30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092D49"/>
                </a:solidFill>
                <a:latin typeface="Tahoma"/>
                <a:cs typeface="Tahoma"/>
              </a:rPr>
              <a:t>shelf</a:t>
            </a:r>
            <a:r>
              <a:rPr dirty="0" sz="2400" spc="-25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45">
                <a:solidFill>
                  <a:srgbClr val="092D49"/>
                </a:solidFill>
                <a:latin typeface="Tahoma"/>
                <a:cs typeface="Tahoma"/>
              </a:rPr>
              <a:t>and</a:t>
            </a:r>
            <a:r>
              <a:rPr dirty="0" sz="2400" spc="-2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custom</a:t>
            </a:r>
            <a:r>
              <a:rPr dirty="0" sz="2400" spc="-27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092D49"/>
                </a:solidFill>
                <a:latin typeface="Tahoma"/>
                <a:cs typeface="Tahoma"/>
              </a:rPr>
              <a:t>application</a:t>
            </a:r>
            <a:r>
              <a:rPr dirty="0" sz="2400" spc="-3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092D49"/>
                </a:solidFill>
                <a:latin typeface="Tahoma"/>
                <a:cs typeface="Tahoma"/>
              </a:rPr>
              <a:t>options</a:t>
            </a:r>
            <a:endParaRPr sz="2400">
              <a:latin typeface="Tahoma"/>
              <a:cs typeface="Tahoma"/>
            </a:endParaRPr>
          </a:p>
          <a:p>
            <a:pPr marL="193675" indent="-180975">
              <a:lnSpc>
                <a:spcPct val="100000"/>
              </a:lnSpc>
              <a:spcBef>
                <a:spcPts val="1475"/>
              </a:spcBef>
              <a:buFont typeface="Arial MT"/>
              <a:buChar char="•"/>
              <a:tabLst>
                <a:tab pos="193675" algn="l"/>
              </a:tabLst>
            </a:pPr>
            <a:r>
              <a:rPr dirty="0" sz="2400" spc="-125">
                <a:solidFill>
                  <a:srgbClr val="092D49"/>
                </a:solidFill>
                <a:latin typeface="Tahoma"/>
                <a:cs typeface="Tahoma"/>
              </a:rPr>
              <a:t>Q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5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4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75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29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6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6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-3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7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5">
                <a:solidFill>
                  <a:srgbClr val="092D49"/>
                </a:solidFill>
                <a:latin typeface="Tahoma"/>
                <a:cs typeface="Tahoma"/>
              </a:rPr>
              <a:t>rial</a:t>
            </a:r>
            <a:endParaRPr sz="2400">
              <a:latin typeface="Tahoma"/>
              <a:cs typeface="Tahoma"/>
            </a:endParaRPr>
          </a:p>
          <a:p>
            <a:pPr marL="193675" indent="-180975">
              <a:lnSpc>
                <a:spcPct val="100000"/>
              </a:lnSpc>
              <a:spcBef>
                <a:spcPts val="1400"/>
              </a:spcBef>
              <a:buFont typeface="Arial MT"/>
              <a:buChar char="•"/>
              <a:tabLst>
                <a:tab pos="193675" algn="l"/>
              </a:tabLst>
            </a:pPr>
            <a:r>
              <a:rPr dirty="0" sz="2400" spc="25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2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9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400" spc="4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-7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75">
                <a:solidFill>
                  <a:srgbClr val="092D49"/>
                </a:solidFill>
                <a:latin typeface="Tahoma"/>
                <a:cs typeface="Tahoma"/>
              </a:rPr>
              <a:t>y</a:t>
            </a:r>
            <a:r>
              <a:rPr dirty="0" sz="2400" spc="-22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re</a:t>
            </a:r>
            <a:r>
              <a:rPr dirty="0" sz="2400" spc="-2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1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1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6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400" spc="-254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9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400" spc="-3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400" spc="-23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7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35">
                <a:solidFill>
                  <a:srgbClr val="092D49"/>
                </a:solidFill>
                <a:latin typeface="Tahoma"/>
                <a:cs typeface="Tahoma"/>
              </a:rPr>
              <a:t>h</a:t>
            </a:r>
            <a:r>
              <a:rPr dirty="0" sz="2400" spc="-26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20">
                <a:solidFill>
                  <a:srgbClr val="092D49"/>
                </a:solidFill>
                <a:latin typeface="Tahoma"/>
                <a:cs typeface="Tahoma"/>
              </a:rPr>
              <a:t>pp</a:t>
            </a:r>
            <a:r>
              <a:rPr dirty="0" sz="2400" spc="5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400" spc="4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10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400" spc="-6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400" spc="15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400" spc="4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400" spc="-25">
                <a:solidFill>
                  <a:srgbClr val="092D49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dirty="0" spc="-200"/>
              <a:t>8</a:t>
            </a:fld>
          </a:p>
        </p:txBody>
      </p:sp>
      <p:sp>
        <p:nvSpPr>
          <p:cNvPr id="40" name="object 4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225"/>
              <a:t>©</a:t>
            </a:r>
            <a:r>
              <a:rPr dirty="0" spc="-145"/>
              <a:t> </a:t>
            </a:r>
            <a:r>
              <a:rPr dirty="0" spc="-20"/>
              <a:t>SOPHiA</a:t>
            </a:r>
            <a:r>
              <a:rPr dirty="0" spc="-165"/>
              <a:t> </a:t>
            </a:r>
            <a:r>
              <a:rPr dirty="0" spc="-55"/>
              <a:t>GENETICS</a:t>
            </a:r>
            <a:r>
              <a:rPr dirty="0" spc="-114"/>
              <a:t> </a:t>
            </a:r>
            <a:r>
              <a:rPr dirty="0" spc="-60"/>
              <a:t>2024</a:t>
            </a:r>
            <a:r>
              <a:rPr dirty="0" spc="80"/>
              <a:t> </a:t>
            </a:r>
            <a:r>
              <a:rPr dirty="0" spc="-170"/>
              <a:t>|</a:t>
            </a:r>
            <a:r>
              <a:rPr dirty="0" spc="-110"/>
              <a:t> </a:t>
            </a:r>
            <a:r>
              <a:rPr dirty="0" spc="-5"/>
              <a:t>Confidential</a:t>
            </a:r>
            <a:r>
              <a:rPr dirty="0" spc="-155"/>
              <a:t> </a:t>
            </a:r>
            <a:r>
              <a:rPr dirty="0" spc="-65"/>
              <a:t>-</a:t>
            </a:r>
            <a:r>
              <a:rPr dirty="0" spc="-130"/>
              <a:t> </a:t>
            </a:r>
            <a:r>
              <a:rPr dirty="0" spc="-10"/>
              <a:t>For</a:t>
            </a:r>
            <a:r>
              <a:rPr dirty="0" spc="-195"/>
              <a:t> </a:t>
            </a:r>
            <a:r>
              <a:rPr dirty="0" spc="-30"/>
              <a:t>research</a:t>
            </a:r>
            <a:r>
              <a:rPr dirty="0" spc="-130"/>
              <a:t> </a:t>
            </a:r>
            <a:r>
              <a:rPr dirty="0" spc="-45"/>
              <a:t>use</a:t>
            </a:r>
            <a:r>
              <a:rPr dirty="0" spc="-70"/>
              <a:t> </a:t>
            </a:r>
            <a:r>
              <a:rPr dirty="0" spc="-20"/>
              <a:t>only</a:t>
            </a:r>
            <a:r>
              <a:rPr dirty="0" spc="-110"/>
              <a:t> </a:t>
            </a:r>
            <a:r>
              <a:rPr dirty="0" spc="-65"/>
              <a:t>-</a:t>
            </a:r>
            <a:r>
              <a:rPr dirty="0" spc="-140"/>
              <a:t> </a:t>
            </a:r>
            <a:r>
              <a:rPr dirty="0" spc="-15"/>
              <a:t>Not</a:t>
            </a:r>
            <a:r>
              <a:rPr dirty="0" spc="-105"/>
              <a:t> </a:t>
            </a:r>
            <a:r>
              <a:rPr dirty="0" spc="-30"/>
              <a:t>for</a:t>
            </a:r>
            <a:r>
              <a:rPr dirty="0" spc="-114"/>
              <a:t> </a:t>
            </a:r>
            <a:r>
              <a:rPr dirty="0" spc="-45"/>
              <a:t>use</a:t>
            </a:r>
            <a:r>
              <a:rPr dirty="0" spc="-145"/>
              <a:t> </a:t>
            </a:r>
            <a:r>
              <a:rPr dirty="0"/>
              <a:t>in</a:t>
            </a:r>
            <a:r>
              <a:rPr dirty="0" spc="-135"/>
              <a:t> </a:t>
            </a:r>
            <a:r>
              <a:rPr dirty="0" spc="-15"/>
              <a:t>diagnostic</a:t>
            </a:r>
            <a:r>
              <a:rPr dirty="0" spc="-95"/>
              <a:t> </a:t>
            </a:r>
            <a:r>
              <a:rPr dirty="0" spc="-25"/>
              <a:t>procedures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475479" y="2535748"/>
            <a:ext cx="2603500" cy="2723515"/>
          </a:xfrm>
          <a:prstGeom prst="rect">
            <a:avLst/>
          </a:prstGeom>
        </p:spPr>
        <p:txBody>
          <a:bodyPr wrap="square" lIns="0" tIns="525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35"/>
              </a:spcBef>
            </a:pPr>
            <a:r>
              <a:rPr dirty="0" sz="9600" spc="-1475" b="1">
                <a:solidFill>
                  <a:srgbClr val="E2295C"/>
                </a:solidFill>
                <a:latin typeface="Tahoma"/>
                <a:cs typeface="Tahoma"/>
              </a:rPr>
              <a:t>550+</a:t>
            </a:r>
            <a:endParaRPr sz="9600">
              <a:latin typeface="Tahoma"/>
              <a:cs typeface="Tahoma"/>
            </a:endParaRPr>
          </a:p>
          <a:p>
            <a:pPr marL="69850" marR="5080" indent="-49530">
              <a:lnSpc>
                <a:spcPct val="100000"/>
              </a:lnSpc>
              <a:spcBef>
                <a:spcPts val="880"/>
              </a:spcBef>
            </a:pPr>
            <a:r>
              <a:rPr dirty="0" sz="2000" spc="-12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000" spc="-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60">
                <a:solidFill>
                  <a:srgbClr val="092D49"/>
                </a:solidFill>
                <a:latin typeface="Tahoma"/>
                <a:cs typeface="Tahoma"/>
              </a:rPr>
              <a:t>x</a:t>
            </a:r>
            <a:r>
              <a:rPr dirty="0" sz="2000" spc="-114">
                <a:solidFill>
                  <a:srgbClr val="092D49"/>
                </a:solidFill>
                <a:latin typeface="Tahoma"/>
                <a:cs typeface="Tahoma"/>
              </a:rPr>
              <a:t>C</a:t>
            </a:r>
            <a:r>
              <a:rPr dirty="0" sz="2000" spc="-8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5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000" spc="-26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2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25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4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60">
                <a:solidFill>
                  <a:srgbClr val="092D49"/>
                </a:solidFill>
                <a:latin typeface="Tahoma"/>
                <a:cs typeface="Tahoma"/>
              </a:rPr>
              <a:t>g</a:t>
            </a:r>
            <a:r>
              <a:rPr dirty="0" sz="2000" spc="-5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75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40">
                <a:solidFill>
                  <a:srgbClr val="092D49"/>
                </a:solidFill>
                <a:latin typeface="Tahoma"/>
                <a:cs typeface="Tahoma"/>
              </a:rPr>
              <a:t>m</a:t>
            </a:r>
            <a:r>
              <a:rPr dirty="0" sz="2000" spc="-45">
                <a:solidFill>
                  <a:srgbClr val="092D49"/>
                </a:solidFill>
                <a:latin typeface="Tahoma"/>
                <a:cs typeface="Tahoma"/>
              </a:rPr>
              <a:t>s</a:t>
            </a:r>
            <a:r>
              <a:rPr dirty="0" sz="2000" spc="-27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092D49"/>
                </a:solidFill>
                <a:latin typeface="Tahoma"/>
                <a:cs typeface="Tahoma"/>
              </a:rPr>
              <a:t>f</a:t>
            </a:r>
            <a:r>
              <a:rPr dirty="0" sz="2000" spc="-5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35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>
                <a:solidFill>
                  <a:srgbClr val="092D49"/>
                </a:solidFill>
                <a:latin typeface="Tahoma"/>
                <a:cs typeface="Tahoma"/>
              </a:rPr>
              <a:t>m  </a:t>
            </a:r>
            <a:r>
              <a:rPr dirty="0" sz="2000" spc="-80">
                <a:solidFill>
                  <a:srgbClr val="092D49"/>
                </a:solidFill>
                <a:latin typeface="Tahoma"/>
                <a:cs typeface="Tahoma"/>
              </a:rPr>
              <a:t>A</a:t>
            </a:r>
            <a:r>
              <a:rPr dirty="0" sz="2000" spc="-60">
                <a:solidFill>
                  <a:srgbClr val="092D49"/>
                </a:solidFill>
                <a:latin typeface="Tahoma"/>
                <a:cs typeface="Tahoma"/>
              </a:rPr>
              <a:t>p</a:t>
            </a:r>
            <a:r>
              <a:rPr dirty="0" sz="2000" spc="20">
                <a:solidFill>
                  <a:srgbClr val="092D49"/>
                </a:solidFill>
                <a:latin typeface="Tahoma"/>
                <a:cs typeface="Tahoma"/>
              </a:rPr>
              <a:t>r</a:t>
            </a:r>
            <a:r>
              <a:rPr dirty="0" sz="2000" spc="-10">
                <a:solidFill>
                  <a:srgbClr val="092D49"/>
                </a:solidFill>
                <a:latin typeface="Tahoma"/>
                <a:cs typeface="Tahoma"/>
              </a:rPr>
              <a:t>i</a:t>
            </a:r>
            <a:r>
              <a:rPr dirty="0" sz="2000" spc="60">
                <a:solidFill>
                  <a:srgbClr val="092D49"/>
                </a:solidFill>
                <a:latin typeface="Tahoma"/>
                <a:cs typeface="Tahoma"/>
              </a:rPr>
              <a:t>l</a:t>
            </a:r>
            <a:r>
              <a:rPr dirty="0" sz="2000" spc="-24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-45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000" spc="-120">
                <a:solidFill>
                  <a:srgbClr val="092D49"/>
                </a:solidFill>
                <a:latin typeface="Tahoma"/>
                <a:cs typeface="Tahoma"/>
              </a:rPr>
              <a:t>01</a:t>
            </a:r>
            <a:r>
              <a:rPr dirty="0" sz="2000" spc="-85">
                <a:solidFill>
                  <a:srgbClr val="092D49"/>
                </a:solidFill>
                <a:latin typeface="Tahoma"/>
                <a:cs typeface="Tahoma"/>
              </a:rPr>
              <a:t>8</a:t>
            </a:r>
            <a:r>
              <a:rPr dirty="0" sz="2000" spc="-210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092D49"/>
                </a:solidFill>
                <a:latin typeface="Tahoma"/>
                <a:cs typeface="Tahoma"/>
              </a:rPr>
              <a:t>t</a:t>
            </a:r>
            <a:r>
              <a:rPr dirty="0" sz="2000" spc="10">
                <a:solidFill>
                  <a:srgbClr val="092D49"/>
                </a:solidFill>
                <a:latin typeface="Tahoma"/>
                <a:cs typeface="Tahoma"/>
              </a:rPr>
              <a:t>o</a:t>
            </a:r>
            <a:r>
              <a:rPr dirty="0" sz="2000" spc="-229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50">
                <a:solidFill>
                  <a:srgbClr val="092D49"/>
                </a:solidFill>
                <a:latin typeface="Tahoma"/>
                <a:cs typeface="Tahoma"/>
              </a:rPr>
              <a:t>J</a:t>
            </a:r>
            <a:r>
              <a:rPr dirty="0" sz="2000" spc="15">
                <a:solidFill>
                  <a:srgbClr val="092D49"/>
                </a:solidFill>
                <a:latin typeface="Tahoma"/>
                <a:cs typeface="Tahoma"/>
              </a:rPr>
              <a:t>u</a:t>
            </a:r>
            <a:r>
              <a:rPr dirty="0" sz="2000">
                <a:solidFill>
                  <a:srgbClr val="092D49"/>
                </a:solidFill>
                <a:latin typeface="Tahoma"/>
                <a:cs typeface="Tahoma"/>
              </a:rPr>
              <a:t>n</a:t>
            </a:r>
            <a:r>
              <a:rPr dirty="0" sz="2000" spc="-50">
                <a:solidFill>
                  <a:srgbClr val="092D49"/>
                </a:solidFill>
                <a:latin typeface="Tahoma"/>
                <a:cs typeface="Tahoma"/>
              </a:rPr>
              <a:t>e</a:t>
            </a:r>
            <a:r>
              <a:rPr dirty="0" sz="2000" spc="-285">
                <a:solidFill>
                  <a:srgbClr val="092D49"/>
                </a:solidFill>
                <a:latin typeface="Tahoma"/>
                <a:cs typeface="Tahoma"/>
              </a:rPr>
              <a:t> </a:t>
            </a:r>
            <a:r>
              <a:rPr dirty="0" sz="2000" spc="-45">
                <a:solidFill>
                  <a:srgbClr val="092D49"/>
                </a:solidFill>
                <a:latin typeface="Tahoma"/>
                <a:cs typeface="Tahoma"/>
              </a:rPr>
              <a:t>2</a:t>
            </a:r>
            <a:r>
              <a:rPr dirty="0" sz="2000" spc="-120">
                <a:solidFill>
                  <a:srgbClr val="092D49"/>
                </a:solidFill>
                <a:latin typeface="Tahoma"/>
                <a:cs typeface="Tahoma"/>
              </a:rPr>
              <a:t>02</a:t>
            </a:r>
            <a:r>
              <a:rPr dirty="0" sz="2000" spc="-85">
                <a:solidFill>
                  <a:srgbClr val="092D49"/>
                </a:solidFill>
                <a:latin typeface="Tahoma"/>
                <a:cs typeface="Tahoma"/>
              </a:rPr>
              <a:t>4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92D4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2024-11-27T09:41:34Z</dcterms:created>
  <dcterms:modified xsi:type="dcterms:W3CDTF">2024-11-27T09:41:34Z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2024-11-27T00:00:00Z</vt:filetime>
  </property>
  <property fmtid="{D5CDD505-2E9C-101B-9397-08002B2CF9AE}" pid="3" name="LastSaved">
    <vt:filetime>2024-11-27T00:00:00Z</vt:filetime>
  </property>
</Properties>
</file>