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82" r:id="rId5"/>
    <p:sldId id="4153" r:id="rId6"/>
    <p:sldId id="4161" r:id="rId7"/>
    <p:sldId id="4154" r:id="rId8"/>
    <p:sldId id="402" r:id="rId9"/>
    <p:sldId id="429" r:id="rId10"/>
    <p:sldId id="4168" r:id="rId11"/>
    <p:sldId id="444" r:id="rId12"/>
    <p:sldId id="443" r:id="rId13"/>
    <p:sldId id="4169" r:id="rId14"/>
    <p:sldId id="440" r:id="rId15"/>
    <p:sldId id="4160" r:id="rId16"/>
    <p:sldId id="335" r:id="rId1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3953F"/>
    <a:srgbClr val="F3A972"/>
    <a:srgbClr val="9FDD43"/>
    <a:srgbClr val="003BB0"/>
    <a:srgbClr val="849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6357" autoAdjust="0"/>
  </p:normalViewPr>
  <p:slideViewPr>
    <p:cSldViewPr snapToGrid="0" showGuides="1">
      <p:cViewPr varScale="1">
        <p:scale>
          <a:sx n="62" d="100"/>
          <a:sy n="62" d="100"/>
        </p:scale>
        <p:origin x="28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2"/>
        <a:sy n="1" d="2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55B01-1EAF-4003-9FED-A789CECF484E}" type="datetimeFigureOut">
              <a:rPr lang="en-GB" smtClean="0"/>
              <a:t>25/11/2024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6C72A-6037-47F6-AAF5-4AA3887AD5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456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2190">
              <a:defRPr/>
            </a:pPr>
            <a:r>
              <a:rPr lang="en-GB" dirty="0"/>
              <a:t>An estimated 40% of men and women will be diagnosed with cancer during their lifetime</a:t>
            </a:r>
            <a:r>
              <a:rPr lang="en-US" dirty="0"/>
              <a:t>. - </a:t>
            </a:r>
            <a:r>
              <a:rPr lang="en-GB" dirty="0"/>
              <a:t>https://www.cancer.gov/about-cancer/understanding/statistics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6C72A-6037-47F6-AAF5-4AA3887AD54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116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Critical new information is now available on how the cancer Is progressing and evolving and which therapies may be effective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6C72A-6037-47F6-AAF5-4AA3887AD54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446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6C72A-6037-47F6-AAF5-4AA3887AD54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574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6C72A-6037-47F6-AAF5-4AA3887AD54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60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6C72A-6037-47F6-AAF5-4AA3887AD54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301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6C72A-6037-47F6-AAF5-4AA3887AD54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71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6C72A-6037-47F6-AAF5-4AA3887AD54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93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6C72A-6037-47F6-AAF5-4AA3887AD54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348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2190">
              <a:defRPr/>
            </a:pPr>
            <a:r>
              <a:rPr lang="en-GB" dirty="0"/>
              <a:t>An estimated 40% of men and women will be diagnosed with cancer during their lifetime</a:t>
            </a:r>
            <a:r>
              <a:rPr lang="en-US" dirty="0"/>
              <a:t>. - </a:t>
            </a:r>
            <a:r>
              <a:rPr lang="en-GB" dirty="0"/>
              <a:t>https://www.cancer.gov/about-cancer/understanding/statistics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C6C72A-6037-47F6-AAF5-4AA3887AD54A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76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F93AF-5FA5-42C3-941B-5CEC74CE3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674" y="4707180"/>
            <a:ext cx="5218413" cy="911936"/>
          </a:xfrm>
        </p:spPr>
        <p:txBody>
          <a:bodyPr anchor="b" anchorCtr="0"/>
          <a:lstStyle>
            <a:lvl1pPr algn="l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C09C-0248-421D-AD2C-893400367A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75" y="5739833"/>
            <a:ext cx="5218412" cy="557363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F0EB6A-DDD1-4425-9309-0D7EF90474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75" y="566780"/>
            <a:ext cx="2016000" cy="2625228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3B4123A-7EA7-4616-84F0-43C6C04D1804}"/>
              </a:ext>
            </a:extLst>
          </p:cNvPr>
          <p:cNvGrpSpPr/>
          <p:nvPr userDrawn="1"/>
        </p:nvGrpSpPr>
        <p:grpSpPr>
          <a:xfrm>
            <a:off x="8562886" y="0"/>
            <a:ext cx="3629114" cy="6858000"/>
            <a:chOff x="6025311" y="0"/>
            <a:chExt cx="6166689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2CEBAE5-875B-4B83-83E1-93EA147C9829}"/>
                </a:ext>
              </a:extLst>
            </p:cNvPr>
            <p:cNvSpPr/>
            <p:nvPr userDrawn="1"/>
          </p:nvSpPr>
          <p:spPr>
            <a:xfrm>
              <a:off x="11400000" y="0"/>
              <a:ext cx="7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5391CD8-EC4F-4571-B5C8-3D31F41B7BA3}"/>
                </a:ext>
              </a:extLst>
            </p:cNvPr>
            <p:cNvSpPr/>
            <p:nvPr userDrawn="1"/>
          </p:nvSpPr>
          <p:spPr>
            <a:xfrm>
              <a:off x="9736217" y="0"/>
              <a:ext cx="1656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6D98DA-29D2-4D1D-9521-F86A5B73A1CC}"/>
                </a:ext>
              </a:extLst>
            </p:cNvPr>
            <p:cNvSpPr/>
            <p:nvPr userDrawn="1"/>
          </p:nvSpPr>
          <p:spPr>
            <a:xfrm>
              <a:off x="7566630" y="0"/>
              <a:ext cx="5040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8C6F4E0-3CDF-4046-904C-14C83DC088F3}"/>
                </a:ext>
              </a:extLst>
            </p:cNvPr>
            <p:cNvSpPr/>
            <p:nvPr userDrawn="1"/>
          </p:nvSpPr>
          <p:spPr>
            <a:xfrm>
              <a:off x="8072435" y="0"/>
              <a:ext cx="1656000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72D1B01-BB8C-43AA-838E-48F0E9CF11FC}"/>
                </a:ext>
              </a:extLst>
            </p:cNvPr>
            <p:cNvSpPr/>
            <p:nvPr userDrawn="1"/>
          </p:nvSpPr>
          <p:spPr>
            <a:xfrm>
              <a:off x="7054849" y="0"/>
              <a:ext cx="504000" cy="685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A3C039-7953-465B-B407-DECC59B82703}"/>
                </a:ext>
              </a:extLst>
            </p:cNvPr>
            <p:cNvSpPr/>
            <p:nvPr userDrawn="1"/>
          </p:nvSpPr>
          <p:spPr>
            <a:xfrm>
              <a:off x="6537092" y="0"/>
              <a:ext cx="504000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CF30E-D9EB-444A-B155-C8FA1D306F46}"/>
                </a:ext>
              </a:extLst>
            </p:cNvPr>
            <p:cNvSpPr/>
            <p:nvPr userDrawn="1"/>
          </p:nvSpPr>
          <p:spPr>
            <a:xfrm>
              <a:off x="6025311" y="0"/>
              <a:ext cx="504000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39290C57-FBA3-4C8A-B947-101B9E0F5E79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573088" y="6516001"/>
            <a:ext cx="5220000" cy="1929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© ANGLE plc 2020 CONFIDENTIAL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BB4F73-7606-46FD-99CE-AC2C8C2F6C28}"/>
              </a:ext>
            </a:extLst>
          </p:cNvPr>
          <p:cNvCxnSpPr/>
          <p:nvPr userDrawn="1"/>
        </p:nvCxnSpPr>
        <p:spPr>
          <a:xfrm>
            <a:off x="574675" y="6401259"/>
            <a:ext cx="52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756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symmetric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8D62-0EC3-4091-8D10-C47E07AB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ACBE7-13C0-43FF-BE4F-A3209FC8B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830389"/>
            <a:ext cx="3603600" cy="44529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757AE-8AE9-4329-9C18-F8BEECCA2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6EE3-2749-45C8-83B3-1A390B95B6E2}" type="datetime1">
              <a:rPr lang="en-GB" smtClean="0"/>
              <a:t>25/11/2024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961FE-E668-45EE-8DAD-55B01C000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C2F91-6385-4554-AC21-1FE90B6A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59456A9-6056-48D7-9606-A72E1422D69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1325" y="1830388"/>
            <a:ext cx="7326000" cy="44529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30154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symmetr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8D62-0EC3-4091-8D10-C47E07AB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ACBE7-13C0-43FF-BE4F-A3209FC8B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830389"/>
            <a:ext cx="7326000" cy="44529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757AE-8AE9-4329-9C18-F8BEECCA2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CA47-A496-4314-B556-FE39FD866678}" type="datetime1">
              <a:rPr lang="en-GB" smtClean="0"/>
              <a:t>25/11/2024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961FE-E668-45EE-8DAD-55B01C000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C2F91-6385-4554-AC21-1FE90B6A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3824" y="6516001"/>
            <a:ext cx="525088" cy="234424"/>
          </a:xfrm>
        </p:spPr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59456A9-6056-48D7-9606-A72E1422D69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015312" y="1830388"/>
            <a:ext cx="3603600" cy="44529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94569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an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8D62-0EC3-4091-8D10-C47E07AB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ACBE7-13C0-43FF-BE4F-A3209FC8B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830389"/>
            <a:ext cx="7798360" cy="44529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757AE-8AE9-4329-9C18-F8BEECCA2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CA47-A496-4314-B556-FE39FD866678}" type="datetime1">
              <a:rPr lang="en-GB" smtClean="0"/>
              <a:t>25/11/2024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961FE-E668-45EE-8DAD-55B01C000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C2F91-6385-4554-AC21-1FE90B6A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3824" y="6516001"/>
            <a:ext cx="525088" cy="234424"/>
          </a:xfrm>
        </p:spPr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59456A9-6056-48D7-9606-A72E1422D69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612094" y="1830388"/>
            <a:ext cx="3006818" cy="4452936"/>
          </a:xfrm>
        </p:spPr>
        <p:txBody>
          <a:bodyPr/>
          <a:lstStyle>
            <a:lvl1pPr>
              <a:defRPr sz="2400" b="1"/>
            </a:lvl1pPr>
            <a:lvl2pPr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622772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D9032FA-FC9B-4387-8F1C-AADF526CCF06}"/>
              </a:ext>
            </a:extLst>
          </p:cNvPr>
          <p:cNvGrpSpPr/>
          <p:nvPr userDrawn="1"/>
        </p:nvGrpSpPr>
        <p:grpSpPr>
          <a:xfrm flipH="1">
            <a:off x="4121370" y="0"/>
            <a:ext cx="2045319" cy="6858000"/>
            <a:chOff x="6025311" y="0"/>
            <a:chExt cx="2045319" cy="685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4331B53-020D-4147-A875-1B2493516F06}"/>
                </a:ext>
              </a:extLst>
            </p:cNvPr>
            <p:cNvSpPr/>
            <p:nvPr userDrawn="1"/>
          </p:nvSpPr>
          <p:spPr>
            <a:xfrm>
              <a:off x="7566630" y="0"/>
              <a:ext cx="5040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55BCEA6-0199-445B-91AA-C90E3F7A6B8E}"/>
                </a:ext>
              </a:extLst>
            </p:cNvPr>
            <p:cNvSpPr/>
            <p:nvPr userDrawn="1"/>
          </p:nvSpPr>
          <p:spPr>
            <a:xfrm>
              <a:off x="7054849" y="0"/>
              <a:ext cx="504000" cy="685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91B98E2-A935-40F5-9FFA-70F90305FBC5}"/>
                </a:ext>
              </a:extLst>
            </p:cNvPr>
            <p:cNvSpPr/>
            <p:nvPr userDrawn="1"/>
          </p:nvSpPr>
          <p:spPr>
            <a:xfrm>
              <a:off x="6537092" y="0"/>
              <a:ext cx="504000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8E490C8-B35B-4896-B8D6-DEF295D4661F}"/>
                </a:ext>
              </a:extLst>
            </p:cNvPr>
            <p:cNvSpPr/>
            <p:nvPr userDrawn="1"/>
          </p:nvSpPr>
          <p:spPr>
            <a:xfrm>
              <a:off x="6025311" y="0"/>
              <a:ext cx="504000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851644-EB49-491D-B895-D10C2C9D6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001" y="1682843"/>
            <a:ext cx="3608912" cy="1719261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39BD02-E811-4231-8681-8ADBEEE12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9999" y="3449165"/>
            <a:ext cx="3608913" cy="155985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  <a:latin typeface="Gill Sans MT Light" panose="020B03020201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0890C-28BD-49A3-9F2D-465B2664F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738-411C-4FBC-9D24-DC856B2F3F9F}" type="datetime1">
              <a:rPr lang="en-GB" smtClean="0"/>
              <a:t>25/11/2024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8F670-913F-4910-84DE-F885B0AA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3772BCA-0669-41CA-9A5C-8D0EAB774B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05712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1FBB5F7-4694-41E7-961A-96D763C74F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3088" y="6516001"/>
            <a:ext cx="5220000" cy="1929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© ANGLE plc 2020 CONFIDENTIAL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58E6FE5-C79D-4E24-9D1C-F73B68A16894}"/>
              </a:ext>
            </a:extLst>
          </p:cNvPr>
          <p:cNvCxnSpPr/>
          <p:nvPr userDrawn="1"/>
        </p:nvCxnSpPr>
        <p:spPr>
          <a:xfrm>
            <a:off x="574675" y="6401259"/>
            <a:ext cx="52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513918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Emb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3CE8A-CD13-4666-A4A4-59900E34E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26AA10-FC7D-436A-8CA6-5D8EA384A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6AAA-3FCB-49C9-B89B-B8740547F8C9}" type="datetime1">
              <a:rPr lang="en-GB" smtClean="0"/>
              <a:t>25/11/2024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7CA8C7-CC17-483A-9237-BAB78FB1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1B807-49DF-4270-8165-30E2E9A6D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E5217DED-61E6-4230-A133-596A5A3F3E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573088" y="1830388"/>
            <a:ext cx="11045825" cy="4452937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media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96393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0A9A9-0160-49AE-B575-7BFA10C91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7E414B-5E04-47D8-BED0-76C246F5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2699-A739-461E-9944-558612795C4B}" type="datetime1">
              <a:rPr lang="en-GB" smtClean="0"/>
              <a:t>25/11/2024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9711D2-B181-4CDE-8C99-5C0C5C80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7FC7-7883-41B6-A0BE-24901A2CC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3824" y="6516001"/>
            <a:ext cx="525088" cy="234424"/>
          </a:xfrm>
        </p:spPr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FF734BC-32E2-45FA-B993-A65C4A5DCA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674" y="1830388"/>
            <a:ext cx="1746000" cy="1692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0AB2203-3DC7-4707-9991-1BAFD87ACF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34322" y="1830388"/>
            <a:ext cx="1746000" cy="1692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2657732F-4F70-4FAF-ABB3-873EEB9D23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93970" y="1830388"/>
            <a:ext cx="1746000" cy="1692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E47DEEF8-6443-4AC9-AABF-D5CC42538D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53618" y="1830388"/>
            <a:ext cx="1746000" cy="1692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97A9920F-B47E-4BDF-AE0D-08DAA287BFC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13266" y="1830388"/>
            <a:ext cx="1746000" cy="1692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9283C3E3-94A2-4ACB-96F2-266818ACCF1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72912" y="1830388"/>
            <a:ext cx="1746000" cy="1692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EC9F894-89AD-4AC2-BFB2-F51E7F00CF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4675" y="3668399"/>
            <a:ext cx="1746250" cy="2614925"/>
          </a:xfrm>
        </p:spPr>
        <p:txBody>
          <a:bodyPr/>
          <a:lstStyle>
            <a:lvl1pPr>
              <a:spcBef>
                <a:spcPts val="1100"/>
              </a:spcBef>
              <a:defRPr sz="1100"/>
            </a:lvl1pPr>
            <a:lvl2pPr>
              <a:spcBef>
                <a:spcPts val="1100"/>
              </a:spcBef>
              <a:defRPr sz="1100"/>
            </a:lvl2pPr>
            <a:lvl3pPr>
              <a:spcBef>
                <a:spcPts val="1100"/>
              </a:spcBef>
              <a:defRPr sz="1100"/>
            </a:lvl3pPr>
            <a:lvl4pPr>
              <a:spcBef>
                <a:spcPts val="1100"/>
              </a:spcBef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C890076-7E31-49E5-B13F-22A980DC5A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434322" y="3668399"/>
            <a:ext cx="1746250" cy="2614925"/>
          </a:xfrm>
        </p:spPr>
        <p:txBody>
          <a:bodyPr/>
          <a:lstStyle>
            <a:lvl1pPr>
              <a:spcBef>
                <a:spcPts val="1100"/>
              </a:spcBef>
              <a:defRPr sz="1100"/>
            </a:lvl1pPr>
            <a:lvl2pPr>
              <a:spcBef>
                <a:spcPts val="1100"/>
              </a:spcBef>
              <a:defRPr sz="1100"/>
            </a:lvl2pPr>
            <a:lvl3pPr>
              <a:spcBef>
                <a:spcPts val="1100"/>
              </a:spcBef>
              <a:defRPr sz="1100"/>
            </a:lvl3pPr>
            <a:lvl4pPr>
              <a:spcBef>
                <a:spcPts val="1100"/>
              </a:spcBef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66FFCBE4-8B8D-48FA-B559-53987E467C7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93969" y="3668399"/>
            <a:ext cx="1746250" cy="2614925"/>
          </a:xfrm>
        </p:spPr>
        <p:txBody>
          <a:bodyPr/>
          <a:lstStyle>
            <a:lvl1pPr>
              <a:spcBef>
                <a:spcPts val="1100"/>
              </a:spcBef>
              <a:defRPr sz="1100"/>
            </a:lvl1pPr>
            <a:lvl2pPr>
              <a:spcBef>
                <a:spcPts val="1100"/>
              </a:spcBef>
              <a:defRPr sz="1100"/>
            </a:lvl2pPr>
            <a:lvl3pPr>
              <a:spcBef>
                <a:spcPts val="1100"/>
              </a:spcBef>
              <a:defRPr sz="1100"/>
            </a:lvl3pPr>
            <a:lvl4pPr>
              <a:spcBef>
                <a:spcPts val="1100"/>
              </a:spcBef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912859EA-F1A6-4DDE-BC4D-36298E1DDD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53616" y="3668399"/>
            <a:ext cx="1746250" cy="2614925"/>
          </a:xfrm>
        </p:spPr>
        <p:txBody>
          <a:bodyPr/>
          <a:lstStyle>
            <a:lvl1pPr>
              <a:spcBef>
                <a:spcPts val="1100"/>
              </a:spcBef>
              <a:defRPr sz="1100"/>
            </a:lvl1pPr>
            <a:lvl2pPr>
              <a:spcBef>
                <a:spcPts val="1100"/>
              </a:spcBef>
              <a:defRPr sz="1100"/>
            </a:lvl2pPr>
            <a:lvl3pPr>
              <a:spcBef>
                <a:spcPts val="1100"/>
              </a:spcBef>
              <a:defRPr sz="1100"/>
            </a:lvl3pPr>
            <a:lvl4pPr>
              <a:spcBef>
                <a:spcPts val="1100"/>
              </a:spcBef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53DF273-A2BB-4357-86C4-ADEA231CF3B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13263" y="3668399"/>
            <a:ext cx="1746250" cy="2614925"/>
          </a:xfrm>
        </p:spPr>
        <p:txBody>
          <a:bodyPr/>
          <a:lstStyle>
            <a:lvl1pPr>
              <a:spcBef>
                <a:spcPts val="1100"/>
              </a:spcBef>
              <a:defRPr sz="1100"/>
            </a:lvl1pPr>
            <a:lvl2pPr>
              <a:spcBef>
                <a:spcPts val="1100"/>
              </a:spcBef>
              <a:defRPr sz="1100"/>
            </a:lvl2pPr>
            <a:lvl3pPr>
              <a:spcBef>
                <a:spcPts val="1100"/>
              </a:spcBef>
              <a:defRPr sz="1100"/>
            </a:lvl3pPr>
            <a:lvl4pPr>
              <a:spcBef>
                <a:spcPts val="1100"/>
              </a:spcBef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06D09864-49CB-4D73-BA01-4FE8B6F71B0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72912" y="3668399"/>
            <a:ext cx="1746250" cy="2614925"/>
          </a:xfrm>
        </p:spPr>
        <p:txBody>
          <a:bodyPr/>
          <a:lstStyle>
            <a:lvl1pPr>
              <a:spcBef>
                <a:spcPts val="1100"/>
              </a:spcBef>
              <a:defRPr sz="1100"/>
            </a:lvl1pPr>
            <a:lvl2pPr>
              <a:spcBef>
                <a:spcPts val="1100"/>
              </a:spcBef>
              <a:defRPr sz="1100"/>
            </a:lvl2pPr>
            <a:lvl3pPr>
              <a:spcBef>
                <a:spcPts val="1100"/>
              </a:spcBef>
              <a:defRPr sz="1100"/>
            </a:lvl3pPr>
            <a:lvl4pPr>
              <a:spcBef>
                <a:spcPts val="1100"/>
              </a:spcBef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47193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0890C-28BD-49A3-9F2D-465B2664F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7B480-2C7E-4141-ACB7-C5359A40189D}" type="datetime1">
              <a:rPr lang="en-GB" smtClean="0"/>
              <a:t>25/11/2024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8F670-913F-4910-84DE-F885B0AA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BA6AC9-D0B6-4AF0-A7D6-F1438EF68B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42400" y="573142"/>
            <a:ext cx="2676513" cy="5710184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400"/>
            </a:lvl1pPr>
            <a:lvl2pPr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</a:defRPr>
            </a:lvl2pPr>
            <a:lvl3pPr>
              <a:spcAft>
                <a:spcPts val="0"/>
              </a:spcAft>
              <a:defRPr sz="1400"/>
            </a:lvl3pPr>
            <a:lvl4pPr>
              <a:spcAft>
                <a:spcPts val="0"/>
              </a:spcAft>
              <a:defRPr sz="1400"/>
            </a:lvl4pPr>
            <a:lvl5pPr>
              <a:spcAft>
                <a:spcPts val="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A1B3A27-0FCE-4E3F-BF31-7EE332DE8AA9}"/>
              </a:ext>
            </a:extLst>
          </p:cNvPr>
          <p:cNvGrpSpPr/>
          <p:nvPr userDrawn="1"/>
        </p:nvGrpSpPr>
        <p:grpSpPr>
          <a:xfrm flipH="1">
            <a:off x="0" y="0"/>
            <a:ext cx="4093436" cy="6858000"/>
            <a:chOff x="6025311" y="0"/>
            <a:chExt cx="6166689" cy="68580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ABFB1E9-CB62-458E-84EE-598F68D2B97D}"/>
                </a:ext>
              </a:extLst>
            </p:cNvPr>
            <p:cNvSpPr/>
            <p:nvPr userDrawn="1"/>
          </p:nvSpPr>
          <p:spPr>
            <a:xfrm>
              <a:off x="11400000" y="0"/>
              <a:ext cx="7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ED5815F-1927-4894-A475-7551880CCC83}"/>
                </a:ext>
              </a:extLst>
            </p:cNvPr>
            <p:cNvSpPr/>
            <p:nvPr userDrawn="1"/>
          </p:nvSpPr>
          <p:spPr>
            <a:xfrm>
              <a:off x="9736217" y="0"/>
              <a:ext cx="1656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79F5139-E96A-4650-8AA2-2DD88055FFCD}"/>
                </a:ext>
              </a:extLst>
            </p:cNvPr>
            <p:cNvSpPr/>
            <p:nvPr userDrawn="1"/>
          </p:nvSpPr>
          <p:spPr>
            <a:xfrm>
              <a:off x="7566630" y="0"/>
              <a:ext cx="5040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2E1CF43-EE76-47FE-8E8F-99FB5BBCF886}"/>
                </a:ext>
              </a:extLst>
            </p:cNvPr>
            <p:cNvSpPr/>
            <p:nvPr userDrawn="1"/>
          </p:nvSpPr>
          <p:spPr>
            <a:xfrm>
              <a:off x="8072435" y="0"/>
              <a:ext cx="1656000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FCF9838-8A6B-46D7-812F-46054E77723D}"/>
                </a:ext>
              </a:extLst>
            </p:cNvPr>
            <p:cNvSpPr/>
            <p:nvPr userDrawn="1"/>
          </p:nvSpPr>
          <p:spPr>
            <a:xfrm>
              <a:off x="7054849" y="0"/>
              <a:ext cx="504000" cy="685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742EF99-FB8F-4216-91AE-1F6BA2E16D8F}"/>
                </a:ext>
              </a:extLst>
            </p:cNvPr>
            <p:cNvSpPr/>
            <p:nvPr userDrawn="1"/>
          </p:nvSpPr>
          <p:spPr>
            <a:xfrm>
              <a:off x="6537092" y="0"/>
              <a:ext cx="504000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3D33382-184C-49B6-8FA9-79023B8FDF87}"/>
                </a:ext>
              </a:extLst>
            </p:cNvPr>
            <p:cNvSpPr/>
            <p:nvPr userDrawn="1"/>
          </p:nvSpPr>
          <p:spPr>
            <a:xfrm>
              <a:off x="6025311" y="0"/>
              <a:ext cx="504000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203846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CA138-B180-458B-846E-A09C90238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58C420-4E12-4D7D-83A9-BB4C6A539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F495-3DD6-4EF4-972F-14A129973918}" type="datetime1">
              <a:rPr lang="en-GB" smtClean="0"/>
              <a:t>25/11/2024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D08D45-74B2-4EDB-A63F-153829906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CC8AA5-C389-4275-BA7A-5C8C1F7AA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13471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4CFFF9-D1BF-46D4-A40C-5FC5304B6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786B-38CA-4DFF-924E-EFAE22354EC8}" type="datetime1">
              <a:rPr lang="en-GB" smtClean="0"/>
              <a:t>25/11/2024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44E9F8-D78F-4404-9F4D-1730EB193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AE488-A32E-43ED-B4B2-BF10696D5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851FD4-93DC-4501-B6BF-4231E5C30F65}"/>
              </a:ext>
            </a:extLst>
          </p:cNvPr>
          <p:cNvCxnSpPr/>
          <p:nvPr userDrawn="1"/>
        </p:nvCxnSpPr>
        <p:spPr>
          <a:xfrm>
            <a:off x="574675" y="6401259"/>
            <a:ext cx="11045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92966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C52E0B1-8F1E-5D2A-CEF4-5CDF19F4C7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087" y="3752491"/>
            <a:ext cx="9257914" cy="310550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554352-73A5-907C-88EE-6EBEB819C8C2}"/>
              </a:ext>
            </a:extLst>
          </p:cNvPr>
          <p:cNvCxnSpPr/>
          <p:nvPr userDrawn="1"/>
        </p:nvCxnSpPr>
        <p:spPr>
          <a:xfrm>
            <a:off x="574676" y="6401259"/>
            <a:ext cx="11045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C71EC2E-D9D5-F58A-8056-0950246F4C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70903" y="211899"/>
            <a:ext cx="548010" cy="722377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8390D3ED-A89B-AF0D-C2F9-13B3964A5E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087" y="573087"/>
            <a:ext cx="5873496" cy="1325563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CF50263-F921-48E3-070D-14F6C63597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3087" y="1916938"/>
            <a:ext cx="4171950" cy="8048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Presenter name &amp; job title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E89005-8928-76F5-EC1B-382C6B2B78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5"/>
          <a:stretch/>
        </p:blipFill>
        <p:spPr>
          <a:xfrm>
            <a:off x="5993751" y="2496995"/>
            <a:ext cx="6198250" cy="4221977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773A689-DCC8-F722-5DD2-9D16DE6E4F1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© ANGLE plc 2024 CONFIDENTIAL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A310D26-54E5-1F97-EA98-12E82ADFEA5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885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F93AF-5FA5-42C3-941B-5CEC74CE3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674" y="4707179"/>
            <a:ext cx="5218413" cy="912289"/>
          </a:xfrm>
        </p:spPr>
        <p:txBody>
          <a:bodyPr anchor="b" anchorCtr="0"/>
          <a:lstStyle>
            <a:lvl1pPr algn="l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C09C-0248-421D-AD2C-893400367A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75" y="5746161"/>
            <a:ext cx="5218412" cy="54911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3B4123A-7EA7-4616-84F0-43C6C04D1804}"/>
              </a:ext>
            </a:extLst>
          </p:cNvPr>
          <p:cNvGrpSpPr/>
          <p:nvPr userDrawn="1"/>
        </p:nvGrpSpPr>
        <p:grpSpPr>
          <a:xfrm>
            <a:off x="6793907" y="0"/>
            <a:ext cx="5398093" cy="6858000"/>
            <a:chOff x="6025311" y="0"/>
            <a:chExt cx="6166689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2CEBAE5-875B-4B83-83E1-93EA147C9829}"/>
                </a:ext>
              </a:extLst>
            </p:cNvPr>
            <p:cNvSpPr/>
            <p:nvPr userDrawn="1"/>
          </p:nvSpPr>
          <p:spPr>
            <a:xfrm>
              <a:off x="11400000" y="0"/>
              <a:ext cx="7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6D98DA-29D2-4D1D-9521-F86A5B73A1CC}"/>
                </a:ext>
              </a:extLst>
            </p:cNvPr>
            <p:cNvSpPr/>
            <p:nvPr userDrawn="1"/>
          </p:nvSpPr>
          <p:spPr>
            <a:xfrm>
              <a:off x="7566630" y="0"/>
              <a:ext cx="5040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72D1B01-BB8C-43AA-838E-48F0E9CF11FC}"/>
                </a:ext>
              </a:extLst>
            </p:cNvPr>
            <p:cNvSpPr/>
            <p:nvPr userDrawn="1"/>
          </p:nvSpPr>
          <p:spPr>
            <a:xfrm>
              <a:off x="7054849" y="0"/>
              <a:ext cx="504000" cy="685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A3C039-7953-465B-B407-DECC59B82703}"/>
                </a:ext>
              </a:extLst>
            </p:cNvPr>
            <p:cNvSpPr/>
            <p:nvPr userDrawn="1"/>
          </p:nvSpPr>
          <p:spPr>
            <a:xfrm>
              <a:off x="6537092" y="0"/>
              <a:ext cx="504000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CF30E-D9EB-444A-B155-C8FA1D306F46}"/>
                </a:ext>
              </a:extLst>
            </p:cNvPr>
            <p:cNvSpPr/>
            <p:nvPr userDrawn="1"/>
          </p:nvSpPr>
          <p:spPr>
            <a:xfrm>
              <a:off x="6025311" y="0"/>
              <a:ext cx="504000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39290C57-FBA3-4C8A-B947-101B9E0F5E79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573088" y="6516001"/>
            <a:ext cx="5220000" cy="1929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© ANGLE plc 2020 CONFIDENTIAL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BB4F73-7606-46FD-99CE-AC2C8C2F6C28}"/>
              </a:ext>
            </a:extLst>
          </p:cNvPr>
          <p:cNvCxnSpPr/>
          <p:nvPr userDrawn="1"/>
        </p:nvCxnSpPr>
        <p:spPr>
          <a:xfrm>
            <a:off x="574675" y="6401259"/>
            <a:ext cx="52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A3AF7977-592C-42A3-8C30-9EBF3F61FA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86206" y="0"/>
            <a:ext cx="3307818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B2BD6FF-94E1-427E-8DF7-29E1EA4593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75" y="566780"/>
            <a:ext cx="2016000" cy="262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09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8D62-0EC3-4091-8D10-C47E07AB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ACBE7-13C0-43FF-BE4F-A3209FC8B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757AE-8AE9-4329-9C18-F8BEECCA2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172A-8F5D-4190-84B7-4E5B07226003}" type="datetime1">
              <a:rPr lang="en-GB" smtClean="0"/>
              <a:t>25/11/2024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961FE-E668-45EE-8DAD-55B01C000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C2F91-6385-4554-AC21-1FE90B6A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35763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8D62-0EC3-4091-8D10-C47E07AB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ACBE7-13C0-43FF-BE4F-A3209FC8B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400"/>
              </a:spcBef>
              <a:spcAft>
                <a:spcPts val="0"/>
              </a:spcAft>
              <a:defRPr sz="850"/>
            </a:lvl1pPr>
            <a:lvl2pPr>
              <a:spcBef>
                <a:spcPts val="400"/>
              </a:spcBef>
              <a:spcAft>
                <a:spcPts val="0"/>
              </a:spcAft>
              <a:defRPr sz="850"/>
            </a:lvl2pPr>
            <a:lvl3pPr>
              <a:spcBef>
                <a:spcPts val="400"/>
              </a:spcBef>
              <a:spcAft>
                <a:spcPts val="0"/>
              </a:spcAft>
              <a:defRPr sz="850"/>
            </a:lvl3pPr>
            <a:lvl4pPr>
              <a:spcBef>
                <a:spcPts val="400"/>
              </a:spcBef>
              <a:spcAft>
                <a:spcPts val="0"/>
              </a:spcAft>
              <a:defRPr sz="850"/>
            </a:lvl4pPr>
            <a:lvl5pPr>
              <a:spcBef>
                <a:spcPts val="0"/>
              </a:spcBef>
              <a:spcAft>
                <a:spcPts val="0"/>
              </a:spcAft>
              <a:defRPr sz="8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757AE-8AE9-4329-9C18-F8BEECCA2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573C-D04C-4203-91A8-133EC09FC3B7}" type="datetime1">
              <a:rPr lang="en-GB" smtClean="0"/>
              <a:t>25/11/2024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961FE-E668-45EE-8DAD-55B01C000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C2F91-6385-4554-AC21-1FE90B6A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42454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69905-E4BA-4F48-9436-4A2ADA6C0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A4E45B-2D1B-4D45-8F52-927D398F3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3E18-C0AD-4AD2-BA3E-762E1E252974}" type="datetime1">
              <a:rPr lang="en-GB" smtClean="0"/>
              <a:t>25/11/2024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6BD9C1-1BFF-4CEA-85F9-05232A24D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ED8408-A9E7-47DF-84F4-BBABD763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0FCA9D-4330-405C-BEB2-5DCCDD36A4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675" y="1830387"/>
            <a:ext cx="943200" cy="9432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65F94B4-15BE-4291-B91B-39802E176C0A}"/>
              </a:ext>
            </a:extLst>
          </p:cNvPr>
          <p:cNvCxnSpPr/>
          <p:nvPr userDrawn="1"/>
        </p:nvCxnSpPr>
        <p:spPr>
          <a:xfrm>
            <a:off x="574675" y="2854800"/>
            <a:ext cx="360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276EC1F-7DA7-4A25-8E72-99BB7994E9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4675" y="2944813"/>
            <a:ext cx="3606800" cy="1313974"/>
          </a:xfrm>
        </p:spPr>
        <p:txBody>
          <a:bodyPr/>
          <a:lstStyle>
            <a:lvl1pPr>
              <a:spcBef>
                <a:spcPts val="0"/>
              </a:spcBef>
              <a:spcAft>
                <a:spcPts val="425"/>
              </a:spcAft>
              <a:defRPr sz="1200"/>
            </a:lvl1pPr>
            <a:lvl2pPr>
              <a:spcBef>
                <a:spcPts val="0"/>
              </a:spcBef>
              <a:spcAft>
                <a:spcPts val="425"/>
              </a:spcAft>
              <a:defRPr sz="1200" b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A9D1C8F-8356-4323-9ED6-53C117455A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07217" y="1830387"/>
            <a:ext cx="2474258" cy="9432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60366533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03569-2287-459B-9B59-B409F8490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A1E81-824A-4FB6-ADC9-7DCB9A32F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5" y="1830388"/>
            <a:ext cx="5462588" cy="445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4CF2F-6236-423D-8102-2B7CD2B3B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4737" y="1830389"/>
            <a:ext cx="5464175" cy="44529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B47A9-518E-4ABC-8EE1-035164569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2142-F64C-457A-88CC-8D2FF7511D92}" type="datetime1">
              <a:rPr lang="en-GB" smtClean="0"/>
              <a:t>25/11/2024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D753AD-FB17-4D97-AFAC-4B9156549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C0147E-7895-4DD1-89D5-04853A42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57974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m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03569-2287-459B-9B59-B409F8490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A1E81-824A-4FB6-ADC9-7DCB9A32F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5" y="1830388"/>
            <a:ext cx="5462588" cy="4452937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200"/>
            </a:lvl1pPr>
            <a:lvl2pPr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spcBef>
                <a:spcPts val="0"/>
              </a:spcBef>
              <a:spcAft>
                <a:spcPts val="200"/>
              </a:spcAft>
              <a:defRPr sz="1200"/>
            </a:lvl3pPr>
            <a:lvl4pPr>
              <a:spcAft>
                <a:spcPts val="200"/>
              </a:spcAft>
              <a:defRPr sz="1200"/>
            </a:lvl4pPr>
            <a:lvl5pPr>
              <a:spcAft>
                <a:spcPts val="2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4CF2F-6236-423D-8102-2B7CD2B3B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4737" y="1830389"/>
            <a:ext cx="5464175" cy="4452936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200"/>
            </a:lvl1pPr>
            <a:lvl2pPr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spcBef>
                <a:spcPts val="0"/>
              </a:spcBef>
              <a:spcAft>
                <a:spcPts val="200"/>
              </a:spcAft>
              <a:defRPr sz="1200"/>
            </a:lvl3pPr>
            <a:lvl4pPr>
              <a:spcAft>
                <a:spcPts val="200"/>
              </a:spcAft>
              <a:defRPr sz="1200"/>
            </a:lvl4pPr>
            <a:lvl5pPr>
              <a:spcAft>
                <a:spcPts val="2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B47A9-518E-4ABC-8EE1-035164569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6E3A2-3BBC-4FFA-A231-BD2C101E8E6E}" type="datetime1">
              <a:rPr lang="en-GB" smtClean="0"/>
              <a:t>25/11/2024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D753AD-FB17-4D97-AFAC-4B9156549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C0147E-7895-4DD1-89D5-04853A42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51380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8D62-0EC3-4091-8D10-C47E07AB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ACBE7-13C0-43FF-BE4F-A3209FC8B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830389"/>
            <a:ext cx="5462587" cy="2889529"/>
          </a:xfrm>
        </p:spPr>
        <p:txBody>
          <a:bodyPr/>
          <a:lstStyle>
            <a:lvl1pPr>
              <a:defRPr sz="2400" b="1"/>
            </a:lvl1pPr>
            <a:lvl2pPr>
              <a:defRPr sz="1400" b="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757AE-8AE9-4329-9C18-F8BEECCA2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979B-F356-47B4-B5EC-433464CA0B48}" type="datetime1">
              <a:rPr lang="en-GB" smtClean="0"/>
              <a:t>25/11/2024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961FE-E668-45EE-8DAD-55B01C000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C2F91-6385-4554-AC21-1FE90B6A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C0A966-8808-40A6-B538-0464FC62A9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3089" y="4962525"/>
            <a:ext cx="2734888" cy="1320800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83"/>
              </a:spcAft>
              <a:defRPr sz="1200"/>
            </a:lvl1pPr>
            <a:lvl2pPr>
              <a:spcBef>
                <a:spcPts val="0"/>
              </a:spcBef>
              <a:spcAft>
                <a:spcPts val="283"/>
              </a:spcAft>
              <a:defRPr sz="1100" b="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88C1835-DA39-474E-8F4D-9DF88F756F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54738" y="1830388"/>
            <a:ext cx="5464175" cy="4452937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44526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41370-52D9-4964-91A9-0C48DC902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42CC08-C752-4C08-A2E8-EFFE9B71B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3E62B-C792-4D7D-BE2B-0E6347A2D7D1}" type="datetime1">
              <a:rPr lang="en-GB" smtClean="0"/>
              <a:t>25/11/2024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7421C9-04DC-4120-A989-990D2D7AE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2020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7CF1A-D323-4823-A5B6-01BB5471B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F11B2AC-D53C-4EBE-9FCB-30AF664643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675" y="2113200"/>
            <a:ext cx="3607200" cy="228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626B022-3746-4702-88E4-F244326022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92400" y="2113200"/>
            <a:ext cx="3607200" cy="228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A30B32FF-EA0F-4C44-859A-AD83E70969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11713" y="2113200"/>
            <a:ext cx="3607200" cy="10836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3C30DB3E-5C7F-401E-9D3A-E5016313829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11713" y="3315600"/>
            <a:ext cx="3607200" cy="10836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3ADF6D5-251D-4572-B086-BF4EDBECF5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3088" y="1830388"/>
            <a:ext cx="3606800" cy="234950"/>
          </a:xfrm>
        </p:spPr>
        <p:txBody>
          <a:bodyPr/>
          <a:lstStyle>
            <a:lvl1pPr>
              <a:defRPr sz="1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0D342E8-ECA6-4271-BF20-33D700AC93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92400" y="1834556"/>
            <a:ext cx="3606800" cy="234950"/>
          </a:xfrm>
        </p:spPr>
        <p:txBody>
          <a:bodyPr/>
          <a:lstStyle>
            <a:lvl1pPr>
              <a:defRPr sz="1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3D72E6E-A584-4FA6-8842-7126FF97B3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12113" y="1830388"/>
            <a:ext cx="3606800" cy="234950"/>
          </a:xfrm>
        </p:spPr>
        <p:txBody>
          <a:bodyPr/>
          <a:lstStyle>
            <a:lvl1pPr>
              <a:defRPr sz="1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57DC55B-71CD-42D7-9A7E-9F4879A5A7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3088" y="4571999"/>
            <a:ext cx="3606800" cy="1711325"/>
          </a:xfr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400"/>
            </a:lvl3pPr>
            <a:lvl4pPr>
              <a:spcAft>
                <a:spcPts val="0"/>
              </a:spcAft>
              <a:defRPr sz="1400"/>
            </a:lvl4pPr>
            <a:lvl5pPr>
              <a:spcAft>
                <a:spcPts val="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934EE859-7702-4A63-9D48-F990BCA8862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92400" y="4571998"/>
            <a:ext cx="3606800" cy="1711325"/>
          </a:xfr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400"/>
            </a:lvl3pPr>
            <a:lvl4pPr>
              <a:spcAft>
                <a:spcPts val="0"/>
              </a:spcAft>
              <a:defRPr sz="1400"/>
            </a:lvl4pPr>
            <a:lvl5pPr>
              <a:spcAft>
                <a:spcPts val="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0E872A2-18A1-4C98-8CE9-E2D28264AC5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11712" y="4571997"/>
            <a:ext cx="3606800" cy="1711325"/>
          </a:xfr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400"/>
            </a:lvl3pPr>
            <a:lvl4pPr>
              <a:spcAft>
                <a:spcPts val="0"/>
              </a:spcAft>
              <a:defRPr sz="1400"/>
            </a:lvl4pPr>
            <a:lvl5pPr>
              <a:spcAft>
                <a:spcPts val="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76091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3358A1-C2CA-49F8-BCD7-18E4A4760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401637"/>
            <a:ext cx="10330890" cy="80859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31BF33-09DF-4F59-9006-59CCD657E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675" y="1830389"/>
            <a:ext cx="11044237" cy="44529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F9D4E-C9C6-43D4-93BA-0DBD0EA9A8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47530" y="6516001"/>
            <a:ext cx="2743200" cy="2344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E51AE57-AECD-40BB-9546-2798C719B549}" type="datetime1">
              <a:rPr lang="en-GB" smtClean="0"/>
              <a:t>25/11/2024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07D8D-C792-4887-9AF0-1B50D509D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3088" y="6516001"/>
            <a:ext cx="5581650" cy="2344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© ANGLE plc 2019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B5B06-D8DF-40B8-9C0B-25E339CBC8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3824" y="6516001"/>
            <a:ext cx="525088" cy="2344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CED90CC-A5BD-43F7-BB0C-30F3B55C1CC9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404520-6FC2-4E44-B88F-6DCE56489D39}"/>
              </a:ext>
            </a:extLst>
          </p:cNvPr>
          <p:cNvCxnSpPr/>
          <p:nvPr userDrawn="1"/>
        </p:nvCxnSpPr>
        <p:spPr>
          <a:xfrm>
            <a:off x="573088" y="1260000"/>
            <a:ext cx="11045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E2C963-64EF-40C1-AA83-E20E574F2E87}"/>
              </a:ext>
            </a:extLst>
          </p:cNvPr>
          <p:cNvCxnSpPr/>
          <p:nvPr userDrawn="1"/>
        </p:nvCxnSpPr>
        <p:spPr>
          <a:xfrm>
            <a:off x="574675" y="6401259"/>
            <a:ext cx="11045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BF3A336F-D5C1-48BE-ADB3-E82496860FC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400" y="399600"/>
            <a:ext cx="554737" cy="7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2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1" r:id="rId2"/>
    <p:sldLayoutId id="2147483650" r:id="rId3"/>
    <p:sldLayoutId id="2147483688" r:id="rId4"/>
    <p:sldLayoutId id="2147483668" r:id="rId5"/>
    <p:sldLayoutId id="2147483652" r:id="rId6"/>
    <p:sldLayoutId id="2147483667" r:id="rId7"/>
    <p:sldLayoutId id="2147483660" r:id="rId8"/>
    <p:sldLayoutId id="2147483661" r:id="rId9"/>
    <p:sldLayoutId id="2147483662" r:id="rId10"/>
    <p:sldLayoutId id="2147483666" r:id="rId11"/>
    <p:sldLayoutId id="2147483692" r:id="rId12"/>
    <p:sldLayoutId id="2147483651" r:id="rId13"/>
    <p:sldLayoutId id="2147483664" r:id="rId14"/>
    <p:sldLayoutId id="2147483654" r:id="rId15"/>
    <p:sldLayoutId id="2147483663" r:id="rId16"/>
    <p:sldLayoutId id="2147483665" r:id="rId17"/>
    <p:sldLayoutId id="2147483655" r:id="rId18"/>
    <p:sldLayoutId id="2147483693" r:id="rId19"/>
  </p:sldLayoutIdLst>
  <p:transition>
    <p:fade/>
  </p:transition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Font typeface="Arial" panose="020B0604020202020204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2pPr>
      <a:lvl3pPr marL="180000" indent="-180000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80000" indent="-180000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36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Gill Sans MT" panose="020B0502020104020203" pitchFamily="34" charset="0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2" userDrawn="1">
          <p15:clr>
            <a:srgbClr val="F26B43"/>
          </p15:clr>
        </p15:guide>
        <p15:guide id="4" pos="7319" userDrawn="1">
          <p15:clr>
            <a:srgbClr val="F26B43"/>
          </p15:clr>
        </p15:guide>
        <p15:guide id="5" orient="horz" pos="253" userDrawn="1">
          <p15:clr>
            <a:srgbClr val="F26B43"/>
          </p15:clr>
        </p15:guide>
        <p15:guide id="6" orient="horz" pos="700" userDrawn="1">
          <p15:clr>
            <a:srgbClr val="F26B43"/>
          </p15:clr>
        </p15:guide>
        <p15:guide id="7" orient="horz" pos="1153" userDrawn="1">
          <p15:clr>
            <a:srgbClr val="F26B43"/>
          </p15:clr>
        </p15:guide>
        <p15:guide id="8" orient="horz" pos="3958" userDrawn="1">
          <p15:clr>
            <a:srgbClr val="F26B43"/>
          </p15:clr>
        </p15:guide>
        <p15:guide id="9" pos="3803" userDrawn="1">
          <p15:clr>
            <a:srgbClr val="F26B43"/>
          </p15:clr>
        </p15:guide>
        <p15:guide id="10" pos="3877" userDrawn="1">
          <p15:clr>
            <a:srgbClr val="F26B43"/>
          </p15:clr>
        </p15:guide>
        <p15:guide id="11" orient="horz" pos="3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a.pailhes-jimenez@angleplc.com" TargetMode="External"/><Relationship Id="rId2" Type="http://schemas.openxmlformats.org/officeDocument/2006/relationships/hyperlink" Target="http://www.angleplc.com/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E7CE8-062F-4F9D-B034-B97FDE929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674" y="4707180"/>
            <a:ext cx="7210309" cy="911936"/>
          </a:xfrm>
        </p:spPr>
        <p:txBody>
          <a:bodyPr/>
          <a:lstStyle/>
          <a:p>
            <a:br>
              <a:rPr lang="en-US" dirty="0"/>
            </a:br>
            <a:r>
              <a:rPr lang="en-GB" dirty="0"/>
              <a:t>Exploring the dual analysis of circulating tumour cells and circulating tumour DNA</a:t>
            </a:r>
            <a:br>
              <a:rPr lang="en-US" dirty="0"/>
            </a:br>
            <a:br>
              <a:rPr lang="en-US" b="0" i="1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2B426D-381F-48EC-84B7-D952B05C5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75" y="5739833"/>
            <a:ext cx="5218412" cy="557363"/>
          </a:xfrm>
        </p:spPr>
        <p:txBody>
          <a:bodyPr/>
          <a:lstStyle/>
          <a:p>
            <a:r>
              <a:rPr lang="en-US" dirty="0"/>
              <a:t>Anne-Sophie Pailhes-Jimenez	</a:t>
            </a:r>
          </a:p>
          <a:p>
            <a:r>
              <a:rPr lang="en-US" dirty="0"/>
              <a:t>27 November 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1BB6ED-7362-4FE6-B1DD-FFF4D1AB55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3088" y="6516001"/>
            <a:ext cx="5220000" cy="192901"/>
          </a:xfrm>
        </p:spPr>
        <p:txBody>
          <a:bodyPr/>
          <a:lstStyle/>
          <a:p>
            <a:r>
              <a:rPr lang="en-GB" dirty="0"/>
              <a:t>© ANGLE plc 2024 CONFIDENTIAL</a:t>
            </a:r>
          </a:p>
        </p:txBody>
      </p:sp>
    </p:spTree>
    <p:extLst>
      <p:ext uri="{BB962C8B-B14F-4D97-AF65-F5344CB8AC3E}">
        <p14:creationId xmlns:p14="http://schemas.microsoft.com/office/powerpoint/2010/main" val="2094674257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DEA119-2D09-48FE-D629-67289C60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10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BEAF2E-DB11-57C4-4747-37110675D240}"/>
              </a:ext>
            </a:extLst>
          </p:cNvPr>
          <p:cNvSpPr txBox="1"/>
          <p:nvPr/>
        </p:nvSpPr>
        <p:spPr>
          <a:xfrm>
            <a:off x="573087" y="1440532"/>
            <a:ext cx="11045823" cy="595619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GB" b="1" u="sng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Cell-free DNA prep with enrichment </a:t>
            </a:r>
            <a:r>
              <a:rPr lang="en-GB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(Illumina)</a:t>
            </a:r>
            <a:endParaRPr lang="en-GB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830603-9256-EB13-A7E7-870581BAA66D}"/>
              </a:ext>
            </a:extLst>
          </p:cNvPr>
          <p:cNvSpPr txBox="1"/>
          <p:nvPr/>
        </p:nvSpPr>
        <p:spPr>
          <a:xfrm>
            <a:off x="573086" y="2065163"/>
            <a:ext cx="1104582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chemeClr val="tx2"/>
                </a:solidFill>
                <a:effectLst/>
                <a:latin typeface="Open Sans" pitchFamily="2" charset="0"/>
              </a:rPr>
              <a:t>Customised panel, covering 79 genes (mainly Lung Cancer)</a:t>
            </a:r>
            <a:endParaRPr lang="en-GB" sz="1400" dirty="0">
              <a:solidFill>
                <a:schemeClr val="tx2"/>
              </a:solidFill>
              <a:latin typeface="Open Sans" pitchFamily="2" charset="0"/>
            </a:endParaRPr>
          </a:p>
          <a:p>
            <a:r>
              <a:rPr lang="en-GB" sz="1200" i="1" dirty="0">
                <a:solidFill>
                  <a:schemeClr val="tx2"/>
                </a:solidFill>
                <a:latin typeface="Open Sans" pitchFamily="2" charset="0"/>
              </a:rPr>
              <a:t>Using Illumina NextSeq2000 sequencing platform</a:t>
            </a:r>
            <a:endParaRPr lang="en-GB" sz="1200" i="1" dirty="0">
              <a:solidFill>
                <a:schemeClr val="tx2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7B5828C-EE6C-C1FB-19E7-5097E809D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401637"/>
            <a:ext cx="10330890" cy="808597"/>
          </a:xfrm>
        </p:spPr>
        <p:txBody>
          <a:bodyPr/>
          <a:lstStyle/>
          <a:p>
            <a:r>
              <a:rPr lang="en-GB" sz="2800" dirty="0"/>
              <a:t>High</a:t>
            </a:r>
            <a:r>
              <a:rPr lang="en-GB" sz="2800" dirty="0">
                <a:solidFill>
                  <a:schemeClr val="tx2"/>
                </a:solidFill>
              </a:rPr>
              <a:t>-multiplexing assays using NGS</a:t>
            </a:r>
            <a:br>
              <a:rPr lang="en-GB" sz="2800" dirty="0">
                <a:solidFill>
                  <a:schemeClr val="tx2"/>
                </a:solidFill>
              </a:rPr>
            </a:br>
            <a:r>
              <a:rPr lang="en-GB" sz="2400" b="0" i="0" dirty="0"/>
              <a:t>Pan-cancer NGS Panel – Illumina POC</a:t>
            </a:r>
            <a:endParaRPr lang="en-GB" sz="2800" b="0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7A1C486-4406-33B9-C895-FF5F337DE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3088" y="6516001"/>
            <a:ext cx="5581650" cy="234424"/>
          </a:xfrm>
        </p:spPr>
        <p:txBody>
          <a:bodyPr/>
          <a:lstStyle/>
          <a:p>
            <a:r>
              <a:rPr lang="en-GB" dirty="0"/>
              <a:t>© ANGLE plc 2024 CONFIDENTIAL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64045E6-915B-919C-7939-A6113B64B2AC}"/>
              </a:ext>
            </a:extLst>
          </p:cNvPr>
          <p:cNvSpPr/>
          <p:nvPr/>
        </p:nvSpPr>
        <p:spPr>
          <a:xfrm flipV="1">
            <a:off x="1072568" y="2855225"/>
            <a:ext cx="482318" cy="303686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AD45D0F1-B383-CC3C-DCE6-965573C4A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641" y="2855225"/>
            <a:ext cx="8959801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None/>
            </a:pPr>
            <a:r>
              <a:rPr lang="en-GB" altLang="en-US" sz="1600" b="1" u="sng" dirty="0">
                <a:solidFill>
                  <a:schemeClr val="tx2"/>
                </a:solidFill>
                <a:latin typeface="Arial" panose="020B0604020202020204" pitchFamily="34" charset="0"/>
              </a:rPr>
              <a:t>Lung cancer panel (n=8): </a:t>
            </a:r>
            <a:endParaRPr lang="en-GB" altLang="en-US" sz="16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sz="1600" dirty="0">
                <a:solidFill>
                  <a:schemeClr val="tx2"/>
                </a:solidFill>
              </a:rPr>
              <a:t>CTC(average)= 49 and CTC(median)= 20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All patients showed CTC-DNA only </a:t>
            </a: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signal for one or more targets.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32 genes (74 variants) </a:t>
            </a: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seem to be specifically detected in this cohort: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28CBEC-AA44-5895-B1C2-20E970FF9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4049" y="4564180"/>
            <a:ext cx="2488116" cy="165812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31302FF-B16B-7A5A-E43C-A5163ECD3C56}"/>
              </a:ext>
            </a:extLst>
          </p:cNvPr>
          <p:cNvSpPr txBox="1"/>
          <p:nvPr/>
        </p:nvSpPr>
        <p:spPr>
          <a:xfrm>
            <a:off x="6967330" y="5088835"/>
            <a:ext cx="914400" cy="9144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GB" sz="1600" dirty="0">
                <a:solidFill>
                  <a:schemeClr val="tx2"/>
                </a:solidFill>
              </a:rPr>
              <a:t>TP53</a:t>
            </a:r>
          </a:p>
          <a:p>
            <a:pPr algn="ctr"/>
            <a:r>
              <a:rPr lang="en-GB" sz="1600" dirty="0">
                <a:solidFill>
                  <a:schemeClr val="tx2"/>
                </a:solidFill>
              </a:rPr>
              <a:t>PTEN</a:t>
            </a:r>
          </a:p>
          <a:p>
            <a:pPr algn="ctr"/>
            <a:r>
              <a:rPr lang="en-GB" sz="1600" dirty="0">
                <a:solidFill>
                  <a:schemeClr val="tx2"/>
                </a:solidFill>
              </a:rPr>
              <a:t>CHECK1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B31CC9D-2A4F-E4D1-FF91-4AD6C77610FA}"/>
              </a:ext>
            </a:extLst>
          </p:cNvPr>
          <p:cNvCxnSpPr/>
          <p:nvPr/>
        </p:nvCxnSpPr>
        <p:spPr>
          <a:xfrm>
            <a:off x="6579704" y="5546035"/>
            <a:ext cx="3876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CFD3DF5-691A-A428-7727-05FE0304D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045" y="2160915"/>
            <a:ext cx="3280741" cy="146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5476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1692-A6A3-4CA3-B8A7-258275A8E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Parsortix </a:t>
            </a:r>
            <a:r>
              <a:rPr lang="en-GB" sz="3200" dirty="0"/>
              <a:t>Dual analysis</a:t>
            </a:r>
            <a:r>
              <a:rPr lang="en-GB" dirty="0"/>
              <a:t> strategy</a:t>
            </a:r>
            <a:br>
              <a:rPr lang="en-GB" dirty="0"/>
            </a:br>
            <a:r>
              <a:rPr lang="en-GB" dirty="0"/>
              <a:t>CONCLUSION</a:t>
            </a:r>
            <a:endParaRPr lang="en-GB" u="sn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520DC5-9C4C-45B6-ADF6-6B29E552F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2024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6DDB76-CFFD-4DBC-A173-CAC3B20D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11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48ACC1-C455-16DA-2720-F75AD764E875}"/>
              </a:ext>
            </a:extLst>
          </p:cNvPr>
          <p:cNvSpPr txBox="1"/>
          <p:nvPr/>
        </p:nvSpPr>
        <p:spPr>
          <a:xfrm>
            <a:off x="6643009" y="1223946"/>
            <a:ext cx="4975901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en-GB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2"/>
                </a:solidFill>
              </a:rPr>
              <a:t>Successful detection of actionable targets in </a:t>
            </a:r>
            <a:r>
              <a:rPr lang="en-GB" dirty="0" err="1">
                <a:solidFill>
                  <a:schemeClr val="tx2"/>
                </a:solidFill>
              </a:rPr>
              <a:t>ctDNA</a:t>
            </a:r>
            <a:r>
              <a:rPr lang="en-GB" dirty="0">
                <a:solidFill>
                  <a:schemeClr val="tx2"/>
                </a:solidFill>
              </a:rPr>
              <a:t> and CTC, from the same sample.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GB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2"/>
                </a:solidFill>
              </a:rPr>
              <a:t>CTC samples provide </a:t>
            </a:r>
            <a:r>
              <a:rPr lang="en-GB" b="1" dirty="0">
                <a:solidFill>
                  <a:schemeClr val="tx2"/>
                </a:solidFill>
              </a:rPr>
              <a:t>a unique detection </a:t>
            </a:r>
            <a:r>
              <a:rPr lang="en-GB" dirty="0">
                <a:solidFill>
                  <a:schemeClr val="tx2"/>
                </a:solidFill>
              </a:rPr>
              <a:t>of actionable targets in most of the patient samples.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GB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2"/>
                </a:solidFill>
              </a:rPr>
              <a:t>More data to come…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299875-42B4-F8A3-CC50-E334DF05F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71" y="1742357"/>
            <a:ext cx="5574324" cy="26054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12266A-8316-CBF2-92AE-EE30890183D3}"/>
              </a:ext>
            </a:extLst>
          </p:cNvPr>
          <p:cNvSpPr txBox="1"/>
          <p:nvPr/>
        </p:nvSpPr>
        <p:spPr>
          <a:xfrm>
            <a:off x="573088" y="5115643"/>
            <a:ext cx="11045823" cy="923330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GB" sz="2000" dirty="0">
                <a:solidFill>
                  <a:schemeClr val="tx2"/>
                </a:solidFill>
              </a:rPr>
              <a:t>Parsortix system is allowing for CTC enrichment and </a:t>
            </a:r>
            <a:r>
              <a:rPr lang="en-GB" sz="2000" b="1" dirty="0">
                <a:solidFill>
                  <a:schemeClr val="tx2"/>
                </a:solidFill>
              </a:rPr>
              <a:t>DNA analysis from plasma and CTC, from the same blood sample, with high analytical sensitivity and specificity. </a:t>
            </a:r>
          </a:p>
          <a:p>
            <a:pPr algn="ctr"/>
            <a:r>
              <a:rPr lang="en-GB" sz="2000" dirty="0">
                <a:solidFill>
                  <a:schemeClr val="tx2"/>
                </a:solidFill>
              </a:rPr>
              <a:t>This has the potential to give access to (new) biomarkers, helping for patient decision.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DACED5-967C-0DA1-4A49-B94EE73ED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878" y="3523934"/>
            <a:ext cx="2738024" cy="136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3940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8A37-7B7F-445B-A2C5-1C1C2CBF3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latin typeface="+mn-lt"/>
              </a:rPr>
              <a:t>What’s next?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Multi-OMICS approach</a:t>
            </a:r>
            <a:endParaRPr lang="en-GB" sz="3200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EF212-821E-8379-F036-568A197E539D}"/>
              </a:ext>
            </a:extLst>
          </p:cNvPr>
          <p:cNvSpPr txBox="1">
            <a:spLocks/>
          </p:cNvSpPr>
          <p:nvPr/>
        </p:nvSpPr>
        <p:spPr>
          <a:xfrm>
            <a:off x="11093824" y="6516001"/>
            <a:ext cx="525088" cy="2344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ED90CC-A5BD-43F7-BB0C-30F3B55C1CC9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0" name="Footer Placeholder 3">
            <a:extLst>
              <a:ext uri="{FF2B5EF4-FFF2-40B4-BE49-F238E27FC236}">
                <a16:creationId xmlns:a16="http://schemas.microsoft.com/office/drawing/2014/main" id="{4738E692-F764-F8FF-C160-81FE98F42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3088" y="6516001"/>
            <a:ext cx="5581650" cy="234424"/>
          </a:xfrm>
        </p:spPr>
        <p:txBody>
          <a:bodyPr/>
          <a:lstStyle/>
          <a:p>
            <a:r>
              <a:rPr lang="en-GB" dirty="0"/>
              <a:t>© ANGLE plc 2024 CONFIDENTIAL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553D401-0EA4-3A87-3A11-D047DBFC857D}"/>
              </a:ext>
            </a:extLst>
          </p:cNvPr>
          <p:cNvGrpSpPr/>
          <p:nvPr/>
        </p:nvGrpSpPr>
        <p:grpSpPr>
          <a:xfrm>
            <a:off x="814030" y="2377205"/>
            <a:ext cx="6717480" cy="3528275"/>
            <a:chOff x="705875" y="1637757"/>
            <a:chExt cx="6717480" cy="3528275"/>
          </a:xfrm>
        </p:grpSpPr>
        <p:pic>
          <p:nvPicPr>
            <p:cNvPr id="18" name="Picture 3112">
              <a:extLst>
                <a:ext uri="{FF2B5EF4-FFF2-40B4-BE49-F238E27FC236}">
                  <a16:creationId xmlns:a16="http://schemas.microsoft.com/office/drawing/2014/main" id="{C079B2DF-23A4-2721-53FD-4EDEEF891E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875" y="1637757"/>
              <a:ext cx="6717480" cy="352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5FD9CD-38A4-A125-093A-8B6B8C6ED502}"/>
                </a:ext>
              </a:extLst>
            </p:cNvPr>
            <p:cNvSpPr/>
            <p:nvPr/>
          </p:nvSpPr>
          <p:spPr>
            <a:xfrm>
              <a:off x="1602658" y="3854245"/>
              <a:ext cx="1986116" cy="11700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8FD9703-FE9E-C0EA-7532-AE8A482AD2BC}"/>
              </a:ext>
            </a:extLst>
          </p:cNvPr>
          <p:cNvSpPr txBox="1"/>
          <p:nvPr/>
        </p:nvSpPr>
        <p:spPr>
          <a:xfrm>
            <a:off x="4172770" y="1542333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Methylation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7443B4-6DF9-9758-21CD-C4533367467C}"/>
              </a:ext>
            </a:extLst>
          </p:cNvPr>
          <p:cNvSpPr txBox="1"/>
          <p:nvPr/>
        </p:nvSpPr>
        <p:spPr>
          <a:xfrm>
            <a:off x="7074310" y="3405924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431676-6B93-24D3-5480-33FE3AE56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0641" y="1804660"/>
            <a:ext cx="5581651" cy="373924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AE9DCE8-766D-EF72-0135-7820F2079496}"/>
              </a:ext>
            </a:extLst>
          </p:cNvPr>
          <p:cNvCxnSpPr/>
          <p:nvPr/>
        </p:nvCxnSpPr>
        <p:spPr>
          <a:xfrm flipV="1">
            <a:off x="7812157" y="2974698"/>
            <a:ext cx="462884" cy="346684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D3583CB-028B-87E2-0E93-833890A5153C}"/>
              </a:ext>
            </a:extLst>
          </p:cNvPr>
          <p:cNvCxnSpPr>
            <a:cxnSpLocks/>
          </p:cNvCxnSpPr>
          <p:nvPr/>
        </p:nvCxnSpPr>
        <p:spPr>
          <a:xfrm>
            <a:off x="7812157" y="3648999"/>
            <a:ext cx="591131" cy="13524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DDB8BB7-5629-2747-5621-36F7402DD045}"/>
              </a:ext>
            </a:extLst>
          </p:cNvPr>
          <p:cNvCxnSpPr>
            <a:cxnSpLocks/>
          </p:cNvCxnSpPr>
          <p:nvPr/>
        </p:nvCxnSpPr>
        <p:spPr>
          <a:xfrm>
            <a:off x="7812157" y="4048213"/>
            <a:ext cx="383842" cy="356653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19342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4BB28F-AF40-4E7C-A4A4-0226CD6E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13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DCBC4-6911-46F4-9C6C-3A51CF47DC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20070" y="1767855"/>
            <a:ext cx="3747122" cy="1830110"/>
          </a:xfrm>
        </p:spPr>
        <p:txBody>
          <a:bodyPr/>
          <a:lstStyle/>
          <a:p>
            <a:pPr algn="ctr"/>
            <a:r>
              <a:rPr lang="en-GB" sz="4800" b="1" dirty="0"/>
              <a:t>Thank you for your attention!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B435EDB-EFCD-B4DE-9D48-424D89B5E709}"/>
              </a:ext>
            </a:extLst>
          </p:cNvPr>
          <p:cNvSpPr txBox="1">
            <a:spLocks/>
          </p:cNvSpPr>
          <p:nvPr/>
        </p:nvSpPr>
        <p:spPr>
          <a:xfrm>
            <a:off x="4472609" y="5974074"/>
            <a:ext cx="5794583" cy="18301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360000" indent="-18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Gill Sans MT" panose="020B0502020104020203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1" dirty="0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www.angleplc.com</a:t>
            </a:r>
            <a:endParaRPr lang="en-GB" sz="2400" b="1" i="1" dirty="0">
              <a:solidFill>
                <a:schemeClr val="accent2"/>
              </a:solidFill>
            </a:endParaRPr>
          </a:p>
          <a:p>
            <a:pPr algn="ctr"/>
            <a:r>
              <a:rPr lang="en-GB" sz="2400" b="1" i="1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a.pailhes-jimenez@angleplc.com</a:t>
            </a:r>
            <a:endParaRPr lang="en-GB" sz="2400" b="1" i="1" dirty="0">
              <a:solidFill>
                <a:schemeClr val="accent2"/>
              </a:solidFill>
            </a:endParaRPr>
          </a:p>
          <a:p>
            <a:pPr algn="ctr"/>
            <a:endParaRPr lang="en-GB" sz="24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23326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15439E-E578-CD77-97EC-DBBE5016B12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F7BFB4-A061-0523-C37E-8D408F680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005" cy="1181100"/>
          </a:xfrm>
          <a:prstGeom prst="rect">
            <a:avLst/>
          </a:prstGeom>
        </p:spPr>
      </p:pic>
      <p:sp>
        <p:nvSpPr>
          <p:cNvPr id="13" name="Title 3">
            <a:extLst>
              <a:ext uri="{FF2B5EF4-FFF2-40B4-BE49-F238E27FC236}">
                <a16:creationId xmlns:a16="http://schemas.microsoft.com/office/drawing/2014/main" id="{E3650D54-2E0A-74DC-B18F-21D8D756A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25" y="386236"/>
            <a:ext cx="10120255" cy="669724"/>
          </a:xfrm>
        </p:spPr>
        <p:txBody>
          <a:bodyPr>
            <a:normAutofit/>
          </a:bodyPr>
          <a:lstStyle/>
          <a:p>
            <a:r>
              <a:rPr lang="en-US" sz="2800">
                <a:latin typeface="+mn-lt"/>
              </a:rPr>
              <a:t>Parsortix</a:t>
            </a:r>
            <a:r>
              <a:rPr lang="en-US" sz="2800" baseline="30000">
                <a:latin typeface="+mn-lt"/>
              </a:rPr>
              <a:t>®</a:t>
            </a:r>
            <a:r>
              <a:rPr lang="en-US" sz="2800">
                <a:latin typeface="+mn-lt"/>
              </a:rPr>
              <a:t> PC1 system</a:t>
            </a:r>
            <a:endParaRPr lang="en-US" sz="2700">
              <a:latin typeface="+mn-lt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9521822-9AB1-EDF3-B5FE-5AF833496A26}"/>
              </a:ext>
            </a:extLst>
          </p:cNvPr>
          <p:cNvSpPr txBox="1">
            <a:spLocks/>
          </p:cNvSpPr>
          <p:nvPr/>
        </p:nvSpPr>
        <p:spPr>
          <a:xfrm>
            <a:off x="573088" y="1863633"/>
            <a:ext cx="5723209" cy="421494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33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33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1801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79986" indent="-179986" algn="l" defTabSz="91433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79986" indent="-179986" algn="l" defTabSz="91433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1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359973" indent="-179986" algn="l" defTabSz="91433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Gill Sans MT" panose="020B0502020104020203" pitchFamily="34" charset="0"/>
              <a:buChar char="–"/>
              <a:defRPr sz="180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410" indent="-228584" algn="l" defTabSz="91433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5" indent="-228584" algn="l" defTabSz="91433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1" indent="-228584" algn="l" defTabSz="91433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06" indent="-228584" algn="l" defTabSz="91433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First FDA cleared product </a:t>
            </a:r>
            <a:r>
              <a:rPr lang="en-US" sz="1800" dirty="0">
                <a:latin typeface="+mn-lt"/>
              </a:rPr>
              <a:t>for harvesting CTCs for subsequent downstream analysis*</a:t>
            </a:r>
          </a:p>
          <a:p>
            <a:pPr marL="267970" indent="-26797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Enables </a:t>
            </a:r>
            <a:r>
              <a:rPr lang="en-US" sz="1800" b="1" dirty="0">
                <a:solidFill>
                  <a:schemeClr val="accent1"/>
                </a:solidFill>
                <a:latin typeface="+mn-lt"/>
              </a:rPr>
              <a:t>effective, affordable, repeat </a:t>
            </a:r>
            <a:r>
              <a:rPr lang="en-US" sz="1800" dirty="0">
                <a:latin typeface="+mn-lt"/>
              </a:rPr>
              <a:t>testing of intact cancer cells</a:t>
            </a:r>
          </a:p>
          <a:p>
            <a:pPr marL="267970" indent="-26797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Stepped, microscale cell separators for fluid flow and cell separation</a:t>
            </a:r>
          </a:p>
          <a:p>
            <a:pPr marL="267970" indent="-26797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26 granted patents worldwide</a:t>
            </a:r>
          </a:p>
          <a:p>
            <a:pPr marL="267970" indent="-26797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  <a:cs typeface="Arial"/>
              </a:rPr>
              <a:t>ANGLE believes it provides the </a:t>
            </a:r>
            <a:r>
              <a:rPr lang="en-US" sz="1800" b="1" dirty="0">
                <a:solidFill>
                  <a:schemeClr val="accent1"/>
                </a:solidFill>
                <a:latin typeface="+mn-lt"/>
                <a:cs typeface="Arial"/>
              </a:rPr>
              <a:t>best liquid biopsy sample </a:t>
            </a:r>
            <a:r>
              <a:rPr lang="en-US" sz="1800" dirty="0">
                <a:latin typeface="+mn-lt"/>
                <a:cs typeface="Arial"/>
              </a:rPr>
              <a:t>of tumor material for downstream </a:t>
            </a:r>
            <a:r>
              <a:rPr lang="en-US" sz="1800" dirty="0" err="1">
                <a:latin typeface="+mn-lt"/>
                <a:cs typeface="Arial"/>
              </a:rPr>
              <a:t>multiomic</a:t>
            </a:r>
            <a:r>
              <a:rPr lang="en-US" sz="1800" dirty="0">
                <a:latin typeface="+mn-lt"/>
                <a:cs typeface="Arial"/>
              </a:rPr>
              <a:t> 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6588BD-E02B-B5C4-7B91-128FCD58B443}"/>
              </a:ext>
            </a:extLst>
          </p:cNvPr>
          <p:cNvSpPr txBox="1"/>
          <p:nvPr/>
        </p:nvSpPr>
        <p:spPr>
          <a:xfrm>
            <a:off x="487674" y="127797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>
                <a:solidFill>
                  <a:schemeClr val="tx2"/>
                </a:solidFill>
                <a:latin typeface="+mn-lt"/>
              </a:rPr>
              <a:t>ANGLE’s CTC Solution: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07088A-3B1A-AA49-8ACE-622685B6A769}"/>
              </a:ext>
            </a:extLst>
          </p:cNvPr>
          <p:cNvSpPr txBox="1"/>
          <p:nvPr/>
        </p:nvSpPr>
        <p:spPr>
          <a:xfrm>
            <a:off x="569957" y="6183056"/>
            <a:ext cx="4205145" cy="23442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en-GB" sz="1050">
                <a:solidFill>
                  <a:schemeClr val="tx2"/>
                </a:solidFill>
              </a:rPr>
              <a:t>*FDA Clearance for use with metastatic breast cancer patients only 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A39E07-B870-2F97-BD47-2CF3FD45C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0753" y="1207995"/>
            <a:ext cx="2705265" cy="15078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8E382C39-F68B-1BEE-2251-BFEC1383987D}"/>
              </a:ext>
            </a:extLst>
          </p:cNvPr>
          <p:cNvSpPr txBox="1">
            <a:spLocks/>
          </p:cNvSpPr>
          <p:nvPr/>
        </p:nvSpPr>
        <p:spPr>
          <a:xfrm>
            <a:off x="573088" y="6516001"/>
            <a:ext cx="5581649" cy="2344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© ANGLE plc 2024 CONFIDENTIAL</a:t>
            </a:r>
          </a:p>
        </p:txBody>
      </p:sp>
    </p:spTree>
    <p:extLst>
      <p:ext uri="{BB962C8B-B14F-4D97-AF65-F5344CB8AC3E}">
        <p14:creationId xmlns:p14="http://schemas.microsoft.com/office/powerpoint/2010/main" val="511096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8A37-7B7F-445B-A2C5-1C1C2CBF3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The Parsortix</a:t>
            </a:r>
            <a:r>
              <a:rPr lang="en-US" sz="3200" baseline="30000" dirty="0">
                <a:latin typeface="+mn-lt"/>
              </a:rPr>
              <a:t> </a:t>
            </a:r>
            <a:r>
              <a:rPr lang="en-US" sz="3200" dirty="0">
                <a:latin typeface="+mn-lt"/>
              </a:rPr>
              <a:t>CTC Capture Process</a:t>
            </a:r>
            <a:endParaRPr lang="en-GB" sz="3200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EF212-821E-8379-F036-568A197E539D}"/>
              </a:ext>
            </a:extLst>
          </p:cNvPr>
          <p:cNvSpPr txBox="1">
            <a:spLocks/>
          </p:cNvSpPr>
          <p:nvPr/>
        </p:nvSpPr>
        <p:spPr>
          <a:xfrm>
            <a:off x="11093824" y="6516001"/>
            <a:ext cx="525088" cy="2344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ED90CC-A5BD-43F7-BB0C-30F3B55C1CC9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30" name="Footer Placeholder 3">
            <a:extLst>
              <a:ext uri="{FF2B5EF4-FFF2-40B4-BE49-F238E27FC236}">
                <a16:creationId xmlns:a16="http://schemas.microsoft.com/office/drawing/2014/main" id="{4738E692-F764-F8FF-C160-81FE98F42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3088" y="6516001"/>
            <a:ext cx="5581650" cy="234424"/>
          </a:xfrm>
        </p:spPr>
        <p:txBody>
          <a:bodyPr/>
          <a:lstStyle/>
          <a:p>
            <a:r>
              <a:rPr lang="en-GB" dirty="0"/>
              <a:t>© ANGLE plc 2024 CONFIDENTIAL</a:t>
            </a:r>
          </a:p>
        </p:txBody>
      </p:sp>
      <p:pic>
        <p:nvPicPr>
          <p:cNvPr id="17" name="Group 2">
            <a:extLst>
              <a:ext uri="{FF2B5EF4-FFF2-40B4-BE49-F238E27FC236}">
                <a16:creationId xmlns:a16="http://schemas.microsoft.com/office/drawing/2014/main" id="{D35A1737-6142-C209-49DF-5E29D3981DA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924" y="2188364"/>
            <a:ext cx="2977055" cy="313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112">
            <a:extLst>
              <a:ext uri="{FF2B5EF4-FFF2-40B4-BE49-F238E27FC236}">
                <a16:creationId xmlns:a16="http://schemas.microsoft.com/office/drawing/2014/main" id="{C079B2DF-23A4-2721-53FD-4EDEEF891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30" y="2188364"/>
            <a:ext cx="6717480" cy="352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18803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8BBB2-227E-F914-D407-12176D75A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>
                <a:latin typeface="+mn-lt"/>
              </a:rPr>
              <a:t>DNA sequencing of CTCs (living) and </a:t>
            </a:r>
            <a:r>
              <a:rPr lang="en-US" sz="2700" err="1">
                <a:latin typeface="+mn-lt"/>
              </a:rPr>
              <a:t>ctDNA</a:t>
            </a:r>
            <a:r>
              <a:rPr lang="en-US" sz="2700">
                <a:latin typeface="+mn-lt"/>
              </a:rPr>
              <a:t> (dead)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6144A-3E8D-C627-5526-FF86B322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8A1877-04BD-AA9A-1109-37A38A52B018}"/>
              </a:ext>
            </a:extLst>
          </p:cNvPr>
          <p:cNvSpPr txBox="1"/>
          <p:nvPr/>
        </p:nvSpPr>
        <p:spPr>
          <a:xfrm>
            <a:off x="1880633" y="2612045"/>
            <a:ext cx="2268000" cy="17215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b="1">
                <a:solidFill>
                  <a:schemeClr val="accent1"/>
                </a:solidFill>
                <a:effectLst/>
                <a:latin typeface="+mj-lt"/>
                <a:ea typeface="Gill Sans MT" panose="020B0502020104020203" pitchFamily="34" charset="0"/>
                <a:cs typeface="Majalla UI"/>
              </a:rPr>
              <a:t>Retrospective</a:t>
            </a:r>
            <a:endParaRPr lang="en-GB" b="1">
              <a:solidFill>
                <a:schemeClr val="accent1"/>
              </a:solidFill>
              <a:latin typeface="+mj-lt"/>
              <a:ea typeface="Gill Sans MT" panose="020B0502020104020203" pitchFamily="34" charset="0"/>
              <a:cs typeface="Majalla UI"/>
            </a:endParaRPr>
          </a:p>
          <a:p>
            <a:pPr algn="ctr">
              <a:spcAft>
                <a:spcPts val="600"/>
              </a:spcAft>
            </a:pPr>
            <a:r>
              <a:rPr lang="en-GB" b="1" err="1">
                <a:solidFill>
                  <a:schemeClr val="accent1"/>
                </a:solidFill>
                <a:effectLst/>
                <a:latin typeface="+mj-lt"/>
                <a:ea typeface="Gill Sans MT" panose="020B0502020104020203" pitchFamily="34" charset="0"/>
                <a:cs typeface="Majalla UI"/>
              </a:rPr>
              <a:t>ctDNA</a:t>
            </a:r>
            <a:r>
              <a:rPr lang="en-GB" b="1">
                <a:solidFill>
                  <a:schemeClr val="accent1"/>
                </a:solidFill>
                <a:effectLst/>
                <a:latin typeface="+mj-lt"/>
                <a:ea typeface="Gill Sans MT" panose="020B0502020104020203" pitchFamily="34" charset="0"/>
                <a:cs typeface="Majalla UI"/>
              </a:rPr>
              <a:t> only</a:t>
            </a:r>
            <a:endParaRPr lang="en-GB" sz="1400">
              <a:solidFill>
                <a:schemeClr val="tx2"/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en-GB" sz="1400" b="1">
                <a:solidFill>
                  <a:schemeClr val="tx2"/>
                </a:solidFill>
                <a:latin typeface="+mj-lt"/>
              </a:rPr>
              <a:t>Patient immune system   and / or therapies have successfully addressed these variants.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D3C4F8-D5F3-1898-5058-BFEDD9BBD3E0}"/>
              </a:ext>
            </a:extLst>
          </p:cNvPr>
          <p:cNvSpPr txBox="1"/>
          <p:nvPr/>
        </p:nvSpPr>
        <p:spPr>
          <a:xfrm>
            <a:off x="4836686" y="2612045"/>
            <a:ext cx="2426554" cy="17215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b="1">
                <a:solidFill>
                  <a:schemeClr val="accent1"/>
                </a:solidFill>
                <a:latin typeface="+mj-lt"/>
                <a:ea typeface="Gill Sans MT" panose="020B0502020104020203" pitchFamily="34" charset="0"/>
                <a:cs typeface="Majalla UI"/>
              </a:rPr>
              <a:t>Active cancer</a:t>
            </a:r>
            <a:r>
              <a:rPr lang="en-GB" b="1">
                <a:solidFill>
                  <a:schemeClr val="accent1"/>
                </a:solidFill>
                <a:effectLst/>
                <a:latin typeface="+mj-lt"/>
                <a:ea typeface="Gill Sans MT" panose="020B0502020104020203" pitchFamily="34" charset="0"/>
                <a:cs typeface="Majalla UI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GB" b="1">
                <a:solidFill>
                  <a:schemeClr val="accent1"/>
                </a:solidFill>
                <a:effectLst/>
                <a:latin typeface="+mj-lt"/>
                <a:ea typeface="Gill Sans MT" panose="020B0502020104020203" pitchFamily="34" charset="0"/>
                <a:cs typeface="Majalla UI"/>
              </a:rPr>
              <a:t>CTC-DNA and </a:t>
            </a:r>
            <a:r>
              <a:rPr lang="en-GB" b="1" err="1">
                <a:solidFill>
                  <a:schemeClr val="accent1"/>
                </a:solidFill>
                <a:effectLst/>
                <a:latin typeface="+mj-lt"/>
                <a:ea typeface="Gill Sans MT" panose="020B0502020104020203" pitchFamily="34" charset="0"/>
                <a:cs typeface="Majalla UI"/>
              </a:rPr>
              <a:t>ctDNA</a:t>
            </a:r>
            <a:endParaRPr lang="en-GB" b="1">
              <a:solidFill>
                <a:schemeClr val="accent1"/>
              </a:solidFill>
              <a:effectLst/>
              <a:latin typeface="+mj-lt"/>
              <a:ea typeface="Gill Sans MT" panose="020B0502020104020203" pitchFamily="34" charset="0"/>
              <a:cs typeface="Majalla UI"/>
            </a:endParaRPr>
          </a:p>
          <a:p>
            <a:pPr algn="ctr">
              <a:spcAft>
                <a:spcPts val="600"/>
              </a:spcAft>
            </a:pPr>
            <a:r>
              <a:rPr lang="en-GB" sz="1400" b="1">
                <a:solidFill>
                  <a:schemeClr val="tx2"/>
                </a:solidFill>
                <a:latin typeface="+mj-lt"/>
              </a:rPr>
              <a:t>Active disease being addressed by current therapies but without complete response.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998A13-7D54-E6F2-D04E-667920CB9B96}"/>
              </a:ext>
            </a:extLst>
          </p:cNvPr>
          <p:cNvSpPr txBox="1"/>
          <p:nvPr/>
        </p:nvSpPr>
        <p:spPr>
          <a:xfrm>
            <a:off x="7807293" y="2557525"/>
            <a:ext cx="2412000" cy="183063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b="1">
                <a:solidFill>
                  <a:schemeClr val="accent1"/>
                </a:solidFill>
                <a:effectLst/>
                <a:latin typeface="+mj-lt"/>
                <a:ea typeface="Gill Sans MT" panose="020B0502020104020203" pitchFamily="34" charset="0"/>
                <a:cs typeface="Majalla UI"/>
              </a:rPr>
              <a:t>Prospective  </a:t>
            </a:r>
          </a:p>
          <a:p>
            <a:pPr algn="ctr">
              <a:spcAft>
                <a:spcPts val="600"/>
              </a:spcAft>
            </a:pPr>
            <a:r>
              <a:rPr lang="en-GB" b="1">
                <a:solidFill>
                  <a:schemeClr val="accent1"/>
                </a:solidFill>
                <a:effectLst/>
                <a:latin typeface="+mj-lt"/>
                <a:ea typeface="Gill Sans MT" panose="020B0502020104020203" pitchFamily="34" charset="0"/>
                <a:cs typeface="Majalla UI"/>
              </a:rPr>
              <a:t>CTC-DNA only</a:t>
            </a:r>
          </a:p>
          <a:p>
            <a:pPr algn="ctr">
              <a:spcAft>
                <a:spcPts val="600"/>
              </a:spcAft>
            </a:pPr>
            <a:r>
              <a:rPr lang="en-GB" sz="1400" b="1">
                <a:solidFill>
                  <a:schemeClr val="tx2"/>
                </a:solidFill>
                <a:latin typeface="+mj-lt"/>
              </a:rPr>
              <a:t>Clonal evolution, new variants. Immune system and therapies not a complete response.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EEFFB7-D061-F85B-F3F8-0C9E80729B33}"/>
              </a:ext>
            </a:extLst>
          </p:cNvPr>
          <p:cNvSpPr/>
          <p:nvPr/>
        </p:nvSpPr>
        <p:spPr>
          <a:xfrm>
            <a:off x="1455435" y="1369756"/>
            <a:ext cx="6114678" cy="4069776"/>
          </a:xfrm>
          <a:prstGeom prst="ellipse">
            <a:avLst/>
          </a:prstGeom>
          <a:noFill/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F019E50-CE4B-F7BF-15C6-DA3D734E4523}"/>
              </a:ext>
            </a:extLst>
          </p:cNvPr>
          <p:cNvSpPr/>
          <p:nvPr/>
        </p:nvSpPr>
        <p:spPr>
          <a:xfrm>
            <a:off x="4327241" y="1369756"/>
            <a:ext cx="6114678" cy="4069776"/>
          </a:xfrm>
          <a:prstGeom prst="ellipse">
            <a:avLst/>
          </a:prstGeom>
          <a:noFill/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C74D84E-D940-F4C4-1DDB-169B328B79BF}"/>
              </a:ext>
            </a:extLst>
          </p:cNvPr>
          <p:cNvSpPr/>
          <p:nvPr/>
        </p:nvSpPr>
        <p:spPr>
          <a:xfrm>
            <a:off x="2310810" y="5278558"/>
            <a:ext cx="7570381" cy="1051374"/>
          </a:xfrm>
          <a:prstGeom prst="rightArrow">
            <a:avLst/>
          </a:prstGeom>
          <a:solidFill>
            <a:schemeClr val="tx2"/>
          </a:solidFill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453EEB-B8EA-21EA-6BC6-E010B1FB67BB}"/>
              </a:ext>
            </a:extLst>
          </p:cNvPr>
          <p:cNvSpPr txBox="1"/>
          <p:nvPr/>
        </p:nvSpPr>
        <p:spPr>
          <a:xfrm>
            <a:off x="3956638" y="5662216"/>
            <a:ext cx="4278725" cy="32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b="1">
                <a:solidFill>
                  <a:schemeClr val="bg1"/>
                </a:solidFill>
                <a:effectLst/>
                <a:latin typeface="+mj-lt"/>
                <a:ea typeface="Gill Sans MT" panose="020B0502020104020203" pitchFamily="34" charset="0"/>
                <a:cs typeface="Majalla UI"/>
              </a:rPr>
              <a:t>CANCER PROGRESSION OVER TIME</a:t>
            </a: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98D720D-3959-71D7-861A-1FD765448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3088" y="6516001"/>
            <a:ext cx="5581649" cy="234424"/>
          </a:xfrm>
        </p:spPr>
        <p:txBody>
          <a:bodyPr/>
          <a:lstStyle/>
          <a:p>
            <a:r>
              <a:rPr lang="en-GB" dirty="0"/>
              <a:t>© ANGLE plc 2024 CONFIDENTIAL</a:t>
            </a:r>
          </a:p>
        </p:txBody>
      </p:sp>
    </p:spTree>
    <p:extLst>
      <p:ext uri="{BB962C8B-B14F-4D97-AF65-F5344CB8AC3E}">
        <p14:creationId xmlns:p14="http://schemas.microsoft.com/office/powerpoint/2010/main" val="3256668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1692-A6A3-4CA3-B8A7-258275A8E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Parsortix Dual analysis strategy</a:t>
            </a:r>
            <a:br>
              <a:rPr lang="en-GB" dirty="0"/>
            </a:br>
            <a:r>
              <a:rPr lang="en-GB" sz="2400" b="0" dirty="0"/>
              <a:t>Feasibility</a:t>
            </a:r>
            <a:endParaRPr lang="en-GB" b="0" u="sn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520DC5-9C4C-45B6-ADF6-6B29E552F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ANGLE plc 2024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6DDB76-CFFD-4DBC-A173-CAC3B20D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5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F2CAAF-E73A-6799-71BC-DBCAA48AC43F}"/>
              </a:ext>
            </a:extLst>
          </p:cNvPr>
          <p:cNvSpPr txBox="1"/>
          <p:nvPr/>
        </p:nvSpPr>
        <p:spPr>
          <a:xfrm>
            <a:off x="573088" y="1323890"/>
            <a:ext cx="11045823" cy="595619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GB" sz="1600" b="1" i="1" dirty="0">
                <a:solidFill>
                  <a:schemeClr val="tx2"/>
                </a:solidFill>
              </a:rPr>
              <a:t>Dual analysis of biomarkers present in plasma and cellular component</a:t>
            </a:r>
            <a:endParaRPr lang="en-GB" sz="1600" i="1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48ACC1-C455-16DA-2720-F75AD764E875}"/>
              </a:ext>
            </a:extLst>
          </p:cNvPr>
          <p:cNvSpPr txBox="1"/>
          <p:nvPr/>
        </p:nvSpPr>
        <p:spPr>
          <a:xfrm>
            <a:off x="5868472" y="2181060"/>
            <a:ext cx="602210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u="sng" dirty="0">
                <a:solidFill>
                  <a:schemeClr val="tx2"/>
                </a:solidFill>
              </a:rPr>
              <a:t>Proof Of Concept work:</a:t>
            </a:r>
          </a:p>
          <a:p>
            <a:pPr algn="l"/>
            <a:r>
              <a:rPr lang="en-GB" sz="1600" dirty="0">
                <a:solidFill>
                  <a:schemeClr val="tx2"/>
                </a:solidFill>
              </a:rPr>
              <a:t> </a:t>
            </a:r>
            <a:r>
              <a:rPr lang="en-GB" sz="1600" b="1" dirty="0">
                <a:solidFill>
                  <a:schemeClr val="tx2"/>
                </a:solidFill>
              </a:rPr>
              <a:t>No CTC loss </a:t>
            </a:r>
            <a:r>
              <a:rPr lang="en-GB" sz="1600" dirty="0">
                <a:solidFill>
                  <a:schemeClr val="tx2"/>
                </a:solidFill>
              </a:rPr>
              <a:t>following plasma removal, prior to Parsortix enrichment.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F32549-B1FB-3545-64BF-2DA66E7CBC59}"/>
              </a:ext>
            </a:extLst>
          </p:cNvPr>
          <p:cNvSpPr txBox="1"/>
          <p:nvPr/>
        </p:nvSpPr>
        <p:spPr>
          <a:xfrm>
            <a:off x="6503813" y="5096834"/>
            <a:ext cx="914400" cy="90232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GB" sz="1200" i="1" dirty="0">
                <a:solidFill>
                  <a:schemeClr val="tx2"/>
                </a:solidFill>
              </a:rPr>
              <a:t>https://angleplc.com/wp-content/uploads/2023/05/PTX-Poster-A-ISLB-2022-Bidetect-002.pdf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F64C87-D701-7AA8-8FB2-AAE804D39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43" y="2315493"/>
            <a:ext cx="4646313" cy="277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85A78B-B02A-410F-6F73-479E49857058}"/>
              </a:ext>
            </a:extLst>
          </p:cNvPr>
          <p:cNvSpPr txBox="1"/>
          <p:nvPr/>
        </p:nvSpPr>
        <p:spPr>
          <a:xfrm>
            <a:off x="1623524" y="5090798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GB" sz="1100" i="1" dirty="0">
                <a:solidFill>
                  <a:schemeClr val="tx2"/>
                </a:solidFill>
              </a:rPr>
              <a:t>https://uscnorriscancer.usc.edu/liquid-biopsy-research-core/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95E9A1A7-A8C6-C095-2218-CB1FE373BBAC}"/>
              </a:ext>
            </a:extLst>
          </p:cNvPr>
          <p:cNvSpPr/>
          <p:nvPr/>
        </p:nvSpPr>
        <p:spPr>
          <a:xfrm>
            <a:off x="1845684" y="5718333"/>
            <a:ext cx="487227" cy="34046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5B0C35-BFC4-E7CC-1504-E82B9D83BEC1}"/>
              </a:ext>
            </a:extLst>
          </p:cNvPr>
          <p:cNvSpPr txBox="1"/>
          <p:nvPr/>
        </p:nvSpPr>
        <p:spPr>
          <a:xfrm>
            <a:off x="2469098" y="573440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GB" sz="1600" dirty="0">
                <a:solidFill>
                  <a:schemeClr val="tx2"/>
                </a:solidFill>
              </a:rPr>
              <a:t>Detection of targets/variants for which FDA has recommended drugs, or new targets in development.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5106ADD-C75A-F92C-8428-738D4988E0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82"/>
          <a:stretch/>
        </p:blipFill>
        <p:spPr>
          <a:xfrm>
            <a:off x="5281745" y="2673503"/>
            <a:ext cx="6867525" cy="235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454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DEA119-2D09-48FE-D629-67289C60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6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BEAF2E-DB11-57C4-4747-37110675D240}"/>
              </a:ext>
            </a:extLst>
          </p:cNvPr>
          <p:cNvSpPr txBox="1"/>
          <p:nvPr/>
        </p:nvSpPr>
        <p:spPr>
          <a:xfrm>
            <a:off x="573087" y="1440532"/>
            <a:ext cx="11045823" cy="595619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GB" sz="1600" b="1" u="sng" dirty="0">
                <a:solidFill>
                  <a:schemeClr val="tx2"/>
                </a:solidFill>
              </a:rPr>
              <a:t>Landscape+ DNA NGS Assay </a:t>
            </a:r>
          </a:p>
          <a:p>
            <a:pPr algn="ctr"/>
            <a:r>
              <a:rPr lang="en-GB" sz="1600" i="1" dirty="0">
                <a:solidFill>
                  <a:schemeClr val="tx2"/>
                </a:solidFill>
              </a:rPr>
              <a:t>High-multiplexing DNA assays using NGS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830603-9256-EB13-A7E7-870581BAA66D}"/>
              </a:ext>
            </a:extLst>
          </p:cNvPr>
          <p:cNvSpPr txBox="1"/>
          <p:nvPr/>
        </p:nvSpPr>
        <p:spPr>
          <a:xfrm>
            <a:off x="573086" y="2065163"/>
            <a:ext cx="1104582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chemeClr val="tx2"/>
                </a:solidFill>
                <a:effectLst/>
                <a:latin typeface="Open Sans" pitchFamily="2" charset="0"/>
              </a:rPr>
              <a:t>Highly sensitive variant detection </a:t>
            </a:r>
            <a:r>
              <a:rPr lang="en-GB" sz="1400" dirty="0">
                <a:solidFill>
                  <a:schemeClr val="tx2"/>
                </a:solidFill>
                <a:latin typeface="Open Sans" pitchFamily="2" charset="0"/>
              </a:rPr>
              <a:t>and quantitation (≥0.1% VAF) </a:t>
            </a:r>
            <a:r>
              <a:rPr lang="en-GB" sz="1400" b="0" i="0" dirty="0">
                <a:solidFill>
                  <a:schemeClr val="tx2"/>
                </a:solidFill>
                <a:effectLst/>
                <a:latin typeface="Open Sans" pitchFamily="2" charset="0"/>
              </a:rPr>
              <a:t>across hundreds of loci in 61 genes. </a:t>
            </a:r>
            <a:endParaRPr lang="en-GB" sz="1400" dirty="0">
              <a:solidFill>
                <a:schemeClr val="tx2"/>
              </a:solidFill>
              <a:latin typeface="Open Sans" pitchFamily="2" charset="0"/>
            </a:endParaRPr>
          </a:p>
          <a:p>
            <a:r>
              <a:rPr lang="en-GB" sz="1200" i="1" dirty="0">
                <a:solidFill>
                  <a:schemeClr val="tx2"/>
                </a:solidFill>
                <a:latin typeface="Open Sans" pitchFamily="2" charset="0"/>
              </a:rPr>
              <a:t>Using Illumina NextSeq2000 sequencing platform</a:t>
            </a:r>
            <a:endParaRPr lang="en-GB" sz="1200" i="1" dirty="0">
              <a:solidFill>
                <a:schemeClr val="tx2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7B5828C-EE6C-C1FB-19E7-5097E809D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401637"/>
            <a:ext cx="10330890" cy="808597"/>
          </a:xfrm>
        </p:spPr>
        <p:txBody>
          <a:bodyPr/>
          <a:lstStyle/>
          <a:p>
            <a:r>
              <a:rPr lang="en-GB" sz="2800" dirty="0"/>
              <a:t>High</a:t>
            </a:r>
            <a:r>
              <a:rPr lang="en-GB" sz="2800" dirty="0">
                <a:solidFill>
                  <a:schemeClr val="tx2"/>
                </a:solidFill>
              </a:rPr>
              <a:t>-multiplexing assays using NGS</a:t>
            </a:r>
            <a:br>
              <a:rPr lang="en-GB" sz="2800" dirty="0">
                <a:solidFill>
                  <a:schemeClr val="tx2"/>
                </a:solidFill>
              </a:rPr>
            </a:br>
            <a:r>
              <a:rPr lang="en-GB" sz="2400" b="0" i="0" dirty="0"/>
              <a:t>Pan-cancer NGS Panel – Analytical data</a:t>
            </a:r>
            <a:endParaRPr lang="en-GB" sz="2800" b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AC4D44-F460-2D1F-2631-51A8D16B8E57}"/>
              </a:ext>
            </a:extLst>
          </p:cNvPr>
          <p:cNvSpPr txBox="1"/>
          <p:nvPr/>
        </p:nvSpPr>
        <p:spPr>
          <a:xfrm>
            <a:off x="2763230" y="5938504"/>
            <a:ext cx="1086863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</a:rPr>
              <a:t>Highly sensitive NGS assay compatible with Parsortix-enriched samples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7A1C486-4406-33B9-C895-FF5F337DE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3088" y="6516001"/>
            <a:ext cx="5581650" cy="234424"/>
          </a:xfrm>
        </p:spPr>
        <p:txBody>
          <a:bodyPr/>
          <a:lstStyle/>
          <a:p>
            <a:r>
              <a:rPr lang="en-GB" dirty="0"/>
              <a:t>© ANGLE plc 2024 CONFIDENTIAL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E4D79DE-D6E6-2985-D6CB-49FF03DDD3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927"/>
          <a:stretch/>
        </p:blipFill>
        <p:spPr>
          <a:xfrm>
            <a:off x="738024" y="2604321"/>
            <a:ext cx="3805491" cy="316194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6AB7CB3-AD99-679B-C448-0A4F4510A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1286" y="2936557"/>
            <a:ext cx="783888" cy="492443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54A6C2EB-E192-3947-0433-F468ED9E9379}"/>
              </a:ext>
            </a:extLst>
          </p:cNvPr>
          <p:cNvSpPr/>
          <p:nvPr/>
        </p:nvSpPr>
        <p:spPr>
          <a:xfrm flipV="1">
            <a:off x="2048988" y="5936651"/>
            <a:ext cx="482318" cy="303686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8D18A9-4B56-D7F4-22FE-DE4824CE43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2299" b="53084"/>
          <a:stretch/>
        </p:blipFill>
        <p:spPr>
          <a:xfrm>
            <a:off x="6154738" y="2604321"/>
            <a:ext cx="2488452" cy="3074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B8F348-9D23-FF9C-33B2-726A83589B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2299" b="53084"/>
          <a:stretch/>
        </p:blipFill>
        <p:spPr>
          <a:xfrm>
            <a:off x="8179904" y="2638357"/>
            <a:ext cx="2636908" cy="289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078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DEA119-2D09-48FE-D629-67289C60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7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BEAF2E-DB11-57C4-4747-37110675D240}"/>
              </a:ext>
            </a:extLst>
          </p:cNvPr>
          <p:cNvSpPr txBox="1"/>
          <p:nvPr/>
        </p:nvSpPr>
        <p:spPr>
          <a:xfrm>
            <a:off x="573087" y="1440532"/>
            <a:ext cx="11045823" cy="595619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GB" sz="1600" b="1" u="sng" dirty="0">
                <a:solidFill>
                  <a:schemeClr val="tx2"/>
                </a:solidFill>
              </a:rPr>
              <a:t>Landscape+ DNA NGS Assay </a:t>
            </a:r>
          </a:p>
          <a:p>
            <a:pPr algn="ctr"/>
            <a:r>
              <a:rPr lang="en-GB" sz="1600" i="1" dirty="0">
                <a:solidFill>
                  <a:schemeClr val="tx2"/>
                </a:solidFill>
              </a:rPr>
              <a:t>High-multiplexing DNA assays using NGS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830603-9256-EB13-A7E7-870581BAA66D}"/>
              </a:ext>
            </a:extLst>
          </p:cNvPr>
          <p:cNvSpPr txBox="1"/>
          <p:nvPr/>
        </p:nvSpPr>
        <p:spPr>
          <a:xfrm>
            <a:off x="573086" y="2065163"/>
            <a:ext cx="1104582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chemeClr val="tx2"/>
                </a:solidFill>
                <a:effectLst/>
                <a:latin typeface="Open Sans" pitchFamily="2" charset="0"/>
              </a:rPr>
              <a:t>Highly sensitive variant detection </a:t>
            </a:r>
            <a:r>
              <a:rPr lang="en-GB" sz="1400" dirty="0">
                <a:solidFill>
                  <a:schemeClr val="tx2"/>
                </a:solidFill>
                <a:latin typeface="Open Sans" pitchFamily="2" charset="0"/>
              </a:rPr>
              <a:t>and quantitation (≥0.1% VAF) </a:t>
            </a:r>
            <a:r>
              <a:rPr lang="en-GB" sz="1400" b="0" i="0" dirty="0">
                <a:solidFill>
                  <a:schemeClr val="tx2"/>
                </a:solidFill>
                <a:effectLst/>
                <a:latin typeface="Open Sans" pitchFamily="2" charset="0"/>
              </a:rPr>
              <a:t>across hundreds of loci in 61 genes. </a:t>
            </a:r>
            <a:endParaRPr lang="en-GB" sz="1400" dirty="0">
              <a:solidFill>
                <a:schemeClr val="tx2"/>
              </a:solidFill>
              <a:latin typeface="Open Sans" pitchFamily="2" charset="0"/>
            </a:endParaRPr>
          </a:p>
          <a:p>
            <a:r>
              <a:rPr lang="en-GB" sz="1200" i="1" dirty="0">
                <a:solidFill>
                  <a:schemeClr val="tx2"/>
                </a:solidFill>
                <a:latin typeface="Open Sans" pitchFamily="2" charset="0"/>
              </a:rPr>
              <a:t>Using Illumina NextSeq2000 sequencing platform</a:t>
            </a:r>
            <a:endParaRPr lang="en-GB" sz="1200" i="1" dirty="0">
              <a:solidFill>
                <a:schemeClr val="tx2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7B5828C-EE6C-C1FB-19E7-5097E809D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401637"/>
            <a:ext cx="10330890" cy="808597"/>
          </a:xfrm>
        </p:spPr>
        <p:txBody>
          <a:bodyPr/>
          <a:lstStyle/>
          <a:p>
            <a:r>
              <a:rPr lang="en-GB" sz="2800" dirty="0"/>
              <a:t>High</a:t>
            </a:r>
            <a:r>
              <a:rPr lang="en-GB" sz="2800" dirty="0">
                <a:solidFill>
                  <a:schemeClr val="tx2"/>
                </a:solidFill>
              </a:rPr>
              <a:t>-multiplexing assays using NGS</a:t>
            </a:r>
            <a:br>
              <a:rPr lang="en-GB" sz="2800" dirty="0">
                <a:solidFill>
                  <a:schemeClr val="tx2"/>
                </a:solidFill>
              </a:rPr>
            </a:br>
            <a:r>
              <a:rPr lang="en-GB" sz="2400" b="0" i="0" dirty="0"/>
              <a:t>Pan-cancer NGS Panel – Analytical data</a:t>
            </a:r>
            <a:endParaRPr lang="en-GB" sz="2800" b="0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7A1C486-4406-33B9-C895-FF5F337DE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3088" y="6516001"/>
            <a:ext cx="5581650" cy="234424"/>
          </a:xfrm>
        </p:spPr>
        <p:txBody>
          <a:bodyPr/>
          <a:lstStyle/>
          <a:p>
            <a:r>
              <a:rPr lang="en-GB" dirty="0"/>
              <a:t>© ANGLE plc 2024 CONFIDENTIAL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64045E6-915B-919C-7939-A6113B64B2AC}"/>
              </a:ext>
            </a:extLst>
          </p:cNvPr>
          <p:cNvSpPr/>
          <p:nvPr/>
        </p:nvSpPr>
        <p:spPr>
          <a:xfrm flipV="1">
            <a:off x="1221655" y="2901223"/>
            <a:ext cx="482318" cy="303686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AC4D44-F460-2D1F-2631-51A8D16B8E57}"/>
              </a:ext>
            </a:extLst>
          </p:cNvPr>
          <p:cNvSpPr txBox="1"/>
          <p:nvPr/>
        </p:nvSpPr>
        <p:spPr>
          <a:xfrm>
            <a:off x="2172025" y="2891080"/>
            <a:ext cx="94468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Processing on </a:t>
            </a:r>
            <a:r>
              <a:rPr lang="en-GB" sz="1600" b="1" dirty="0">
                <a:solidFill>
                  <a:schemeClr val="tx2"/>
                </a:solidFill>
              </a:rPr>
              <a:t>47 patient samples</a:t>
            </a:r>
            <a:r>
              <a:rPr lang="en-GB" sz="1600" dirty="0">
                <a:solidFill>
                  <a:schemeClr val="tx2"/>
                </a:solidFill>
              </a:rPr>
              <a:t> (Breast, Lung, Ovarian and Prostate samples), </a:t>
            </a:r>
            <a:r>
              <a:rPr lang="en-GB" sz="1600" b="1" dirty="0">
                <a:solidFill>
                  <a:schemeClr val="tx2"/>
                </a:solidFill>
              </a:rPr>
              <a:t>CTC and </a:t>
            </a:r>
            <a:r>
              <a:rPr lang="en-GB" sz="1600" b="1" dirty="0" err="1">
                <a:solidFill>
                  <a:schemeClr val="tx2"/>
                </a:solidFill>
              </a:rPr>
              <a:t>ctDNA</a:t>
            </a:r>
            <a:r>
              <a:rPr lang="en-GB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17A61E-D52C-3ADD-BAEA-903551C9DC92}"/>
              </a:ext>
            </a:extLst>
          </p:cNvPr>
          <p:cNvSpPr txBox="1"/>
          <p:nvPr/>
        </p:nvSpPr>
        <p:spPr>
          <a:xfrm>
            <a:off x="2623936" y="3532333"/>
            <a:ext cx="7613368" cy="196977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600" b="1" dirty="0">
                <a:solidFill>
                  <a:schemeClr val="tx2"/>
                </a:solidFill>
              </a:rPr>
              <a:t>Good quality </a:t>
            </a:r>
            <a:r>
              <a:rPr lang="en-GB" sz="1600" dirty="0">
                <a:solidFill>
                  <a:schemeClr val="tx2"/>
                </a:solidFill>
              </a:rPr>
              <a:t>samples.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600" b="1" dirty="0">
                <a:solidFill>
                  <a:schemeClr val="tx2"/>
                </a:solidFill>
              </a:rPr>
              <a:t>100% detection </a:t>
            </a:r>
            <a:r>
              <a:rPr lang="en-GB" sz="1600" dirty="0">
                <a:solidFill>
                  <a:schemeClr val="tx2"/>
                </a:solidFill>
              </a:rPr>
              <a:t>- All samples presented a signal, in both sample types.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chemeClr val="tx2"/>
                </a:solidFill>
              </a:rPr>
              <a:t>Detection of signal in </a:t>
            </a:r>
            <a:r>
              <a:rPr lang="en-GB" sz="1600" b="1" dirty="0">
                <a:solidFill>
                  <a:schemeClr val="tx2"/>
                </a:solidFill>
              </a:rPr>
              <a:t>CTC only </a:t>
            </a:r>
            <a:r>
              <a:rPr lang="en-GB" sz="1600" dirty="0">
                <a:solidFill>
                  <a:schemeClr val="tx2"/>
                </a:solidFill>
              </a:rPr>
              <a:t>for most of the samples, showing the benefit in performing CTC-DNA testing alongside </a:t>
            </a:r>
            <a:r>
              <a:rPr lang="en-GB" sz="1600" dirty="0" err="1">
                <a:solidFill>
                  <a:schemeClr val="tx2"/>
                </a:solidFill>
              </a:rPr>
              <a:t>ctDNA</a:t>
            </a:r>
            <a:r>
              <a:rPr lang="en-GB" sz="1600" dirty="0">
                <a:solidFill>
                  <a:schemeClr val="tx2"/>
                </a:solidFill>
              </a:rPr>
              <a:t> analysis.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tx2"/>
              </a:solidFill>
            </a:endParaRPr>
          </a:p>
          <a:p>
            <a:endParaRPr lang="en-GB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517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B25157-CFFB-1153-2A4F-1C1B6656A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8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DCE409-FDFE-D45B-938A-C4F411E59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82" y="1732720"/>
            <a:ext cx="5457289" cy="41086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3FFC29-0620-D33C-6C22-8A33F44B1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614" y="1732720"/>
            <a:ext cx="5632298" cy="41086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9B9A7B-6640-1913-9042-4DC607A976BB}"/>
              </a:ext>
            </a:extLst>
          </p:cNvPr>
          <p:cNvSpPr/>
          <p:nvPr/>
        </p:nvSpPr>
        <p:spPr>
          <a:xfrm>
            <a:off x="285015" y="2814206"/>
            <a:ext cx="5561042" cy="1273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3B1B58-FDD8-A4A6-6967-96F15DA85781}"/>
              </a:ext>
            </a:extLst>
          </p:cNvPr>
          <p:cNvSpPr/>
          <p:nvPr/>
        </p:nvSpPr>
        <p:spPr>
          <a:xfrm>
            <a:off x="285015" y="4229875"/>
            <a:ext cx="5561042" cy="1273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FE49AB-1E3D-0698-6B70-7D98F518E9B5}"/>
              </a:ext>
            </a:extLst>
          </p:cNvPr>
          <p:cNvSpPr/>
          <p:nvPr/>
        </p:nvSpPr>
        <p:spPr>
          <a:xfrm>
            <a:off x="285015" y="4498970"/>
            <a:ext cx="5561042" cy="1273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82B6FF-8C2C-9279-FD91-258605564AAA}"/>
              </a:ext>
            </a:extLst>
          </p:cNvPr>
          <p:cNvSpPr/>
          <p:nvPr/>
        </p:nvSpPr>
        <p:spPr>
          <a:xfrm>
            <a:off x="5931527" y="2580200"/>
            <a:ext cx="5768385" cy="12995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BFB8C2-C32C-5F1F-AB19-47A6323C3DA3}"/>
              </a:ext>
            </a:extLst>
          </p:cNvPr>
          <p:cNvSpPr/>
          <p:nvPr/>
        </p:nvSpPr>
        <p:spPr>
          <a:xfrm>
            <a:off x="5951723" y="4319029"/>
            <a:ext cx="5768385" cy="12995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D779A-13E2-CCD8-8DA8-6E6E17E4C435}"/>
              </a:ext>
            </a:extLst>
          </p:cNvPr>
          <p:cNvSpPr/>
          <p:nvPr/>
        </p:nvSpPr>
        <p:spPr>
          <a:xfrm>
            <a:off x="5951723" y="3378692"/>
            <a:ext cx="5768385" cy="12995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471C1FD-13D5-197A-9B48-0EBEEFA8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401637"/>
            <a:ext cx="10330890" cy="808597"/>
          </a:xfrm>
        </p:spPr>
        <p:txBody>
          <a:bodyPr/>
          <a:lstStyle/>
          <a:p>
            <a:r>
              <a:rPr lang="en-GB" sz="2800" dirty="0"/>
              <a:t>High</a:t>
            </a:r>
            <a:r>
              <a:rPr lang="en-GB" sz="2800" dirty="0">
                <a:solidFill>
                  <a:schemeClr val="tx2"/>
                </a:solidFill>
              </a:rPr>
              <a:t>-multiplexing assays using NGS</a:t>
            </a:r>
            <a:br>
              <a:rPr lang="en-GB" sz="2800" dirty="0">
                <a:solidFill>
                  <a:schemeClr val="tx2"/>
                </a:solidFill>
              </a:rPr>
            </a:br>
            <a:r>
              <a:rPr lang="en-GB" sz="2400" b="0" i="0" dirty="0"/>
              <a:t>Pan-cancer NGS Panel – Breast Cancer, </a:t>
            </a:r>
            <a:r>
              <a:rPr lang="en-GB" sz="2400" b="0" i="0" u="sng" dirty="0"/>
              <a:t>potential</a:t>
            </a:r>
            <a:r>
              <a:rPr lang="en-GB" sz="2400" b="0" i="0" dirty="0"/>
              <a:t> actionable targets</a:t>
            </a:r>
            <a:endParaRPr lang="en-GB" sz="2400" b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5CBC68-364F-5F31-F54B-383B650C8C6C}"/>
              </a:ext>
            </a:extLst>
          </p:cNvPr>
          <p:cNvSpPr txBox="1"/>
          <p:nvPr/>
        </p:nvSpPr>
        <p:spPr>
          <a:xfrm>
            <a:off x="540248" y="1277638"/>
            <a:ext cx="1113090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dirty="0">
                <a:solidFill>
                  <a:schemeClr val="tx2"/>
                </a:solidFill>
              </a:rPr>
              <a:t>Example of a Breast cancer patient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3E2106E-F0BB-6E03-D59F-BE68E4D70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3088" y="6516001"/>
            <a:ext cx="5581650" cy="234424"/>
          </a:xfrm>
        </p:spPr>
        <p:txBody>
          <a:bodyPr/>
          <a:lstStyle/>
          <a:p>
            <a:r>
              <a:rPr lang="en-GB" dirty="0"/>
              <a:t>© ANGLE plc 2024 CONFIDENTIAL</a:t>
            </a:r>
          </a:p>
        </p:txBody>
      </p:sp>
    </p:spTree>
    <p:extLst>
      <p:ext uri="{BB962C8B-B14F-4D97-AF65-F5344CB8AC3E}">
        <p14:creationId xmlns:p14="http://schemas.microsoft.com/office/powerpoint/2010/main" val="93641033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DEA119-2D09-48FE-D629-67289C60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90CC-A5BD-43F7-BB0C-30F3B55C1CC9}" type="slidenum">
              <a:rPr lang="en-GB" smtClean="0"/>
              <a:t>9</a:t>
            </a:fld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7B5828C-EE6C-C1FB-19E7-5097E809D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401637"/>
            <a:ext cx="10330890" cy="808597"/>
          </a:xfrm>
        </p:spPr>
        <p:txBody>
          <a:bodyPr/>
          <a:lstStyle/>
          <a:p>
            <a:r>
              <a:rPr lang="en-GB" sz="2800" dirty="0"/>
              <a:t>High</a:t>
            </a:r>
            <a:r>
              <a:rPr lang="en-GB" sz="2800" dirty="0">
                <a:solidFill>
                  <a:schemeClr val="tx2"/>
                </a:solidFill>
              </a:rPr>
              <a:t>-multiplexing assays using NGS</a:t>
            </a:r>
            <a:br>
              <a:rPr lang="en-GB" sz="2800" dirty="0">
                <a:solidFill>
                  <a:schemeClr val="tx2"/>
                </a:solidFill>
              </a:rPr>
            </a:br>
            <a:r>
              <a:rPr lang="en-GB" sz="2400" b="0" i="0" dirty="0"/>
              <a:t>Pan-cancer NGS Panel – Patient sample data</a:t>
            </a:r>
            <a:endParaRPr lang="en-GB" sz="2400" b="0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63EA408B-6D84-259E-AF43-D247471E0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3088" y="6516001"/>
            <a:ext cx="5581650" cy="234424"/>
          </a:xfrm>
        </p:spPr>
        <p:txBody>
          <a:bodyPr/>
          <a:lstStyle/>
          <a:p>
            <a:r>
              <a:rPr lang="en-GB" dirty="0"/>
              <a:t>© ANGLE plc 2024 CONFIDENTIAL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B605CAD4-0AEC-E43A-A95C-77F8A6D0F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276" y="1397355"/>
            <a:ext cx="4871524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b="1" u="sng" dirty="0">
                <a:solidFill>
                  <a:schemeClr val="tx2"/>
                </a:solidFill>
                <a:latin typeface="Arial" panose="020B0604020202020204" pitchFamily="34" charset="0"/>
              </a:rPr>
              <a:t>Breast cancer patients (n=13):</a:t>
            </a:r>
            <a:endParaRPr lang="en-GB" altLang="en-US" sz="16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70%</a:t>
            </a: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of samples from breast cancer </a:t>
            </a: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patients showed CTC-DNA only signal for one or more targets.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21 targets </a:t>
            </a: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seem to be specifically detected in this cohort of 13 breast cancer patients: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	- </a:t>
            </a:r>
            <a:r>
              <a:rPr lang="en-GB" altLang="en-US" sz="1600" dirty="0" err="1">
                <a:solidFill>
                  <a:schemeClr val="tx2"/>
                </a:solidFill>
                <a:latin typeface="Arial" panose="020B0604020202020204" pitchFamily="34" charset="0"/>
              </a:rPr>
              <a:t>ctDNA</a:t>
            </a: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 only: 10 targets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	- CTC-DNA only: 10 targets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	- Both: 1 target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en-GB" altLang="en-US" sz="1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1AF6C9B-4F40-7319-DDB2-8E13D05AF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3723" y="1370127"/>
            <a:ext cx="274320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b="1" u="sng" dirty="0">
                <a:solidFill>
                  <a:schemeClr val="tx2"/>
                </a:solidFill>
                <a:latin typeface="Arial" panose="020B0604020202020204" pitchFamily="34" charset="0"/>
              </a:rPr>
              <a:t>Lung Cancer (n=14): </a:t>
            </a:r>
            <a:r>
              <a:rPr lang="en-GB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70% of samples from lung cancer </a:t>
            </a: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patients showed CTC-DNA only signal for one or more targets.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B8983FD7-25FC-C4D0-9B40-D152A8015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5" y="4244257"/>
            <a:ext cx="3563231" cy="208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D052F698-2F23-FCD2-4599-59B78E819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893" y="1254123"/>
            <a:ext cx="2962831" cy="147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6DFCE0DC-6F12-7147-7C98-EC81951E5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3723" y="3116100"/>
            <a:ext cx="291917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b="1" u="sng" dirty="0">
                <a:solidFill>
                  <a:schemeClr val="tx2"/>
                </a:solidFill>
                <a:latin typeface="Arial" panose="020B0604020202020204" pitchFamily="34" charset="0"/>
              </a:rPr>
              <a:t>Ovarian Cancer (n=10): </a:t>
            </a:r>
            <a:r>
              <a:rPr lang="en-GB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60% of samples from ovarian cancer </a:t>
            </a: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patients showed CTC-DNA only signal for one or more targets.</a:t>
            </a: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B95F91EA-7EBF-20DC-5DAE-964454FF3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893" y="2966306"/>
            <a:ext cx="2670002" cy="1564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96668DF7-C528-C594-B23F-F6CB45195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3723" y="4905208"/>
            <a:ext cx="291917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GB" altLang="en-US" sz="1600" b="1" u="sng" dirty="0">
                <a:solidFill>
                  <a:schemeClr val="tx2"/>
                </a:solidFill>
                <a:latin typeface="Arial" panose="020B0604020202020204" pitchFamily="34" charset="0"/>
              </a:rPr>
              <a:t>Prostate Cancer (n=10): </a:t>
            </a:r>
            <a:r>
              <a:rPr lang="en-GB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20% of samples from prostate cancer</a:t>
            </a:r>
            <a:r>
              <a:rPr lang="en-GB" altLang="en-US" sz="1600" dirty="0">
                <a:solidFill>
                  <a:schemeClr val="tx2"/>
                </a:solidFill>
                <a:latin typeface="Arial" panose="020B0604020202020204" pitchFamily="34" charset="0"/>
              </a:rPr>
              <a:t> patients showed CTC-DNA only signal for one or more targets.</a:t>
            </a:r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83691EE2-8939-CBEB-5AD3-B375BEE1E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41" y="4926266"/>
            <a:ext cx="2656262" cy="119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0195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ngle PPT Theme">
  <a:themeElements>
    <a:clrScheme name="Angle 2020 colour theme">
      <a:dk1>
        <a:sysClr val="windowText" lastClr="000000"/>
      </a:dk1>
      <a:lt1>
        <a:sysClr val="window" lastClr="FFFFFF"/>
      </a:lt1>
      <a:dk2>
        <a:srgbClr val="0A2240"/>
      </a:dk2>
      <a:lt2>
        <a:srgbClr val="E6E9EC"/>
      </a:lt2>
      <a:accent1>
        <a:srgbClr val="1C9BD8"/>
      </a:accent1>
      <a:accent2>
        <a:srgbClr val="33B2E9"/>
      </a:accent2>
      <a:accent3>
        <a:srgbClr val="66C5EE"/>
      </a:accent3>
      <a:accent4>
        <a:srgbClr val="99D8F4"/>
      </a:accent4>
      <a:accent5>
        <a:srgbClr val="CCECF9"/>
      </a:accent5>
      <a:accent6>
        <a:srgbClr val="E6F5FC"/>
      </a:accent6>
      <a:hlink>
        <a:srgbClr val="0563C1"/>
      </a:hlink>
      <a:folHlink>
        <a:srgbClr val="954F72"/>
      </a:folHlink>
    </a:clrScheme>
    <a:fontScheme name="Angle font theme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600" dirty="0">
            <a:solidFill>
              <a:schemeClr val="tx2"/>
            </a:solidFill>
          </a:defRPr>
        </a:defPPr>
      </a:lstStyle>
    </a:txDef>
  </a:objectDefaults>
  <a:extraClrSchemeLst/>
  <a:custClrLst>
    <a:custClr name="Pale Green">
      <a:srgbClr val="DCEEDE"/>
    </a:custClr>
    <a:custClr name="Pale Yellow">
      <a:srgbClr val="FFF8DF"/>
    </a:custClr>
    <a:custClr name="Pale Red">
      <a:srgbClr val="E39282"/>
    </a:custClr>
    <a:custClr name="Pale Blue">
      <a:srgbClr val="89E6FF"/>
    </a:custClr>
    <a:custClr name="Pale Teal%">
      <a:srgbClr val="9EC5C4"/>
    </a:custClr>
    <a:custClr name="Pale Orange%">
      <a:srgbClr val="F3A972"/>
    </a:custClr>
    <a:custClr name="Bright Red">
      <a:srgbClr val="B43031"/>
    </a:custClr>
    <a:custClr name="Bright Yellow">
      <a:srgbClr val="FFFF00"/>
    </a:custClr>
    <a:custClr name="Bright Green">
      <a:srgbClr val="00742A"/>
    </a:custClr>
    <a:custClr name="Purple">
      <a:srgbClr val="96197A"/>
    </a:custClr>
  </a:custClrLst>
  <a:extLst>
    <a:ext uri="{05A4C25C-085E-4340-85A3-A5531E510DB2}">
      <thm15:themeFamily xmlns:thm15="http://schemas.microsoft.com/office/thememl/2012/main" name="Presentation2" id="{A05187E3-4FF6-46E5-B13E-51737D6D2151}" vid="{26471F86-1BC7-4382-BE14-9AE38BE4A5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795E6AA7A8D24D8B9DDDD1A9588DF5" ma:contentTypeVersion="0" ma:contentTypeDescription="Create a new document." ma:contentTypeScope="" ma:versionID="7eca120939cf20b5cdf0dd01c1fce56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B24829-EC13-435F-ACAA-E89DF864F0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20C356C-1F58-4A63-9F52-13BCAFC3FF8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A89E13B-5A36-4D75-A47A-16F108B472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Example title slide</Template>
  <TotalTime>3878</TotalTime>
  <Words>936</Words>
  <Application>Microsoft Office PowerPoint</Application>
  <PresentationFormat>Widescreen</PresentationFormat>
  <Paragraphs>122</Paragraphs>
  <Slides>13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Gill Sans MT</vt:lpstr>
      <vt:lpstr>Gill Sans MT Light</vt:lpstr>
      <vt:lpstr>Open Sans</vt:lpstr>
      <vt:lpstr>Wingdings</vt:lpstr>
      <vt:lpstr>Angle PPT Theme</vt:lpstr>
      <vt:lpstr> Exploring the dual analysis of circulating tumour cells and circulating tumour DNA  </vt:lpstr>
      <vt:lpstr>Parsortix® PC1 system</vt:lpstr>
      <vt:lpstr>The Parsortix CTC Capture Process</vt:lpstr>
      <vt:lpstr>DNA sequencing of CTCs (living) and ctDNA (dead)</vt:lpstr>
      <vt:lpstr>Parsortix Dual analysis strategy Feasibility</vt:lpstr>
      <vt:lpstr>High-multiplexing assays using NGS Pan-cancer NGS Panel – Analytical data</vt:lpstr>
      <vt:lpstr>High-multiplexing assays using NGS Pan-cancer NGS Panel – Analytical data</vt:lpstr>
      <vt:lpstr>High-multiplexing assays using NGS Pan-cancer NGS Panel – Breast Cancer, potential actionable targets</vt:lpstr>
      <vt:lpstr>High-multiplexing assays using NGS Pan-cancer NGS Panel – Patient sample data</vt:lpstr>
      <vt:lpstr>High-multiplexing assays using NGS Pan-cancer NGS Panel – Illumina POC</vt:lpstr>
      <vt:lpstr>Parsortix Dual analysis strategy CONCLUSION</vt:lpstr>
      <vt:lpstr>What’s next? Multi-OMICS approach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 meeting - Strategy Review of progress - R&amp;D</dc:title>
  <dc:creator>Anne-Sophie Pailhes-Jimenez</dc:creator>
  <cp:lastModifiedBy>Anne-Sophie Pailhes-Jimenez</cp:lastModifiedBy>
  <cp:revision>66</cp:revision>
  <cp:lastPrinted>2019-05-31T19:41:13Z</cp:lastPrinted>
  <dcterms:created xsi:type="dcterms:W3CDTF">2021-12-02T07:31:42Z</dcterms:created>
  <dcterms:modified xsi:type="dcterms:W3CDTF">2024-11-25T18:51:37Z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0x01010043795E6AA7A8D24D8B9DDDD1A9588DF5</vt:lpwstr>
  </property>
</Properties>
</file>