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9" r:id="rId2"/>
    <p:sldMasterId id="2147483671" r:id="rId3"/>
    <p:sldMasterId id="2147483706" r:id="rId4"/>
  </p:sldMasterIdLst>
  <p:notesMasterIdLst>
    <p:notesMasterId r:id="rId43"/>
  </p:notesMasterIdLst>
  <p:sldIdLst>
    <p:sldId id="2147376328" r:id="rId5"/>
    <p:sldId id="2147376329" r:id="rId6"/>
    <p:sldId id="2147376339" r:id="rId7"/>
    <p:sldId id="2147376046" r:id="rId8"/>
    <p:sldId id="2147376340" r:id="rId9"/>
    <p:sldId id="258" r:id="rId10"/>
    <p:sldId id="264" r:id="rId11"/>
    <p:sldId id="2147376330" r:id="rId12"/>
    <p:sldId id="2147376331" r:id="rId13"/>
    <p:sldId id="2147376332" r:id="rId14"/>
    <p:sldId id="2147376333" r:id="rId15"/>
    <p:sldId id="2147376347" r:id="rId16"/>
    <p:sldId id="2147376335" r:id="rId17"/>
    <p:sldId id="2147376334" r:id="rId18"/>
    <p:sldId id="2147376336" r:id="rId19"/>
    <p:sldId id="2147376337" r:id="rId20"/>
    <p:sldId id="2147376338" r:id="rId21"/>
    <p:sldId id="2147376341" r:id="rId22"/>
    <p:sldId id="260" r:id="rId23"/>
    <p:sldId id="2147376348" r:id="rId24"/>
    <p:sldId id="2147376342" r:id="rId25"/>
    <p:sldId id="261" r:id="rId26"/>
    <p:sldId id="2147376343" r:id="rId27"/>
    <p:sldId id="262" r:id="rId28"/>
    <p:sldId id="2147376344" r:id="rId29"/>
    <p:sldId id="268" r:id="rId30"/>
    <p:sldId id="269" r:id="rId31"/>
    <p:sldId id="2147376054" r:id="rId32"/>
    <p:sldId id="2147376345" r:id="rId33"/>
    <p:sldId id="263" r:id="rId34"/>
    <p:sldId id="2147376346" r:id="rId35"/>
    <p:sldId id="2147376323" r:id="rId36"/>
    <p:sldId id="2147376321" r:id="rId37"/>
    <p:sldId id="2147376325" r:id="rId38"/>
    <p:sldId id="2147376326" r:id="rId39"/>
    <p:sldId id="2147376327" r:id="rId40"/>
    <p:sldId id="2147376324" r:id="rId41"/>
    <p:sldId id="2147376055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EEF6"/>
    <a:srgbClr val="FF585D"/>
    <a:srgbClr val="874C7A"/>
    <a:srgbClr val="777C9C"/>
    <a:srgbClr val="FBD2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20" autoAdjust="0"/>
    <p:restoredTop sz="94660"/>
  </p:normalViewPr>
  <p:slideViewPr>
    <p:cSldViewPr snapToGrid="0">
      <p:cViewPr varScale="1">
        <p:scale>
          <a:sx n="64" d="100"/>
          <a:sy n="64" d="100"/>
        </p:scale>
        <p:origin x="5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7CBD12-54B2-4C9F-8FD9-4CF24E438AA1}" type="datetimeFigureOut">
              <a:rPr lang="en-US" smtClean="0"/>
              <a:t>11/24/2024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9A6AB-15E1-4A32-B5D7-36A6790CA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622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3.xml"/><Relationship Id="rId4" Type="http://schemas.microsoft.com/office/2007/relationships/hdphoto" Target="../media/hdphoto1.wdp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4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5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6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7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8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9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0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2681" y="2240692"/>
            <a:ext cx="10074876" cy="152464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74292"/>
            <a:ext cx="9144000" cy="88350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European Liquid Biopsy Society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756" y="542513"/>
            <a:ext cx="2935979" cy="131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772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D7E55A-145E-48F9-9097-22CBAA448A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EB590FA-F993-4C3A-80CF-BC1BC194FD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581E327-34A1-48A0-9242-FB416C68C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2B58A-F39C-475E-88B1-A57BF9083C97}" type="datetimeFigureOut">
              <a:rPr lang="fr-FR" smtClean="0"/>
              <a:t>24/11/2024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BEC6AFE-F31F-4AB0-87EE-1B401E567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257EFFE-0D46-4C63-A24F-42D04D5FB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016C-1604-47B1-AC7D-89236BEA029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2264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C80ECF-9364-4685-84A6-913834E1B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5106532-B99E-470F-A1A4-35468FA73B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64A3E48-5D05-40A9-9A35-C154C58E4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2B58A-F39C-475E-88B1-A57BF9083C97}" type="datetimeFigureOut">
              <a:rPr lang="fr-FR" smtClean="0"/>
              <a:t>24/11/2024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B3CA957-D79A-4126-A785-24AF13CC6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3D149C-3E49-4D79-B93C-D6E81F95E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016C-1604-47B1-AC7D-89236BEA029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3401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85E12D-29AE-49C0-851C-5104F68DE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541DE70-81F4-4076-B8FA-76C153290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810E27-7140-4936-A5BB-68AD3BFC7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2B58A-F39C-475E-88B1-A57BF9083C97}" type="datetimeFigureOut">
              <a:rPr lang="fr-FR" smtClean="0"/>
              <a:t>24/11/2024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650C606-BB9E-4CB7-B9D8-5068F176D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91F7BAF-B44A-495E-A07B-36B32990D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016C-1604-47B1-AC7D-89236BEA029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74773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76424E-FC69-419A-B440-DD901BDB0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D41FDF7-4306-40B4-8188-DA74DCAA0F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961B04F-D66E-494B-9074-DD78EC3249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BB711CD-ED17-4ECA-81B8-534BBF4BF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2B58A-F39C-475E-88B1-A57BF9083C97}" type="datetimeFigureOut">
              <a:rPr lang="fr-FR" smtClean="0"/>
              <a:t>24/11/2024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DBFDDB7-2472-417D-98F5-4301D0FAD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7CF01F-BF4A-4E9D-9763-9EC6A9C9F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016C-1604-47B1-AC7D-89236BEA029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06720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15CE5E-F33C-495E-A118-B092D0FDB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AA18549-50FC-4E1D-8AC9-510D81A37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0294F7B-1AB5-4E97-BBF3-8D6A8857BB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B019EA8-FA00-4720-938C-6BA2AA2D22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1DC5355-DA57-4EA2-814B-C440A2910F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3BDC826-5D2D-47F5-8E6B-7B547F333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2B58A-F39C-475E-88B1-A57BF9083C97}" type="datetimeFigureOut">
              <a:rPr lang="fr-FR" smtClean="0"/>
              <a:t>24/11/2024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EC4D772-179B-40E4-8724-661D43102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7BDD83E-9C5E-4FED-9BF8-200BFFA13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016C-1604-47B1-AC7D-89236BEA029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10178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622EA2-0A92-4CEB-AE64-58CD481D5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8F094B2-A3BF-4B19-BF7C-F3F6AA21A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2B58A-F39C-475E-88B1-A57BF9083C97}" type="datetimeFigureOut">
              <a:rPr lang="fr-FR" smtClean="0"/>
              <a:t>24/11/2024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2D0A77A-C635-4D0D-BEBD-4A5BAE6B8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C04856F-7809-4AF6-89FC-22097A082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016C-1604-47B1-AC7D-89236BEA029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88801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C92FEFD-9200-4A83-995C-53521DC06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2B58A-F39C-475E-88B1-A57BF9083C97}" type="datetimeFigureOut">
              <a:rPr lang="fr-FR" smtClean="0"/>
              <a:t>24/11/2024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F60699C-57B9-4682-8C0B-643DF1233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1EB7DF-9C60-4F68-81F1-4FC9EB7BD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016C-1604-47B1-AC7D-89236BEA029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1759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81AAE7-7E2C-4F81-B011-3EA5BB2DE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FA2639-F26A-472D-B4BA-E75FF3C29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AB63084-026E-4573-BC27-94D84408E5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1419950-C48A-4631-B543-5FBAF92ED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2B58A-F39C-475E-88B1-A57BF9083C97}" type="datetimeFigureOut">
              <a:rPr lang="fr-FR" smtClean="0"/>
              <a:t>24/11/2024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A88A719-1AE4-49B7-B565-C7383E333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611E143-B4E7-4660-A3D2-A7A59F3F3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016C-1604-47B1-AC7D-89236BEA029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31908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9A50C7-865C-4FE0-B1E3-FDDF2DD73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C6C7FC7-A630-49B7-BB2E-0962A3C340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E0DF0DD-5074-498F-914A-9FE3585BB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9653CFB-B346-4E39-8117-00B291BBA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2B58A-F39C-475E-88B1-A57BF9083C97}" type="datetimeFigureOut">
              <a:rPr lang="fr-FR" smtClean="0"/>
              <a:t>24/11/2024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8159496-21D1-46E0-9BCA-4FC00CEF3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D2F5E4-6AE8-4F01-8EF3-BCA956FB2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016C-1604-47B1-AC7D-89236BEA029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2115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84016E-E2F1-422C-A3FF-24BE182E0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1D01279-CAA4-4A91-B1C7-37D06A71D0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B9546F8-2DBA-47CC-B707-FCA44B5DB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2B58A-F39C-475E-88B1-A57BF9083C97}" type="datetimeFigureOut">
              <a:rPr lang="fr-FR" smtClean="0"/>
              <a:t>24/11/2024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8B06AC-7C24-401C-9963-E2AC52B2E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DBD01AD-B280-4343-AA89-0DF8009FF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016C-1604-47B1-AC7D-89236BEA029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7292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9225"/>
            <a:ext cx="8643551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534" y="439531"/>
            <a:ext cx="2293428" cy="703711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-12000" y="1276862"/>
            <a:ext cx="12204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06385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121AF9-4262-4DC5-BA30-CC1BCD4B37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E1797CF-2F5D-4B4D-9617-F67BCFF0BE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8682D0C-B36F-4C87-A837-03A01E885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2B58A-F39C-475E-88B1-A57BF9083C97}" type="datetimeFigureOut">
              <a:rPr lang="fr-FR" smtClean="0"/>
              <a:t>24/11/2024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4E6F83-62FE-4C0F-8F36-C7026EE3B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833519-DA63-4135-8147-5F35309AF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016C-1604-47B1-AC7D-89236BEA029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65496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9F2263-D9FA-0BD8-B8A8-97A6523E416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491CF58-AD3D-199A-8BF9-EC75AC9BC61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2"/>
              </a:gs>
              <a:gs pos="38000">
                <a:srgbClr val="113162">
                  <a:alpha val="66000"/>
                </a:srgbClr>
              </a:gs>
              <a:gs pos="69000">
                <a:schemeClr val="tx2">
                  <a:alpha val="0"/>
                </a:schemeClr>
              </a:gs>
              <a:gs pos="91000">
                <a:schemeClr val="tx2">
                  <a:alpha val="32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IN" sz="140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FC4CBF3-4407-CC08-D893-386AF5B4978D}"/>
              </a:ext>
            </a:extLst>
          </p:cNvPr>
          <p:cNvSpPr/>
          <p:nvPr userDrawn="1"/>
        </p:nvSpPr>
        <p:spPr>
          <a:xfrm>
            <a:off x="1" y="0"/>
            <a:ext cx="6705599" cy="6371711"/>
          </a:xfrm>
          <a:custGeom>
            <a:avLst/>
            <a:gdLst>
              <a:gd name="connsiteX0" fmla="*/ 0 w 6468535"/>
              <a:gd name="connsiteY0" fmla="*/ 0 h 6051443"/>
              <a:gd name="connsiteX1" fmla="*/ 6224435 w 6468535"/>
              <a:gd name="connsiteY1" fmla="*/ 0 h 6051443"/>
              <a:gd name="connsiteX2" fmla="*/ 6285629 w 6468535"/>
              <a:gd name="connsiteY2" fmla="*/ 84130 h 6051443"/>
              <a:gd name="connsiteX3" fmla="*/ 6418667 w 6468535"/>
              <a:gd name="connsiteY3" fmla="*/ 1022620 h 6051443"/>
              <a:gd name="connsiteX4" fmla="*/ 5106028 w 6468535"/>
              <a:gd name="connsiteY4" fmla="*/ 5268294 h 6051443"/>
              <a:gd name="connsiteX5" fmla="*/ 3716408 w 6468535"/>
              <a:gd name="connsiteY5" fmla="*/ 6001575 h 6051443"/>
              <a:gd name="connsiteX6" fmla="*/ 0 w 6468535"/>
              <a:gd name="connsiteY6" fmla="*/ 4852570 h 6051443"/>
              <a:gd name="connsiteX7" fmla="*/ 0 w 6468535"/>
              <a:gd name="connsiteY7" fmla="*/ 0 h 605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68535" h="6051443">
                <a:moveTo>
                  <a:pt x="0" y="0"/>
                </a:moveTo>
                <a:lnTo>
                  <a:pt x="6224435" y="0"/>
                </a:lnTo>
                <a:lnTo>
                  <a:pt x="6285629" y="84130"/>
                </a:lnTo>
                <a:cubicBezTo>
                  <a:pt x="6461343" y="351750"/>
                  <a:pt x="6520616" y="692870"/>
                  <a:pt x="6418667" y="1022620"/>
                </a:cubicBezTo>
                <a:lnTo>
                  <a:pt x="5106028" y="5268294"/>
                </a:lnTo>
                <a:cubicBezTo>
                  <a:pt x="4924785" y="5854517"/>
                  <a:pt x="4302631" y="6182818"/>
                  <a:pt x="3716408" y="6001575"/>
                </a:cubicBezTo>
                <a:lnTo>
                  <a:pt x="0" y="485257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IN" sz="1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CDCC3B-CA12-4A4B-B5F5-D2062F3C58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6312" y="1486304"/>
            <a:ext cx="4446451" cy="2649135"/>
          </a:xfrm>
        </p:spPr>
        <p:txBody>
          <a:bodyPr anchor="b" anchorCtr="0">
            <a:normAutofit/>
          </a:bodyPr>
          <a:lstStyle>
            <a:lvl1pPr>
              <a:lnSpc>
                <a:spcPct val="100000"/>
              </a:lnSpc>
              <a:defRPr sz="41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468ED59-10F2-418A-8E8D-5A205AB6BDF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74053" y="6468251"/>
            <a:ext cx="9333547" cy="180425"/>
          </a:xfrm>
        </p:spPr>
        <p:txBody>
          <a:bodyPr wrap="square" lIns="0" tIns="36000" rIns="0" bIns="36000"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700">
                <a:solidFill>
                  <a:schemeClr val="accent3"/>
                </a:solidFill>
              </a:defRPr>
            </a:lvl1pPr>
            <a:lvl2pPr marL="432000" indent="0">
              <a:buNone/>
              <a:defRPr sz="1050"/>
            </a:lvl2pPr>
            <a:lvl3pPr marL="684000" indent="0">
              <a:buNone/>
              <a:defRPr sz="1050"/>
            </a:lvl3pPr>
            <a:lvl4pPr marL="828000" indent="0">
              <a:buNone/>
              <a:defRPr sz="1050"/>
            </a:lvl4pPr>
            <a:lvl5pPr marL="959400" indent="0">
              <a:buNone/>
              <a:defRPr sz="1050"/>
            </a:lvl5pPr>
          </a:lstStyle>
          <a:p>
            <a:pPr lvl="0"/>
            <a:r>
              <a:rPr lang="en-US"/>
              <a:t>Click to add confidentiality statement here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421DF53-F007-9352-132B-D1890B123B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371711"/>
            <a:ext cx="407988" cy="309145"/>
          </a:xfrm>
          <a:prstGeom prst="rect">
            <a:avLst/>
          </a:prstGeom>
        </p:spPr>
        <p:txBody>
          <a:bodyPr vert="horz" lIns="0" tIns="0" rIns="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rgbClr val="FFFFFF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D2E217E-0482-1B63-6FB8-612BD4DB439E}"/>
              </a:ext>
            </a:extLst>
          </p:cNvPr>
          <p:cNvSpPr/>
          <p:nvPr userDrawn="1"/>
        </p:nvSpPr>
        <p:spPr>
          <a:xfrm>
            <a:off x="10564574" y="5922150"/>
            <a:ext cx="2701483" cy="2701483"/>
          </a:xfrm>
          <a:prstGeom prst="ellipse">
            <a:avLst/>
          </a:prstGeom>
          <a:gradFill>
            <a:gsLst>
              <a:gs pos="63000">
                <a:schemeClr val="accent1"/>
              </a:gs>
              <a:gs pos="100000">
                <a:schemeClr val="accent3"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IN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65BEAD6-B586-5ADB-04A6-51072BC12489}"/>
              </a:ext>
            </a:extLst>
          </p:cNvPr>
          <p:cNvSpPr/>
          <p:nvPr userDrawn="1"/>
        </p:nvSpPr>
        <p:spPr>
          <a:xfrm>
            <a:off x="1047666" y="4640330"/>
            <a:ext cx="6993247" cy="423246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IN" sz="70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32E5583-912E-4EA8-8EDC-7B6B86E7627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46312" y="4683873"/>
            <a:ext cx="4446451" cy="299608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add subtitle / presenter name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ACF8C10-C911-36BA-7679-28DC2EB61E78}"/>
              </a:ext>
            </a:extLst>
          </p:cNvPr>
          <p:cNvCxnSpPr>
            <a:cxnSpLocks/>
          </p:cNvCxnSpPr>
          <p:nvPr userDrawn="1"/>
        </p:nvCxnSpPr>
        <p:spPr>
          <a:xfrm>
            <a:off x="407987" y="508000"/>
            <a:ext cx="0" cy="5836197"/>
          </a:xfrm>
          <a:prstGeom prst="line">
            <a:avLst/>
          </a:prstGeom>
          <a:ln w="3175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  <a:alpha val="84000"/>
                  </a:schemeClr>
                </a:gs>
              </a:gsLst>
              <a:lin ang="5400000" scaled="1"/>
            </a:gra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1663473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522">
          <p15:clr>
            <a:srgbClr val="C35EA4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AAC3F2A-3A8B-784C-A467-F0AB841F063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8EB618D-3F81-580C-2B25-F32C520D1ED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2"/>
              </a:gs>
              <a:gs pos="43000">
                <a:srgbClr val="113162">
                  <a:alpha val="66000"/>
                </a:srgbClr>
              </a:gs>
              <a:gs pos="79000">
                <a:schemeClr val="tx2">
                  <a:alpha val="0"/>
                </a:schemeClr>
              </a:gs>
              <a:gs pos="96000">
                <a:schemeClr val="bg1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IN" sz="66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CDCC3B-CA12-4A4B-B5F5-D2062F3C58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6629" y="1486304"/>
            <a:ext cx="4446451" cy="2649135"/>
          </a:xfrm>
        </p:spPr>
        <p:txBody>
          <a:bodyPr anchor="b" anchorCtr="0">
            <a:normAutofit/>
          </a:bodyPr>
          <a:lstStyle>
            <a:lvl1pPr algn="l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lang="en-US" sz="4100" kern="1200" cap="all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32E5583-912E-4EA8-8EDC-7B6B86E7627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46312" y="4409773"/>
            <a:ext cx="4446451" cy="1203767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add subtitle / presenter name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9356BBD-75BA-B1C1-9E58-2E2340E41879}"/>
              </a:ext>
            </a:extLst>
          </p:cNvPr>
          <p:cNvSpPr/>
          <p:nvPr userDrawn="1"/>
        </p:nvSpPr>
        <p:spPr>
          <a:xfrm rot="2177853">
            <a:off x="9592223" y="4586531"/>
            <a:ext cx="3839809" cy="3839809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100000">
                <a:schemeClr val="accent1">
                  <a:shade val="100000"/>
                  <a:satMod val="115000"/>
                  <a:alpha val="61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IN"/>
          </a:p>
        </p:txBody>
      </p:sp>
      <p:sp>
        <p:nvSpPr>
          <p:cNvPr id="24" name="Text Placeholder 96">
            <a:extLst>
              <a:ext uri="{FF2B5EF4-FFF2-40B4-BE49-F238E27FC236}">
                <a16:creationId xmlns:a16="http://schemas.microsoft.com/office/drawing/2014/main" id="{87870D61-5F35-5964-9718-BB4D7A2C20EB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784860" y="6200774"/>
            <a:ext cx="9352915" cy="423682"/>
          </a:xfrm>
        </p:spPr>
        <p:txBody>
          <a:bodyPr lIns="0"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lang="en-US" sz="750" kern="1200" dirty="0">
                <a:solidFill>
                  <a:schemeClr val="tx1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74265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522">
          <p15:clr>
            <a:srgbClr val="C35EA4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9F2263-D9FA-0BD8-B8A8-97A6523E416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3DB6400-6614-AFD2-04BB-9BD0B152A2C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2"/>
              </a:gs>
              <a:gs pos="40000">
                <a:srgbClr val="113162">
                  <a:alpha val="66000"/>
                </a:srgbClr>
              </a:gs>
              <a:gs pos="79000">
                <a:srgbClr val="35225D">
                  <a:alpha val="27000"/>
                </a:srgbClr>
              </a:gs>
              <a:gs pos="96000">
                <a:schemeClr val="accent1">
                  <a:alpha val="6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IN" sz="16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CDCC3B-CA12-4A4B-B5F5-D2062F3C58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513" y="3293331"/>
            <a:ext cx="7053943" cy="2301925"/>
          </a:xfrm>
        </p:spPr>
        <p:txBody>
          <a:bodyPr anchor="b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9945CD0-1F01-8144-5E73-39711C930E67}"/>
              </a:ext>
            </a:extLst>
          </p:cNvPr>
          <p:cNvSpPr/>
          <p:nvPr userDrawn="1"/>
        </p:nvSpPr>
        <p:spPr>
          <a:xfrm>
            <a:off x="10564574" y="5922150"/>
            <a:ext cx="2701483" cy="2701483"/>
          </a:xfrm>
          <a:prstGeom prst="ellipse">
            <a:avLst/>
          </a:prstGeom>
          <a:gradFill>
            <a:gsLst>
              <a:gs pos="63000">
                <a:schemeClr val="accent1"/>
              </a:gs>
              <a:gs pos="100000">
                <a:schemeClr val="accent3"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IN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DC8F3F-FE85-540D-4157-67ECD5130FFF}"/>
              </a:ext>
            </a:extLst>
          </p:cNvPr>
          <p:cNvCxnSpPr>
            <a:cxnSpLocks/>
          </p:cNvCxnSpPr>
          <p:nvPr userDrawn="1"/>
        </p:nvCxnSpPr>
        <p:spPr>
          <a:xfrm>
            <a:off x="407987" y="508000"/>
            <a:ext cx="0" cy="5836197"/>
          </a:xfrm>
          <a:prstGeom prst="line">
            <a:avLst/>
          </a:prstGeom>
          <a:ln w="3175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  <a:alpha val="84000"/>
                  </a:schemeClr>
                </a:gs>
              </a:gsLst>
              <a:lin ang="5400000" scaled="1"/>
            </a:gra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96">
            <a:extLst>
              <a:ext uri="{FF2B5EF4-FFF2-40B4-BE49-F238E27FC236}">
                <a16:creationId xmlns:a16="http://schemas.microsoft.com/office/drawing/2014/main" id="{1C6353C5-8145-D098-045E-D8CC71B60615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784860" y="6200774"/>
            <a:ext cx="9352915" cy="423682"/>
          </a:xfrm>
        </p:spPr>
        <p:txBody>
          <a:bodyPr lIns="0"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75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6C2E27B-48EC-9E8B-159F-EF22325066A1}"/>
              </a:ext>
            </a:extLst>
          </p:cNvPr>
          <p:cNvSpPr txBox="1">
            <a:spLocks/>
          </p:cNvSpPr>
          <p:nvPr userDrawn="1"/>
        </p:nvSpPr>
        <p:spPr>
          <a:xfrm>
            <a:off x="244818" y="6351220"/>
            <a:ext cx="295225" cy="309145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8E47D07-9D1E-4FE9-B31A-2F5863681021}" type="slidenum">
              <a:rPr lang="en-GB" sz="750" smtClean="0">
                <a:solidFill>
                  <a:schemeClr val="bg1"/>
                </a:solidFill>
              </a:rPr>
              <a:pPr algn="ctr"/>
              <a:t>‹#›</a:t>
            </a:fld>
            <a:endParaRPr lang="en-GB" sz="75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8010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522">
          <p15:clr>
            <a:srgbClr val="C35EA4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and Content">
    <p:bg>
      <p:bgPr>
        <a:gradFill>
          <a:gsLst>
            <a:gs pos="0">
              <a:schemeClr val="tx2"/>
            </a:gs>
            <a:gs pos="100000">
              <a:schemeClr val="accent1">
                <a:shade val="100000"/>
                <a:satMod val="115000"/>
              </a:schemeClr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id="{B01B30AD-D5EA-4B51-9134-85FD3DB2BF44}"/>
              </a:ext>
            </a:extLst>
          </p:cNvPr>
          <p:cNvSpPr/>
          <p:nvPr userDrawn="1"/>
        </p:nvSpPr>
        <p:spPr>
          <a:xfrm rot="2177853">
            <a:off x="845860" y="421092"/>
            <a:ext cx="3839809" cy="3839809"/>
          </a:xfrm>
          <a:prstGeom prst="ellipse">
            <a:avLst/>
          </a:prstGeom>
          <a:gradFill flip="none" rotWithShape="1">
            <a:gsLst>
              <a:gs pos="0">
                <a:schemeClr val="tx2">
                  <a:alpha val="89000"/>
                </a:schemeClr>
              </a:gs>
              <a:gs pos="100000">
                <a:schemeClr val="accent1">
                  <a:shade val="100000"/>
                  <a:satMod val="115000"/>
                  <a:alpha val="9400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IN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C4B1F75-E8A8-27D8-E151-E215A3EA1B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12" t="13033" r="-33265" b="19627"/>
          <a:stretch/>
        </p:blipFill>
        <p:spPr>
          <a:xfrm>
            <a:off x="-6393" y="0"/>
            <a:ext cx="12198393" cy="685800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D4DFB567-EF68-827D-541E-268525357276}"/>
              </a:ext>
            </a:extLst>
          </p:cNvPr>
          <p:cNvSpPr/>
          <p:nvPr userDrawn="1"/>
        </p:nvSpPr>
        <p:spPr>
          <a:xfrm>
            <a:off x="0" y="0"/>
            <a:ext cx="12198393" cy="6858000"/>
          </a:xfrm>
          <a:prstGeom prst="rect">
            <a:avLst/>
          </a:prstGeom>
          <a:gradFill>
            <a:gsLst>
              <a:gs pos="45000">
                <a:srgbClr val="411E5D"/>
              </a:gs>
              <a:gs pos="0">
                <a:schemeClr val="tx2"/>
              </a:gs>
              <a:gs pos="100000">
                <a:schemeClr val="accent1">
                  <a:shade val="100000"/>
                  <a:satMod val="115000"/>
                  <a:alpha val="34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IN"/>
          </a:p>
        </p:txBody>
      </p:sp>
      <p:sp>
        <p:nvSpPr>
          <p:cNvPr id="38" name="Text Placeholder 96">
            <a:extLst>
              <a:ext uri="{FF2B5EF4-FFF2-40B4-BE49-F238E27FC236}">
                <a16:creationId xmlns:a16="http://schemas.microsoft.com/office/drawing/2014/main" id="{753681AD-FA9D-41C4-8BE1-B2B862DCCD5F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800100" y="6200774"/>
            <a:ext cx="9337675" cy="423682"/>
          </a:xfrm>
        </p:spPr>
        <p:txBody>
          <a:bodyPr lIns="0"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75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B91D7D-C821-2D79-AE3E-0E075E043B99}"/>
              </a:ext>
            </a:extLst>
          </p:cNvPr>
          <p:cNvSpPr>
            <a:spLocks noGrp="1"/>
          </p:cNvSpPr>
          <p:nvPr>
            <p:ph type="body" sz="quarter" idx="112"/>
          </p:nvPr>
        </p:nvSpPr>
        <p:spPr>
          <a:xfrm>
            <a:off x="5932488" y="1611630"/>
            <a:ext cx="5367795" cy="4064069"/>
          </a:xfrm>
        </p:spPr>
        <p:txBody>
          <a:bodyPr/>
          <a:lstStyle>
            <a:lvl1pPr>
              <a:defRPr kumimoji="0" lang="en-IN" sz="18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C34821A-0BF4-3601-8EDF-53FCBD03D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2488" y="514349"/>
            <a:ext cx="5367795" cy="902971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IN" sz="2800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2875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413">
          <p15:clr>
            <a:srgbClr val="A4A3A4"/>
          </p15:clr>
        </p15:guide>
        <p15:guide id="2" pos="1463">
          <p15:clr>
            <a:srgbClr val="A4A3A4"/>
          </p15:clr>
        </p15:guide>
        <p15:guide id="3" pos="2598">
          <p15:clr>
            <a:srgbClr val="A4A3A4"/>
          </p15:clr>
        </p15:guide>
        <p15:guide id="4" pos="2669">
          <p15:clr>
            <a:srgbClr val="A4A3A4"/>
          </p15:clr>
        </p15:guide>
        <p15:guide id="5" pos="3804">
          <p15:clr>
            <a:srgbClr val="A4A3A4"/>
          </p15:clr>
        </p15:guide>
        <p15:guide id="6" pos="3876">
          <p15:clr>
            <a:srgbClr val="A4A3A4"/>
          </p15:clr>
        </p15:guide>
        <p15:guide id="7" pos="5009">
          <p15:clr>
            <a:srgbClr val="A4A3A4"/>
          </p15:clr>
        </p15:guide>
        <p15:guide id="8" pos="5082">
          <p15:clr>
            <a:srgbClr val="A4A3A4"/>
          </p15:clr>
        </p15:guide>
        <p15:guide id="9" pos="6153">
          <p15:clr>
            <a:srgbClr val="A4A3A4"/>
          </p15:clr>
        </p15:guide>
        <p15:guide id="10" pos="6288">
          <p15:clr>
            <a:srgbClr val="A4A3A4"/>
          </p15:clr>
        </p15:guide>
        <p15:guide id="11" orient="horz" pos="890">
          <p15:clr>
            <a:srgbClr val="C35EA4"/>
          </p15:clr>
        </p15:guide>
        <p15:guide id="12" orient="horz" pos="1003">
          <p15:clr>
            <a:srgbClr val="C35EA4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27F93DF-3B22-05FE-CCFF-BAE00A2310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1"/>
            <a:ext cx="11376025" cy="1287372"/>
          </a:xfr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800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1E4B5EC-9E53-45C3-B765-C1C483A070D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512064" y="1567815"/>
            <a:ext cx="11271947" cy="4608000"/>
          </a:xfrm>
        </p:spPr>
        <p:txBody>
          <a:bodyPr l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4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4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lnSpc>
                <a:spcPct val="100000"/>
              </a:lnSpc>
              <a:defRPr sz="1400">
                <a:solidFill>
                  <a:srgbClr val="7F7F7F"/>
                </a:solidFill>
              </a:defRPr>
            </a:lvl3pPr>
            <a:lvl4pPr>
              <a:lnSpc>
                <a:spcPct val="100000"/>
              </a:lnSpc>
              <a:defRPr sz="1400">
                <a:solidFill>
                  <a:srgbClr val="7F7F7F"/>
                </a:solidFill>
              </a:defRPr>
            </a:lvl4pPr>
            <a:lvl5pPr>
              <a:lnSpc>
                <a:spcPct val="100000"/>
              </a:lnSpc>
              <a:defRPr sz="1400">
                <a:solidFill>
                  <a:srgbClr val="7F7F7F"/>
                </a:solidFill>
              </a:defRPr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Click to add text here. </a:t>
            </a:r>
            <a:br>
              <a:rPr lang="en-US"/>
            </a:br>
            <a:r>
              <a:rPr lang="en-US"/>
              <a:t>When pasting copy from other slides, be sure to right-click and choose ‘Keep text only’.</a:t>
            </a:r>
            <a:br>
              <a:rPr lang="en-US"/>
            </a:br>
            <a:r>
              <a:rPr lang="en-US"/>
              <a:t>To increase bullet level, select your text and press Tab.</a:t>
            </a:r>
            <a:br>
              <a:rPr lang="en-US"/>
            </a:br>
            <a:r>
              <a:rPr lang="en-US"/>
              <a:t>To decrease bullet level, select your bullet text and press Shift + Tab.</a:t>
            </a:r>
          </a:p>
          <a:p>
            <a:pPr marL="460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tabLst/>
            </a:pPr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E938F29-84D5-4449-9358-343332B4BE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0" y="6351220"/>
            <a:ext cx="407988" cy="309145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ext Placeholder 96">
            <a:extLst>
              <a:ext uri="{FF2B5EF4-FFF2-40B4-BE49-F238E27FC236}">
                <a16:creationId xmlns:a16="http://schemas.microsoft.com/office/drawing/2014/main" id="{C949FF72-87ED-4607-89DB-176C532FA3A0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660400" y="6200774"/>
            <a:ext cx="9477375" cy="461283"/>
          </a:xfrm>
        </p:spPr>
        <p:txBody>
          <a:bodyPr lIns="0"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7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C1D1CF-97EC-C10E-3D93-690F9D2DAE75}"/>
              </a:ext>
            </a:extLst>
          </p:cNvPr>
          <p:cNvSpPr/>
          <p:nvPr userDrawn="1"/>
        </p:nvSpPr>
        <p:spPr>
          <a:xfrm>
            <a:off x="0" y="1287373"/>
            <a:ext cx="9729787" cy="4571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IN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1333788-5687-BA5C-9A03-76180272FBD4}"/>
              </a:ext>
            </a:extLst>
          </p:cNvPr>
          <p:cNvSpPr/>
          <p:nvPr userDrawn="1"/>
        </p:nvSpPr>
        <p:spPr>
          <a:xfrm>
            <a:off x="2462213" y="1287373"/>
            <a:ext cx="9729787" cy="4571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IN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772806B-F788-516D-BACC-E36002B3D0BA}"/>
              </a:ext>
            </a:extLst>
          </p:cNvPr>
          <p:cNvSpPr/>
          <p:nvPr userDrawn="1"/>
        </p:nvSpPr>
        <p:spPr>
          <a:xfrm>
            <a:off x="10564574" y="5922150"/>
            <a:ext cx="2701483" cy="2701483"/>
          </a:xfrm>
          <a:prstGeom prst="ellipse">
            <a:avLst/>
          </a:prstGeom>
          <a:gradFill>
            <a:gsLst>
              <a:gs pos="63000">
                <a:schemeClr val="accent1"/>
              </a:gs>
              <a:gs pos="100000">
                <a:schemeClr val="accent3"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IN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FB96CFE-8AAA-FA7F-5C5D-352CD02BD45E}"/>
              </a:ext>
            </a:extLst>
          </p:cNvPr>
          <p:cNvCxnSpPr>
            <a:cxnSpLocks/>
          </p:cNvCxnSpPr>
          <p:nvPr userDrawn="1"/>
        </p:nvCxnSpPr>
        <p:spPr>
          <a:xfrm>
            <a:off x="407987" y="1461047"/>
            <a:ext cx="0" cy="4883150"/>
          </a:xfrm>
          <a:prstGeom prst="line">
            <a:avLst/>
          </a:prstGeom>
          <a:ln w="3175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50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  <a:alpha val="84000"/>
                  </a:schemeClr>
                </a:gs>
              </a:gsLst>
              <a:lin ang="5400000" scaled="1"/>
            </a:gra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579542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391">
          <p15:clr>
            <a:srgbClr val="A4A3A4"/>
          </p15:clr>
        </p15:guide>
        <p15:guide id="2" pos="1463">
          <p15:clr>
            <a:srgbClr val="A4A3A4"/>
          </p15:clr>
        </p15:guide>
        <p15:guide id="3" pos="2598">
          <p15:clr>
            <a:srgbClr val="A4A3A4"/>
          </p15:clr>
        </p15:guide>
        <p15:guide id="4" pos="2669">
          <p15:clr>
            <a:srgbClr val="A4A3A4"/>
          </p15:clr>
        </p15:guide>
        <p15:guide id="5" pos="3804">
          <p15:clr>
            <a:srgbClr val="A4A3A4"/>
          </p15:clr>
        </p15:guide>
        <p15:guide id="6" pos="3876">
          <p15:clr>
            <a:srgbClr val="A4A3A4"/>
          </p15:clr>
        </p15:guide>
        <p15:guide id="7" pos="5009">
          <p15:clr>
            <a:srgbClr val="A4A3A4"/>
          </p15:clr>
        </p15:guide>
        <p15:guide id="8" pos="5082">
          <p15:clr>
            <a:srgbClr val="A4A3A4"/>
          </p15:clr>
        </p15:guide>
        <p15:guide id="9" pos="6215">
          <p15:clr>
            <a:srgbClr val="A4A3A4"/>
          </p15:clr>
        </p15:guide>
        <p15:guide id="10" pos="6288">
          <p15:clr>
            <a:srgbClr val="A4A3A4"/>
          </p15:clr>
        </p15:guide>
        <p15:guide id="11" orient="horz" pos="890">
          <p15:clr>
            <a:srgbClr val="C35EA4"/>
          </p15:clr>
        </p15:guide>
        <p15:guide id="12" orient="horz" pos="981">
          <p15:clr>
            <a:srgbClr val="C35EA4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1"/>
            <a:ext cx="11376025" cy="1153051"/>
          </a:xfr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500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1" name="Text Placeholder 96">
            <a:extLst>
              <a:ext uri="{FF2B5EF4-FFF2-40B4-BE49-F238E27FC236}">
                <a16:creationId xmlns:a16="http://schemas.microsoft.com/office/drawing/2014/main" id="{C949FF72-87ED-4607-89DB-176C532FA3A0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814070" y="6200774"/>
            <a:ext cx="9323705" cy="461283"/>
          </a:xfrm>
        </p:spPr>
        <p:txBody>
          <a:bodyPr lIns="0"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7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E4C4600-9E4C-9993-AFA7-B920897B1F2E}"/>
              </a:ext>
            </a:extLst>
          </p:cNvPr>
          <p:cNvSpPr/>
          <p:nvPr userDrawn="1"/>
        </p:nvSpPr>
        <p:spPr>
          <a:xfrm>
            <a:off x="395290" y="6365139"/>
            <a:ext cx="295226" cy="29522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IN" sz="700"/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7AF67EF4-E134-A2DD-F35F-2A6943307C43}"/>
              </a:ext>
            </a:extLst>
          </p:cNvPr>
          <p:cNvSpPr txBox="1">
            <a:spLocks/>
          </p:cNvSpPr>
          <p:nvPr userDrawn="1"/>
        </p:nvSpPr>
        <p:spPr>
          <a:xfrm>
            <a:off x="395289" y="6351220"/>
            <a:ext cx="295225" cy="309145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8E47D07-9D1E-4FE9-B31A-2F5863681021}" type="slidenum">
              <a:rPr lang="en-GB" sz="750" smtClean="0">
                <a:solidFill>
                  <a:schemeClr val="bg1"/>
                </a:solidFill>
              </a:rPr>
              <a:pPr algn="ctr"/>
              <a:t>‹#›</a:t>
            </a:fld>
            <a:endParaRPr lang="en-GB" sz="750">
              <a:solidFill>
                <a:schemeClr val="bg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AE53DA9-3E65-8198-0918-616841E875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0326" y="195080"/>
            <a:ext cx="993270" cy="974209"/>
          </a:xfrm>
          <a:prstGeom prst="rect">
            <a:avLst/>
          </a:prstGeom>
        </p:spPr>
      </p:pic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F97659A-0A28-156D-F232-65E44566153A}"/>
              </a:ext>
            </a:extLst>
          </p:cNvPr>
          <p:cNvCxnSpPr>
            <a:cxnSpLocks/>
          </p:cNvCxnSpPr>
          <p:nvPr userDrawn="1"/>
        </p:nvCxnSpPr>
        <p:spPr>
          <a:xfrm>
            <a:off x="1005840" y="1153052"/>
            <a:ext cx="10144760" cy="0"/>
          </a:xfrm>
          <a:prstGeom prst="line">
            <a:avLst/>
          </a:prstGeom>
          <a:ln w="3175">
            <a:gradFill>
              <a:gsLst>
                <a:gs pos="0">
                  <a:schemeClr val="accent1"/>
                </a:gs>
                <a:gs pos="50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4800000" scaled="0"/>
            </a:gra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5DF7B4E6-ADB0-0709-1627-591073EE0813}"/>
              </a:ext>
            </a:extLst>
          </p:cNvPr>
          <p:cNvGrpSpPr/>
          <p:nvPr userDrawn="1"/>
        </p:nvGrpSpPr>
        <p:grpSpPr>
          <a:xfrm>
            <a:off x="407987" y="1084263"/>
            <a:ext cx="506095" cy="100012"/>
            <a:chOff x="407987" y="1084263"/>
            <a:chExt cx="506095" cy="100012"/>
          </a:xfrm>
        </p:grpSpPr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58E2E722-5387-B229-8FAD-2562C1469104}"/>
                </a:ext>
              </a:extLst>
            </p:cNvPr>
            <p:cNvSpPr/>
            <p:nvPr userDrawn="1"/>
          </p:nvSpPr>
          <p:spPr>
            <a:xfrm>
              <a:off x="407987" y="1084263"/>
              <a:ext cx="100012" cy="10001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IN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31B872E-7244-7713-E7AA-A365E1AEA059}"/>
                </a:ext>
              </a:extLst>
            </p:cNvPr>
            <p:cNvSpPr/>
            <p:nvPr userDrawn="1"/>
          </p:nvSpPr>
          <p:spPr>
            <a:xfrm>
              <a:off x="541337" y="1084263"/>
              <a:ext cx="100012" cy="10001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IN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188CC452-B64B-0B2E-1708-99C038FDC9E7}"/>
                </a:ext>
              </a:extLst>
            </p:cNvPr>
            <p:cNvSpPr/>
            <p:nvPr userDrawn="1"/>
          </p:nvSpPr>
          <p:spPr>
            <a:xfrm>
              <a:off x="681990" y="1084263"/>
              <a:ext cx="100012" cy="1000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IN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791E4573-E1CF-1965-EE41-98481CC63EC4}"/>
                </a:ext>
              </a:extLst>
            </p:cNvPr>
            <p:cNvSpPr/>
            <p:nvPr userDrawn="1"/>
          </p:nvSpPr>
          <p:spPr>
            <a:xfrm>
              <a:off x="814070" y="1084263"/>
              <a:ext cx="100012" cy="1000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IN"/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76E3F7EC-0659-E0D2-7B7C-E9791C6BFFC7}"/>
              </a:ext>
            </a:extLst>
          </p:cNvPr>
          <p:cNvGrpSpPr/>
          <p:nvPr userDrawn="1"/>
        </p:nvGrpSpPr>
        <p:grpSpPr>
          <a:xfrm>
            <a:off x="10800866" y="6474329"/>
            <a:ext cx="506095" cy="100012"/>
            <a:chOff x="407987" y="1084263"/>
            <a:chExt cx="506095" cy="100012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5372EF0-E95D-C3E2-160F-DCC660B870AB}"/>
                </a:ext>
              </a:extLst>
            </p:cNvPr>
            <p:cNvSpPr/>
            <p:nvPr userDrawn="1"/>
          </p:nvSpPr>
          <p:spPr>
            <a:xfrm>
              <a:off x="407987" y="1084263"/>
              <a:ext cx="100012" cy="10001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IN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898417AD-8D36-2479-00D2-51148D907434}"/>
                </a:ext>
              </a:extLst>
            </p:cNvPr>
            <p:cNvSpPr/>
            <p:nvPr userDrawn="1"/>
          </p:nvSpPr>
          <p:spPr>
            <a:xfrm>
              <a:off x="541337" y="1084263"/>
              <a:ext cx="100012" cy="10001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IN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336A82DF-E66A-C9FE-90C0-E3C3F316E80A}"/>
                </a:ext>
              </a:extLst>
            </p:cNvPr>
            <p:cNvSpPr/>
            <p:nvPr userDrawn="1"/>
          </p:nvSpPr>
          <p:spPr>
            <a:xfrm>
              <a:off x="681990" y="1084263"/>
              <a:ext cx="100012" cy="1000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IN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6062568B-02F8-CF42-753B-7495437F4C58}"/>
                </a:ext>
              </a:extLst>
            </p:cNvPr>
            <p:cNvSpPr/>
            <p:nvPr userDrawn="1"/>
          </p:nvSpPr>
          <p:spPr>
            <a:xfrm>
              <a:off x="814070" y="1084263"/>
              <a:ext cx="100012" cy="1000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IN"/>
            </a:p>
          </p:txBody>
        </p:sp>
      </p:grp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75A9B267-CF8F-87D2-72E7-63420D768A7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07988" y="1567815"/>
            <a:ext cx="11376024" cy="4608000"/>
          </a:xfrm>
        </p:spPr>
        <p:txBody>
          <a:bodyPr l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4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4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lnSpc>
                <a:spcPct val="100000"/>
              </a:lnSpc>
              <a:defRPr sz="1400">
                <a:solidFill>
                  <a:srgbClr val="7F7F7F"/>
                </a:solidFill>
              </a:defRPr>
            </a:lvl3pPr>
            <a:lvl4pPr>
              <a:lnSpc>
                <a:spcPct val="100000"/>
              </a:lnSpc>
              <a:defRPr sz="1400">
                <a:solidFill>
                  <a:srgbClr val="7F7F7F"/>
                </a:solidFill>
              </a:defRPr>
            </a:lvl4pPr>
            <a:lvl5pPr>
              <a:lnSpc>
                <a:spcPct val="100000"/>
              </a:lnSpc>
              <a:defRPr sz="1400">
                <a:solidFill>
                  <a:srgbClr val="7F7F7F"/>
                </a:solidFill>
              </a:defRPr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Click to add text here. </a:t>
            </a:r>
            <a:br>
              <a:rPr lang="en-US"/>
            </a:br>
            <a:r>
              <a:rPr lang="en-US"/>
              <a:t>When pasting copy from other slides, be sure to right-click and choose ‘Keep text only’.</a:t>
            </a:r>
            <a:br>
              <a:rPr lang="en-US"/>
            </a:br>
            <a:r>
              <a:rPr lang="en-US"/>
              <a:t>To increase bullet level, select your text and press Tab.</a:t>
            </a:r>
            <a:br>
              <a:rPr lang="en-US"/>
            </a:br>
            <a:r>
              <a:rPr lang="en-US"/>
              <a:t>To decrease bullet level, select your bullet text and press Shift + Tab.</a:t>
            </a:r>
          </a:p>
          <a:p>
            <a:pPr marL="460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tabLst/>
            </a:pPr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92643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391">
          <p15:clr>
            <a:srgbClr val="A4A3A4"/>
          </p15:clr>
        </p15:guide>
        <p15:guide id="2" pos="1463">
          <p15:clr>
            <a:srgbClr val="A4A3A4"/>
          </p15:clr>
        </p15:guide>
        <p15:guide id="3" pos="2598">
          <p15:clr>
            <a:srgbClr val="A4A3A4"/>
          </p15:clr>
        </p15:guide>
        <p15:guide id="4" pos="2669">
          <p15:clr>
            <a:srgbClr val="A4A3A4"/>
          </p15:clr>
        </p15:guide>
        <p15:guide id="5" pos="3804">
          <p15:clr>
            <a:srgbClr val="A4A3A4"/>
          </p15:clr>
        </p15:guide>
        <p15:guide id="6" pos="3876">
          <p15:clr>
            <a:srgbClr val="A4A3A4"/>
          </p15:clr>
        </p15:guide>
        <p15:guide id="7" pos="5009">
          <p15:clr>
            <a:srgbClr val="A4A3A4"/>
          </p15:clr>
        </p15:guide>
        <p15:guide id="8" pos="5082">
          <p15:clr>
            <a:srgbClr val="A4A3A4"/>
          </p15:clr>
        </p15:guide>
        <p15:guide id="9" pos="6215">
          <p15:clr>
            <a:srgbClr val="A4A3A4"/>
          </p15:clr>
        </p15:guide>
        <p15:guide id="10" pos="6288">
          <p15:clr>
            <a:srgbClr val="A4A3A4"/>
          </p15:clr>
        </p15:guide>
        <p15:guide id="11" orient="horz" pos="890">
          <p15:clr>
            <a:srgbClr val="C35EA4"/>
          </p15:clr>
        </p15:guide>
        <p15:guide id="12" orient="horz" pos="958">
          <p15:clr>
            <a:srgbClr val="C35EA4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CC80B83-F4A0-4AA0-930F-3B464B17AE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2B9744B4-8871-3A14-41E5-620031DAB6B8}"/>
              </a:ext>
            </a:extLst>
          </p:cNvPr>
          <p:cNvSpPr txBox="1">
            <a:spLocks/>
          </p:cNvSpPr>
          <p:nvPr userDrawn="1"/>
        </p:nvSpPr>
        <p:spPr>
          <a:xfrm>
            <a:off x="0" y="6351220"/>
            <a:ext cx="407988" cy="309145"/>
          </a:xfrm>
          <a:prstGeom prst="rect">
            <a:avLst/>
          </a:prstGeom>
        </p:spPr>
        <p:txBody>
          <a:bodyPr vert="horz" lIns="0" tIns="0" rIns="0" bIns="7200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96">
            <a:extLst>
              <a:ext uri="{FF2B5EF4-FFF2-40B4-BE49-F238E27FC236}">
                <a16:creationId xmlns:a16="http://schemas.microsoft.com/office/drawing/2014/main" id="{B13D9319-202D-0E80-82DE-8B2D1B56ACE3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660400" y="6200774"/>
            <a:ext cx="9477375" cy="461283"/>
          </a:xfrm>
        </p:spPr>
        <p:txBody>
          <a:bodyPr lIns="0"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7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8E8F612-5200-5FE7-CAB2-412F470A8D7F}"/>
              </a:ext>
            </a:extLst>
          </p:cNvPr>
          <p:cNvSpPr/>
          <p:nvPr userDrawn="1"/>
        </p:nvSpPr>
        <p:spPr>
          <a:xfrm>
            <a:off x="10564574" y="5922150"/>
            <a:ext cx="2701483" cy="2701483"/>
          </a:xfrm>
          <a:prstGeom prst="ellipse">
            <a:avLst/>
          </a:prstGeom>
          <a:gradFill>
            <a:gsLst>
              <a:gs pos="63000">
                <a:schemeClr val="accent1"/>
              </a:gs>
              <a:gs pos="100000">
                <a:schemeClr val="accent3"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IN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249127B-3E4D-4AFD-8464-39A9871621B1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741714"/>
            <a:ext cx="0" cy="425903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Heading 1">
            <a:extLst>
              <a:ext uri="{FF2B5EF4-FFF2-40B4-BE49-F238E27FC236}">
                <a16:creationId xmlns:a16="http://schemas.microsoft.com/office/drawing/2014/main" id="{070D82D0-2159-463E-AB3F-9F2BE51F89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987" y="2082800"/>
            <a:ext cx="5508625" cy="423863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6" name="Body 1">
            <a:extLst>
              <a:ext uri="{FF2B5EF4-FFF2-40B4-BE49-F238E27FC236}">
                <a16:creationId xmlns:a16="http://schemas.microsoft.com/office/drawing/2014/main" id="{8C2190C6-D818-4BFE-8D40-1D7A2A8ADF1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07987" y="2570163"/>
            <a:ext cx="5508625" cy="3430800"/>
          </a:xfrm>
        </p:spPr>
        <p:txBody>
          <a:bodyPr/>
          <a:lstStyle>
            <a:lvl1pPr>
              <a:lnSpc>
                <a:spcPct val="100000"/>
              </a:lnSpc>
              <a:defRPr sz="1500">
                <a:solidFill>
                  <a:srgbClr val="7F7F7F"/>
                </a:solidFill>
              </a:defRPr>
            </a:lvl1pPr>
            <a:lvl2pPr>
              <a:lnSpc>
                <a:spcPct val="100000"/>
              </a:lnSpc>
              <a:defRPr sz="1500">
                <a:solidFill>
                  <a:srgbClr val="7F7F7F"/>
                </a:solidFill>
              </a:defRPr>
            </a:lvl2pPr>
            <a:lvl3pPr>
              <a:lnSpc>
                <a:spcPct val="100000"/>
              </a:lnSpc>
              <a:defRPr sz="1500">
                <a:solidFill>
                  <a:srgbClr val="7F7F7F"/>
                </a:solidFill>
              </a:defRPr>
            </a:lvl3pPr>
            <a:lvl4pPr>
              <a:lnSpc>
                <a:spcPct val="100000"/>
              </a:lnSpc>
              <a:defRPr sz="1500">
                <a:solidFill>
                  <a:srgbClr val="7F7F7F"/>
                </a:solidFill>
              </a:defRPr>
            </a:lvl4pPr>
            <a:lvl5pPr>
              <a:lnSpc>
                <a:spcPct val="100000"/>
              </a:lnSpc>
              <a:defRPr sz="1500">
                <a:solidFill>
                  <a:srgbClr val="7F7F7F"/>
                </a:solidFill>
              </a:defRPr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Heading 2">
            <a:extLst>
              <a:ext uri="{FF2B5EF4-FFF2-40B4-BE49-F238E27FC236}">
                <a16:creationId xmlns:a16="http://schemas.microsoft.com/office/drawing/2014/main" id="{24B2D424-3A88-43FD-9D45-46AC196CAD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75387" y="2082800"/>
            <a:ext cx="5508625" cy="423863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8" name="Body 2">
            <a:extLst>
              <a:ext uri="{FF2B5EF4-FFF2-40B4-BE49-F238E27FC236}">
                <a16:creationId xmlns:a16="http://schemas.microsoft.com/office/drawing/2014/main" id="{FB60ED6F-5297-42F6-9D9B-F6FF319D69CF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75388" y="2570163"/>
            <a:ext cx="5508625" cy="3430800"/>
          </a:xfrm>
        </p:spPr>
        <p:txBody>
          <a:bodyPr/>
          <a:lstStyle>
            <a:lvl1pPr>
              <a:lnSpc>
                <a:spcPct val="100000"/>
              </a:lnSpc>
              <a:defRPr sz="1500">
                <a:solidFill>
                  <a:srgbClr val="7F7F7F"/>
                </a:solidFill>
              </a:defRPr>
            </a:lvl1pPr>
            <a:lvl2pPr>
              <a:lnSpc>
                <a:spcPct val="100000"/>
              </a:lnSpc>
              <a:defRPr sz="1500">
                <a:solidFill>
                  <a:srgbClr val="7F7F7F"/>
                </a:solidFill>
              </a:defRPr>
            </a:lvl2pPr>
            <a:lvl3pPr>
              <a:lnSpc>
                <a:spcPct val="100000"/>
              </a:lnSpc>
              <a:defRPr sz="1500">
                <a:solidFill>
                  <a:srgbClr val="7F7F7F"/>
                </a:solidFill>
              </a:defRPr>
            </a:lvl3pPr>
            <a:lvl4pPr>
              <a:lnSpc>
                <a:spcPct val="100000"/>
              </a:lnSpc>
              <a:defRPr sz="1500">
                <a:solidFill>
                  <a:srgbClr val="7F7F7F"/>
                </a:solidFill>
              </a:defRPr>
            </a:lvl4pPr>
            <a:lvl5pPr>
              <a:lnSpc>
                <a:spcPct val="100000"/>
              </a:lnSpc>
              <a:defRPr sz="1500">
                <a:solidFill>
                  <a:srgbClr val="7F7F7F"/>
                </a:solidFill>
              </a:defRPr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134812D-CA49-9756-9A85-39B2A02CF1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1"/>
            <a:ext cx="11376025" cy="1287372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enter title here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08811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0">
          <p15:clr>
            <a:srgbClr val="C35EA4"/>
          </p15:clr>
        </p15:guide>
        <p15:guide id="2" orient="horz" pos="981">
          <p15:clr>
            <a:srgbClr val="C35EA4"/>
          </p15:clr>
        </p15:guide>
        <p15:guide id="3" pos="3727">
          <p15:clr>
            <a:srgbClr val="C35EA4"/>
          </p15:clr>
        </p15:guide>
        <p15:guide id="4" pos="3953">
          <p15:clr>
            <a:srgbClr val="C35EA4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1"/>
            <a:ext cx="11376025" cy="1153051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2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1E4B5EC-9E53-45C3-B765-C1C483A070D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07988" y="1567815"/>
            <a:ext cx="11376024" cy="4608000"/>
          </a:xfrm>
        </p:spPr>
        <p:txBody>
          <a:bodyPr lIns="0"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1500"/>
            </a:lvl1pPr>
            <a:lvl2pPr marL="460800" indent="-228600">
              <a:lnSpc>
                <a:spcPct val="100000"/>
              </a:lnSpc>
              <a:defRPr sz="1500"/>
            </a:lvl2pPr>
            <a:lvl3pPr>
              <a:lnSpc>
                <a:spcPct val="100000"/>
              </a:lnSpc>
              <a:defRPr sz="1500"/>
            </a:lvl3pPr>
            <a:lvl4pPr>
              <a:lnSpc>
                <a:spcPct val="100000"/>
              </a:lnSpc>
              <a:defRPr sz="1500"/>
            </a:lvl4pPr>
            <a:lvl5pPr>
              <a:lnSpc>
                <a:spcPct val="100000"/>
              </a:lnSpc>
              <a:defRPr sz="1500"/>
            </a:lvl5pPr>
          </a:lstStyle>
          <a:p>
            <a:pPr lvl="0"/>
            <a:r>
              <a:rPr lang="en-US"/>
              <a:t>Click to add text here. </a:t>
            </a:r>
            <a:br>
              <a:rPr lang="en-US"/>
            </a:br>
            <a:r>
              <a:rPr lang="en-US"/>
              <a:t>When pasting copy from other slides, be sure to right-click and choose ‘Keep text only’.</a:t>
            </a:r>
            <a:br>
              <a:rPr lang="en-US"/>
            </a:br>
            <a:r>
              <a:rPr lang="en-US"/>
              <a:t>To increase bullet level, select your text and press Tab.</a:t>
            </a:r>
            <a:br>
              <a:rPr lang="en-US"/>
            </a:br>
            <a:r>
              <a:rPr lang="en-US"/>
              <a:t>To decrease bullet level, select your bullet text and press Shift + Tab.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96">
            <a:extLst>
              <a:ext uri="{FF2B5EF4-FFF2-40B4-BE49-F238E27FC236}">
                <a16:creationId xmlns:a16="http://schemas.microsoft.com/office/drawing/2014/main" id="{C949FF72-87ED-4607-89DB-176C532FA3A0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814070" y="6200774"/>
            <a:ext cx="9323705" cy="461283"/>
          </a:xfrm>
        </p:spPr>
        <p:txBody>
          <a:bodyPr lIns="0"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7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E4C4600-9E4C-9993-AFA7-B920897B1F2E}"/>
              </a:ext>
            </a:extLst>
          </p:cNvPr>
          <p:cNvSpPr/>
          <p:nvPr userDrawn="1"/>
        </p:nvSpPr>
        <p:spPr>
          <a:xfrm>
            <a:off x="395290" y="6365139"/>
            <a:ext cx="295226" cy="29522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IN" sz="700"/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7AF67EF4-E134-A2DD-F35F-2A6943307C43}"/>
              </a:ext>
            </a:extLst>
          </p:cNvPr>
          <p:cNvSpPr txBox="1">
            <a:spLocks/>
          </p:cNvSpPr>
          <p:nvPr userDrawn="1"/>
        </p:nvSpPr>
        <p:spPr>
          <a:xfrm>
            <a:off x="395289" y="6351220"/>
            <a:ext cx="295225" cy="309145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8E47D07-9D1E-4FE9-B31A-2F5863681021}" type="slidenum">
              <a:rPr lang="en-GB" sz="750" smtClean="0">
                <a:solidFill>
                  <a:schemeClr val="bg1"/>
                </a:solidFill>
              </a:rPr>
              <a:pPr algn="ctr"/>
              <a:t>‹#›</a:t>
            </a:fld>
            <a:endParaRPr lang="en-GB" sz="750">
              <a:solidFill>
                <a:schemeClr val="bg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AE53DA9-3E65-8198-0918-616841E875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0326" y="195080"/>
            <a:ext cx="993270" cy="974209"/>
          </a:xfrm>
          <a:prstGeom prst="rect">
            <a:avLst/>
          </a:prstGeom>
        </p:spPr>
      </p:pic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F97659A-0A28-156D-F232-65E44566153A}"/>
              </a:ext>
            </a:extLst>
          </p:cNvPr>
          <p:cNvCxnSpPr>
            <a:cxnSpLocks/>
          </p:cNvCxnSpPr>
          <p:nvPr userDrawn="1"/>
        </p:nvCxnSpPr>
        <p:spPr>
          <a:xfrm>
            <a:off x="1005840" y="1153052"/>
            <a:ext cx="10144760" cy="0"/>
          </a:xfrm>
          <a:prstGeom prst="line">
            <a:avLst/>
          </a:prstGeom>
          <a:ln w="3175">
            <a:gradFill>
              <a:gsLst>
                <a:gs pos="0">
                  <a:schemeClr val="accent1"/>
                </a:gs>
                <a:gs pos="50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4800000" scaled="0"/>
            </a:gra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5DF7B4E6-ADB0-0709-1627-591073EE0813}"/>
              </a:ext>
            </a:extLst>
          </p:cNvPr>
          <p:cNvGrpSpPr/>
          <p:nvPr userDrawn="1"/>
        </p:nvGrpSpPr>
        <p:grpSpPr>
          <a:xfrm>
            <a:off x="407987" y="1084263"/>
            <a:ext cx="506095" cy="100012"/>
            <a:chOff x="407987" y="1084263"/>
            <a:chExt cx="506095" cy="100012"/>
          </a:xfrm>
        </p:grpSpPr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58E2E722-5387-B229-8FAD-2562C1469104}"/>
                </a:ext>
              </a:extLst>
            </p:cNvPr>
            <p:cNvSpPr/>
            <p:nvPr userDrawn="1"/>
          </p:nvSpPr>
          <p:spPr>
            <a:xfrm>
              <a:off x="407987" y="1084263"/>
              <a:ext cx="100012" cy="10001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IN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31B872E-7244-7713-E7AA-A365E1AEA059}"/>
                </a:ext>
              </a:extLst>
            </p:cNvPr>
            <p:cNvSpPr/>
            <p:nvPr userDrawn="1"/>
          </p:nvSpPr>
          <p:spPr>
            <a:xfrm>
              <a:off x="541337" y="1084263"/>
              <a:ext cx="100012" cy="10001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IN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188CC452-B64B-0B2E-1708-99C038FDC9E7}"/>
                </a:ext>
              </a:extLst>
            </p:cNvPr>
            <p:cNvSpPr/>
            <p:nvPr userDrawn="1"/>
          </p:nvSpPr>
          <p:spPr>
            <a:xfrm>
              <a:off x="681990" y="1084263"/>
              <a:ext cx="100012" cy="1000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IN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791E4573-E1CF-1965-EE41-98481CC63EC4}"/>
                </a:ext>
              </a:extLst>
            </p:cNvPr>
            <p:cNvSpPr/>
            <p:nvPr userDrawn="1"/>
          </p:nvSpPr>
          <p:spPr>
            <a:xfrm>
              <a:off x="814070" y="1084263"/>
              <a:ext cx="100012" cy="1000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IN"/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76E3F7EC-0659-E0D2-7B7C-E9791C6BFFC7}"/>
              </a:ext>
            </a:extLst>
          </p:cNvPr>
          <p:cNvGrpSpPr/>
          <p:nvPr userDrawn="1"/>
        </p:nvGrpSpPr>
        <p:grpSpPr>
          <a:xfrm>
            <a:off x="10800866" y="6474329"/>
            <a:ext cx="506095" cy="100012"/>
            <a:chOff x="407987" y="1084263"/>
            <a:chExt cx="506095" cy="100012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5372EF0-E95D-C3E2-160F-DCC660B870AB}"/>
                </a:ext>
              </a:extLst>
            </p:cNvPr>
            <p:cNvSpPr/>
            <p:nvPr userDrawn="1"/>
          </p:nvSpPr>
          <p:spPr>
            <a:xfrm>
              <a:off x="407987" y="1084263"/>
              <a:ext cx="100012" cy="10001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IN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898417AD-8D36-2479-00D2-51148D907434}"/>
                </a:ext>
              </a:extLst>
            </p:cNvPr>
            <p:cNvSpPr/>
            <p:nvPr userDrawn="1"/>
          </p:nvSpPr>
          <p:spPr>
            <a:xfrm>
              <a:off x="541337" y="1084263"/>
              <a:ext cx="100012" cy="10001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IN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336A82DF-E66A-C9FE-90C0-E3C3F316E80A}"/>
                </a:ext>
              </a:extLst>
            </p:cNvPr>
            <p:cNvSpPr/>
            <p:nvPr userDrawn="1"/>
          </p:nvSpPr>
          <p:spPr>
            <a:xfrm>
              <a:off x="681990" y="1084263"/>
              <a:ext cx="100012" cy="1000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IN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6062568B-02F8-CF42-753B-7495437F4C58}"/>
                </a:ext>
              </a:extLst>
            </p:cNvPr>
            <p:cNvSpPr/>
            <p:nvPr userDrawn="1"/>
          </p:nvSpPr>
          <p:spPr>
            <a:xfrm>
              <a:off x="814070" y="1084263"/>
              <a:ext cx="100012" cy="1000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IN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9295286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391">
          <p15:clr>
            <a:srgbClr val="A4A3A4"/>
          </p15:clr>
        </p15:guide>
        <p15:guide id="2" pos="1463">
          <p15:clr>
            <a:srgbClr val="A4A3A4"/>
          </p15:clr>
        </p15:guide>
        <p15:guide id="3" pos="2598">
          <p15:clr>
            <a:srgbClr val="A4A3A4"/>
          </p15:clr>
        </p15:guide>
        <p15:guide id="4" pos="2669">
          <p15:clr>
            <a:srgbClr val="A4A3A4"/>
          </p15:clr>
        </p15:guide>
        <p15:guide id="5" pos="3804">
          <p15:clr>
            <a:srgbClr val="A4A3A4"/>
          </p15:clr>
        </p15:guide>
        <p15:guide id="6" pos="3876">
          <p15:clr>
            <a:srgbClr val="A4A3A4"/>
          </p15:clr>
        </p15:guide>
        <p15:guide id="7" pos="5009">
          <p15:clr>
            <a:srgbClr val="A4A3A4"/>
          </p15:clr>
        </p15:guide>
        <p15:guide id="8" pos="5082">
          <p15:clr>
            <a:srgbClr val="A4A3A4"/>
          </p15:clr>
        </p15:guide>
        <p15:guide id="9" pos="6215">
          <p15:clr>
            <a:srgbClr val="A4A3A4"/>
          </p15:clr>
        </p15:guide>
        <p15:guide id="10" pos="6288">
          <p15:clr>
            <a:srgbClr val="A4A3A4"/>
          </p15:clr>
        </p15:guide>
        <p15:guide id="11" orient="horz" pos="890">
          <p15:clr>
            <a:srgbClr val="C35EA4"/>
          </p15:clr>
        </p15:guide>
        <p15:guide id="12" orient="horz" pos="958">
          <p15:clr>
            <a:srgbClr val="C35EA4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249127B-3E4D-4AFD-8464-39A9871621B1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741714"/>
            <a:ext cx="0" cy="425903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Heading 1">
            <a:extLst>
              <a:ext uri="{FF2B5EF4-FFF2-40B4-BE49-F238E27FC236}">
                <a16:creationId xmlns:a16="http://schemas.microsoft.com/office/drawing/2014/main" id="{070D82D0-2159-463E-AB3F-9F2BE51F89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987" y="2082800"/>
            <a:ext cx="5508625" cy="423863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6" name="Body 1">
            <a:extLst>
              <a:ext uri="{FF2B5EF4-FFF2-40B4-BE49-F238E27FC236}">
                <a16:creationId xmlns:a16="http://schemas.microsoft.com/office/drawing/2014/main" id="{8C2190C6-D818-4BFE-8D40-1D7A2A8ADF1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07987" y="2570163"/>
            <a:ext cx="5508625" cy="3430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Heading 2">
            <a:extLst>
              <a:ext uri="{FF2B5EF4-FFF2-40B4-BE49-F238E27FC236}">
                <a16:creationId xmlns:a16="http://schemas.microsoft.com/office/drawing/2014/main" id="{24B2D424-3A88-43FD-9D45-46AC196CAD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75387" y="2082800"/>
            <a:ext cx="5508625" cy="423863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8" name="Body 2">
            <a:extLst>
              <a:ext uri="{FF2B5EF4-FFF2-40B4-BE49-F238E27FC236}">
                <a16:creationId xmlns:a16="http://schemas.microsoft.com/office/drawing/2014/main" id="{FB60ED6F-5297-42F6-9D9B-F6FF319D69CF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75388" y="2570163"/>
            <a:ext cx="5508625" cy="3430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134812D-CA49-9756-9A85-39B2A02CF1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1"/>
            <a:ext cx="11376025" cy="1287372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4" name="Text Placeholder 96">
            <a:extLst>
              <a:ext uri="{FF2B5EF4-FFF2-40B4-BE49-F238E27FC236}">
                <a16:creationId xmlns:a16="http://schemas.microsoft.com/office/drawing/2014/main" id="{BBEC213B-8D5E-281D-EB7D-ED313B6EE004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814070" y="6200774"/>
            <a:ext cx="9323705" cy="461283"/>
          </a:xfrm>
        </p:spPr>
        <p:txBody>
          <a:bodyPr lIns="0"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7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733B7ED-C807-53BC-2130-D08F9E67DDFB}"/>
              </a:ext>
            </a:extLst>
          </p:cNvPr>
          <p:cNvSpPr/>
          <p:nvPr userDrawn="1"/>
        </p:nvSpPr>
        <p:spPr>
          <a:xfrm>
            <a:off x="395290" y="6365139"/>
            <a:ext cx="295226" cy="29522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IN" sz="70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F4DE5E31-3836-4D51-ED34-ACB5BC1DB144}"/>
              </a:ext>
            </a:extLst>
          </p:cNvPr>
          <p:cNvSpPr txBox="1">
            <a:spLocks/>
          </p:cNvSpPr>
          <p:nvPr userDrawn="1"/>
        </p:nvSpPr>
        <p:spPr>
          <a:xfrm>
            <a:off x="395289" y="6351220"/>
            <a:ext cx="295225" cy="309145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8E47D07-9D1E-4FE9-B31A-2F5863681021}" type="slidenum">
              <a:rPr lang="en-GB" sz="750" smtClean="0">
                <a:solidFill>
                  <a:schemeClr val="bg1"/>
                </a:solidFill>
              </a:rPr>
              <a:pPr algn="ctr"/>
              <a:t>‹#›</a:t>
            </a:fld>
            <a:endParaRPr lang="en-GB" sz="750">
              <a:solidFill>
                <a:schemeClr val="bg1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FEA3972-A6C6-075D-8D6C-53399A09039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0326" y="195080"/>
            <a:ext cx="993270" cy="974209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A20C03D-59F7-BAD2-146C-97ED67C647AC}"/>
              </a:ext>
            </a:extLst>
          </p:cNvPr>
          <p:cNvCxnSpPr>
            <a:cxnSpLocks/>
          </p:cNvCxnSpPr>
          <p:nvPr userDrawn="1"/>
        </p:nvCxnSpPr>
        <p:spPr>
          <a:xfrm>
            <a:off x="1005840" y="1153052"/>
            <a:ext cx="10144760" cy="0"/>
          </a:xfrm>
          <a:prstGeom prst="line">
            <a:avLst/>
          </a:prstGeom>
          <a:ln w="3175">
            <a:gradFill>
              <a:gsLst>
                <a:gs pos="0">
                  <a:schemeClr val="accent1"/>
                </a:gs>
                <a:gs pos="50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4800000" scaled="0"/>
            </a:gra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B217499-1551-E59D-2DC3-E8084574F90C}"/>
              </a:ext>
            </a:extLst>
          </p:cNvPr>
          <p:cNvGrpSpPr/>
          <p:nvPr userDrawn="1"/>
        </p:nvGrpSpPr>
        <p:grpSpPr>
          <a:xfrm>
            <a:off x="407987" y="1084263"/>
            <a:ext cx="506095" cy="100012"/>
            <a:chOff x="407987" y="1084263"/>
            <a:chExt cx="506095" cy="100012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4B39C15-6F82-1357-8747-F0D502CEFF7E}"/>
                </a:ext>
              </a:extLst>
            </p:cNvPr>
            <p:cNvSpPr/>
            <p:nvPr userDrawn="1"/>
          </p:nvSpPr>
          <p:spPr>
            <a:xfrm>
              <a:off x="407987" y="1084263"/>
              <a:ext cx="100012" cy="10001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IN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70F14F8-195A-A730-5837-8D3C2A850273}"/>
                </a:ext>
              </a:extLst>
            </p:cNvPr>
            <p:cNvSpPr/>
            <p:nvPr userDrawn="1"/>
          </p:nvSpPr>
          <p:spPr>
            <a:xfrm>
              <a:off x="541337" y="1084263"/>
              <a:ext cx="100012" cy="10001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IN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8EA3848-E928-4C6A-042F-619344146AF6}"/>
                </a:ext>
              </a:extLst>
            </p:cNvPr>
            <p:cNvSpPr/>
            <p:nvPr userDrawn="1"/>
          </p:nvSpPr>
          <p:spPr>
            <a:xfrm>
              <a:off x="681990" y="1084263"/>
              <a:ext cx="100012" cy="1000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IN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785F6D9A-D242-9AC9-F165-56412A75DB26}"/>
                </a:ext>
              </a:extLst>
            </p:cNvPr>
            <p:cNvSpPr/>
            <p:nvPr userDrawn="1"/>
          </p:nvSpPr>
          <p:spPr>
            <a:xfrm>
              <a:off x="814070" y="1084263"/>
              <a:ext cx="100012" cy="1000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IN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E1FD790-C2C6-B751-C0C0-E488D91602BD}"/>
              </a:ext>
            </a:extLst>
          </p:cNvPr>
          <p:cNvGrpSpPr/>
          <p:nvPr userDrawn="1"/>
        </p:nvGrpSpPr>
        <p:grpSpPr>
          <a:xfrm>
            <a:off x="10800866" y="6474329"/>
            <a:ext cx="506095" cy="100012"/>
            <a:chOff x="407987" y="1084263"/>
            <a:chExt cx="506095" cy="100012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33D2651E-085E-B45D-B77C-1DF2FBF5CF0E}"/>
                </a:ext>
              </a:extLst>
            </p:cNvPr>
            <p:cNvSpPr/>
            <p:nvPr userDrawn="1"/>
          </p:nvSpPr>
          <p:spPr>
            <a:xfrm>
              <a:off x="407987" y="1084263"/>
              <a:ext cx="100012" cy="10001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IN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9788E72-26EF-6491-B5F1-77B222408E91}"/>
                </a:ext>
              </a:extLst>
            </p:cNvPr>
            <p:cNvSpPr/>
            <p:nvPr userDrawn="1"/>
          </p:nvSpPr>
          <p:spPr>
            <a:xfrm>
              <a:off x="541337" y="1084263"/>
              <a:ext cx="100012" cy="10001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IN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300F7A9-92FE-F45C-FEE0-6CBCDB6A2A0D}"/>
                </a:ext>
              </a:extLst>
            </p:cNvPr>
            <p:cNvSpPr/>
            <p:nvPr userDrawn="1"/>
          </p:nvSpPr>
          <p:spPr>
            <a:xfrm>
              <a:off x="681990" y="1084263"/>
              <a:ext cx="100012" cy="1000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IN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2B243BFA-DD0B-DC93-44B0-6576E65CE6FB}"/>
                </a:ext>
              </a:extLst>
            </p:cNvPr>
            <p:cNvSpPr/>
            <p:nvPr userDrawn="1"/>
          </p:nvSpPr>
          <p:spPr>
            <a:xfrm>
              <a:off x="814070" y="1084263"/>
              <a:ext cx="100012" cy="1000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IN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F32513FA-5CAF-CF4C-A4A8-A1117303AF8D}"/>
              </a:ext>
            </a:extLst>
          </p:cNvPr>
          <p:cNvSpPr txBox="1">
            <a:spLocks/>
          </p:cNvSpPr>
          <p:nvPr userDrawn="1"/>
        </p:nvSpPr>
        <p:spPr>
          <a:xfrm>
            <a:off x="407987" y="1"/>
            <a:ext cx="11376025" cy="11530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5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enter title here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0107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0">
          <p15:clr>
            <a:srgbClr val="C35EA4"/>
          </p15:clr>
        </p15:guide>
        <p15:guide id="2" orient="horz" pos="981">
          <p15:clr>
            <a:srgbClr val="C35EA4"/>
          </p15:clr>
        </p15:guide>
        <p15:guide id="3" pos="3727">
          <p15:clr>
            <a:srgbClr val="C35EA4"/>
          </p15:clr>
        </p15:guide>
        <p15:guide id="4" pos="3953">
          <p15:clr>
            <a:srgbClr val="C35EA4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0987"/>
            <a:ext cx="843760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534" y="431293"/>
            <a:ext cx="2293428" cy="703711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-12000" y="1202720"/>
            <a:ext cx="12204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06919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27F93DF-3B22-05FE-CCFF-BAE00A2310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1"/>
            <a:ext cx="11376025" cy="1287372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E938F29-84D5-4449-9358-343332B4BE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0" y="6351220"/>
            <a:ext cx="407988" cy="309145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ext Placeholder 96">
            <a:extLst>
              <a:ext uri="{FF2B5EF4-FFF2-40B4-BE49-F238E27FC236}">
                <a16:creationId xmlns:a16="http://schemas.microsoft.com/office/drawing/2014/main" id="{C949FF72-87ED-4607-89DB-176C532FA3A0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660400" y="6200774"/>
            <a:ext cx="9477375" cy="461283"/>
          </a:xfrm>
        </p:spPr>
        <p:txBody>
          <a:bodyPr lIns="0"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75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C1D1CF-97EC-C10E-3D93-690F9D2DAE75}"/>
              </a:ext>
            </a:extLst>
          </p:cNvPr>
          <p:cNvSpPr/>
          <p:nvPr userDrawn="1"/>
        </p:nvSpPr>
        <p:spPr>
          <a:xfrm>
            <a:off x="0" y="1287373"/>
            <a:ext cx="9729787" cy="4571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IN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1333788-5687-BA5C-9A03-76180272FBD4}"/>
              </a:ext>
            </a:extLst>
          </p:cNvPr>
          <p:cNvSpPr/>
          <p:nvPr userDrawn="1"/>
        </p:nvSpPr>
        <p:spPr>
          <a:xfrm>
            <a:off x="2462213" y="1287373"/>
            <a:ext cx="9729787" cy="4571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IN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772806B-F788-516D-BACC-E36002B3D0BA}"/>
              </a:ext>
            </a:extLst>
          </p:cNvPr>
          <p:cNvSpPr/>
          <p:nvPr userDrawn="1"/>
        </p:nvSpPr>
        <p:spPr>
          <a:xfrm>
            <a:off x="10564574" y="5922150"/>
            <a:ext cx="2701483" cy="2701483"/>
          </a:xfrm>
          <a:prstGeom prst="ellipse">
            <a:avLst/>
          </a:prstGeom>
          <a:gradFill>
            <a:gsLst>
              <a:gs pos="63000">
                <a:schemeClr val="accent1"/>
              </a:gs>
              <a:gs pos="100000">
                <a:schemeClr val="accent3"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IN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FB96CFE-8AAA-FA7F-5C5D-352CD02BD45E}"/>
              </a:ext>
            </a:extLst>
          </p:cNvPr>
          <p:cNvCxnSpPr>
            <a:cxnSpLocks/>
          </p:cNvCxnSpPr>
          <p:nvPr userDrawn="1"/>
        </p:nvCxnSpPr>
        <p:spPr>
          <a:xfrm>
            <a:off x="407987" y="1461047"/>
            <a:ext cx="0" cy="4883150"/>
          </a:xfrm>
          <a:prstGeom prst="line">
            <a:avLst/>
          </a:prstGeom>
          <a:ln w="3175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50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  <a:alpha val="84000"/>
                  </a:schemeClr>
                </a:gs>
              </a:gsLst>
              <a:lin ang="5400000" scaled="1"/>
            </a:gra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4293041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391">
          <p15:clr>
            <a:srgbClr val="A4A3A4"/>
          </p15:clr>
        </p15:guide>
        <p15:guide id="2" pos="1463">
          <p15:clr>
            <a:srgbClr val="A4A3A4"/>
          </p15:clr>
        </p15:guide>
        <p15:guide id="3" pos="2598">
          <p15:clr>
            <a:srgbClr val="A4A3A4"/>
          </p15:clr>
        </p15:guide>
        <p15:guide id="4" pos="2669">
          <p15:clr>
            <a:srgbClr val="A4A3A4"/>
          </p15:clr>
        </p15:guide>
        <p15:guide id="5" pos="3804">
          <p15:clr>
            <a:srgbClr val="A4A3A4"/>
          </p15:clr>
        </p15:guide>
        <p15:guide id="6" pos="3876">
          <p15:clr>
            <a:srgbClr val="A4A3A4"/>
          </p15:clr>
        </p15:guide>
        <p15:guide id="7" pos="5009">
          <p15:clr>
            <a:srgbClr val="A4A3A4"/>
          </p15:clr>
        </p15:guide>
        <p15:guide id="8" pos="5082">
          <p15:clr>
            <a:srgbClr val="A4A3A4"/>
          </p15:clr>
        </p15:guide>
        <p15:guide id="9" pos="6215">
          <p15:clr>
            <a:srgbClr val="A4A3A4"/>
          </p15:clr>
        </p15:guide>
        <p15:guide id="10" pos="6288">
          <p15:clr>
            <a:srgbClr val="A4A3A4"/>
          </p15:clr>
        </p15:guide>
        <p15:guide id="11" orient="horz" pos="890">
          <p15:clr>
            <a:srgbClr val="C35EA4"/>
          </p15:clr>
        </p15:guide>
        <p15:guide id="12" orient="horz" pos="981">
          <p15:clr>
            <a:srgbClr val="C35EA4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identiality Not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848B27A-10B7-4200-88E7-16263562F97B}"/>
              </a:ext>
            </a:extLst>
          </p:cNvPr>
          <p:cNvSpPr txBox="1"/>
          <p:nvPr userDrawn="1"/>
        </p:nvSpPr>
        <p:spPr>
          <a:xfrm>
            <a:off x="419100" y="4864100"/>
            <a:ext cx="9156700" cy="10287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b="1" spc="-5">
                <a:solidFill>
                  <a:schemeClr val="tx1"/>
                </a:solidFill>
                <a:latin typeface="+mn-lt"/>
                <a:cs typeface="Arial"/>
              </a:rPr>
              <a:t>Confidentiality</a:t>
            </a:r>
            <a:r>
              <a:rPr lang="en-US" sz="1200" b="1" spc="-10">
                <a:solidFill>
                  <a:schemeClr val="tx1"/>
                </a:solidFill>
                <a:latin typeface="+mn-lt"/>
                <a:cs typeface="Arial"/>
              </a:rPr>
              <a:t> </a:t>
            </a:r>
            <a:r>
              <a:rPr lang="en-US" sz="1200" b="1" spc="-5">
                <a:solidFill>
                  <a:schemeClr val="tx1"/>
                </a:solidFill>
                <a:latin typeface="+mn-lt"/>
                <a:cs typeface="Arial"/>
              </a:rPr>
              <a:t>Notice</a:t>
            </a:r>
            <a:endParaRPr lang="en-US" sz="1200">
              <a:solidFill>
                <a:schemeClr val="tx1"/>
              </a:solidFill>
              <a:latin typeface="+mn-lt"/>
              <a:cs typeface="Arial"/>
            </a:endParaRPr>
          </a:p>
          <a:p>
            <a:pPr marL="26670" marR="5080">
              <a:lnSpc>
                <a:spcPct val="100000"/>
              </a:lnSpc>
              <a:spcBef>
                <a:spcPts val="780"/>
              </a:spcBef>
            </a:pP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This </a:t>
            </a:r>
            <a:r>
              <a:rPr lang="en-US" sz="1200">
                <a:solidFill>
                  <a:schemeClr val="tx1"/>
                </a:solidFill>
                <a:latin typeface="+mn-lt"/>
                <a:cs typeface="Arial"/>
              </a:rPr>
              <a:t>file is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private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and may contain confidential and proprietary information. </a:t>
            </a:r>
            <a:r>
              <a:rPr lang="en-US" sz="1200">
                <a:solidFill>
                  <a:schemeClr val="tx1"/>
                </a:solidFill>
                <a:latin typeface="+mn-lt"/>
                <a:cs typeface="Arial"/>
              </a:rPr>
              <a:t>If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you have received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this </a:t>
            </a:r>
            <a:r>
              <a:rPr lang="en-US" sz="1200">
                <a:solidFill>
                  <a:schemeClr val="tx1"/>
                </a:solidFill>
                <a:latin typeface="+mn-lt"/>
                <a:cs typeface="Arial"/>
              </a:rPr>
              <a:t>file in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error, please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notify us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and remove  </a:t>
            </a:r>
            <a:r>
              <a:rPr lang="en-US" sz="1200">
                <a:solidFill>
                  <a:schemeClr val="tx1"/>
                </a:solidFill>
                <a:latin typeface="+mn-lt"/>
                <a:cs typeface="Arial"/>
              </a:rPr>
              <a:t>it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from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your system and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note that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you must not copy,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distribute or take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any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action </a:t>
            </a:r>
            <a:r>
              <a:rPr lang="en-US" sz="1200">
                <a:solidFill>
                  <a:schemeClr val="tx1"/>
                </a:solidFill>
                <a:latin typeface="+mn-lt"/>
                <a:cs typeface="Arial"/>
              </a:rPr>
              <a:t>in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reliance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on </a:t>
            </a:r>
            <a:r>
              <a:rPr lang="en-US" sz="1200">
                <a:solidFill>
                  <a:schemeClr val="tx1"/>
                </a:solidFill>
                <a:latin typeface="+mn-lt"/>
                <a:cs typeface="Arial"/>
              </a:rPr>
              <a:t>it.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Any unauthorized use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or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disclosure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of the 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contents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of this </a:t>
            </a:r>
            <a:r>
              <a:rPr lang="en-US" sz="1200">
                <a:solidFill>
                  <a:schemeClr val="tx1"/>
                </a:solidFill>
                <a:latin typeface="+mn-lt"/>
                <a:cs typeface="Arial"/>
              </a:rPr>
              <a:t>file is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not permitted and may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be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unlawful. AstraZeneca PLC, </a:t>
            </a:r>
            <a:r>
              <a:rPr lang="en-US" sz="1200">
                <a:solidFill>
                  <a:schemeClr val="tx1"/>
                </a:solidFill>
                <a:latin typeface="+mn-lt"/>
                <a:cs typeface="Arial"/>
              </a:rPr>
              <a:t>1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Francis Crick Avenue, Cambridge Biomedical </a:t>
            </a:r>
            <a:r>
              <a:rPr lang="en-US" sz="1200" spc="15">
                <a:solidFill>
                  <a:schemeClr val="tx1"/>
                </a:solidFill>
                <a:latin typeface="+mn-lt"/>
                <a:cs typeface="Arial"/>
              </a:rPr>
              <a:t>Campus, 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Cambridge, CB2 0AA, UK,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T: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+44(0)203 749 5000,</a:t>
            </a:r>
            <a:r>
              <a:rPr lang="en-US" sz="1200" spc="85">
                <a:solidFill>
                  <a:schemeClr val="tx1"/>
                </a:solidFill>
                <a:latin typeface="+mn-lt"/>
                <a:cs typeface="Arial"/>
              </a:rPr>
              <a:t> </a:t>
            </a:r>
            <a:r>
              <a:rPr lang="en-US" sz="1200" u="none" spc="10">
                <a:solidFill>
                  <a:schemeClr val="tx1"/>
                </a:solidFill>
                <a:latin typeface="+mn-lt"/>
                <a:cs typeface="Arial"/>
              </a:rPr>
              <a:t>www.astrazeneca.com</a:t>
            </a: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B750B5-01B2-430D-BF92-6E5CD9338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5C10CA0-7F28-40CE-9633-59C6800E7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19206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60138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3F370-64F9-79A7-0B9D-E16DFF7614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5B7DF4-0896-6C79-6733-2A9ED674C8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278475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AFFB1-784F-1C20-4AC9-336F2BBDB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1DDC65-2EA3-5E90-810F-3CE1D8945F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45758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1E667-36E4-58AC-510C-D3921B40A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55441E-84EE-678B-3A54-2D8DDA7C90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97284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DF823-D905-BB3E-BC12-287BD6DD2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AECAA-F7A2-B077-30B3-4CA8B56518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91DCE0-F24F-89F3-2B70-ED85BB36B2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86760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98752-84DF-A790-869F-7D10EC2AB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3AD14E-765A-3547-303E-2A00EB958B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7F6602-94AE-F405-3D58-2EE08B2433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49F9FE-E8A9-9551-F80F-9301AEDDD8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7A5208-286F-ACC0-102C-D9CD568332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10684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21EA3-A761-D72A-B16A-DE14DFF18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286176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8764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99225"/>
            <a:ext cx="842778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534" y="439531"/>
            <a:ext cx="2293428" cy="703711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-12000" y="1219196"/>
            <a:ext cx="12204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75431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7F007-2642-719F-4404-93EDF2D5E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B33289-BEDC-21D1-DFFB-8A13F07E0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2F8015-BFFB-B47E-B942-1F4EBDE25E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17129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E9FFD-7BD3-E672-8B65-A287C58D9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F6AAB3-FBA9-B438-9054-E42CBB6EAE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E6DAE5-AB49-E2A2-C63B-A543E0072D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05786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815709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8577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9225"/>
            <a:ext cx="842936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534" y="439531"/>
            <a:ext cx="2293428" cy="703711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-12000" y="1260386"/>
            <a:ext cx="12204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7616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534" y="439531"/>
            <a:ext cx="2293428" cy="70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615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285103"/>
            <a:ext cx="6172200" cy="45759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534" y="324199"/>
            <a:ext cx="2293428" cy="70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987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1276865"/>
            <a:ext cx="6172200" cy="4584189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534" y="324199"/>
            <a:ext cx="2293428" cy="70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03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843760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534" y="324199"/>
            <a:ext cx="2293428" cy="70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505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6" Type="http://schemas.openxmlformats.org/officeDocument/2006/relationships/image" Target="../media/image4.svg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tags" Target="../tags/tag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10.jp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/>
              <a:t>European Liquid Biopsy Society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22567-DB23-427C-B99F-0BA720C11A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965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600" b="1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7C5D6A9-5A04-42EB-AB1C-6D6582835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5D208D8-66E5-49CD-AD32-E17343F56B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64928D3-7EC0-4A08-9F0C-1CF0AF2742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22B58A-F39C-475E-88B1-A57BF9083C97}" type="datetimeFigureOut">
              <a:rPr lang="fr-FR" smtClean="0"/>
              <a:t>24/11/2024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85D8757-A72B-4EDA-9996-6E15343BD9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D075D6-DE9D-44A2-AD4E-C8A56E988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B016C-1604-47B1-AC7D-89236BEA029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65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5884D0-6C0A-4957-A521-E7AECDD8A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2"/>
            <a:ext cx="11376025" cy="10074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enter title here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8F6B2-FAF9-4D08-B8BD-F2646AEF39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37663" y="6456258"/>
            <a:ext cx="1279358" cy="309145"/>
          </a:xfrm>
          <a:prstGeom prst="rect">
            <a:avLst/>
          </a:prstGeom>
        </p:spPr>
        <p:txBody>
          <a:bodyPr vert="horz" lIns="91440" tIns="45720" rIns="9144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0E024-D0BA-4349-981A-F74D8D6124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6258"/>
            <a:ext cx="407988" cy="309145"/>
          </a:xfrm>
          <a:prstGeom prst="rect">
            <a:avLst/>
          </a:prstGeom>
        </p:spPr>
        <p:txBody>
          <a:bodyPr vert="horz" lIns="0" tIns="0" rIns="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611C7859-08D9-4DAD-BB25-DD22F6761BE3}"/>
              </a:ext>
            </a:extLst>
          </p:cNvPr>
          <p:cNvSpPr txBox="1">
            <a:spLocks/>
          </p:cNvSpPr>
          <p:nvPr/>
        </p:nvSpPr>
        <p:spPr>
          <a:xfrm>
            <a:off x="11597151" y="6303999"/>
            <a:ext cx="294812" cy="355098"/>
          </a:xfrm>
          <a:prstGeom prst="rect">
            <a:avLst/>
          </a:pr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E248C0A-0C4B-4F9E-B86F-C76D98029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7" y="1557338"/>
            <a:ext cx="11376025" cy="463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add text here. </a:t>
            </a:r>
            <a:br>
              <a:rPr lang="en-US"/>
            </a:br>
            <a:r>
              <a:rPr lang="en-US"/>
              <a:t>When pasting copy from other slides, be sure to use the Paste and Match Formatting shortcut (</a:t>
            </a:r>
            <a:r>
              <a:rPr lang="en-US" err="1"/>
              <a:t>Cmd</a:t>
            </a:r>
            <a:r>
              <a:rPr lang="en-US"/>
              <a:t> + Option + Shift + V).</a:t>
            </a:r>
            <a:br>
              <a:rPr lang="en-US"/>
            </a:br>
            <a:r>
              <a:rPr lang="en-US"/>
              <a:t>To increase bullet level, select your text and press Tab.</a:t>
            </a:r>
            <a:br>
              <a:rPr lang="en-US"/>
            </a:br>
            <a:r>
              <a:rPr lang="en-US"/>
              <a:t>To decrease bullet level, select your bullet text and press Shift + Tab.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658602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0800" marR="0" indent="-2286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tabLst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91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21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>
          <p15:clr>
            <a:srgbClr val="C35EA4"/>
          </p15:clr>
        </p15:guide>
        <p15:guide id="2" pos="7423">
          <p15:clr>
            <a:srgbClr val="C35EA4"/>
          </p15:clr>
        </p15:guide>
        <p15:guide id="3" orient="horz" pos="3906">
          <p15:clr>
            <a:srgbClr val="C35EA4"/>
          </p15:clr>
        </p15:guide>
        <p15:guide id="4" orient="horz" pos="255">
          <p15:clr>
            <a:srgbClr val="C35EA4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283CBC-1DB7-D4D8-9C2B-57271D8C2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A095FC-16F1-6099-9141-66A7A116DD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58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10073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FAA818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AA818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AA818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AA818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AA818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png"/><Relationship Id="rId7" Type="http://schemas.openxmlformats.org/officeDocument/2006/relationships/image" Target="../media/image53.jpeg"/><Relationship Id="rId2" Type="http://schemas.openxmlformats.org/officeDocument/2006/relationships/hyperlink" Target="http://www.elbs.eu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2.jpeg"/><Relationship Id="rId11" Type="http://schemas.openxmlformats.org/officeDocument/2006/relationships/image" Target="../media/image57.jpeg"/><Relationship Id="rId5" Type="http://schemas.openxmlformats.org/officeDocument/2006/relationships/image" Target="../media/image51.jpeg"/><Relationship Id="rId10" Type="http://schemas.openxmlformats.org/officeDocument/2006/relationships/image" Target="../media/image56.jpeg"/><Relationship Id="rId4" Type="http://schemas.openxmlformats.org/officeDocument/2006/relationships/image" Target="../media/image50.jpeg"/><Relationship Id="rId9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13" Type="http://schemas.openxmlformats.org/officeDocument/2006/relationships/image" Target="../media/image66.jpeg"/><Relationship Id="rId3" Type="http://schemas.openxmlformats.org/officeDocument/2006/relationships/image" Target="../media/image58.png"/><Relationship Id="rId7" Type="http://schemas.openxmlformats.org/officeDocument/2006/relationships/image" Target="../media/image60.jpeg"/><Relationship Id="rId12" Type="http://schemas.openxmlformats.org/officeDocument/2006/relationships/image" Target="../media/image65.jpeg"/><Relationship Id="rId17" Type="http://schemas.openxmlformats.org/officeDocument/2006/relationships/image" Target="../media/image70.jpeg"/><Relationship Id="rId2" Type="http://schemas.openxmlformats.org/officeDocument/2006/relationships/hyperlink" Target="http://www.elbs.eu/" TargetMode="External"/><Relationship Id="rId16" Type="http://schemas.openxmlformats.org/officeDocument/2006/relationships/image" Target="../media/image6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9.jpg"/><Relationship Id="rId11" Type="http://schemas.openxmlformats.org/officeDocument/2006/relationships/image" Target="../media/image64.png"/><Relationship Id="rId5" Type="http://schemas.openxmlformats.org/officeDocument/2006/relationships/image" Target="../media/image49.png"/><Relationship Id="rId15" Type="http://schemas.openxmlformats.org/officeDocument/2006/relationships/image" Target="../media/image68.jpeg"/><Relationship Id="rId10" Type="http://schemas.openxmlformats.org/officeDocument/2006/relationships/image" Target="../media/image63.png"/><Relationship Id="rId4" Type="http://schemas.microsoft.com/office/2007/relationships/hdphoto" Target="../media/hdphoto2.wdp"/><Relationship Id="rId9" Type="http://schemas.openxmlformats.org/officeDocument/2006/relationships/image" Target="../media/image62.png"/><Relationship Id="rId14" Type="http://schemas.openxmlformats.org/officeDocument/2006/relationships/image" Target="../media/image6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microsoft.com/office/2007/relationships/hdphoto" Target="../media/hdphoto3.wdp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79.png"/><Relationship Id="rId4" Type="http://schemas.openxmlformats.org/officeDocument/2006/relationships/image" Target="../media/image8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g"/><Relationship Id="rId3" Type="http://schemas.openxmlformats.org/officeDocument/2006/relationships/image" Target="../media/image79.png"/><Relationship Id="rId7" Type="http://schemas.openxmlformats.org/officeDocument/2006/relationships/image" Target="../media/image93.jpe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2.png"/><Relationship Id="rId5" Type="http://schemas.openxmlformats.org/officeDocument/2006/relationships/image" Target="../media/image91.jpeg"/><Relationship Id="rId10" Type="http://schemas.openxmlformats.org/officeDocument/2006/relationships/image" Target="../media/image96.png"/><Relationship Id="rId4" Type="http://schemas.openxmlformats.org/officeDocument/2006/relationships/image" Target="../media/image90.jpeg"/><Relationship Id="rId9" Type="http://schemas.openxmlformats.org/officeDocument/2006/relationships/image" Target="../media/image95.jpeg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102.png"/><Relationship Id="rId3" Type="http://schemas.openxmlformats.org/officeDocument/2006/relationships/image" Target="../media/image98.png"/><Relationship Id="rId7" Type="http://schemas.openxmlformats.org/officeDocument/2006/relationships/image" Target="../media/image99.png"/><Relationship Id="rId12" Type="http://schemas.microsoft.com/office/2007/relationships/hdphoto" Target="../media/hdphoto9.wdp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11" Type="http://schemas.openxmlformats.org/officeDocument/2006/relationships/image" Target="../media/image101.png"/><Relationship Id="rId5" Type="http://schemas.microsoft.com/office/2007/relationships/hdphoto" Target="../media/hdphoto5.wdp"/><Relationship Id="rId10" Type="http://schemas.microsoft.com/office/2007/relationships/hdphoto" Target="../media/hdphoto8.wdp"/><Relationship Id="rId4" Type="http://schemas.microsoft.com/office/2007/relationships/hdphoto" Target="../media/hdphoto4.wdp"/><Relationship Id="rId9" Type="http://schemas.openxmlformats.org/officeDocument/2006/relationships/image" Target="../media/image100.png"/><Relationship Id="rId14" Type="http://schemas.microsoft.com/office/2007/relationships/hdphoto" Target="../media/hdphoto10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2">
              <a:schemeClr val="bg1"/>
            </a:gs>
            <a:gs pos="99000">
              <a:srgbClr val="FDE3EE"/>
            </a:gs>
            <a:gs pos="0">
              <a:schemeClr val="accent1">
                <a:lumMod val="5000"/>
                <a:lumOff val="9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622515" y="2191759"/>
            <a:ext cx="10074876" cy="2380735"/>
          </a:xfrm>
        </p:spPr>
        <p:txBody>
          <a:bodyPr>
            <a:normAutofit fontScale="90000"/>
          </a:bodyPr>
          <a:lstStyle/>
          <a:p>
            <a:r>
              <a:rPr lang="en-GB" sz="4800" dirty="0">
                <a:solidFill>
                  <a:srgbClr val="002060"/>
                </a:solidFill>
              </a:rPr>
              <a:t>ELBS General Assembly 2023</a:t>
            </a:r>
            <a:r>
              <a:rPr lang="en-GB" sz="4800" dirty="0"/>
              <a:t/>
            </a:r>
            <a:br>
              <a:rPr lang="en-GB" sz="4800" dirty="0"/>
            </a:br>
            <a:r>
              <a:rPr lang="en-GB" sz="4800" dirty="0"/>
              <a:t/>
            </a:r>
            <a:br>
              <a:rPr lang="en-GB" sz="4800" dirty="0"/>
            </a:br>
            <a:r>
              <a:rPr lang="en-GB" sz="4800" dirty="0"/>
              <a:t/>
            </a:r>
            <a:br>
              <a:rPr lang="en-GB" sz="4800" dirty="0"/>
            </a:br>
            <a:r>
              <a:rPr lang="en-GB" sz="4800" dirty="0">
                <a:solidFill>
                  <a:srgbClr val="C00000"/>
                </a:solidFill>
              </a:rPr>
              <a:t>Dissemination &amp;</a:t>
            </a:r>
            <a:br>
              <a:rPr lang="en-GB" sz="4800" dirty="0">
                <a:solidFill>
                  <a:srgbClr val="C00000"/>
                </a:solidFill>
              </a:rPr>
            </a:br>
            <a:r>
              <a:rPr lang="en-GB" sz="4800" dirty="0">
                <a:solidFill>
                  <a:srgbClr val="C00000"/>
                </a:solidFill>
              </a:rPr>
              <a:t> Education Work Group</a:t>
            </a:r>
            <a:r>
              <a:rPr lang="en-GB" sz="4800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GB" sz="48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GB" sz="2200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GB" sz="22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GB" sz="2200" dirty="0">
                <a:solidFill>
                  <a:schemeClr val="accent5">
                    <a:lumMod val="75000"/>
                  </a:schemeClr>
                </a:solidFill>
              </a:rPr>
              <a:t>Catherine Alix-Panabières (Montpellier, Fr)</a:t>
            </a:r>
            <a:br>
              <a:rPr lang="en-GB" sz="22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GB" sz="2200" dirty="0">
                <a:solidFill>
                  <a:schemeClr val="accent5">
                    <a:lumMod val="75000"/>
                  </a:schemeClr>
                </a:solidFill>
              </a:rPr>
              <a:t>Paul Hofman (Nice, Fr)</a:t>
            </a:r>
            <a:endParaRPr lang="en-US" sz="2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88482" y="5186342"/>
            <a:ext cx="9144000" cy="109563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November 26</a:t>
            </a:r>
            <a:r>
              <a:rPr lang="en-US" baseline="30000" dirty="0">
                <a:solidFill>
                  <a:schemeClr val="accent6">
                    <a:lumMod val="75000"/>
                  </a:schemeClr>
                </a:solidFill>
              </a:rPr>
              <a:t>th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– 27</a:t>
            </a:r>
            <a:r>
              <a:rPr lang="en-US" baseline="30000" dirty="0">
                <a:solidFill>
                  <a:schemeClr val="accent6">
                    <a:lumMod val="75000"/>
                  </a:schemeClr>
                </a:solidFill>
              </a:rPr>
              <a:t>th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 </a:t>
            </a:r>
          </a:p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PRBB, Barcelona, Spain</a:t>
            </a:r>
          </a:p>
          <a:p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3573BD2-9139-B041-9796-B0F80C30AA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76603"/>
          <a:stretch/>
        </p:blipFill>
        <p:spPr>
          <a:xfrm>
            <a:off x="8719589" y="2155028"/>
            <a:ext cx="2184200" cy="3163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75953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0000"/>
                <a:lumMod val="110000"/>
              </a:schemeClr>
            </a:gs>
            <a:gs pos="100000">
              <a:schemeClr val="accent6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C65BD9-295B-1B4D-EAFE-C1BC2F8D4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36B63-0DB4-8683-B773-5F5D28772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187" y="136521"/>
            <a:ext cx="9406447" cy="1325563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Representation at Congresses: ELBS booth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2F2EE7-C220-AD99-93E5-82D708BBD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 Liquid Biopsy Society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EEDCD5-68B7-B8D1-9F03-0AC77876CD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126" y="1624788"/>
            <a:ext cx="5644978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n-GB" dirty="0"/>
              <a:t>1</a:t>
            </a:r>
            <a:r>
              <a:rPr lang="en-GB" baseline="30000" dirty="0"/>
              <a:t>st</a:t>
            </a:r>
            <a:r>
              <a:rPr lang="en-GB" dirty="0"/>
              <a:t>               “Booth” at CNAPS 2024 hosted by Ellen Heitzer in Graz, Austria</a:t>
            </a:r>
          </a:p>
          <a:p>
            <a:endParaRPr lang="en-GB" dirty="0"/>
          </a:p>
          <a:p>
            <a:endParaRPr lang="en-US" dirty="0"/>
          </a:p>
        </p:txBody>
      </p:sp>
      <p:pic>
        <p:nvPicPr>
          <p:cNvPr id="5" name="Picture 2" descr="image002">
            <a:extLst>
              <a:ext uri="{FF2B5EF4-FFF2-40B4-BE49-F238E27FC236}">
                <a16:creationId xmlns:a16="http://schemas.microsoft.com/office/drawing/2014/main" id="{8505E7D7-61D4-2769-0E6E-7DE43F62C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584" y="2683094"/>
            <a:ext cx="2810518" cy="151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D34AA4-4FB2-1736-0DA3-649A1C5FB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9945" y="3173385"/>
            <a:ext cx="3395107" cy="25463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54948DF-398E-8152-E136-4C7781CD09A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8" r="29009"/>
          <a:stretch/>
        </p:blipFill>
        <p:spPr>
          <a:xfrm rot="5400000">
            <a:off x="3584337" y="3810048"/>
            <a:ext cx="1783306" cy="2884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EB12274-699D-3214-ED51-C5C1DF520303}"/>
              </a:ext>
            </a:extLst>
          </p:cNvPr>
          <p:cNvSpPr txBox="1">
            <a:spLocks/>
          </p:cNvSpPr>
          <p:nvPr/>
        </p:nvSpPr>
        <p:spPr>
          <a:xfrm>
            <a:off x="6200542" y="1624788"/>
            <a:ext cx="564497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GB" dirty="0"/>
              <a:t>Virtual congress on</a:t>
            </a:r>
            <a:r>
              <a:rPr lang="en-US" dirty="0"/>
              <a:t> Precision Medicine in Oncology</a:t>
            </a:r>
            <a:r>
              <a:rPr lang="en-GB" dirty="0"/>
              <a:t> </a:t>
            </a:r>
          </a:p>
          <a:p>
            <a:endParaRPr lang="en-GB" dirty="0"/>
          </a:p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D3EEE1-491F-761A-018B-E09DD9A831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3780" y="2919141"/>
            <a:ext cx="5754249" cy="3219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C15B1CB-D7B7-880E-59CD-ABB2893AF4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672" y="1514939"/>
            <a:ext cx="836969" cy="4342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365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0000"/>
                <a:lumMod val="110000"/>
              </a:schemeClr>
            </a:gs>
            <a:gs pos="100000">
              <a:schemeClr val="accent4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E568E6-DB77-3FB0-666E-87E174129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A6C86-14C6-77AD-6667-164431C04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187" y="136521"/>
            <a:ext cx="9406447" cy="1325563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Representation at Congresses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5B2984-F945-01CA-05F7-370C2EA00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 Liquid Biopsy Society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85ABA89-F911-738B-5BD6-824E0A22B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09" y="1843566"/>
            <a:ext cx="4005257" cy="1325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25F2965-47DE-339F-386C-BF5D2D34F7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031" y="1817614"/>
            <a:ext cx="7772400" cy="4099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3959C6C-D9F8-7D82-1E06-AA59B37ACF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10" y="3374122"/>
            <a:ext cx="4005256" cy="2542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9E41CD34-DB72-7AA7-F5EE-383AE852FD7C}"/>
              </a:ext>
            </a:extLst>
          </p:cNvPr>
          <p:cNvSpPr txBox="1"/>
          <p:nvPr/>
        </p:nvSpPr>
        <p:spPr>
          <a:xfrm>
            <a:off x="0" y="1388435"/>
            <a:ext cx="62449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10</a:t>
            </a:r>
            <a:r>
              <a:rPr lang="en-US" b="1" baseline="30000" dirty="0">
                <a:solidFill>
                  <a:schemeClr val="accent5">
                    <a:lumMod val="50000"/>
                  </a:schemeClr>
                </a:solidFill>
              </a:rPr>
              <a:t>th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Thomas Ashworth Symposium Sydney 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38227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0000"/>
                <a:lumMod val="110000"/>
              </a:schemeClr>
            </a:gs>
            <a:gs pos="100000">
              <a:schemeClr val="accent1">
                <a:lumMod val="60000"/>
                <a:lumOff val="40000"/>
              </a:schemeClr>
            </a:gs>
            <a:gs pos="89000">
              <a:schemeClr val="accent4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D611FE-F419-8EB9-8124-0421176CB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34EF5-F3C6-0EFB-189A-83EE71183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187" y="136521"/>
            <a:ext cx="9406447" cy="1325563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Representation at Congresses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B76743-4C79-D35D-0840-503C58FF8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 Liquid Biopsy Society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4A5C3FF-A614-5D22-75A4-98ABAF31F6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721" y="1448832"/>
            <a:ext cx="8650338" cy="48942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10ABCD5-BE5C-E2FD-00AA-E335658C589E}"/>
              </a:ext>
            </a:extLst>
          </p:cNvPr>
          <p:cNvSpPr txBox="1"/>
          <p:nvPr/>
        </p:nvSpPr>
        <p:spPr>
          <a:xfrm>
            <a:off x="2859156" y="2433704"/>
            <a:ext cx="16565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err="1">
                <a:solidFill>
                  <a:schemeClr val="accent5">
                    <a:lumMod val="75000"/>
                  </a:schemeClr>
                </a:solidFill>
              </a:rPr>
              <a:t>EVs</a:t>
            </a:r>
            <a:endParaRPr lang="fr-FR" sz="40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929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0000"/>
                <a:lumMod val="110000"/>
              </a:schemeClr>
            </a:gs>
            <a:gs pos="100000">
              <a:schemeClr val="accent4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F666DB-F87F-C7D4-DB33-D52F0585C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66AB9-C77E-37D9-5EE8-2A31A1B4D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187" y="136521"/>
            <a:ext cx="9406447" cy="1325563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Representation at Congresses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7E4F4B-9952-3538-86D9-F865AF212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 Liquid Biopsy Society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B45C2EA-86B3-CBA1-940D-AB0DBEBBE07C}"/>
              </a:ext>
            </a:extLst>
          </p:cNvPr>
          <p:cNvSpPr txBox="1"/>
          <p:nvPr/>
        </p:nvSpPr>
        <p:spPr>
          <a:xfrm>
            <a:off x="613306" y="1567365"/>
            <a:ext cx="34341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1</a:t>
            </a:r>
            <a:r>
              <a:rPr lang="en-US" b="1" baseline="30000" dirty="0">
                <a:solidFill>
                  <a:schemeClr val="accent5">
                    <a:lumMod val="50000"/>
                  </a:schemeClr>
                </a:solidFill>
              </a:rPr>
              <a:t>st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CCII SYMPOSIUM KYOTO Japan</a:t>
            </a:r>
            <a:endParaRPr lang="fr-FR" b="1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8DCE5CB-D5AB-4E57-4B04-3581A894C4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129" y="2532445"/>
            <a:ext cx="4578824" cy="34341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BB460FE-FE1F-D2AF-F882-2D8B338A32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573101"/>
            <a:ext cx="7772400" cy="429641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6DDFC09-1600-4121-0D64-A17C802F14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1145" b="533"/>
          <a:stretch/>
        </p:blipFill>
        <p:spPr>
          <a:xfrm>
            <a:off x="6285076" y="280608"/>
            <a:ext cx="2858927" cy="8851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01A8EA4A-C92E-F846-1ACB-463FE1EECD7C}"/>
              </a:ext>
            </a:extLst>
          </p:cNvPr>
          <p:cNvGrpSpPr/>
          <p:nvPr/>
        </p:nvGrpSpPr>
        <p:grpSpPr>
          <a:xfrm>
            <a:off x="4142961" y="163772"/>
            <a:ext cx="4714436" cy="6393976"/>
            <a:chOff x="3524250" y="464024"/>
            <a:chExt cx="4714436" cy="6393976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142B387B-3FC0-B48F-62D0-0CCB93E9D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766" r="8342"/>
            <a:stretch/>
          </p:blipFill>
          <p:spPr>
            <a:xfrm>
              <a:off x="3524250" y="464024"/>
              <a:ext cx="4714436" cy="639397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3362111E-1D0D-9C65-D716-0D52DD01B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58090"/>
            <a:stretch/>
          </p:blipFill>
          <p:spPr>
            <a:xfrm>
              <a:off x="3612254" y="558369"/>
              <a:ext cx="1477740" cy="23873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7FA69DC0-40A5-89BA-C916-95F75F11F2AF}"/>
                </a:ext>
              </a:extLst>
            </p:cNvPr>
            <p:cNvSpPr txBox="1"/>
            <p:nvPr/>
          </p:nvSpPr>
          <p:spPr>
            <a:xfrm>
              <a:off x="3612254" y="5787354"/>
              <a:ext cx="33461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Nobel Laureate 2018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Prof Honjo Tasuku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47361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0000"/>
                <a:lumMod val="110000"/>
              </a:schemeClr>
            </a:gs>
            <a:gs pos="100000">
              <a:schemeClr val="accent4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DD5AAB-3B57-EF89-3C44-9E617136B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A095E-7AC2-1D61-651B-23E028F25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187" y="136521"/>
            <a:ext cx="9406447" cy="1325563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Representation at Congresses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5929A1-3559-1BBD-047E-5C7D66A86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 Liquid Biopsy Society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1B18F8F-B2B1-8E81-21AC-7460578C63ED}"/>
              </a:ext>
            </a:extLst>
          </p:cNvPr>
          <p:cNvSpPr txBox="1"/>
          <p:nvPr/>
        </p:nvSpPr>
        <p:spPr>
          <a:xfrm>
            <a:off x="455187" y="1383636"/>
            <a:ext cx="6113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de-DE" b="1" dirty="0">
                <a:solidFill>
                  <a:schemeClr val="accent5">
                    <a:lumMod val="50000"/>
                  </a:schemeClr>
                </a:solidFill>
              </a:rPr>
              <a:t>AACR Liquid </a:t>
            </a:r>
            <a:r>
              <a:rPr lang="de-DE" b="1" dirty="0" err="1">
                <a:solidFill>
                  <a:schemeClr val="accent5">
                    <a:lumMod val="50000"/>
                  </a:schemeClr>
                </a:solidFill>
              </a:rPr>
              <a:t>Biopsy</a:t>
            </a:r>
            <a:r>
              <a:rPr lang="de-DE" b="1" dirty="0">
                <a:solidFill>
                  <a:schemeClr val="accent5">
                    <a:lumMod val="50000"/>
                  </a:schemeClr>
                </a:solidFill>
              </a:rPr>
              <a:t> Conference (San Diego, USA)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EFE5AC9-CC23-C04F-584A-6E6CBA1A6A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00" y="1752968"/>
            <a:ext cx="4561917" cy="4463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E0FEEC8-3E00-CEF8-935D-B41D8BB5C7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1693" y="1795088"/>
            <a:ext cx="1303707" cy="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CCA7942-CDBD-1804-6490-0D112707745A}"/>
              </a:ext>
            </a:extLst>
          </p:cNvPr>
          <p:cNvSpPr txBox="1"/>
          <p:nvPr/>
        </p:nvSpPr>
        <p:spPr>
          <a:xfrm>
            <a:off x="4776354" y="2464996"/>
            <a:ext cx="1319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b="1" dirty="0">
                <a:solidFill>
                  <a:schemeClr val="accent1">
                    <a:lumMod val="50000"/>
                  </a:schemeClr>
                </a:solidFill>
              </a:rPr>
              <a:t>ELBS </a:t>
            </a:r>
            <a:r>
              <a:rPr lang="fr-FR" b="1" dirty="0" err="1">
                <a:solidFill>
                  <a:schemeClr val="accent1">
                    <a:lumMod val="50000"/>
                  </a:schemeClr>
                </a:solidFill>
              </a:rPr>
              <a:t>Members</a:t>
            </a:r>
            <a:r>
              <a:rPr lang="fr-FR" b="1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B1262C8-6B03-2670-BAE0-767CBFEB11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6175" y="1451397"/>
            <a:ext cx="4114800" cy="48711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4DF68ED-80E0-D471-19F4-E1645ACB1C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9300" y="5257323"/>
            <a:ext cx="3288632" cy="10651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7081827-A622-78EF-2D8F-83DA475734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7056" y="4427819"/>
            <a:ext cx="1303707" cy="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6C59398F-11FA-F8F5-9689-C6A4640786FF}"/>
              </a:ext>
            </a:extLst>
          </p:cNvPr>
          <p:cNvSpPr txBox="1"/>
          <p:nvPr/>
        </p:nvSpPr>
        <p:spPr>
          <a:xfrm>
            <a:off x="7265554" y="5083437"/>
            <a:ext cx="1319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b="1" dirty="0">
                <a:solidFill>
                  <a:schemeClr val="bg1"/>
                </a:solidFill>
              </a:rPr>
              <a:t>ELBS</a:t>
            </a:r>
            <a:r>
              <a:rPr lang="fr-FR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b="1" dirty="0" err="1">
                <a:solidFill>
                  <a:srgbClr val="7030A0"/>
                </a:solidFill>
              </a:rPr>
              <a:t>Me</a:t>
            </a:r>
            <a:r>
              <a:rPr lang="fr-FR" b="1" dirty="0" err="1">
                <a:solidFill>
                  <a:schemeClr val="bg1"/>
                </a:solidFill>
              </a:rPr>
              <a:t>mbers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C0FF3-846D-1372-720E-C7212ACAB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8268" y="3111327"/>
            <a:ext cx="2597865" cy="1427476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1400" dirty="0">
                <a:solidFill>
                  <a:schemeClr val="tx2">
                    <a:lumMod val="50000"/>
                  </a:schemeClr>
                </a:solidFill>
              </a:rPr>
              <a:t>Catherine Alix-Panabières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>
                <a:solidFill>
                  <a:schemeClr val="tx2">
                    <a:lumMod val="50000"/>
                  </a:schemeClr>
                </a:solidFill>
              </a:rPr>
              <a:t>Klaus Pantel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>
                <a:solidFill>
                  <a:schemeClr val="tx2">
                    <a:lumMod val="50000"/>
                  </a:schemeClr>
                </a:solidFill>
              </a:rPr>
              <a:t>Tommy Kaplan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>
                <a:solidFill>
                  <a:schemeClr val="tx2">
                    <a:lumMod val="50000"/>
                  </a:schemeClr>
                </a:solidFill>
              </a:rPr>
              <a:t>Nuria </a:t>
            </a:r>
            <a:r>
              <a:rPr lang="en-GB" sz="1400" dirty="0" err="1">
                <a:solidFill>
                  <a:schemeClr val="tx2">
                    <a:lumMod val="50000"/>
                  </a:schemeClr>
                </a:solidFill>
              </a:rPr>
              <a:t>Malats</a:t>
            </a:r>
            <a:endParaRPr lang="en-GB" sz="1400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06FFABD-5FF8-F967-8A11-80059AAAEE9C}"/>
              </a:ext>
            </a:extLst>
          </p:cNvPr>
          <p:cNvSpPr txBox="1"/>
          <p:nvPr/>
        </p:nvSpPr>
        <p:spPr>
          <a:xfrm>
            <a:off x="6598467" y="1383636"/>
            <a:ext cx="1319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b="1" dirty="0">
                <a:solidFill>
                  <a:schemeClr val="accent1">
                    <a:lumMod val="50000"/>
                  </a:schemeClr>
                </a:solidFill>
              </a:rPr>
              <a:t>ELBS </a:t>
            </a:r>
            <a:r>
              <a:rPr lang="fr-FR" b="1" dirty="0" err="1">
                <a:solidFill>
                  <a:schemeClr val="accent1">
                    <a:lumMod val="50000"/>
                  </a:schemeClr>
                </a:solidFill>
              </a:rPr>
              <a:t>Members</a:t>
            </a:r>
            <a:r>
              <a:rPr lang="fr-FR" b="1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77C7533-851E-0827-307F-7FDB9032B33A}"/>
              </a:ext>
            </a:extLst>
          </p:cNvPr>
          <p:cNvSpPr txBox="1">
            <a:spLocks/>
          </p:cNvSpPr>
          <p:nvPr/>
        </p:nvSpPr>
        <p:spPr>
          <a:xfrm>
            <a:off x="6750860" y="1966567"/>
            <a:ext cx="1319647" cy="544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400" dirty="0">
                <a:solidFill>
                  <a:schemeClr val="tx2">
                    <a:lumMod val="50000"/>
                  </a:schemeClr>
                </a:solidFill>
              </a:rPr>
              <a:t>Catherine A-P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400" dirty="0">
                <a:solidFill>
                  <a:schemeClr val="tx2">
                    <a:lumMod val="50000"/>
                  </a:schemeClr>
                </a:solidFill>
              </a:rPr>
              <a:t>Paul Hofman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255331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5026">
              <a:schemeClr val="bg1"/>
            </a:gs>
            <a:gs pos="0">
              <a:schemeClr val="bg1">
                <a:tint val="90000"/>
                <a:lumMod val="110000"/>
              </a:schemeClr>
            </a:gs>
            <a:gs pos="99000">
              <a:srgbClr val="874C7A"/>
            </a:gs>
            <a:gs pos="83000">
              <a:srgbClr val="AEEEF6"/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4EC14C-2DCB-F960-D93F-052B95426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CC32E-0055-684C-00AE-996AA0784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187" y="136521"/>
            <a:ext cx="9406447" cy="1325563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Representation at Congresses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3F9D3E-529E-4971-885C-395A1E527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 Liquid Biopsy Society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179D8B6-9A01-9D58-6E97-905AE2F1F7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93" y="2160814"/>
            <a:ext cx="5767126" cy="32334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45D8A40-2569-4F9B-A61F-0D1B88616C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696" y="2181277"/>
            <a:ext cx="5767126" cy="32191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4612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0000"/>
                <a:lumMod val="110000"/>
              </a:schemeClr>
            </a:gs>
            <a:gs pos="99000">
              <a:srgbClr val="FF585D"/>
            </a:gs>
            <a:gs pos="89000">
              <a:schemeClr val="accent4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C2FC12-08E2-C381-72DA-771671E61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73C72-65D9-93E0-5F83-C19138A6C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187" y="136521"/>
            <a:ext cx="9406447" cy="1325563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Representation at Congresses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750D7A-D927-4891-CEB8-20D2FC7B7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 Liquid Biopsy Society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11263D0-F886-02C6-ACAD-DAB882C05E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21" y="1710832"/>
            <a:ext cx="5574352" cy="39214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66F70BF-3415-6A26-C7A8-ECCC45BF7E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915" y="1889709"/>
            <a:ext cx="6262901" cy="3563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1353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0000"/>
                <a:lumMod val="110000"/>
              </a:schemeClr>
            </a:gs>
            <a:gs pos="100000">
              <a:srgbClr val="AEEEF6"/>
            </a:gs>
            <a:gs pos="86000">
              <a:schemeClr val="accent1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205E9F-F8A6-4B81-30A1-6AE96F520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67366-6595-3860-0598-56F2BF01D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187" y="136521"/>
            <a:ext cx="9406447" cy="1325563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Representation at Congresses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9DEABB-D2CF-E0FA-3BFE-73211CDBC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 Liquid Biopsy Society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4B3EBC6-C175-BB99-3CCD-6F8E861F86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89" y="1807368"/>
            <a:ext cx="6055043" cy="34445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18E1D20-018C-9D7A-6BA6-F07342ACD9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9469" y="1789450"/>
            <a:ext cx="5545540" cy="346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318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0000"/>
                <a:lumMod val="110000"/>
              </a:schemeClr>
            </a:gs>
            <a:gs pos="82000">
              <a:schemeClr val="bg1"/>
            </a:gs>
            <a:gs pos="100000">
              <a:schemeClr val="accent6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3B4E7B-1592-1C18-CC06-951A22C3B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CDB14-C2AE-C151-93C4-F163E3F97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1030"/>
            <a:ext cx="10515600" cy="4351338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New ELBS members in 2024</a:t>
            </a:r>
          </a:p>
          <a:p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Congresses &amp; Conferences where                        has been presented. </a:t>
            </a:r>
          </a:p>
          <a:p>
            <a:pPr marL="0" indent="0">
              <a:buNone/>
            </a:pPr>
            <a:endParaRPr lang="en-US" sz="800" b="1" dirty="0">
              <a:solidFill>
                <a:srgbClr val="00B050"/>
              </a:solidFill>
            </a:endParaRPr>
          </a:p>
          <a:p>
            <a:r>
              <a:rPr lang="en-GB" sz="3200" b="1" dirty="0">
                <a:solidFill>
                  <a:srgbClr val="00B050"/>
                </a:solidFill>
              </a:rPr>
              <a:t>Special Issue : </a:t>
            </a:r>
            <a:r>
              <a:rPr lang="en-GB" sz="3200" b="1" i="1" dirty="0">
                <a:solidFill>
                  <a:srgbClr val="00B050"/>
                </a:solidFill>
              </a:rPr>
              <a:t>Journal of Experimental &amp; Clinical Cancer Research</a:t>
            </a:r>
          </a:p>
          <a:p>
            <a:endParaRPr lang="en-GB" sz="2400" b="1" i="1" dirty="0">
              <a:solidFill>
                <a:srgbClr val="00B050"/>
              </a:solidFill>
            </a:endParaRPr>
          </a:p>
          <a:p>
            <a:r>
              <a:rPr lang="en-GB" sz="2400" b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ELBS supported Symposium</a:t>
            </a:r>
          </a:p>
          <a:p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GB" sz="2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to another Society</a:t>
            </a:r>
          </a:p>
          <a:p>
            <a:endParaRPr lang="en-GB" sz="2400" b="1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group leads</a:t>
            </a:r>
          </a:p>
          <a:p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ELBS Meetings in 2024</a:t>
            </a:r>
          </a:p>
          <a:p>
            <a:pPr marL="0" indent="0">
              <a:buNone/>
            </a:pPr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Master Classes 2024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2E50A7-5D11-A04A-B0A2-55C7ECDF0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 Liquid Biopsy Society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70A245-B9EC-9BE9-3A5B-39B99BF33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222567-DB23-427C-B99F-0BA720C11A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F2822AA-20AD-2740-7B80-B60B0A98C8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1341" y="2179646"/>
            <a:ext cx="793433" cy="411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0EAF85F-7D99-58E3-A94D-DD8D13D25773}"/>
              </a:ext>
            </a:extLst>
          </p:cNvPr>
          <p:cNvSpPr/>
          <p:nvPr/>
        </p:nvSpPr>
        <p:spPr>
          <a:xfrm>
            <a:off x="792480" y="1701030"/>
            <a:ext cx="45720" cy="417195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1232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0000"/>
                <a:lumMod val="110000"/>
              </a:schemeClr>
            </a:gs>
            <a:gs pos="86000">
              <a:schemeClr val="bg1"/>
            </a:gs>
            <a:gs pos="100000">
              <a:schemeClr val="accent1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929" y="224950"/>
            <a:ext cx="8643551" cy="1325563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JECCR &amp; ELBS: Special Issue </a:t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Liquid Biopsy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Precision Oncology”</a:t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48393" y="1774916"/>
            <a:ext cx="3857367" cy="4503056"/>
          </a:xfrm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1800" i="1" dirty="0"/>
              <a:t>Journal of Experimental &amp; Clinical Cancer Research </a:t>
            </a:r>
            <a:r>
              <a:rPr lang="en-GB" sz="1800" dirty="0"/>
              <a:t>(JECCR) </a:t>
            </a:r>
            <a:r>
              <a:rPr lang="en-DE" sz="1800" dirty="0"/>
              <a:t>–</a:t>
            </a:r>
            <a:r>
              <a:rPr lang="en-GB" sz="1800" dirty="0"/>
              <a:t> </a:t>
            </a:r>
            <a:r>
              <a:rPr lang="en-GB" sz="1800" b="1" dirty="0"/>
              <a:t>IF </a:t>
            </a:r>
            <a:r>
              <a:rPr lang="en-DE" sz="1800" b="1" dirty="0"/>
              <a:t>12.658</a:t>
            </a:r>
            <a:endParaRPr lang="en-GB" sz="1800" b="1" dirty="0"/>
          </a:p>
          <a:p>
            <a:pPr marL="0" indent="0">
              <a:spcBef>
                <a:spcPts val="0"/>
              </a:spcBef>
              <a:buNone/>
            </a:pPr>
            <a:endParaRPr lang="en-GB" sz="1800" dirty="0"/>
          </a:p>
          <a:p>
            <a:pPr marL="0" indent="0">
              <a:spcBef>
                <a:spcPts val="0"/>
              </a:spcBef>
              <a:buNone/>
            </a:pP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“Liquid Biopsy in Precision Oncology”</a:t>
            </a:r>
          </a:p>
          <a:p>
            <a:pPr marL="0" indent="0">
              <a:spcBef>
                <a:spcPts val="0"/>
              </a:spcBef>
              <a:buNone/>
            </a:pPr>
            <a:endParaRPr lang="en-GB" sz="1600" dirty="0"/>
          </a:p>
          <a:p>
            <a:pPr marL="0" indent="0">
              <a:spcBef>
                <a:spcPts val="0"/>
              </a:spcBef>
              <a:buNone/>
            </a:pPr>
            <a:endParaRPr lang="en-GB" sz="1600" dirty="0"/>
          </a:p>
          <a:p>
            <a:pPr marL="0" indent="0">
              <a:spcBef>
                <a:spcPts val="0"/>
              </a:spcBef>
              <a:buNone/>
            </a:pPr>
            <a:r>
              <a:rPr lang="en-GB" sz="1600" dirty="0"/>
              <a:t>The Special Issue will accept Research Articles and Reviews in this topic. Submit here.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600" dirty="0"/>
              <a:t>Submission opens: 1st February 2024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600" b="1" u="sng" dirty="0"/>
              <a:t>Submission deadline: </a:t>
            </a:r>
            <a:r>
              <a:rPr lang="en-GB" sz="1600" b="1" dirty="0">
                <a:solidFill>
                  <a:srgbClr val="FF0000"/>
                </a:solidFill>
              </a:rPr>
              <a:t>31st January 2025</a:t>
            </a:r>
          </a:p>
          <a:p>
            <a:pPr marL="0" indent="0">
              <a:spcBef>
                <a:spcPts val="0"/>
              </a:spcBef>
              <a:buNone/>
            </a:pPr>
            <a:endParaRPr lang="en-GB" sz="1600" dirty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600" dirty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DE" sz="1600" dirty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en-GB" sz="1600" dirty="0">
                <a:solidFill>
                  <a:srgbClr val="FF0000"/>
                </a:solidFill>
                <a:sym typeface="Wingdings" panose="05000000000000000000" pitchFamily="2" charset="2"/>
              </a:rPr>
              <a:t> Time to submit your manuscript</a:t>
            </a:r>
            <a:endParaRPr lang="en-GB" sz="1600" dirty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600" dirty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600" dirty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600" b="1" dirty="0"/>
              <a:t>Status: </a:t>
            </a:r>
            <a:r>
              <a:rPr lang="en-GB" sz="1600" dirty="0"/>
              <a:t>16 manuscripts published,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600" dirty="0"/>
              <a:t>1 accepted for publication, 3 under revision and 7 under peer review</a:t>
            </a:r>
            <a:endParaRPr lang="en-US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443" y="1624788"/>
            <a:ext cx="7043350" cy="355395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01297" y="5327288"/>
            <a:ext cx="787537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/>
              <a:t>Edited by:</a:t>
            </a:r>
            <a:r>
              <a:rPr lang="en-US" sz="1200" dirty="0"/>
              <a:t/>
            </a:r>
            <a:br>
              <a:rPr lang="en-US" sz="1200" dirty="0"/>
            </a:br>
            <a:r>
              <a:rPr lang="en-US" sz="1200" b="1" dirty="0"/>
              <a:t>Professor Klaus Pantel</a:t>
            </a:r>
            <a:r>
              <a:rPr lang="en-US" sz="1200" dirty="0"/>
              <a:t>, MD, PhD, Department of Tumor Biology, University Medical Center Hamburg-Eppendorf, Germany; European Liquid Biopsy Society, University Medical Center Hamburg-Eppendorf, Germany</a:t>
            </a:r>
            <a:br>
              <a:rPr lang="en-US" sz="1200" dirty="0"/>
            </a:br>
            <a:r>
              <a:rPr lang="en-US" sz="1200" b="1" dirty="0"/>
              <a:t>Claudia Koch</a:t>
            </a:r>
            <a:r>
              <a:rPr lang="en-US" sz="1200" dirty="0"/>
              <a:t>, PhD, European Liquid Biopsy Society, University Medical Center Hamburg-Eppendorf, Germany</a:t>
            </a:r>
            <a:br>
              <a:rPr lang="en-US" sz="1200" dirty="0"/>
            </a:br>
            <a:r>
              <a:rPr lang="en-US" sz="1200" b="1" dirty="0"/>
              <a:t>Professor </a:t>
            </a:r>
            <a:r>
              <a:rPr lang="en-US" sz="1200" b="1" dirty="0" err="1"/>
              <a:t>Gennaro</a:t>
            </a:r>
            <a:r>
              <a:rPr lang="en-US" sz="1200" b="1" dirty="0"/>
              <a:t> </a:t>
            </a:r>
            <a:r>
              <a:rPr lang="en-US" sz="1200" b="1" dirty="0" err="1"/>
              <a:t>Ciliberto</a:t>
            </a:r>
            <a:r>
              <a:rPr lang="en-US" sz="1200" dirty="0"/>
              <a:t>, MD, PhD, Scientific Director, IRCCS-Regina Elena National Cancer Institute, Italy</a:t>
            </a:r>
            <a:br>
              <a:rPr lang="en-US" sz="1200" dirty="0"/>
            </a:br>
            <a:r>
              <a:rPr lang="en-US" sz="1200" b="1" dirty="0"/>
              <a:t>Alice </a:t>
            </a:r>
            <a:r>
              <a:rPr lang="en-US" sz="1200" b="1" dirty="0" err="1"/>
              <a:t>Castelli</a:t>
            </a:r>
            <a:r>
              <a:rPr lang="en-US" sz="1200" dirty="0"/>
              <a:t>, PhD, Managing Editor, Journal of Experimental &amp; Clinical Cancer Research, IRCCS-Regina Elena National Cancer Institute, Italy</a:t>
            </a:r>
          </a:p>
        </p:txBody>
      </p:sp>
    </p:spTree>
    <p:extLst>
      <p:ext uri="{BB962C8B-B14F-4D97-AF65-F5344CB8AC3E}">
        <p14:creationId xmlns:p14="http://schemas.microsoft.com/office/powerpoint/2010/main" val="1161423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4000">
              <a:schemeClr val="bg1"/>
            </a:gs>
            <a:gs pos="99000">
              <a:srgbClr val="F3FFF1"/>
            </a:gs>
            <a:gs pos="22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01030"/>
            <a:ext cx="10515600" cy="4351338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New ELBS members in 2024</a:t>
            </a:r>
          </a:p>
          <a:p>
            <a:endParaRPr lang="en-US" b="1" dirty="0">
              <a:solidFill>
                <a:srgbClr val="0070C0"/>
              </a:solidFill>
            </a:endParaRPr>
          </a:p>
          <a:p>
            <a:r>
              <a:rPr lang="en-US" b="1" dirty="0">
                <a:solidFill>
                  <a:srgbClr val="C00000"/>
                </a:solidFill>
              </a:rPr>
              <a:t>Congresses &amp; Conferences where                        has been presented. </a:t>
            </a:r>
          </a:p>
          <a:p>
            <a:pPr marL="0" indent="0">
              <a:buNone/>
            </a:pPr>
            <a:endParaRPr lang="en-US" sz="800" b="1" dirty="0">
              <a:solidFill>
                <a:srgbClr val="00B050"/>
              </a:solidFill>
            </a:endParaRPr>
          </a:p>
          <a:p>
            <a:r>
              <a:rPr lang="en-GB" b="1" dirty="0">
                <a:solidFill>
                  <a:srgbClr val="00B050"/>
                </a:solidFill>
              </a:rPr>
              <a:t>Special Issue : </a:t>
            </a:r>
            <a:r>
              <a:rPr lang="en-GB" b="1" i="1" dirty="0">
                <a:solidFill>
                  <a:srgbClr val="00B050"/>
                </a:solidFill>
              </a:rPr>
              <a:t>Journal of Experimental &amp; Clinical Cancer Research</a:t>
            </a:r>
          </a:p>
          <a:p>
            <a:endParaRPr lang="en-GB" b="1" i="1" dirty="0">
              <a:solidFill>
                <a:srgbClr val="00B050"/>
              </a:solidFill>
            </a:endParaRPr>
          </a:p>
          <a:p>
            <a:r>
              <a:rPr lang="en-GB" b="1" dirty="0">
                <a:solidFill>
                  <a:srgbClr val="0070C0"/>
                </a:solidFill>
                <a:latin typeface="+mn-lt"/>
              </a:rPr>
              <a:t>ELBS supported Symposium</a:t>
            </a:r>
          </a:p>
          <a:p>
            <a:endParaRPr lang="en-US" b="1" dirty="0">
              <a:solidFill>
                <a:srgbClr val="0070C0"/>
              </a:solidFill>
            </a:endParaRPr>
          </a:p>
          <a:p>
            <a:r>
              <a:rPr lang="en-GB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to another Society</a:t>
            </a:r>
          </a:p>
          <a:p>
            <a:endParaRPr lang="en-GB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group leads</a:t>
            </a:r>
          </a:p>
          <a:p>
            <a:endParaRPr lang="en-US" b="1" dirty="0">
              <a:solidFill>
                <a:srgbClr val="00B050"/>
              </a:solidFill>
            </a:endParaRPr>
          </a:p>
          <a:p>
            <a:r>
              <a:rPr lang="en-US" b="1" dirty="0">
                <a:solidFill>
                  <a:srgbClr val="0070C0"/>
                </a:solidFill>
              </a:rPr>
              <a:t>ELBS Meetings in 2024</a:t>
            </a:r>
          </a:p>
          <a:p>
            <a:pPr marL="0" indent="0">
              <a:buNone/>
            </a:pPr>
            <a:endParaRPr lang="en-US" b="1" dirty="0">
              <a:solidFill>
                <a:srgbClr val="C00000"/>
              </a:solidFill>
            </a:endParaRPr>
          </a:p>
          <a:p>
            <a:r>
              <a:rPr lang="en-US" b="1" dirty="0">
                <a:solidFill>
                  <a:srgbClr val="C00000"/>
                </a:solidFill>
              </a:rPr>
              <a:t>Master Classes 2024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 Liquid Biopsy Society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222567-DB23-427C-B99F-0BA720C11A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9B8E4DB-604A-ACAE-9F68-39046F3C2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1341" y="2179646"/>
            <a:ext cx="793433" cy="411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71E7EE0-94C4-4AFB-94D9-9DD38BD51534}"/>
              </a:ext>
            </a:extLst>
          </p:cNvPr>
          <p:cNvSpPr/>
          <p:nvPr/>
        </p:nvSpPr>
        <p:spPr>
          <a:xfrm>
            <a:off x="480060" y="1577340"/>
            <a:ext cx="45720" cy="41719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383BB3-9EDE-67EF-A964-8D596865214B}"/>
              </a:ext>
            </a:extLst>
          </p:cNvPr>
          <p:cNvSpPr/>
          <p:nvPr/>
        </p:nvSpPr>
        <p:spPr>
          <a:xfrm>
            <a:off x="632460" y="1703070"/>
            <a:ext cx="45720" cy="417195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4E7EEDA-6F64-0FC1-6217-88CB41532A39}"/>
              </a:ext>
            </a:extLst>
          </p:cNvPr>
          <p:cNvSpPr/>
          <p:nvPr/>
        </p:nvSpPr>
        <p:spPr>
          <a:xfrm>
            <a:off x="784860" y="1851660"/>
            <a:ext cx="45720" cy="417195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1548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5000">
              <a:schemeClr val="bg1"/>
            </a:gs>
            <a:gs pos="99000">
              <a:schemeClr val="accent2">
                <a:lumMod val="20000"/>
                <a:lumOff val="80000"/>
              </a:schemeClr>
            </a:gs>
            <a:gs pos="22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1D173EC-84BE-5509-1F5F-AC6A72855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434678C-DDD0-62B0-4F51-197D7140215F}"/>
              </a:ext>
            </a:extLst>
          </p:cNvPr>
          <p:cNvSpPr txBox="1"/>
          <p:nvPr/>
        </p:nvSpPr>
        <p:spPr>
          <a:xfrm>
            <a:off x="5472469" y="4547287"/>
            <a:ext cx="4665659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reflection blurRad="6350" stA="50000" endA="295" endPos="92000" dist="1016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C00000"/>
                </a:solidFill>
              </a:rPr>
              <a:t>We need to think about affiliating ELBS …</a:t>
            </a:r>
          </a:p>
          <a:p>
            <a:r>
              <a:rPr lang="en-US" sz="2000" i="1" dirty="0">
                <a:solidFill>
                  <a:srgbClr val="C00000"/>
                </a:solidFill>
              </a:rPr>
              <a:t>as much as possible...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30C142D-5361-FAB7-B335-855A78B59A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58" y="183034"/>
            <a:ext cx="3390900" cy="2235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8ACFB5A-7328-9F72-CF48-561FD79B1B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448" y="1405890"/>
            <a:ext cx="8314950" cy="301819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9F9E4D5-1FF9-0C9F-A249-4A7392A9C6DB}"/>
              </a:ext>
            </a:extLst>
          </p:cNvPr>
          <p:cNvSpPr/>
          <p:nvPr/>
        </p:nvSpPr>
        <p:spPr>
          <a:xfrm>
            <a:off x="3746538" y="4097543"/>
            <a:ext cx="3797261" cy="245857"/>
          </a:xfrm>
          <a:prstGeom prst="rect">
            <a:avLst/>
          </a:prstGeom>
          <a:solidFill>
            <a:srgbClr val="FFFF00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FF00"/>
              </a:highlight>
            </a:endParaRPr>
          </a:p>
        </p:txBody>
      </p:sp>
      <p:sp>
        <p:nvSpPr>
          <p:cNvPr id="11" name="Flèche vers la droite 10">
            <a:extLst>
              <a:ext uri="{FF2B5EF4-FFF2-40B4-BE49-F238E27FC236}">
                <a16:creationId xmlns:a16="http://schemas.microsoft.com/office/drawing/2014/main" id="{4B542B4D-1C43-576A-4B50-489156BE08B3}"/>
              </a:ext>
            </a:extLst>
          </p:cNvPr>
          <p:cNvSpPr/>
          <p:nvPr/>
        </p:nvSpPr>
        <p:spPr>
          <a:xfrm>
            <a:off x="2935008" y="4148977"/>
            <a:ext cx="811530" cy="142987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5920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3000">
              <a:schemeClr val="bg1"/>
            </a:gs>
            <a:gs pos="0">
              <a:schemeClr val="bg1">
                <a:tint val="90000"/>
                <a:lumMod val="11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2DDE42-3EAD-EBA5-92B3-24E44C0C6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8AA4A4-E983-1C5B-55AF-DDF3A28B5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1030"/>
            <a:ext cx="10515600" cy="4351338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New ELBS members in 2024</a:t>
            </a:r>
          </a:p>
          <a:p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Congresses &amp; Conferences where                        has been presented. </a:t>
            </a:r>
          </a:p>
          <a:p>
            <a:pPr marL="0" indent="0">
              <a:buNone/>
            </a:pPr>
            <a:endParaRPr lang="en-US" sz="800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GB" sz="2400" b="1" dirty="0">
                <a:solidFill>
                  <a:schemeClr val="bg1">
                    <a:lumMod val="85000"/>
                  </a:schemeClr>
                </a:solidFill>
              </a:rPr>
              <a:t>Special Issue : </a:t>
            </a:r>
            <a:r>
              <a:rPr lang="en-GB" sz="2400" b="1" i="1" dirty="0">
                <a:solidFill>
                  <a:schemeClr val="bg1">
                    <a:lumMod val="85000"/>
                  </a:schemeClr>
                </a:solidFill>
              </a:rPr>
              <a:t>Journal of Experimental &amp; Clinical Cancer Research</a:t>
            </a:r>
          </a:p>
          <a:p>
            <a:endParaRPr lang="en-GB" sz="2400" b="1" i="1" dirty="0">
              <a:solidFill>
                <a:srgbClr val="00B050"/>
              </a:solidFill>
            </a:endParaRPr>
          </a:p>
          <a:p>
            <a:r>
              <a:rPr lang="en-GB" sz="3200" b="1" dirty="0">
                <a:solidFill>
                  <a:srgbClr val="0070C0"/>
                </a:solidFill>
                <a:latin typeface="+mn-lt"/>
              </a:rPr>
              <a:t>ELBS supported Symposium</a:t>
            </a:r>
          </a:p>
          <a:p>
            <a:endParaRPr lang="en-US" b="1" dirty="0">
              <a:solidFill>
                <a:srgbClr val="0070C0"/>
              </a:solidFill>
            </a:endParaRPr>
          </a:p>
          <a:p>
            <a:r>
              <a:rPr lang="en-GB" sz="2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to another Society</a:t>
            </a:r>
          </a:p>
          <a:p>
            <a:endParaRPr lang="en-GB" sz="2400" b="1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group leads</a:t>
            </a:r>
          </a:p>
          <a:p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ELBS Meetings in 2024</a:t>
            </a:r>
          </a:p>
          <a:p>
            <a:pPr marL="0" indent="0">
              <a:buNone/>
            </a:pPr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Master Classes 2024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4919DC-834D-528D-880E-88EA8434C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 Liquid Biopsy Society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400ADF-F4B5-55AA-AD49-16C56407B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222567-DB23-427C-B99F-0BA720C11A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E89A865-9A76-A4C7-D114-4F0C4455A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1341" y="2179646"/>
            <a:ext cx="793433" cy="411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5ECD2BF-BB20-5427-3CCA-104DFD7BB8A0}"/>
              </a:ext>
            </a:extLst>
          </p:cNvPr>
          <p:cNvSpPr/>
          <p:nvPr/>
        </p:nvSpPr>
        <p:spPr>
          <a:xfrm>
            <a:off x="781050" y="1701030"/>
            <a:ext cx="45720" cy="41719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156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0000"/>
                <a:lumMod val="110000"/>
              </a:schemeClr>
            </a:gs>
            <a:gs pos="100000">
              <a:schemeClr val="accent1">
                <a:lumMod val="60000"/>
                <a:lumOff val="40000"/>
              </a:schemeClr>
            </a:gs>
            <a:gs pos="89000">
              <a:schemeClr val="accent1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472" y="148608"/>
            <a:ext cx="8643551" cy="1325563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Upcoming ELBS supported Symposium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619" y="1433227"/>
            <a:ext cx="8229139" cy="29569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7733" y="4532935"/>
            <a:ext cx="5578206" cy="2146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9ECDB65-6727-03D6-5236-12A27658F553}"/>
              </a:ext>
            </a:extLst>
          </p:cNvPr>
          <p:cNvSpPr txBox="1"/>
          <p:nvPr/>
        </p:nvSpPr>
        <p:spPr>
          <a:xfrm>
            <a:off x="9045023" y="6309819"/>
            <a:ext cx="61092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https://</a:t>
            </a:r>
            <a:r>
              <a:rPr lang="fr-FR" b="1" dirty="0" err="1"/>
              <a:t>ismrc-symposium.eu</a:t>
            </a:r>
            <a:r>
              <a:rPr lang="fr-FR" b="1" dirty="0"/>
              <a:t>/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2F23F5A-7284-0E26-7C8E-A3053F661CC3}"/>
              </a:ext>
            </a:extLst>
          </p:cNvPr>
          <p:cNvSpPr txBox="1"/>
          <p:nvPr/>
        </p:nvSpPr>
        <p:spPr>
          <a:xfrm>
            <a:off x="9045023" y="6024634"/>
            <a:ext cx="2027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ISMRC 2025</a:t>
            </a:r>
          </a:p>
        </p:txBody>
      </p:sp>
    </p:spTree>
    <p:extLst>
      <p:ext uri="{BB962C8B-B14F-4D97-AF65-F5344CB8AC3E}">
        <p14:creationId xmlns:p14="http://schemas.microsoft.com/office/powerpoint/2010/main" val="188040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5000">
              <a:schemeClr val="bg1"/>
            </a:gs>
            <a:gs pos="0">
              <a:schemeClr val="bg1">
                <a:tint val="90000"/>
                <a:lumMod val="110000"/>
              </a:schemeClr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22D555-5746-0943-0531-6E329A26D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C9B078-13DF-78C6-DA29-2912D2C14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1030"/>
            <a:ext cx="10515600" cy="4351338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New ELBS members in 2024</a:t>
            </a:r>
          </a:p>
          <a:p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Congresses &amp; Conferences where                        has been presented. </a:t>
            </a:r>
          </a:p>
          <a:p>
            <a:pPr marL="0" indent="0">
              <a:buNone/>
            </a:pPr>
            <a:endParaRPr lang="en-US" sz="800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GB" sz="2400" b="1" dirty="0">
                <a:solidFill>
                  <a:schemeClr val="bg1">
                    <a:lumMod val="85000"/>
                  </a:schemeClr>
                </a:solidFill>
              </a:rPr>
              <a:t>Special Issue : </a:t>
            </a:r>
            <a:r>
              <a:rPr lang="en-GB" sz="2400" b="1" i="1" dirty="0">
                <a:solidFill>
                  <a:schemeClr val="bg1">
                    <a:lumMod val="85000"/>
                  </a:schemeClr>
                </a:solidFill>
              </a:rPr>
              <a:t>Journal of Experimental &amp; Clinical Cancer Research</a:t>
            </a:r>
          </a:p>
          <a:p>
            <a:endParaRPr lang="en-GB" sz="2400" b="1" i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GB" sz="2400" b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ELBS supported Symposium</a:t>
            </a:r>
          </a:p>
          <a:p>
            <a:endParaRPr lang="en-US" b="1" dirty="0">
              <a:solidFill>
                <a:srgbClr val="0070C0"/>
              </a:solidFill>
            </a:endParaRPr>
          </a:p>
          <a:p>
            <a:r>
              <a:rPr lang="en-GB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to another Society</a:t>
            </a:r>
          </a:p>
          <a:p>
            <a:endParaRPr lang="en-GB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group leads</a:t>
            </a:r>
          </a:p>
          <a:p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ELBS Meetings in 2024</a:t>
            </a:r>
          </a:p>
          <a:p>
            <a:pPr marL="0" indent="0">
              <a:buNone/>
            </a:pPr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Master Classes 2024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6AE734-BBF5-5311-FE90-5F4531BE4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 Liquid Biopsy Society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665416-F11C-196E-02C5-251FDADBD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222567-DB23-427C-B99F-0BA720C11A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669F455-30C8-BA36-7DCC-989B6C9E5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1341" y="2179646"/>
            <a:ext cx="793433" cy="411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FC89057-FEA3-B54D-E66E-75E12833817B}"/>
              </a:ext>
            </a:extLst>
          </p:cNvPr>
          <p:cNvSpPr/>
          <p:nvPr/>
        </p:nvSpPr>
        <p:spPr>
          <a:xfrm>
            <a:off x="792480" y="1701030"/>
            <a:ext cx="45720" cy="417195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4894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0000"/>
                <a:lumMod val="11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124" y="121801"/>
            <a:ext cx="9249739" cy="1325563"/>
          </a:xfrm>
        </p:spPr>
        <p:txBody>
          <a:bodyPr>
            <a:normAutofit/>
          </a:bodyPr>
          <a:lstStyle/>
          <a:p>
            <a:pPr algn="ctr"/>
            <a:r>
              <a:rPr lang="en-GB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to another Society: ISEV and ELBS WG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379" y="1723900"/>
            <a:ext cx="6403302" cy="4815016"/>
          </a:xfrm>
          <a:prstGeom prst="rect">
            <a:avLst/>
          </a:prstGeom>
        </p:spPr>
      </p:pic>
      <p:graphicFrame>
        <p:nvGraphicFramePr>
          <p:cNvPr id="34" name="Table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8192349"/>
              </p:ext>
            </p:extLst>
          </p:nvPr>
        </p:nvGraphicFramePr>
        <p:xfrm>
          <a:off x="5892555" y="2323522"/>
          <a:ext cx="5778410" cy="1219200"/>
        </p:xfrm>
        <a:graphic>
          <a:graphicData uri="http://schemas.openxmlformats.org/drawingml/2006/table">
            <a:tbl>
              <a:tblPr/>
              <a:tblGrid>
                <a:gridCol w="1142558">
                  <a:extLst>
                    <a:ext uri="{9D8B030D-6E8A-4147-A177-3AD203B41FA5}">
                      <a16:colId xmlns:a16="http://schemas.microsoft.com/office/drawing/2014/main" val="988141245"/>
                    </a:ext>
                  </a:extLst>
                </a:gridCol>
                <a:gridCol w="4635852">
                  <a:extLst>
                    <a:ext uri="{9D8B030D-6E8A-4147-A177-3AD203B41FA5}">
                      <a16:colId xmlns:a16="http://schemas.microsoft.com/office/drawing/2014/main" val="934749081"/>
                    </a:ext>
                  </a:extLst>
                </a:gridCol>
              </a:tblGrid>
              <a:tr h="6840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3C4646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04.40 p.m.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ISEV and ELBS Intersociety WG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Caterina Nardella, PhD, Department of Cellular, Computational and Integrative Biology, University of Trento, Trento, Italy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i="1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min presentation + 5 min discussion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717864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816664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4000">
              <a:schemeClr val="bg1"/>
            </a:gs>
            <a:gs pos="0">
              <a:schemeClr val="bg1">
                <a:tint val="90000"/>
                <a:lumMod val="110000"/>
              </a:schemeClr>
            </a:gs>
            <a:gs pos="100000">
              <a:schemeClr val="accent6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6D3DC1-3DC7-4EA0-369D-54AD5610A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8F1EC2-3A86-0F39-0E26-9F1E10408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1030"/>
            <a:ext cx="10515600" cy="4351338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New ELBS members in 2024</a:t>
            </a:r>
          </a:p>
          <a:p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Congresses &amp; Conferences where                        has been presented. </a:t>
            </a:r>
          </a:p>
          <a:p>
            <a:pPr marL="0" indent="0">
              <a:buNone/>
            </a:pPr>
            <a:endParaRPr lang="en-US" sz="800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GB" sz="2400" b="1" dirty="0">
                <a:solidFill>
                  <a:schemeClr val="bg1">
                    <a:lumMod val="85000"/>
                  </a:schemeClr>
                </a:solidFill>
              </a:rPr>
              <a:t>Special Issue : </a:t>
            </a:r>
            <a:r>
              <a:rPr lang="en-GB" sz="2400" b="1" i="1" dirty="0">
                <a:solidFill>
                  <a:schemeClr val="bg1">
                    <a:lumMod val="85000"/>
                  </a:schemeClr>
                </a:solidFill>
              </a:rPr>
              <a:t>Journal of Experimental &amp; Clinical Cancer Research</a:t>
            </a:r>
          </a:p>
          <a:p>
            <a:endParaRPr lang="en-GB" sz="2400" b="1" i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GB" sz="2400" b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ELBS supported Symposium</a:t>
            </a:r>
          </a:p>
          <a:p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GB" sz="2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to another Society</a:t>
            </a:r>
          </a:p>
          <a:p>
            <a:endParaRPr lang="en-GB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group leads</a:t>
            </a:r>
          </a:p>
          <a:p>
            <a:endParaRPr lang="en-US" b="1" dirty="0">
              <a:solidFill>
                <a:srgbClr val="00B050"/>
              </a:solidFill>
            </a:endParaRPr>
          </a:p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ELBS Meetings in 2024</a:t>
            </a:r>
          </a:p>
          <a:p>
            <a:pPr marL="0" indent="0">
              <a:buNone/>
            </a:pPr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Master Classes 2024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359234-35E9-6FC4-EA66-A01619292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 Liquid Biopsy Society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A98639-CD3E-BD87-B2D1-BD35D93E8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222567-DB23-427C-B99F-0BA720C11A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03D1A8-9321-B0D1-DAAB-EAB6D4693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1341" y="2179646"/>
            <a:ext cx="793433" cy="411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6CF869-61CE-30C9-CF5F-FD89B42EA27C}"/>
              </a:ext>
            </a:extLst>
          </p:cNvPr>
          <p:cNvSpPr/>
          <p:nvPr/>
        </p:nvSpPr>
        <p:spPr>
          <a:xfrm>
            <a:off x="792480" y="1701030"/>
            <a:ext cx="45720" cy="417195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445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0000"/>
                <a:lumMod val="110000"/>
              </a:schemeClr>
            </a:gs>
            <a:gs pos="100000">
              <a:srgbClr val="FBD2E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Interaktive Schaltfläche: Anpassen 18">
            <a:hlinkClick r:id="rId2" highlightClick="1"/>
            <a:extLst>
              <a:ext uri="{FF2B5EF4-FFF2-40B4-BE49-F238E27FC236}">
                <a16:creationId xmlns:a16="http://schemas.microsoft.com/office/drawing/2014/main" id="{F60EF474-85CE-63A1-193F-F641D8B66D90}"/>
              </a:ext>
            </a:extLst>
          </p:cNvPr>
          <p:cNvSpPr/>
          <p:nvPr/>
        </p:nvSpPr>
        <p:spPr>
          <a:xfrm>
            <a:off x="343711" y="155643"/>
            <a:ext cx="1692612" cy="693906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66833" t="21392" r="1758" b="2756"/>
          <a:stretch/>
        </p:blipFill>
        <p:spPr>
          <a:xfrm>
            <a:off x="512255" y="1300656"/>
            <a:ext cx="3941379" cy="53540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12255" y="131504"/>
            <a:ext cx="8429368" cy="1325563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group leads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33" b="50113"/>
          <a:stretch/>
        </p:blipFill>
        <p:spPr>
          <a:xfrm>
            <a:off x="4814573" y="1412645"/>
            <a:ext cx="1061334" cy="10589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8" t="115" r="28772" b="49885"/>
          <a:stretch/>
        </p:blipFill>
        <p:spPr>
          <a:xfrm>
            <a:off x="8460780" y="1402077"/>
            <a:ext cx="1058900" cy="10613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0" t="5082" r="10536" b="9877"/>
          <a:stretch/>
        </p:blipFill>
        <p:spPr>
          <a:xfrm>
            <a:off x="10334782" y="2737426"/>
            <a:ext cx="1058432" cy="10550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6" name="Picture 2" descr="NvB_Portrait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9" r="14195" b="-1098"/>
          <a:stretch/>
        </p:blipFill>
        <p:spPr bwMode="auto">
          <a:xfrm>
            <a:off x="4814573" y="2737426"/>
            <a:ext cx="1052817" cy="10655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8336" y="2739302"/>
            <a:ext cx="1069148" cy="10691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/>
          <a:srcRect l="33866" t="-176" r="28669" b="33573"/>
          <a:stretch/>
        </p:blipFill>
        <p:spPr>
          <a:xfrm>
            <a:off x="8460780" y="2728042"/>
            <a:ext cx="1072055" cy="10720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8" r="15941"/>
          <a:stretch/>
        </p:blipFill>
        <p:spPr>
          <a:xfrm>
            <a:off x="4792174" y="5335268"/>
            <a:ext cx="1075216" cy="11459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780" y="5318699"/>
            <a:ext cx="1125036" cy="11625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5C85-97EC-4990-9179-2BBD5B714F59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046725" y="3836515"/>
            <a:ext cx="2067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/>
              <a:t>Prof.</a:t>
            </a:r>
            <a:r>
              <a:rPr lang="en-GB" sz="1200" dirty="0"/>
              <a:t> Claus Lindbjerg Andersen</a:t>
            </a:r>
          </a:p>
          <a:p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University oh Aarhus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53634" y="3836515"/>
            <a:ext cx="1852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/>
              <a:t>Prof.</a:t>
            </a:r>
            <a:r>
              <a:rPr lang="en-GB" sz="1200" dirty="0"/>
              <a:t> Nikolas von </a:t>
            </a:r>
            <a:r>
              <a:rPr lang="en-GB" sz="1200" dirty="0" err="1"/>
              <a:t>Bubnoff</a:t>
            </a:r>
            <a:endParaRPr lang="en-GB" sz="1200" dirty="0"/>
          </a:p>
          <a:p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University Medical </a:t>
            </a:r>
            <a:r>
              <a:rPr lang="en-GB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Center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Schleswig-Holstein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149389" y="3834127"/>
            <a:ext cx="1837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/>
              <a:t>Prof.</a:t>
            </a:r>
            <a:r>
              <a:rPr lang="en-GB" sz="1200" dirty="0"/>
              <a:t> Christoffer Gebhardt</a:t>
            </a:r>
          </a:p>
          <a:p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University Medical </a:t>
            </a:r>
            <a:r>
              <a:rPr lang="en-GB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Center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Hamburg-Eppendorf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15486" y="3836515"/>
            <a:ext cx="15745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/>
              <a:t>Prof.</a:t>
            </a:r>
            <a:r>
              <a:rPr lang="en-GB" sz="1200" dirty="0"/>
              <a:t> Jean-Yves Pierga</a:t>
            </a:r>
          </a:p>
          <a:p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Institut Curie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29616" y="1790852"/>
            <a:ext cx="2138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/>
              <a:t>Prof.</a:t>
            </a:r>
            <a:r>
              <a:rPr lang="en-GB" sz="1200" dirty="0"/>
              <a:t> Catherine </a:t>
            </a:r>
            <a:r>
              <a:rPr lang="en-GB" sz="1200" dirty="0" err="1"/>
              <a:t>Alix-Panabières</a:t>
            </a:r>
            <a:endParaRPr lang="en-GB" sz="1200" dirty="0"/>
          </a:p>
          <a:p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University of Montpellier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764769" y="1789633"/>
            <a:ext cx="16954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/>
              <a:t>Prof.</a:t>
            </a:r>
            <a:r>
              <a:rPr lang="en-GB" sz="1200" dirty="0"/>
              <a:t> Paul </a:t>
            </a:r>
            <a:r>
              <a:rPr lang="en-GB" sz="1200" dirty="0" err="1"/>
              <a:t>Hofman</a:t>
            </a:r>
            <a:endParaRPr lang="en-GB" sz="1200" dirty="0"/>
          </a:p>
          <a:p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University Côte d’Azur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788830" y="5639230"/>
            <a:ext cx="2138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/>
              <a:t>Prof.</a:t>
            </a:r>
            <a:r>
              <a:rPr lang="en-GB" sz="1200" dirty="0"/>
              <a:t> Klaus Pantel</a:t>
            </a:r>
          </a:p>
          <a:p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University Medical </a:t>
            </a:r>
            <a:r>
              <a:rPr lang="en-GB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Center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Hamburg-Eppendorf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29616" y="5639230"/>
            <a:ext cx="1817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/>
              <a:t>Dr.</a:t>
            </a:r>
            <a:r>
              <a:rPr lang="en-GB" sz="1200" dirty="0"/>
              <a:t> Ariane Hallermayr</a:t>
            </a:r>
          </a:p>
          <a:p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Medizinisch Genetisches Zentrum München (MGZ)</a:t>
            </a:r>
          </a:p>
        </p:txBody>
      </p:sp>
      <p:cxnSp>
        <p:nvCxnSpPr>
          <p:cNvPr id="23" name="Straight Connector 22"/>
          <p:cNvCxnSpPr/>
          <p:nvPr/>
        </p:nvCxnSpPr>
        <p:spPr>
          <a:xfrm>
            <a:off x="4561269" y="2601359"/>
            <a:ext cx="7013403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561269" y="5150117"/>
            <a:ext cx="7013403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7689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0000"/>
                <a:lumMod val="11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Interaktive Schaltfläche: Anpassen 18">
            <a:hlinkClick r:id="rId2" highlightClick="1"/>
            <a:extLst>
              <a:ext uri="{FF2B5EF4-FFF2-40B4-BE49-F238E27FC236}">
                <a16:creationId xmlns:a16="http://schemas.microsoft.com/office/drawing/2014/main" id="{F60EF474-85CE-63A1-193F-F641D8B66D90}"/>
              </a:ext>
            </a:extLst>
          </p:cNvPr>
          <p:cNvSpPr/>
          <p:nvPr/>
        </p:nvSpPr>
        <p:spPr>
          <a:xfrm>
            <a:off x="343711" y="155643"/>
            <a:ext cx="1692612" cy="693906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66833" t="21392" r="1758" b="40440"/>
          <a:stretch/>
        </p:blipFill>
        <p:spPr>
          <a:xfrm>
            <a:off x="765536" y="1326613"/>
            <a:ext cx="3941379" cy="26940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4589" y="464171"/>
            <a:ext cx="8429368" cy="1212466"/>
          </a:xfrm>
        </p:spPr>
        <p:txBody>
          <a:bodyPr anchor="t">
            <a:normAutofit/>
          </a:bodyPr>
          <a:lstStyle/>
          <a:p>
            <a:r>
              <a:rPr lang="en-GB" sz="3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Leads of the Technology WGs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50648" y="2529914"/>
            <a:ext cx="1573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/>
              <a:t>Prof.</a:t>
            </a:r>
            <a:r>
              <a:rPr lang="en-GB" sz="1200" dirty="0"/>
              <a:t> Evi Lianidou</a:t>
            </a:r>
          </a:p>
          <a:p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University of Athens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/>
          <a:srcRect l="66833" t="59426" r="1758" b="2757"/>
          <a:stretch/>
        </p:blipFill>
        <p:spPr>
          <a:xfrm>
            <a:off x="765536" y="4020700"/>
            <a:ext cx="3941379" cy="2669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706" y="1343472"/>
            <a:ext cx="1061334" cy="113055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42" b="16595"/>
          <a:stretch/>
        </p:blipFill>
        <p:spPr>
          <a:xfrm>
            <a:off x="8564764" y="1321901"/>
            <a:ext cx="1105460" cy="10913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112"/>
          <a:stretch/>
        </p:blipFill>
        <p:spPr>
          <a:xfrm>
            <a:off x="10492948" y="1321901"/>
            <a:ext cx="1105460" cy="11044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1" name="Oval 20"/>
          <p:cNvSpPr/>
          <p:nvPr/>
        </p:nvSpPr>
        <p:spPr>
          <a:xfrm>
            <a:off x="5019566" y="1677382"/>
            <a:ext cx="1021653" cy="961044"/>
          </a:xfrm>
          <a:prstGeom prst="ellipse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6420" t="4494" r="4854" b="6780"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Oval 21"/>
          <p:cNvSpPr/>
          <p:nvPr/>
        </p:nvSpPr>
        <p:spPr>
          <a:xfrm>
            <a:off x="5019566" y="3532793"/>
            <a:ext cx="1021653" cy="961044"/>
          </a:xfrm>
          <a:prstGeom prst="ellipse">
            <a:avLst/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34669" t="-23454" r="34873" b="-34310"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Oval 22"/>
          <p:cNvSpPr/>
          <p:nvPr/>
        </p:nvSpPr>
        <p:spPr>
          <a:xfrm>
            <a:off x="5019566" y="5161955"/>
            <a:ext cx="1021653" cy="961044"/>
          </a:xfrm>
          <a:prstGeom prst="ellipse">
            <a:avLst/>
          </a:prstGeom>
          <a:blipFill rotWithShape="1">
            <a:blip r:embed="rId11"/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TextBox 19"/>
          <p:cNvSpPr txBox="1"/>
          <p:nvPr/>
        </p:nvSpPr>
        <p:spPr>
          <a:xfrm>
            <a:off x="5198382" y="1266058"/>
            <a:ext cx="735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CTC</a:t>
            </a:r>
            <a:endParaRPr lang="en-US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5209503" y="3229054"/>
            <a:ext cx="820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ctDNA</a:t>
            </a:r>
            <a:endParaRPr lang="en-US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5233447" y="5117850"/>
            <a:ext cx="593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EVs</a:t>
            </a:r>
            <a:endParaRPr lang="en-US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8324559" y="2529913"/>
            <a:ext cx="1868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/>
              <a:t>Prof.</a:t>
            </a:r>
            <a:r>
              <a:rPr lang="en-GB" sz="1200" dirty="0"/>
              <a:t> Nikolas </a:t>
            </a:r>
            <a:r>
              <a:rPr lang="en-GB" sz="1200" dirty="0" err="1"/>
              <a:t>Stöcklein</a:t>
            </a:r>
            <a:endParaRPr lang="en-GB" sz="1200" dirty="0"/>
          </a:p>
          <a:p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University Clinic Düsseldorf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407052" y="2529913"/>
            <a:ext cx="1696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/>
              <a:t>Prof.</a:t>
            </a:r>
            <a:r>
              <a:rPr lang="en-GB" sz="1200" dirty="0"/>
              <a:t> Yong-Jie Lu</a:t>
            </a:r>
          </a:p>
          <a:p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Queen Mary University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706" y="1321901"/>
            <a:ext cx="1061334" cy="11305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" t="7671" r="-884" b="21244"/>
          <a:stretch/>
        </p:blipFill>
        <p:spPr>
          <a:xfrm>
            <a:off x="6662124" y="3285371"/>
            <a:ext cx="1079916" cy="11501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118"/>
          <a:stretch/>
        </p:blipFill>
        <p:spPr>
          <a:xfrm>
            <a:off x="8564764" y="3300596"/>
            <a:ext cx="1101409" cy="11501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2" r="26715" b="11678"/>
          <a:stretch/>
        </p:blipFill>
        <p:spPr>
          <a:xfrm>
            <a:off x="10492948" y="3285371"/>
            <a:ext cx="1105460" cy="11452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5" name="TextBox 34"/>
          <p:cNvSpPr txBox="1"/>
          <p:nvPr/>
        </p:nvSpPr>
        <p:spPr>
          <a:xfrm>
            <a:off x="6550648" y="4512521"/>
            <a:ext cx="1573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/>
              <a:t>Prof.</a:t>
            </a:r>
            <a:r>
              <a:rPr lang="en-GB" sz="1200" dirty="0"/>
              <a:t> Ellen Heitzer</a:t>
            </a:r>
          </a:p>
          <a:p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University of Graz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478850" y="4505353"/>
            <a:ext cx="1573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/>
              <a:t>Dr.</a:t>
            </a:r>
            <a:r>
              <a:rPr lang="en-GB" sz="1200" dirty="0"/>
              <a:t> Patrizio Giacomini</a:t>
            </a:r>
          </a:p>
          <a:p>
            <a:r>
              <a:rPr lang="en-GB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Policlinico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Gemelli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259145" y="4512521"/>
            <a:ext cx="1665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/>
              <a:t>Prof.</a:t>
            </a:r>
            <a:r>
              <a:rPr lang="en-GB" sz="1200" dirty="0"/>
              <a:t> Ed </a:t>
            </a:r>
            <a:r>
              <a:rPr lang="en-GB" sz="1200" dirty="0" err="1"/>
              <a:t>Schuuring</a:t>
            </a:r>
            <a:endParaRPr lang="en-GB" sz="1200" dirty="0"/>
          </a:p>
          <a:p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University of Groningen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" t="1893" r="-884" b="20194"/>
          <a:stretch/>
        </p:blipFill>
        <p:spPr>
          <a:xfrm>
            <a:off x="6680706" y="5192331"/>
            <a:ext cx="1067033" cy="11639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97"/>
          <a:stretch/>
        </p:blipFill>
        <p:spPr>
          <a:xfrm>
            <a:off x="8604839" y="5192331"/>
            <a:ext cx="1061334" cy="11517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88" t="9471" r="888" b="17948"/>
          <a:stretch/>
        </p:blipFill>
        <p:spPr>
          <a:xfrm>
            <a:off x="10492948" y="5200410"/>
            <a:ext cx="1105460" cy="11558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1" name="TextBox 40"/>
          <p:cNvSpPr txBox="1"/>
          <p:nvPr/>
        </p:nvSpPr>
        <p:spPr>
          <a:xfrm>
            <a:off x="6550648" y="6435312"/>
            <a:ext cx="1573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/>
              <a:t>Prof.</a:t>
            </a:r>
            <a:r>
              <a:rPr lang="en-GB" sz="1200" dirty="0"/>
              <a:t> An Hendrix</a:t>
            </a:r>
          </a:p>
          <a:p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University of Ghent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512961" y="6435311"/>
            <a:ext cx="1573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/>
              <a:t>Dr.</a:t>
            </a:r>
            <a:r>
              <a:rPr lang="en-GB" sz="1200" dirty="0"/>
              <a:t> Franz </a:t>
            </a:r>
            <a:r>
              <a:rPr lang="en-GB" sz="1200" dirty="0" err="1"/>
              <a:t>Ricklefs</a:t>
            </a:r>
            <a:endParaRPr lang="en-GB" sz="1200" dirty="0"/>
          </a:p>
          <a:p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UKE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0305493" y="6415523"/>
            <a:ext cx="1573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PD Basant Thakur</a:t>
            </a:r>
          </a:p>
          <a:p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University Clinic Essen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>
            <a:off x="5024485" y="2948095"/>
            <a:ext cx="7013403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5024485" y="4956838"/>
            <a:ext cx="7013403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6D4B95A2-37E9-5EEA-4582-E1AEC448B317}"/>
              </a:ext>
            </a:extLst>
          </p:cNvPr>
          <p:cNvCxnSpPr>
            <a:cxnSpLocks/>
            <a:endCxn id="21" idx="3"/>
          </p:cNvCxnSpPr>
          <p:nvPr/>
        </p:nvCxnSpPr>
        <p:spPr>
          <a:xfrm flipV="1">
            <a:off x="4545496" y="2497684"/>
            <a:ext cx="623688" cy="172189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28940A7A-51DB-D5F3-FA15-30F271D80E4C}"/>
              </a:ext>
            </a:extLst>
          </p:cNvPr>
          <p:cNvCxnSpPr>
            <a:cxnSpLocks/>
          </p:cNvCxnSpPr>
          <p:nvPr/>
        </p:nvCxnSpPr>
        <p:spPr>
          <a:xfrm flipV="1">
            <a:off x="4545496" y="4020700"/>
            <a:ext cx="687951" cy="63081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4A5C7223-4C40-F319-CCDE-A57D6734CAC3}"/>
              </a:ext>
            </a:extLst>
          </p:cNvPr>
          <p:cNvCxnSpPr>
            <a:cxnSpLocks/>
          </p:cNvCxnSpPr>
          <p:nvPr/>
        </p:nvCxnSpPr>
        <p:spPr>
          <a:xfrm>
            <a:off x="4551123" y="4967018"/>
            <a:ext cx="510930" cy="52016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31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6968">
              <a:schemeClr val="bg1"/>
            </a:gs>
            <a:gs pos="99000">
              <a:schemeClr val="accent4">
                <a:lumMod val="20000"/>
                <a:lumOff val="80000"/>
              </a:schemeClr>
            </a:gs>
            <a:gs pos="22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 Liquid Biopsy Society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222567-DB23-427C-B99F-0BA720C11A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029E36-69FA-E240-90B0-A080C38E546A}"/>
              </a:ext>
            </a:extLst>
          </p:cNvPr>
          <p:cNvSpPr/>
          <p:nvPr/>
        </p:nvSpPr>
        <p:spPr>
          <a:xfrm>
            <a:off x="302234" y="1541175"/>
            <a:ext cx="115875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Proposal of </a:t>
            </a:r>
            <a:r>
              <a:rPr kumimoji="0" lang="en-GB" sz="2800" b="1" i="0" u="sng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new Working Group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Bioinformatics and Artificial Intelligence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87BF4B04-BD5D-4041-87E7-BC60E8433C92}"/>
              </a:ext>
            </a:extLst>
          </p:cNvPr>
          <p:cNvGrpSpPr/>
          <p:nvPr/>
        </p:nvGrpSpPr>
        <p:grpSpPr>
          <a:xfrm>
            <a:off x="4496935" y="2746355"/>
            <a:ext cx="2133598" cy="2844548"/>
            <a:chOff x="4651514" y="2825868"/>
            <a:chExt cx="2133598" cy="2844548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2AF908A-D150-2F4C-BF7A-32BAC4AFA4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colorTemperature colorTemp="88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l="76097" t="387" r="337" b="-387"/>
            <a:stretch/>
          </p:blipFill>
          <p:spPr>
            <a:xfrm>
              <a:off x="4651514" y="2825868"/>
              <a:ext cx="1969696" cy="283281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3" name="Hexagone 12">
              <a:extLst>
                <a:ext uri="{FF2B5EF4-FFF2-40B4-BE49-F238E27FC236}">
                  <a16:creationId xmlns:a16="http://schemas.microsoft.com/office/drawing/2014/main" id="{583CCBEC-66D8-8348-97F7-BCF158FE519D}"/>
                </a:ext>
              </a:extLst>
            </p:cNvPr>
            <p:cNvSpPr/>
            <p:nvPr/>
          </p:nvSpPr>
          <p:spPr>
            <a:xfrm rot="1810057">
              <a:off x="5039353" y="3230557"/>
              <a:ext cx="1278377" cy="1150781"/>
            </a:xfrm>
            <a:prstGeom prst="hexagon">
              <a:avLst>
                <a:gd name="adj" fmla="val 28833"/>
                <a:gd name="vf" fmla="val 115470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02239AB9-E7D1-5F41-9F95-95D66C91D1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5094" y="3434770"/>
              <a:ext cx="906893" cy="702045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CA991E6-1FC7-B94E-A26B-C7B6CFE17AFA}"/>
                </a:ext>
              </a:extLst>
            </p:cNvPr>
            <p:cNvSpPr/>
            <p:nvPr/>
          </p:nvSpPr>
          <p:spPr>
            <a:xfrm>
              <a:off x="4651515" y="5035825"/>
              <a:ext cx="1969696" cy="622853"/>
            </a:xfrm>
            <a:prstGeom prst="rect">
              <a:avLst/>
            </a:prstGeom>
            <a:solidFill>
              <a:srgbClr val="FAFE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D1DD4108-E63E-984A-9B11-924BDC4041E0}"/>
                </a:ext>
              </a:extLst>
            </p:cNvPr>
            <p:cNvSpPr txBox="1"/>
            <p:nvPr/>
          </p:nvSpPr>
          <p:spPr>
            <a:xfrm>
              <a:off x="4704521" y="5024085"/>
              <a:ext cx="20805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BIOINFORMATICS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AI</a:t>
              </a: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36CE0D5A-1A4C-C5A4-0B5A-60D5015E11FE}"/>
              </a:ext>
            </a:extLst>
          </p:cNvPr>
          <p:cNvSpPr txBox="1"/>
          <p:nvPr/>
        </p:nvSpPr>
        <p:spPr>
          <a:xfrm>
            <a:off x="6630533" y="5209833"/>
            <a:ext cx="2770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Nuria</a:t>
            </a:r>
            <a:r>
              <a:rPr lang="fr-FR" dirty="0"/>
              <a:t> </a:t>
            </a:r>
            <a:r>
              <a:rPr lang="fr-FR" dirty="0" err="1"/>
              <a:t>Malats</a:t>
            </a:r>
            <a:r>
              <a:rPr lang="fr-FR" dirty="0"/>
              <a:t>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950EEB-31AB-E6B2-D9F0-689753AE1CE0}"/>
              </a:ext>
            </a:extLst>
          </p:cNvPr>
          <p:cNvSpPr txBox="1"/>
          <p:nvPr/>
        </p:nvSpPr>
        <p:spPr>
          <a:xfrm>
            <a:off x="7955506" y="5783093"/>
            <a:ext cx="2770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2">
                    <a:lumMod val="50000"/>
                  </a:schemeClr>
                </a:solidFill>
              </a:rPr>
              <a:t>Discussions </a:t>
            </a:r>
            <a:r>
              <a:rPr lang="fr-FR" b="1" dirty="0" err="1">
                <a:solidFill>
                  <a:schemeClr val="accent2">
                    <a:lumMod val="50000"/>
                  </a:schemeClr>
                </a:solidFill>
              </a:rPr>
              <a:t>with</a:t>
            </a:r>
            <a:r>
              <a:rPr lang="fr-FR" b="1" dirty="0">
                <a:solidFill>
                  <a:schemeClr val="accent2">
                    <a:lumMod val="50000"/>
                  </a:schemeClr>
                </a:solidFill>
              </a:rPr>
              <a:t>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F38078C-B50A-B3BD-4742-A4B2B6241F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820" y="5509333"/>
            <a:ext cx="906893" cy="877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842024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3000">
              <a:schemeClr val="bg1"/>
            </a:gs>
            <a:gs pos="0">
              <a:schemeClr val="bg1">
                <a:tint val="90000"/>
                <a:lumMod val="11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F22CB7-32A9-1057-91F5-2635A5B029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6FF85-EA11-1447-A503-36827345E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1030"/>
            <a:ext cx="10515600" cy="4351338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New ELBS members in 2024</a:t>
            </a:r>
          </a:p>
          <a:p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Congresses &amp; Conferences where                        has been presented. </a:t>
            </a:r>
          </a:p>
          <a:p>
            <a:pPr marL="0" indent="0">
              <a:buNone/>
            </a:pPr>
            <a:endParaRPr lang="en-US" sz="800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GB" sz="2400" b="1" dirty="0">
                <a:solidFill>
                  <a:schemeClr val="bg1">
                    <a:lumMod val="85000"/>
                  </a:schemeClr>
                </a:solidFill>
              </a:rPr>
              <a:t>Special Issue : </a:t>
            </a:r>
            <a:r>
              <a:rPr lang="en-GB" sz="2400" b="1" i="1" dirty="0">
                <a:solidFill>
                  <a:schemeClr val="bg1">
                    <a:lumMod val="85000"/>
                  </a:schemeClr>
                </a:solidFill>
              </a:rPr>
              <a:t>Journal of Experimental &amp; Clinical Cancer Research</a:t>
            </a:r>
          </a:p>
          <a:p>
            <a:endParaRPr lang="en-GB" sz="2400" b="1" i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GB" sz="2400" b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ELBS supported Symposium</a:t>
            </a:r>
          </a:p>
          <a:p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GB" sz="2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to another Society</a:t>
            </a:r>
          </a:p>
          <a:p>
            <a:endParaRPr lang="en-GB" sz="2400" b="1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group leads</a:t>
            </a:r>
          </a:p>
          <a:p>
            <a:endParaRPr lang="en-US" b="1" dirty="0">
              <a:solidFill>
                <a:srgbClr val="00B050"/>
              </a:solidFill>
            </a:endParaRPr>
          </a:p>
          <a:p>
            <a:r>
              <a:rPr lang="en-US" sz="3200" b="1" dirty="0">
                <a:solidFill>
                  <a:srgbClr val="0070C0"/>
                </a:solidFill>
              </a:rPr>
              <a:t>ELBS Meetings in 2024</a:t>
            </a:r>
          </a:p>
          <a:p>
            <a:pPr marL="0" indent="0">
              <a:buNone/>
            </a:pPr>
            <a:endParaRPr lang="en-US" b="1" dirty="0">
              <a:solidFill>
                <a:srgbClr val="C00000"/>
              </a:solidFill>
            </a:endParaRPr>
          </a:p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Master Classes 2024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856FEF-4879-035B-6B3D-0F1A94841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 Liquid Biopsy Society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D02C7E-BE18-2506-3FDF-53C631D09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222567-DB23-427C-B99F-0BA720C11A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DFBAAD2-7804-F230-A335-451A8883B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1341" y="2179646"/>
            <a:ext cx="793433" cy="411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298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5000">
              <a:schemeClr val="bg1"/>
            </a:gs>
            <a:gs pos="99000">
              <a:schemeClr val="accent1">
                <a:lumMod val="20000"/>
                <a:lumOff val="80000"/>
              </a:schemeClr>
            </a:gs>
            <a:gs pos="22000">
              <a:schemeClr val="bg1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307123-455F-5F7B-D9CC-9CAACB457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CCC75-FC61-B9D6-70DD-BBEF3152EF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1030"/>
            <a:ext cx="10515600" cy="4351338"/>
          </a:xfrm>
        </p:spPr>
        <p:txBody>
          <a:bodyPr>
            <a:normAutofit fontScale="62500" lnSpcReduction="20000"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New ELBS members in 2024</a:t>
            </a:r>
          </a:p>
          <a:p>
            <a:endParaRPr lang="en-US" b="1" dirty="0">
              <a:solidFill>
                <a:srgbClr val="0070C0"/>
              </a:solidFill>
            </a:endParaRPr>
          </a:p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Congresses &amp; Conferences where                        has been presented. </a:t>
            </a:r>
          </a:p>
          <a:p>
            <a:pPr marL="0" indent="0">
              <a:buNone/>
            </a:pPr>
            <a:endParaRPr lang="en-US" sz="800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GB" sz="2400" b="1" dirty="0">
                <a:solidFill>
                  <a:schemeClr val="bg1">
                    <a:lumMod val="85000"/>
                  </a:schemeClr>
                </a:solidFill>
              </a:rPr>
              <a:t>Special Issue : </a:t>
            </a:r>
            <a:r>
              <a:rPr lang="en-GB" sz="2400" b="1" i="1" dirty="0">
                <a:solidFill>
                  <a:schemeClr val="bg1">
                    <a:lumMod val="85000"/>
                  </a:schemeClr>
                </a:solidFill>
              </a:rPr>
              <a:t>Journal of Experimental &amp; Clinical Cancer Research</a:t>
            </a:r>
          </a:p>
          <a:p>
            <a:endParaRPr lang="en-GB" sz="2400" b="1" i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GB" sz="2400" b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ELBS supported Symposium</a:t>
            </a:r>
          </a:p>
          <a:p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GB" sz="2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to another Society</a:t>
            </a:r>
          </a:p>
          <a:p>
            <a:endParaRPr lang="en-GB" sz="2400" b="1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group leads</a:t>
            </a:r>
          </a:p>
          <a:p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ELBS Meetings in 2024</a:t>
            </a:r>
          </a:p>
          <a:p>
            <a:pPr marL="0" indent="0">
              <a:buNone/>
            </a:pPr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Master Classes 2024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CF88BB-7FAF-BF6A-A1CF-597EA9DF1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 Liquid Biopsy Society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8FA12-911F-F888-297D-30796CE58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222567-DB23-427C-B99F-0BA720C11A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E66BBFE-6D1E-C894-A56B-6A63A942A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1341" y="2179646"/>
            <a:ext cx="793433" cy="411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B428205-836E-E345-13F8-9869C51918E2}"/>
              </a:ext>
            </a:extLst>
          </p:cNvPr>
          <p:cNvSpPr/>
          <p:nvPr/>
        </p:nvSpPr>
        <p:spPr>
          <a:xfrm>
            <a:off x="781050" y="1701030"/>
            <a:ext cx="45720" cy="41719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193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5000">
              <a:schemeClr val="bg1"/>
            </a:gs>
            <a:gs pos="99000">
              <a:schemeClr val="accent2">
                <a:lumMod val="20000"/>
                <a:lumOff val="80000"/>
              </a:schemeClr>
            </a:gs>
            <a:gs pos="22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358" y="178169"/>
            <a:ext cx="8643551" cy="1325563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ELBS WG meetings 2024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087395" y="1624788"/>
            <a:ext cx="1052795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600" b="1" dirty="0">
                <a:solidFill>
                  <a:srgbClr val="00B050"/>
                </a:solidFill>
              </a:rPr>
              <a:t>Clinical WG</a:t>
            </a:r>
            <a:r>
              <a:rPr lang="en-GB" dirty="0"/>
              <a:t>: </a:t>
            </a:r>
            <a:r>
              <a:rPr lang="en-GB" b="1" dirty="0"/>
              <a:t>1 meeting </a:t>
            </a:r>
            <a:r>
              <a:rPr lang="en-DE" dirty="0"/>
              <a:t>–</a:t>
            </a:r>
            <a:r>
              <a:rPr lang="en-GB" dirty="0"/>
              <a:t> Topic; Rare neuroendocrine </a:t>
            </a:r>
            <a:r>
              <a:rPr lang="en-GB" dirty="0" err="1"/>
              <a:t>tumors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sz="2600" b="1" dirty="0">
                <a:solidFill>
                  <a:srgbClr val="0070C0"/>
                </a:solidFill>
              </a:rPr>
              <a:t>Technology WGs</a:t>
            </a:r>
            <a:r>
              <a:rPr lang="en-GB" dirty="0"/>
              <a:t>: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b="1" dirty="0"/>
              <a:t>CTC: </a:t>
            </a:r>
            <a:r>
              <a:rPr lang="en-GB" dirty="0"/>
              <a:t>	2 WG meetings (1 more upcoming)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b="1" dirty="0" err="1"/>
              <a:t>ctDNA</a:t>
            </a:r>
            <a:r>
              <a:rPr lang="en-GB" dirty="0"/>
              <a:t>: 1 WG meeting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b="1" dirty="0"/>
              <a:t>EV:</a:t>
            </a:r>
            <a:r>
              <a:rPr lang="en-GB" dirty="0"/>
              <a:t> 	2 WG meetings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sz="2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Regulatory WG</a:t>
            </a:r>
            <a:r>
              <a:rPr lang="en-GB" dirty="0"/>
              <a:t>: </a:t>
            </a:r>
            <a:r>
              <a:rPr lang="en-GB" b="1" dirty="0"/>
              <a:t>1 Workshop </a:t>
            </a:r>
            <a:r>
              <a:rPr lang="en-GB" dirty="0"/>
              <a:t>on ““IVDR &amp; Reimbursement - </a:t>
            </a:r>
            <a:r>
              <a:rPr lang="en-GB" i="1" dirty="0"/>
              <a:t>The future of liquid biopsy adoption in Europe</a:t>
            </a:r>
            <a:r>
              <a:rPr lang="en-GB" dirty="0"/>
              <a:t>” </a:t>
            </a:r>
            <a:r>
              <a:rPr lang="en-GB" sz="2000" dirty="0"/>
              <a:t>(27</a:t>
            </a:r>
            <a:r>
              <a:rPr lang="en-GB" sz="2000" baseline="30000" dirty="0"/>
              <a:t>th</a:t>
            </a:r>
            <a:r>
              <a:rPr lang="en-GB" sz="2000" dirty="0"/>
              <a:t> November 2 – 5 pm)</a:t>
            </a:r>
            <a:endParaRPr lang="en-US" sz="20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7147DBF-E671-3E4C-0C72-F9D0A703FB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42" r="50832" b="8384"/>
          <a:stretch/>
        </p:blipFill>
        <p:spPr>
          <a:xfrm>
            <a:off x="278732" y="1446582"/>
            <a:ext cx="595833" cy="7764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225EFA4-8803-96F2-9BFB-479DC0BE02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571" t="387" r="25804" b="-387"/>
          <a:stretch/>
        </p:blipFill>
        <p:spPr>
          <a:xfrm>
            <a:off x="278732" y="3139282"/>
            <a:ext cx="649277" cy="9314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1B327C2-298C-2C2C-044E-D68F54096B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097" t="387" r="337" b="-387"/>
          <a:stretch/>
        </p:blipFill>
        <p:spPr>
          <a:xfrm>
            <a:off x="291984" y="4814444"/>
            <a:ext cx="636025" cy="9147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776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5000">
              <a:schemeClr val="bg1"/>
            </a:gs>
            <a:gs pos="99000">
              <a:schemeClr val="accent2">
                <a:lumMod val="20000"/>
                <a:lumOff val="80000"/>
              </a:schemeClr>
            </a:gs>
            <a:gs pos="22000">
              <a:schemeClr val="bg1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C38217-AE1C-ED44-8664-5DE490A78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F14CA9-72BC-25A5-02B3-884FA25D0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1030"/>
            <a:ext cx="10515600" cy="4351338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New ELBS members in 2024</a:t>
            </a:r>
          </a:p>
          <a:p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Congresses &amp; Conferences where                        has been presented. </a:t>
            </a:r>
          </a:p>
          <a:p>
            <a:pPr marL="0" indent="0">
              <a:buNone/>
            </a:pPr>
            <a:endParaRPr lang="en-US" sz="800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GB" sz="2400" b="1" dirty="0">
                <a:solidFill>
                  <a:schemeClr val="bg1">
                    <a:lumMod val="85000"/>
                  </a:schemeClr>
                </a:solidFill>
              </a:rPr>
              <a:t>Special Issue : </a:t>
            </a:r>
            <a:r>
              <a:rPr lang="en-GB" sz="2400" b="1" i="1" dirty="0">
                <a:solidFill>
                  <a:schemeClr val="bg1">
                    <a:lumMod val="85000"/>
                  </a:schemeClr>
                </a:solidFill>
              </a:rPr>
              <a:t>Journal of Experimental &amp; Clinical Cancer Research</a:t>
            </a:r>
          </a:p>
          <a:p>
            <a:endParaRPr lang="en-GB" sz="2400" b="1" i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GB" sz="2400" b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ELBS supported Symposium</a:t>
            </a:r>
          </a:p>
          <a:p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GB" sz="2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to another Society</a:t>
            </a:r>
          </a:p>
          <a:p>
            <a:endParaRPr lang="en-GB" sz="2400" b="1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group leads</a:t>
            </a:r>
          </a:p>
          <a:p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ELBS Meetings in 2024</a:t>
            </a:r>
          </a:p>
          <a:p>
            <a:pPr marL="0" indent="0">
              <a:buNone/>
            </a:pPr>
            <a:endParaRPr lang="en-US" b="1" dirty="0">
              <a:solidFill>
                <a:srgbClr val="C00000"/>
              </a:solidFill>
            </a:endParaRPr>
          </a:p>
          <a:p>
            <a:r>
              <a:rPr lang="en-US" sz="3200" b="1" dirty="0">
                <a:solidFill>
                  <a:srgbClr val="C00000"/>
                </a:solidFill>
              </a:rPr>
              <a:t>Master Classes 2024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F6528A-EBDA-AD66-11C8-CFD8944BF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 Liquid Biopsy Society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2F9254-FA1F-2D5F-2107-A1530CD5E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222567-DB23-427C-B99F-0BA720C11A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B0982F7-6484-CC93-2C59-04A20797B1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1341" y="2179646"/>
            <a:ext cx="793433" cy="411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3E24B98-A515-A6E4-A4D8-A98C4DE4D5CB}"/>
              </a:ext>
            </a:extLst>
          </p:cNvPr>
          <p:cNvSpPr/>
          <p:nvPr/>
        </p:nvSpPr>
        <p:spPr>
          <a:xfrm>
            <a:off x="792480" y="1701030"/>
            <a:ext cx="45720" cy="417195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1818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04349E4-9273-43EF-8AAD-E8C1F567FD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922" y="1845696"/>
            <a:ext cx="3178027" cy="174453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F0172EF-631E-485F-A2FB-44F4937F25D8}"/>
              </a:ext>
            </a:extLst>
          </p:cNvPr>
          <p:cNvSpPr txBox="1"/>
          <p:nvPr/>
        </p:nvSpPr>
        <p:spPr>
          <a:xfrm>
            <a:off x="3501171" y="719031"/>
            <a:ext cx="47235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2024 Master Classes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1958ED7-EF04-45A9-B17F-B63CB2ED40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596"/>
          <a:stretch/>
        </p:blipFill>
        <p:spPr>
          <a:xfrm>
            <a:off x="2351277" y="4260551"/>
            <a:ext cx="7791450" cy="2517754"/>
          </a:xfrm>
          <a:prstGeom prst="rect">
            <a:avLst/>
          </a:prstGeom>
        </p:spPr>
      </p:pic>
      <p:pic>
        <p:nvPicPr>
          <p:cNvPr id="7" name="Picture 270" descr="https://png2.kisspng.com/sh/2f4b942eb53a75aea31e6c14927fc8db/L0KzQYm3U8A4N6d4j5H0aYP2gLBuTgRme6UyjOdrZT3lfLF2hL11baR5RdR1b3BnPbTokwRwd58yTdNqMHG4c4m6WcY0OmUzSaUDM0G1QYK4VcIxPGg8TqY5MkO4QXB3jvc=/kisspng-test-tube-blood-test-blood-cartoon-5aa0a5c8396324.1383121115204776402351.png">
            <a:extLst>
              <a:ext uri="{FF2B5EF4-FFF2-40B4-BE49-F238E27FC236}">
                <a16:creationId xmlns:a16="http://schemas.microsoft.com/office/drawing/2014/main" id="{186110AB-E97E-45C7-92D1-D4E5BBC27A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1186">
            <a:off x="4657006" y="4448755"/>
            <a:ext cx="635416" cy="598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7239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D7242-2E59-DB4A-C022-7E0DB7B179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3068" y="317570"/>
            <a:ext cx="11185863" cy="1655762"/>
          </a:xfrm>
        </p:spPr>
        <p:txBody>
          <a:bodyPr>
            <a:normAutofit/>
          </a:bodyPr>
          <a:lstStyle/>
          <a:p>
            <a:r>
              <a:rPr lang="en-US" sz="4800" dirty="0"/>
              <a:t>New horizons of molecular testing for targeted therapy in lung cancer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02D611-7AFF-9B77-28DF-DCAFAA5736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14410"/>
            <a:ext cx="9003323" cy="537612"/>
          </a:xfrm>
        </p:spPr>
        <p:txBody>
          <a:bodyPr/>
          <a:lstStyle/>
          <a:p>
            <a:r>
              <a:rPr lang="en-US" dirty="0"/>
              <a:t>PRESENTED BY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E38DA1D-8509-59B9-3D6D-D77C7A35692B}"/>
              </a:ext>
            </a:extLst>
          </p:cNvPr>
          <p:cNvSpPr txBox="1">
            <a:spLocks/>
          </p:cNvSpPr>
          <p:nvPr/>
        </p:nvSpPr>
        <p:spPr>
          <a:xfrm>
            <a:off x="1629166" y="3455488"/>
            <a:ext cx="9956193" cy="5376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AA818"/>
              </a:buClr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AA818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AA818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AA818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AA818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AA81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Paul Hofman, MD, PhD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AA81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IHU RespirERA, Louis Pasteur Hospital, Nice, France </a:t>
            </a:r>
          </a:p>
        </p:txBody>
      </p:sp>
      <p:pic>
        <p:nvPicPr>
          <p:cNvPr id="5" name="Image 4" descr="E:\IHU\Communication\IHU Logo\3.png">
            <a:extLst>
              <a:ext uri="{FF2B5EF4-FFF2-40B4-BE49-F238E27FC236}">
                <a16:creationId xmlns:a16="http://schemas.microsoft.com/office/drawing/2014/main" id="{9A29A85D-78B9-430B-9B56-C0AA8CD0555D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67" t="9334" r="23332" b="36465"/>
          <a:stretch/>
        </p:blipFill>
        <p:spPr bwMode="auto">
          <a:xfrm>
            <a:off x="1524000" y="2062785"/>
            <a:ext cx="1652632" cy="18709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3FC5513-5ED9-46EC-8FEC-F90711D33C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352" y="2377962"/>
            <a:ext cx="3187774" cy="914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92462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chemeClr val="bg1"/>
            </a:gs>
            <a:gs pos="99000">
              <a:schemeClr val="accent2">
                <a:lumMod val="20000"/>
                <a:lumOff val="80000"/>
              </a:schemeClr>
            </a:gs>
            <a:gs pos="22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5B9E806-DB5E-4515-9035-C7FE78DF71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923" y="4105137"/>
            <a:ext cx="3686174" cy="25469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E23F3E0-DCFA-4DC7-A759-254AFA3236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052" y="4105136"/>
            <a:ext cx="3820400" cy="25469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627FC96-1466-4E48-B9D1-259AB03BF6A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694" t="12092" r="24293" b="6685"/>
          <a:stretch/>
        </p:blipFill>
        <p:spPr>
          <a:xfrm>
            <a:off x="4541894" y="87437"/>
            <a:ext cx="3325636" cy="38945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EB196D1-BB0D-4EAF-8657-2F2D031929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080" y="879689"/>
            <a:ext cx="3325636" cy="964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468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9B5AE67-A107-4808-91E0-CDD3573180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346" t="39626" r="3621" b="9407"/>
          <a:stretch/>
        </p:blipFill>
        <p:spPr>
          <a:xfrm>
            <a:off x="5263189" y="2750295"/>
            <a:ext cx="6738893" cy="410770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4C83B13-0C3B-47BE-8F81-25EF8F0012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407" t="12439" r="3945" b="41590"/>
          <a:stretch/>
        </p:blipFill>
        <p:spPr>
          <a:xfrm>
            <a:off x="11876" y="0"/>
            <a:ext cx="5687345" cy="3152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48DCCCD-0BE6-4F7A-AE59-8335AE530DDD}"/>
              </a:ext>
            </a:extLst>
          </p:cNvPr>
          <p:cNvSpPr txBox="1"/>
          <p:nvPr/>
        </p:nvSpPr>
        <p:spPr>
          <a:xfrm>
            <a:off x="1185123" y="3663892"/>
            <a:ext cx="334085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MODULE 12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LIQUID BIOPSY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4BB23B2-5F15-44F3-8A5A-AACBBFBE0F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071" y="5498531"/>
            <a:ext cx="3325636" cy="964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58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E97A4FBE-C461-483F-9152-F90F8A4F93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060" t="7584" r="19014" b="10704"/>
          <a:stretch/>
        </p:blipFill>
        <p:spPr>
          <a:xfrm>
            <a:off x="6096000" y="2187723"/>
            <a:ext cx="4869552" cy="476959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B502933-0060-4308-9FF8-EC547269C9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730" t="19789" r="19008" b="27127"/>
          <a:stretch/>
        </p:blipFill>
        <p:spPr>
          <a:xfrm>
            <a:off x="554690" y="3589234"/>
            <a:ext cx="5064284" cy="326876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399FE10-A2E1-43AC-92FF-119BA39FD88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345" t="7553" r="19393" b="35586"/>
          <a:stretch/>
        </p:blipFill>
        <p:spPr>
          <a:xfrm>
            <a:off x="574369" y="0"/>
            <a:ext cx="5024927" cy="347414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DA9AD24-7CD9-4F97-B8A5-46216094CD5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495" t="13143" r="32963" b="60068"/>
          <a:stretch/>
        </p:blipFill>
        <p:spPr>
          <a:xfrm>
            <a:off x="6212020" y="0"/>
            <a:ext cx="4869553" cy="2124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29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5000">
              <a:schemeClr val="bg1"/>
            </a:gs>
            <a:gs pos="99000">
              <a:schemeClr val="accent4">
                <a:lumMod val="20000"/>
                <a:lumOff val="80000"/>
              </a:schemeClr>
            </a:gs>
            <a:gs pos="22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0D175E-CE1B-4CAA-B356-03F3EE8476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72" t="19817" r="10687" b="6054"/>
          <a:stretch/>
        </p:blipFill>
        <p:spPr>
          <a:xfrm>
            <a:off x="251671" y="0"/>
            <a:ext cx="10747043" cy="571290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D737DD9-2665-44B7-9BE0-034108B5F7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407" y="5712903"/>
            <a:ext cx="3282255" cy="952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F8C097D-F1AB-4632-82D0-BD00E33BED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060" y="3958284"/>
            <a:ext cx="1047576" cy="13967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EB891AB-9C24-4777-AFC8-C4A63B6EA3B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84" r="11838" b="17778"/>
          <a:stretch/>
        </p:blipFill>
        <p:spPr>
          <a:xfrm>
            <a:off x="6980752" y="3958284"/>
            <a:ext cx="1031112" cy="13967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514A53A-C5B9-4C18-A864-5517D77F7AD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5964"/>
          <a:stretch/>
        </p:blipFill>
        <p:spPr>
          <a:xfrm>
            <a:off x="5725091" y="3947847"/>
            <a:ext cx="1128774" cy="1417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73D7368-AFEB-4E06-A8FC-D3EFE185893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18"/>
          <a:stretch/>
        </p:blipFill>
        <p:spPr>
          <a:xfrm>
            <a:off x="8138751" y="3963695"/>
            <a:ext cx="952116" cy="1385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0CA38C4-67F5-4502-8402-67E020D8A1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754" y="3958284"/>
            <a:ext cx="1194417" cy="13967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91BD37C-0F7A-491A-A554-80EEC08C55A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47"/>
          <a:stretch/>
        </p:blipFill>
        <p:spPr>
          <a:xfrm>
            <a:off x="7255142" y="5455706"/>
            <a:ext cx="1129195" cy="12890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7F703E3-D1F9-49A5-A9F3-1EFF48C0063D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2317" r="26444" b="16304"/>
          <a:stretch/>
        </p:blipFill>
        <p:spPr>
          <a:xfrm>
            <a:off x="8518587" y="5455706"/>
            <a:ext cx="1129195" cy="12890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0177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6968">
              <a:schemeClr val="bg1"/>
            </a:gs>
            <a:gs pos="99000">
              <a:schemeClr val="accent2">
                <a:lumMod val="20000"/>
                <a:lumOff val="80000"/>
              </a:schemeClr>
            </a:gs>
            <a:gs pos="22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DC94B1-32B2-944E-A1BF-1B4197C6511E}"/>
              </a:ext>
            </a:extLst>
          </p:cNvPr>
          <p:cNvSpPr txBox="1"/>
          <p:nvPr/>
        </p:nvSpPr>
        <p:spPr>
          <a:xfrm>
            <a:off x="1431235" y="2557668"/>
            <a:ext cx="6149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Thank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for </a:t>
            </a:r>
            <a:r>
              <a:rPr kumimoji="0" lang="fr-FR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attention !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4B77FDE-ECA0-D345-8035-9192719EB6B4}"/>
              </a:ext>
            </a:extLst>
          </p:cNvPr>
          <p:cNvSpPr txBox="1"/>
          <p:nvPr/>
        </p:nvSpPr>
        <p:spPr>
          <a:xfrm>
            <a:off x="5559288" y="3611216"/>
            <a:ext cx="3650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 </a:t>
            </a:r>
            <a:r>
              <a:rPr kumimoji="0" lang="fr-FR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Any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Questions ?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1D7802E-DCA9-F440-9B3B-2AF87166B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9878" y="1808391"/>
            <a:ext cx="2032000" cy="23876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116E521-12BF-619E-489C-F541F6FC29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060" b="75754" l="3482" r="313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223" r="65184" b="17409"/>
          <a:stretch/>
        </p:blipFill>
        <p:spPr>
          <a:xfrm>
            <a:off x="9026986" y="1610832"/>
            <a:ext cx="366550" cy="39511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3F2E345-1BD8-F103-09E6-67B05DB423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060" b="75754" l="3482" r="313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223" r="65184" b="17409"/>
          <a:stretch/>
        </p:blipFill>
        <p:spPr>
          <a:xfrm>
            <a:off x="9393536" y="1512053"/>
            <a:ext cx="366550" cy="39511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886272C-556C-0BEB-2ED3-1EC7C267FC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1060" b="75754" l="3482" r="313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223" r="65184" b="17409"/>
          <a:stretch/>
        </p:blipFill>
        <p:spPr>
          <a:xfrm>
            <a:off x="9742603" y="1610832"/>
            <a:ext cx="366550" cy="39511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E98C527-23E6-FBAD-369F-ACD6BD8770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1060" b="75754" l="3482" r="313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223" r="65184" b="17409"/>
          <a:stretch/>
        </p:blipFill>
        <p:spPr>
          <a:xfrm>
            <a:off x="9873227" y="1954016"/>
            <a:ext cx="255023" cy="27489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1A1E70A-4D24-2865-A4D1-8DE0A20D169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1060" b="75754" l="3482" r="313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223" r="65184" b="17409"/>
          <a:stretch/>
        </p:blipFill>
        <p:spPr>
          <a:xfrm>
            <a:off x="9818803" y="2203509"/>
            <a:ext cx="214150" cy="23084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5C4FAE7-2FE7-42E0-DFBC-63872497379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1060" b="75754" l="3482" r="313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223" r="65184" b="17409"/>
          <a:stretch/>
        </p:blipFill>
        <p:spPr>
          <a:xfrm>
            <a:off x="8863577" y="2142390"/>
            <a:ext cx="214150" cy="23084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C9DF5B4-7ED7-7C50-817F-91F9853D470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1060" b="75754" l="3482" r="313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223" r="65184" b="17409"/>
          <a:stretch/>
        </p:blipFill>
        <p:spPr>
          <a:xfrm>
            <a:off x="8932599" y="1895651"/>
            <a:ext cx="255023" cy="27489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27FE756-A3C7-E916-556F-9F2EDEB2D1C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1060" b="75754" l="3482" r="313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223" r="65184" b="17409"/>
          <a:stretch/>
        </p:blipFill>
        <p:spPr>
          <a:xfrm>
            <a:off x="8964149" y="2374652"/>
            <a:ext cx="168526" cy="18166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FF7BA9-5EDA-8867-7F8B-AFCA2FBF430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1060" b="75754" l="3482" r="313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223" r="65184" b="17409"/>
          <a:stretch/>
        </p:blipFill>
        <p:spPr>
          <a:xfrm>
            <a:off x="9091149" y="2488952"/>
            <a:ext cx="168526" cy="18166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74C4C90-3A57-CF2A-2EBA-9EBC0CF35C8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1060" b="75754" l="3482" r="313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223" r="65184" b="17409"/>
          <a:stretch/>
        </p:blipFill>
        <p:spPr>
          <a:xfrm>
            <a:off x="9243722" y="2603252"/>
            <a:ext cx="142953" cy="154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1780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6968">
              <a:schemeClr val="bg1"/>
            </a:gs>
            <a:gs pos="99000">
              <a:schemeClr val="accent2">
                <a:lumMod val="20000"/>
                <a:lumOff val="80000"/>
              </a:schemeClr>
            </a:gs>
            <a:gs pos="22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 Liquid Biopsy Society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222567-DB23-427C-B99F-0BA720C11A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8760D9-80B3-6747-8015-F5F939E0D4A9}"/>
              </a:ext>
            </a:extLst>
          </p:cNvPr>
          <p:cNvSpPr/>
          <p:nvPr/>
        </p:nvSpPr>
        <p:spPr>
          <a:xfrm>
            <a:off x="205596" y="1464489"/>
            <a:ext cx="609600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Academia: n=10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342900" indent="-342900">
              <a:buBlip>
                <a:blip r:embed="rId2"/>
              </a:buBlip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Fraunhofer IMM</a:t>
            </a:r>
          </a:p>
          <a:p>
            <a:pPr marL="342900" indent="-342900">
              <a:buBlip>
                <a:blip r:embed="rId2"/>
              </a:buBlip>
            </a:pPr>
            <a:r>
              <a:rPr lang="en-GB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Institute for Oncology and Radiology of Serbia (IORS)</a:t>
            </a:r>
            <a:endParaRPr lang="en-US" sz="2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 r:embed="rId2"/>
              </a:buBlip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Karolinska </a:t>
            </a: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Institutet</a:t>
            </a:r>
            <a:endParaRPr lang="en-US" sz="2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 r:embed="rId2"/>
              </a:buBlip>
            </a:pPr>
            <a:r>
              <a:rPr lang="en-GB" sz="2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Lillebaelt</a:t>
            </a:r>
            <a:r>
              <a:rPr lang="en-GB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Hospital, </a:t>
            </a:r>
            <a:r>
              <a:rPr lang="en-GB" sz="2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Vejle</a:t>
            </a:r>
            <a:endParaRPr lang="en-GB" sz="2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 r:embed="rId2"/>
              </a:buBlip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Leiden University Medical Center</a:t>
            </a:r>
          </a:p>
          <a:p>
            <a:pPr marL="342900" indent="-342900">
              <a:buBlip>
                <a:blip r:embed="rId2"/>
              </a:buBlip>
            </a:pPr>
            <a:r>
              <a:rPr lang="en-GB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Ludwig Maximilian University Clinic</a:t>
            </a:r>
          </a:p>
          <a:p>
            <a:pPr marL="342900" indent="-342900">
              <a:buBlip>
                <a:blip r:embed="rId2"/>
              </a:buBlip>
            </a:pPr>
            <a:r>
              <a:rPr lang="en-GB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McGill University Health Centre</a:t>
            </a:r>
            <a:endParaRPr lang="en-US" sz="2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 r:embed="rId2"/>
              </a:buBlip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of Trento</a:t>
            </a:r>
          </a:p>
          <a:p>
            <a:pPr marL="342900" indent="-342900">
              <a:buBlip>
                <a:blip r:embed="rId2"/>
              </a:buBlip>
            </a:pP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Uniklinikum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Köln</a:t>
            </a:r>
          </a:p>
          <a:p>
            <a:pPr marL="342900" indent="-342900">
              <a:buBlip>
                <a:blip r:embed="rId2"/>
              </a:buBlip>
            </a:pPr>
            <a:r>
              <a:rPr lang="en-GB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Yonsei University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6C268A-0C92-E34E-8F4C-4BCDE648FA16}"/>
              </a:ext>
            </a:extLst>
          </p:cNvPr>
          <p:cNvSpPr/>
          <p:nvPr/>
        </p:nvSpPr>
        <p:spPr>
          <a:xfrm>
            <a:off x="5890404" y="1522158"/>
            <a:ext cx="6096000" cy="295465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From industry: n=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</a:rPr>
              <a:t>7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               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342900" indent="-342900">
              <a:buBlip>
                <a:blip r:embed="rId2"/>
              </a:buBlip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ARCEDI Biotech</a:t>
            </a:r>
          </a:p>
          <a:p>
            <a:pPr marL="342900" indent="-342900">
              <a:buBlip>
                <a:blip r:embed="rId2"/>
              </a:buBlip>
            </a:pPr>
            <a:r>
              <a:rPr lang="en-GB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LMNTIC</a:t>
            </a:r>
          </a:p>
          <a:p>
            <a:pPr marL="342900" indent="-342900">
              <a:buBlip>
                <a:blip r:embed="rId2"/>
              </a:buBlip>
            </a:pPr>
            <a:r>
              <a:rPr lang="en-GB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Meridian </a:t>
            </a:r>
            <a:r>
              <a:rPr lang="en-GB" sz="2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Lifescience</a:t>
            </a:r>
            <a:endParaRPr lang="en-GB" sz="2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 r:embed="rId2"/>
              </a:buBlip>
            </a:pPr>
            <a:r>
              <a:rPr lang="en-GB" sz="2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Neomatrix</a:t>
            </a:r>
            <a:r>
              <a:rPr lang="en-GB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Biotech</a:t>
            </a:r>
          </a:p>
          <a:p>
            <a:pPr marL="342900" indent="-342900">
              <a:buBlip>
                <a:blip r:embed="rId2"/>
              </a:buBlip>
            </a:pP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Quanterix</a:t>
            </a:r>
            <a:endParaRPr lang="en-US" sz="2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 r:embed="rId2"/>
              </a:buBlip>
            </a:pP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ScreenCell</a:t>
            </a:r>
            <a:endParaRPr lang="en-US" sz="2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 r:embed="rId2"/>
              </a:buBlip>
            </a:pP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SOPHiA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Genetics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ED87E2-BD2A-054A-BDB1-5236902BEED5}"/>
              </a:ext>
            </a:extLst>
          </p:cNvPr>
          <p:cNvSpPr/>
          <p:nvPr/>
        </p:nvSpPr>
        <p:spPr>
          <a:xfrm>
            <a:off x="267672" y="543584"/>
            <a:ext cx="55964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14 New members 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in 2024</a:t>
            </a:r>
            <a:endParaRPr kumimoji="0" lang="fr-FR" sz="3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78F9E60-97CC-0F47-8AF7-1CD5DD7BB851}"/>
              </a:ext>
            </a:extLst>
          </p:cNvPr>
          <p:cNvSpPr txBox="1"/>
          <p:nvPr/>
        </p:nvSpPr>
        <p:spPr>
          <a:xfrm rot="20586751">
            <a:off x="2870221" y="5292873"/>
            <a:ext cx="2944084" cy="960974"/>
          </a:xfrm>
          <a:prstGeom prst="rect">
            <a:avLst/>
          </a:prstGeom>
          <a:noFill/>
        </p:spPr>
        <p:txBody>
          <a:bodyPr wrap="square" rtlCol="0">
            <a:prstTxWarp prst="textTriangl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86C9C6D-F100-5940-B161-AC9903668736}"/>
              </a:ext>
            </a:extLst>
          </p:cNvPr>
          <p:cNvSpPr/>
          <p:nvPr/>
        </p:nvSpPr>
        <p:spPr>
          <a:xfrm>
            <a:off x="7154161" y="5844938"/>
            <a:ext cx="517802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sz="2400" b="1" dirty="0">
                <a:solidFill>
                  <a:srgbClr val="1F497D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93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member institutions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>
                <a:solidFill>
                  <a:srgbClr val="1F497D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55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academics + 38 industries)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97307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3000">
              <a:schemeClr val="bg1"/>
            </a:gs>
            <a:gs pos="99000">
              <a:schemeClr val="accent2">
                <a:lumMod val="20000"/>
                <a:lumOff val="80000"/>
              </a:schemeClr>
            </a:gs>
            <a:gs pos="22000">
              <a:schemeClr val="bg1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8BD7FD-B6E7-FF70-EF1D-65B74E9AA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D89A57-A68E-CC65-711D-D942DAE98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1030"/>
            <a:ext cx="10515600" cy="4351338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New ELBS members in 2024</a:t>
            </a:r>
          </a:p>
          <a:p>
            <a:endParaRPr lang="en-US" b="1" dirty="0">
              <a:solidFill>
                <a:srgbClr val="0070C0"/>
              </a:solidFill>
            </a:endParaRPr>
          </a:p>
          <a:p>
            <a:r>
              <a:rPr lang="en-US" sz="3200" b="1" dirty="0">
                <a:solidFill>
                  <a:srgbClr val="C00000"/>
                </a:solidFill>
              </a:rPr>
              <a:t>Congresses &amp; Conferences where                        has been presented. </a:t>
            </a:r>
          </a:p>
          <a:p>
            <a:pPr marL="0" indent="0">
              <a:buNone/>
            </a:pPr>
            <a:endParaRPr lang="en-US" sz="800" b="1" dirty="0">
              <a:solidFill>
                <a:srgbClr val="00B050"/>
              </a:solidFill>
            </a:endParaRPr>
          </a:p>
          <a:p>
            <a:r>
              <a:rPr lang="en-GB" sz="2400" b="1" dirty="0">
                <a:solidFill>
                  <a:schemeClr val="bg1">
                    <a:lumMod val="85000"/>
                  </a:schemeClr>
                </a:solidFill>
              </a:rPr>
              <a:t>Special Issue : </a:t>
            </a:r>
            <a:r>
              <a:rPr lang="en-GB" sz="2400" b="1" i="1" dirty="0">
                <a:solidFill>
                  <a:schemeClr val="bg1">
                    <a:lumMod val="85000"/>
                  </a:schemeClr>
                </a:solidFill>
              </a:rPr>
              <a:t>Journal of Experimental &amp; Clinical Cancer Research</a:t>
            </a:r>
          </a:p>
          <a:p>
            <a:endParaRPr lang="en-GB" sz="2400" b="1" i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GB" sz="2400" b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ELBS supported Symposium</a:t>
            </a:r>
          </a:p>
          <a:p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GB" sz="2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to another Society</a:t>
            </a:r>
          </a:p>
          <a:p>
            <a:endParaRPr lang="en-GB" sz="2400" b="1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group leads</a:t>
            </a:r>
          </a:p>
          <a:p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ELBS Meetings in 2024</a:t>
            </a:r>
          </a:p>
          <a:p>
            <a:pPr marL="0" indent="0">
              <a:buNone/>
            </a:pPr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Master Classes 2024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CB7FEB-5EDE-5F04-1FAB-362DB9A77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 Liquid Biopsy Society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C274BE-B678-71D7-F088-74AD07201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222567-DB23-427C-B99F-0BA720C11A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C87C67F-9215-9491-924A-93C6BAAB1C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1515" y="2192898"/>
            <a:ext cx="793433" cy="411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90E0C5D-D93C-2751-299A-B627E88B5DD6}"/>
              </a:ext>
            </a:extLst>
          </p:cNvPr>
          <p:cNvSpPr/>
          <p:nvPr/>
        </p:nvSpPr>
        <p:spPr>
          <a:xfrm>
            <a:off x="792480" y="1701030"/>
            <a:ext cx="45720" cy="417195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1735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0000"/>
                <a:lumMod val="11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348" y="213164"/>
            <a:ext cx="8643551" cy="1325563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Congresses highlighted </a:t>
            </a:r>
            <a:r>
              <a:rPr lang="en-GB" sz="32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</a:t>
            </a:r>
            <a:r>
              <a:rPr lang="en-GB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LinkedIn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27442" y="1431149"/>
            <a:ext cx="10515600" cy="5233212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AACR Liquid </a:t>
            </a:r>
            <a:r>
              <a:rPr lang="de-DE" dirty="0" err="1">
                <a:solidFill>
                  <a:schemeClr val="accent5">
                    <a:lumMod val="50000"/>
                  </a:schemeClr>
                </a:solidFill>
              </a:rPr>
              <a:t>Biopsy</a:t>
            </a:r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 Conference (San Diego, USA)</a:t>
            </a:r>
          </a:p>
          <a:p>
            <a:pPr lvl="0"/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CCII 1st Symposium (Kyoto, Japan)</a:t>
            </a: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10</a:t>
            </a:r>
            <a:r>
              <a:rPr lang="en-US" baseline="30000" dirty="0">
                <a:solidFill>
                  <a:schemeClr val="accent5">
                    <a:lumMod val="50000"/>
                  </a:schemeClr>
                </a:solidFill>
              </a:rPr>
              <a:t>th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Thomas Ashworth Symposium (TAS) (Sydney, Australia)</a:t>
            </a:r>
          </a:p>
          <a:p>
            <a:pPr lvl="0"/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7th FSEV (Strasbourg, France)</a:t>
            </a:r>
          </a:p>
          <a:p>
            <a:pPr lvl="0"/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45</a:t>
            </a:r>
            <a:r>
              <a:rPr lang="de-DE" baseline="30000" dirty="0">
                <a:solidFill>
                  <a:schemeClr val="accent5">
                    <a:lumMod val="50000"/>
                  </a:schemeClr>
                </a:solidFill>
              </a:rPr>
              <a:t>th</a:t>
            </a:r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 SFSPM Annual </a:t>
            </a:r>
            <a:r>
              <a:rPr lang="de-DE" dirty="0" err="1">
                <a:solidFill>
                  <a:schemeClr val="accent5">
                    <a:lumMod val="50000"/>
                  </a:schemeClr>
                </a:solidFill>
              </a:rPr>
              <a:t>Breast</a:t>
            </a:r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 Cancer Conference (Nantes, France)</a:t>
            </a: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GSEV 2024 (Hamburg, Germany)</a:t>
            </a:r>
            <a:endParaRPr lang="de-DE" dirty="0">
              <a:solidFill>
                <a:schemeClr val="accent5">
                  <a:lumMod val="50000"/>
                </a:schemeClr>
              </a:solidFill>
            </a:endParaRPr>
          </a:p>
          <a:p>
            <a:pPr lvl="0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Virtual Biomarkers Conference 2024 from CCRAN (virtual)</a:t>
            </a:r>
          </a:p>
          <a:p>
            <a:pPr lvl="0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ESMO Breast Cancer (Berlin, Germany)</a:t>
            </a:r>
          </a:p>
          <a:p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ASCO 2024 (Chicago, USA)</a:t>
            </a: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AACR 2024 (San Diego, USA)</a:t>
            </a: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10+1 Conference (Santorini Greece)</a:t>
            </a: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CRIS Contra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el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Cancer (Madrid, Spain)</a:t>
            </a:r>
          </a:p>
          <a:p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CNAPS 2024 (Graz, Austria)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pPr lvl="0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Precision Medicine in Oncology  by DXRX (virtual)</a:t>
            </a:r>
          </a:p>
          <a:p>
            <a:pPr lvl="0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8</a:t>
            </a:r>
            <a:r>
              <a:rPr lang="en-US" baseline="30000" dirty="0">
                <a:solidFill>
                  <a:schemeClr val="accent5">
                    <a:lumMod val="50000"/>
                  </a:schemeClr>
                </a:solidFill>
              </a:rPr>
              <a:t>th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Liquid Biopsy Research Conference (Tokyo, Japan)</a:t>
            </a:r>
          </a:p>
          <a:p>
            <a:pPr lvl="0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4</a:t>
            </a:r>
            <a:r>
              <a:rPr lang="en-US" baseline="30000" dirty="0">
                <a:solidFill>
                  <a:schemeClr val="accent5">
                    <a:lumMod val="50000"/>
                  </a:schemeClr>
                </a:solidFill>
              </a:rPr>
              <a:t>th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Steering committee meeting of PANCAID (Stockholm, Sweden)</a:t>
            </a:r>
          </a:p>
          <a:p>
            <a:pPr lvl="0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IX Symposium on Liquid Biopsy 2024 (Santiago de Compostela, Spain)</a:t>
            </a:r>
          </a:p>
          <a:p>
            <a:pPr marL="0" indent="0">
              <a:buNone/>
            </a:pPr>
            <a:endParaRPr lang="en-GB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438016" y="6365772"/>
            <a:ext cx="4114800" cy="365125"/>
          </a:xfrm>
        </p:spPr>
        <p:txBody>
          <a:bodyPr/>
          <a:lstStyle/>
          <a:p>
            <a:r>
              <a:rPr lang="en-US" dirty="0"/>
              <a:t>European Liquid Biopsy Society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6</a:t>
            </a:fld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0043320-62C8-B81E-2D32-4D25924CB9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961" y="327263"/>
            <a:ext cx="950938" cy="89370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946B78D-DAF1-1D0E-C151-7B97696AEB57}"/>
              </a:ext>
            </a:extLst>
          </p:cNvPr>
          <p:cNvSpPr txBox="1">
            <a:spLocks/>
          </p:cNvSpPr>
          <p:nvPr/>
        </p:nvSpPr>
        <p:spPr>
          <a:xfrm>
            <a:off x="7652619" y="1652826"/>
            <a:ext cx="4659161" cy="23905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spc="1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 of </a:t>
            </a:r>
          </a:p>
          <a:p>
            <a:pPr algn="ctr"/>
            <a:endParaRPr lang="en-GB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Congresses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B560B3F-A3A6-DE4C-1A86-1171CE6D8F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5459" y="2258855"/>
            <a:ext cx="2139471" cy="11100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605322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0000"/>
                <a:lumMod val="110000"/>
              </a:schemeClr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62" y="136521"/>
            <a:ext cx="9406447" cy="1325563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8</a:t>
            </a:r>
            <a:r>
              <a:rPr lang="en-GB" sz="2800" baseline="30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Liquid Biopsy Research Meeting in Tokyo</a:t>
            </a:r>
            <a:endParaRPr lang="en-US" sz="28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pic>
        <p:nvPicPr>
          <p:cNvPr id="5" name="図 5">
            <a:extLst>
              <a:ext uri="{FF2B5EF4-FFF2-40B4-BE49-F238E27FC236}">
                <a16:creationId xmlns:a16="http://schemas.microsoft.com/office/drawing/2014/main" id="{2BC414CC-8006-D175-741C-FB2D4F255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810" y="1360665"/>
            <a:ext cx="3808906" cy="5386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CD2CC46-A48F-D303-E1FF-42CD258606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63"/>
          <a:stretch/>
        </p:blipFill>
        <p:spPr>
          <a:xfrm>
            <a:off x="136659" y="1360665"/>
            <a:ext cx="4873727" cy="548310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6052" y="2806610"/>
            <a:ext cx="3490111" cy="24646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Designated ELBS Symposium</a:t>
            </a:r>
          </a:p>
          <a:p>
            <a:pPr marL="0" indent="0" algn="ctr">
              <a:buNone/>
            </a:pPr>
            <a:r>
              <a:rPr lang="en-GB" sz="2000" i="1" dirty="0">
                <a:solidFill>
                  <a:srgbClr val="C00000"/>
                </a:solidFill>
              </a:rPr>
              <a:t>ELBS speakers: </a:t>
            </a:r>
          </a:p>
          <a:p>
            <a:pPr marL="0" indent="0" algn="ctr">
              <a:buNone/>
            </a:pPr>
            <a:r>
              <a:rPr lang="en-GB" sz="1800" dirty="0"/>
              <a:t>Klaus Pantel</a:t>
            </a:r>
          </a:p>
          <a:p>
            <a:pPr marL="0" indent="0" algn="ctr">
              <a:buNone/>
            </a:pPr>
            <a:r>
              <a:rPr lang="en-GB" sz="1800" dirty="0"/>
              <a:t>Catherine Alix-Panabières</a:t>
            </a:r>
          </a:p>
          <a:p>
            <a:pPr marL="0" indent="0" algn="ctr">
              <a:buNone/>
            </a:pPr>
            <a:r>
              <a:rPr lang="en-GB" sz="1800" dirty="0"/>
              <a:t>An Hendrix</a:t>
            </a:r>
          </a:p>
          <a:p>
            <a:pPr marL="0" indent="0" algn="ctr">
              <a:buNone/>
            </a:pPr>
            <a:r>
              <a:rPr lang="en-GB" sz="1800" dirty="0"/>
              <a:t>Basant Kumar Thakur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AF65CD2-2838-29B8-5526-9C87AD2300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9254" y="2104670"/>
            <a:ext cx="1303707" cy="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3690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0000"/>
                <a:lumMod val="110000"/>
              </a:schemeClr>
            </a:gs>
            <a:gs pos="100000">
              <a:schemeClr val="accent6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3153AD-BE97-4144-FAF9-8D347D828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3A5E2-BA39-2476-5E49-FBD5D1807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62" y="136521"/>
            <a:ext cx="9406447" cy="1325563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8</a:t>
            </a:r>
            <a:r>
              <a:rPr lang="en-GB" sz="2800" baseline="30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Liquid Biopsy Research Meeting in Tokyo</a:t>
            </a:r>
            <a:endParaRPr lang="en-US" sz="28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E23E12-ADB2-0165-C718-4B58D24C7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 Liquid Biopsy Society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BB4781B-EFEC-D498-4B7C-76ED783D29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87" y="1677620"/>
            <a:ext cx="8015370" cy="4463338"/>
          </a:xfrm>
          <a:prstGeom prst="rect">
            <a:avLst/>
          </a:prstGeom>
        </p:spPr>
      </p:pic>
      <p:pic>
        <p:nvPicPr>
          <p:cNvPr id="10" name="図 5">
            <a:extLst>
              <a:ext uri="{FF2B5EF4-FFF2-40B4-BE49-F238E27FC236}">
                <a16:creationId xmlns:a16="http://schemas.microsoft.com/office/drawing/2014/main" id="{E4DF164F-5B70-1393-E7E7-89DD9A7972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4380" y="1701021"/>
            <a:ext cx="3139657" cy="4439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8183179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0000"/>
                <a:lumMod val="110000"/>
              </a:schemeClr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C25CB5-E0B6-3652-7265-90FD1799A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3E1F7-ACF3-8A69-D96D-E5575E7DF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76" y="150809"/>
            <a:ext cx="9406447" cy="1325563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Co-hosted Symposium: NORD Workshop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EF0D79-7EF0-9004-8A5D-45E7DBC26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 Liquid Biopsy Society</a:t>
            </a:r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ADABBF94-37F9-49B8-D53C-1B557F1127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72" y="3130379"/>
            <a:ext cx="5334680" cy="24700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D9B593D-8AF1-816F-399E-8ED155269A8D}"/>
              </a:ext>
            </a:extLst>
          </p:cNvPr>
          <p:cNvSpPr txBox="1">
            <a:spLocks/>
          </p:cNvSpPr>
          <p:nvPr/>
        </p:nvSpPr>
        <p:spPr>
          <a:xfrm>
            <a:off x="6418842" y="3130379"/>
            <a:ext cx="5516771" cy="2470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Topics: </a:t>
            </a:r>
          </a:p>
          <a:p>
            <a:r>
              <a:rPr lang="en-GB" dirty="0"/>
              <a:t>Standardization and Harmonization of LB</a:t>
            </a:r>
          </a:p>
          <a:p>
            <a:r>
              <a:rPr lang="en-GB" dirty="0"/>
              <a:t>Translation into clinical practice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Attendees: 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59 Scientists and Clinicians</a:t>
            </a:r>
          </a:p>
          <a:p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3F12930-C28F-DC34-8CB6-69CE5C6BD823}"/>
              </a:ext>
            </a:extLst>
          </p:cNvPr>
          <p:cNvSpPr txBox="1">
            <a:spLocks/>
          </p:cNvSpPr>
          <p:nvPr/>
        </p:nvSpPr>
        <p:spPr>
          <a:xfrm>
            <a:off x="777290" y="1574700"/>
            <a:ext cx="10986342" cy="2470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dirty="0"/>
              <a:t>Collaboration between </a:t>
            </a:r>
            <a:r>
              <a:rPr lang="en-GB" sz="2000" b="1" dirty="0"/>
              <a:t>University Cancer </a:t>
            </a:r>
            <a:r>
              <a:rPr lang="en-GB" sz="2000" b="1" dirty="0" err="1"/>
              <a:t>Centers</a:t>
            </a:r>
            <a:r>
              <a:rPr lang="en-GB" sz="2000" b="1" dirty="0"/>
              <a:t> of northern Germany</a:t>
            </a:r>
            <a:r>
              <a:rPr lang="en-GB" sz="2000" dirty="0"/>
              <a:t>.</a:t>
            </a:r>
          </a:p>
          <a:p>
            <a:pPr marL="0" indent="0">
              <a:buNone/>
            </a:pPr>
            <a:r>
              <a:rPr lang="en-GB" sz="2000" dirty="0"/>
              <a:t>Primarily, the University Cancer </a:t>
            </a:r>
            <a:r>
              <a:rPr lang="en-GB" sz="2000" dirty="0" err="1"/>
              <a:t>Center</a:t>
            </a:r>
            <a:r>
              <a:rPr lang="en-GB" sz="2000" dirty="0"/>
              <a:t> </a:t>
            </a:r>
            <a:r>
              <a:rPr lang="en-GB" sz="2000" b="1" dirty="0"/>
              <a:t>Hamburg </a:t>
            </a:r>
            <a:r>
              <a:rPr lang="en-GB" sz="2000" dirty="0"/>
              <a:t>(UCCH), together with the University Cancer </a:t>
            </a:r>
            <a:r>
              <a:rPr lang="en-GB" sz="2000" dirty="0" err="1"/>
              <a:t>Center</a:t>
            </a:r>
            <a:r>
              <a:rPr lang="en-GB" sz="2000" dirty="0"/>
              <a:t> </a:t>
            </a:r>
            <a:r>
              <a:rPr lang="en-GB" sz="2000" b="1" dirty="0"/>
              <a:t>Schleswig-Holstein </a:t>
            </a:r>
            <a:r>
              <a:rPr lang="en-GB" sz="2000" dirty="0"/>
              <a:t>(UCCSH), and northern university clinics (</a:t>
            </a:r>
            <a:r>
              <a:rPr lang="en-GB" sz="2000" b="1" dirty="0"/>
              <a:t>Hamburg, Kiel, </a:t>
            </a:r>
            <a:r>
              <a:rPr lang="en-GB" sz="2000" b="1" dirty="0" err="1"/>
              <a:t>Lübeck</a:t>
            </a:r>
            <a:r>
              <a:rPr lang="en-GB" sz="2000" dirty="0"/>
              <a:t>).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37354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AstraZeneca Standard Template">
  <a:themeElements>
    <a:clrScheme name="AstraZeneca 2020">
      <a:dk1>
        <a:srgbClr val="3F4444"/>
      </a:dk1>
      <a:lt1>
        <a:srgbClr val="FFFFFF"/>
      </a:lt1>
      <a:dk2>
        <a:srgbClr val="003865"/>
      </a:dk2>
      <a:lt2>
        <a:srgbClr val="9DB0AC"/>
      </a:lt2>
      <a:accent1>
        <a:srgbClr val="830051"/>
      </a:accent1>
      <a:accent2>
        <a:srgbClr val="F0AB00"/>
      </a:accent2>
      <a:accent3>
        <a:srgbClr val="D0006F"/>
      </a:accent3>
      <a:accent4>
        <a:srgbClr val="3C1053"/>
      </a:accent4>
      <a:accent5>
        <a:srgbClr val="C4D600"/>
      </a:accent5>
      <a:accent6>
        <a:srgbClr val="68D2DF"/>
      </a:accent6>
      <a:hlink>
        <a:srgbClr val="68D2DF"/>
      </a:hlink>
      <a:folHlink>
        <a:srgbClr val="D0006F"/>
      </a:folHlink>
    </a:clrScheme>
    <a:fontScheme name="Custom 2">
      <a:majorFont>
        <a:latin typeface="Arial Bo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>
        <a:normAutofit/>
      </a:bodyPr>
      <a:lstStyle>
        <a:defPPr algn="ctr">
          <a:lnSpc>
            <a:spcPct val="90000"/>
          </a:lnSpc>
          <a:spcAft>
            <a:spcPts val="600"/>
          </a:spcAft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lnSpc>
            <a:spcPct val="90000"/>
          </a:lnSpc>
          <a:spcAft>
            <a:spcPts val="600"/>
          </a:spcAft>
          <a:defRPr dirty="0" err="1" smtClean="0"/>
        </a:defPPr>
      </a:lstStyle>
    </a:txDef>
  </a:objectDefaults>
  <a:extraClrSchemeLst/>
  <a:custClrLst>
    <a:custClr name="White">
      <a:srgbClr val="FFFFFF"/>
    </a:custClr>
    <a:custClr name="Graphite, Lighter 60%">
      <a:srgbClr val="B2B4B4"/>
    </a:custClr>
    <a:custClr name="Platinum, Lighter 60%">
      <a:srgbClr val="D8DFDE"/>
    </a:custClr>
    <a:custClr name="Navy, Lighter 60%">
      <a:srgbClr val="99AFC1"/>
    </a:custClr>
    <a:custClr name="Mulberry, Lighter 60%">
      <a:srgbClr val="CD99B9"/>
    </a:custClr>
    <a:custClr name="Gold, Lighter 60%">
      <a:srgbClr val="F9DD99"/>
    </a:custClr>
    <a:custClr name="Magenta, Lighter 60%">
      <a:srgbClr val="EC99C5"/>
    </a:custClr>
    <a:custClr name="Purple, Lighter 60%">
      <a:srgbClr val="B19FBA"/>
    </a:custClr>
    <a:custClr name="Lime Green, Lighter 60%">
      <a:srgbClr val="E7EF99"/>
    </a:custClr>
    <a:custClr name="Light Blue, Lighter 60%">
      <a:srgbClr val="C3EDF2"/>
    </a:custClr>
    <a:custClr name="White">
      <a:srgbClr val="FFFFFF"/>
    </a:custClr>
    <a:custClr name="Graphite, Lighter 40%">
      <a:srgbClr val="8C8F8F"/>
    </a:custClr>
    <a:custClr name="Platinum, Lighter 40%">
      <a:srgbClr val="C4D0CD"/>
    </a:custClr>
    <a:custClr name="Navy, Lighter 40%">
      <a:srgbClr val="6688A3"/>
    </a:custClr>
    <a:custClr name="Mulberry, Lighter 40%">
      <a:srgbClr val="B56697"/>
    </a:custClr>
    <a:custClr name="Gold, Lighter 40%">
      <a:srgbClr val="F6CD66"/>
    </a:custClr>
    <a:custClr name="Magenta, Lighter 40%">
      <a:srgbClr val="E366A9"/>
    </a:custClr>
    <a:custClr name="Purple, Lighter 40%">
      <a:srgbClr val="8A7098"/>
    </a:custClr>
    <a:custClr name="Lime Green, Lighter 40%">
      <a:srgbClr val="DCE666"/>
    </a:custClr>
    <a:custClr name="Light Blue, Lighter 40%">
      <a:srgbClr val="A4E4EC"/>
    </a:custClr>
    <a:custClr name="White">
      <a:srgbClr val="FFFFFF"/>
    </a:custClr>
    <a:custClr name="Graphite, Darker 40%">
      <a:srgbClr val="262929"/>
    </a:custClr>
    <a:custClr name="Platinum, Darker 40%">
      <a:srgbClr val="5E6A67"/>
    </a:custClr>
    <a:custClr name="Navy, Darker 40%">
      <a:srgbClr val="00223D"/>
    </a:custClr>
    <a:custClr name="Mulberry, Darker 40%">
      <a:srgbClr val="4F0031"/>
    </a:custClr>
    <a:custClr name="Gold, Darker 40%">
      <a:srgbClr val="906700"/>
    </a:custClr>
    <a:custClr name="Magenta, Darker 40%">
      <a:srgbClr val="7D0043"/>
    </a:custClr>
    <a:custClr name="Purple, Darker 40%">
      <a:srgbClr val="240A32"/>
    </a:custClr>
    <a:custClr name="Lime Green, Darker 40%">
      <a:srgbClr val="768000"/>
    </a:custClr>
    <a:custClr name="Light Blue, Darker 40%">
      <a:srgbClr val="3E7E86"/>
    </a:custClr>
    <a:custClr name="White">
      <a:srgbClr val="FFFFFF"/>
    </a:custClr>
    <a:custClr name="Graphite, Darker 60%">
      <a:srgbClr val="191B1B"/>
    </a:custClr>
    <a:custClr name="Platinum, Darker 60%">
      <a:srgbClr val="3F4645"/>
    </a:custClr>
    <a:custClr name="Navy, Darker 60%">
      <a:srgbClr val="001628"/>
    </a:custClr>
    <a:custClr name="Mulberry, Darker 60%">
      <a:srgbClr val="340020"/>
    </a:custClr>
    <a:custClr name="Gold, Darker 60%">
      <a:srgbClr val="604400"/>
    </a:custClr>
    <a:custClr name="Magenta, Darker 60%">
      <a:srgbClr val="53002C"/>
    </a:custClr>
    <a:custClr name="Purple, Darker 60%">
      <a:srgbClr val="180621"/>
    </a:custClr>
    <a:custClr name="Lime Green, Darker 60%">
      <a:srgbClr val="4E5600"/>
    </a:custClr>
    <a:custClr name="Light Blue, Darker 60%">
      <a:srgbClr val="2A5459"/>
    </a:custClr>
  </a:custClrLst>
  <a:extLst>
    <a:ext uri="{05A4C25C-085E-4340-85A3-A5531E510DB2}">
      <thm15:themeFamily xmlns:thm15="http://schemas.microsoft.com/office/thememl/2012/main" name="blank" id="{9FA266AB-5005-44F8-ABE1-CBD751927E0B}" vid="{01D0DAFE-49CF-437F-BBAC-5737518177C1}"/>
    </a:ext>
  </a:extLst>
</a:theme>
</file>

<file path=ppt/theme/theme4.xml><?xml version="1.0" encoding="utf-8"?>
<a:theme xmlns:a="http://schemas.openxmlformats.org/drawingml/2006/main" name="MAIN–with foot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347</TotalTime>
  <Words>1488</Words>
  <Application>Microsoft Office PowerPoint</Application>
  <PresentationFormat>Widescreen</PresentationFormat>
  <Paragraphs>354</Paragraphs>
  <Slides>38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38</vt:i4>
      </vt:variant>
    </vt:vector>
  </HeadingPairs>
  <TitlesOfParts>
    <vt:vector size="49" baseType="lpstr">
      <vt:lpstr>Arial</vt:lpstr>
      <vt:lpstr>Arial Bold</vt:lpstr>
      <vt:lpstr>Bookman Old Style</vt:lpstr>
      <vt:lpstr>Calibri</vt:lpstr>
      <vt:lpstr>Calibri Light</vt:lpstr>
      <vt:lpstr>Times New Roman</vt:lpstr>
      <vt:lpstr>Wingdings</vt:lpstr>
      <vt:lpstr>Office Theme</vt:lpstr>
      <vt:lpstr>Thème Office</vt:lpstr>
      <vt:lpstr>AstraZeneca Standard Template</vt:lpstr>
      <vt:lpstr>MAIN–with footer</vt:lpstr>
      <vt:lpstr>ELBS General Assembly 2023   Dissemination &amp;  Education Work Group  Catherine Alix-Panabières (Montpellier, Fr) Paul Hofman (Nice, Fr)</vt:lpstr>
      <vt:lpstr>PowerPoint Presentation</vt:lpstr>
      <vt:lpstr>PowerPoint Presentation</vt:lpstr>
      <vt:lpstr>PowerPoint Presentation</vt:lpstr>
      <vt:lpstr>PowerPoint Presentation</vt:lpstr>
      <vt:lpstr>Congresses highlighted via LinkedIn</vt:lpstr>
      <vt:lpstr>The 8th  Liquid Biopsy Research Meeting in Tokyo</vt:lpstr>
      <vt:lpstr>The 8th  Liquid Biopsy Research Meeting in Tokyo</vt:lpstr>
      <vt:lpstr>Co-hosted Symposium: NORD Workshop</vt:lpstr>
      <vt:lpstr>Representation at Congresses: ELBS booth</vt:lpstr>
      <vt:lpstr>Representation at Congresses</vt:lpstr>
      <vt:lpstr>Representation at Congresses</vt:lpstr>
      <vt:lpstr>Representation at Congresses</vt:lpstr>
      <vt:lpstr>Representation at Congresses</vt:lpstr>
      <vt:lpstr>Representation at Congresses</vt:lpstr>
      <vt:lpstr>Representation at Congresses</vt:lpstr>
      <vt:lpstr>Representation at Congresses</vt:lpstr>
      <vt:lpstr>PowerPoint Presentation</vt:lpstr>
      <vt:lpstr>JECCR &amp; ELBS: Special Issue  “Liquid Biopsy in Precision Oncology” </vt:lpstr>
      <vt:lpstr>PowerPoint Presentation</vt:lpstr>
      <vt:lpstr>PowerPoint Presentation</vt:lpstr>
      <vt:lpstr>Upcoming ELBS supported Symposium</vt:lpstr>
      <vt:lpstr>PowerPoint Presentation</vt:lpstr>
      <vt:lpstr>Link to another Society: ISEV and ELBS WG</vt:lpstr>
      <vt:lpstr>PowerPoint Presentation</vt:lpstr>
      <vt:lpstr>Working group leads</vt:lpstr>
      <vt:lpstr>Leads of the Technology WGs</vt:lpstr>
      <vt:lpstr>PowerPoint Presentation</vt:lpstr>
      <vt:lpstr>PowerPoint Presentation</vt:lpstr>
      <vt:lpstr>ELBS WG meetings 2024</vt:lpstr>
      <vt:lpstr>PowerPoint Presentation</vt:lpstr>
      <vt:lpstr>PowerPoint Presentation</vt:lpstr>
      <vt:lpstr>New horizons of molecular testing for targeted therapy in lung cancer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Claudia Koch</dc:creator>
  <cp:lastModifiedBy>Claudia Koch</cp:lastModifiedBy>
  <cp:revision>83</cp:revision>
  <dcterms:created xsi:type="dcterms:W3CDTF">2023-09-29T07:50:30Z</dcterms:created>
  <dcterms:modified xsi:type="dcterms:W3CDTF">2024-11-24T08:28:23Z</dcterms:modified>
</cp:coreProperties>
</file>