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2" r:id="rId4"/>
    <p:sldId id="270" r:id="rId5"/>
    <p:sldId id="263" r:id="rId6"/>
    <p:sldId id="264" r:id="rId7"/>
    <p:sldId id="267" r:id="rId8"/>
    <p:sldId id="272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BEE"/>
    <a:srgbClr val="F3F2F1"/>
    <a:srgbClr val="FD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4" d="100"/>
          <a:sy n="64" d="100"/>
        </p:scale>
        <p:origin x="5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3A4572-4B6E-42C2-9B97-4D57CF22AA17}" type="doc">
      <dgm:prSet loTypeId="urn:microsoft.com/office/officeart/2005/8/layout/radial6" loCatId="relationship" qsTypeId="urn:microsoft.com/office/officeart/2005/8/quickstyle/simple3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B85EC08B-EBA6-4D9E-8ACC-3DCCB610436A}">
      <dgm:prSet phldrT="[Text]" custT="1"/>
      <dgm:spPr/>
      <dgm:t>
        <a:bodyPr/>
        <a:lstStyle/>
        <a:p>
          <a:r>
            <a:rPr lang="en-US" sz="2000" dirty="0"/>
            <a:t>Routine clinical practice</a:t>
          </a:r>
        </a:p>
      </dgm:t>
    </dgm:pt>
    <dgm:pt modelId="{A0A19F0E-7E10-4601-BC65-A406C790D90A}" type="parTrans" cxnId="{AD80E13D-F302-47DC-A2AE-139585E72719}">
      <dgm:prSet/>
      <dgm:spPr/>
      <dgm:t>
        <a:bodyPr/>
        <a:lstStyle/>
        <a:p>
          <a:endParaRPr lang="en-US"/>
        </a:p>
      </dgm:t>
    </dgm:pt>
    <dgm:pt modelId="{B3DDE1AC-CA7C-4908-8A70-9310DC61844F}" type="sibTrans" cxnId="{AD80E13D-F302-47DC-A2AE-139585E72719}">
      <dgm:prSet/>
      <dgm:spPr/>
      <dgm:t>
        <a:bodyPr/>
        <a:lstStyle/>
        <a:p>
          <a:endParaRPr lang="en-US"/>
        </a:p>
      </dgm:t>
    </dgm:pt>
    <dgm:pt modelId="{2C0D9939-4D24-4F57-B256-B70FB4AF6E45}">
      <dgm:prSet phldrT="[Text]"/>
      <dgm:spPr/>
      <dgm:t>
        <a:bodyPr/>
        <a:lstStyle/>
        <a:p>
          <a:endParaRPr lang="en-US" dirty="0"/>
        </a:p>
      </dgm:t>
    </dgm:pt>
    <dgm:pt modelId="{1427F727-40B6-4A08-96D2-0D9687DD4D00}" type="parTrans" cxnId="{D0DCD510-DBFB-41AF-AFAE-9F02D0EA7CF5}">
      <dgm:prSet/>
      <dgm:spPr/>
      <dgm:t>
        <a:bodyPr/>
        <a:lstStyle/>
        <a:p>
          <a:endParaRPr lang="en-US"/>
        </a:p>
      </dgm:t>
    </dgm:pt>
    <dgm:pt modelId="{90E11E31-1A30-4BF9-8138-6850CCA63F00}" type="sibTrans" cxnId="{D0DCD510-DBFB-41AF-AFAE-9F02D0EA7CF5}">
      <dgm:prSet/>
      <dgm:spPr/>
      <dgm:t>
        <a:bodyPr/>
        <a:lstStyle/>
        <a:p>
          <a:endParaRPr lang="en-US"/>
        </a:p>
      </dgm:t>
    </dgm:pt>
    <dgm:pt modelId="{A82C6F04-2235-459A-8DBF-C6FC80074CBE}">
      <dgm:prSet custT="1"/>
      <dgm:spPr/>
      <dgm:t>
        <a:bodyPr/>
        <a:lstStyle/>
        <a:p>
          <a:r>
            <a:rPr lang="en-US" sz="1800" smtClean="0"/>
            <a:t>Regulatory terms and conditions</a:t>
          </a:r>
          <a:endParaRPr lang="en-US" sz="1800" dirty="0"/>
        </a:p>
      </dgm:t>
    </dgm:pt>
    <dgm:pt modelId="{00F2169D-B0BB-4D2A-ACEB-5CD03DBC885D}" type="parTrans" cxnId="{42A3600C-6CDE-42F4-8274-17A87F253FDF}">
      <dgm:prSet/>
      <dgm:spPr/>
      <dgm:t>
        <a:bodyPr/>
        <a:lstStyle/>
        <a:p>
          <a:endParaRPr lang="en-US"/>
        </a:p>
      </dgm:t>
    </dgm:pt>
    <dgm:pt modelId="{A872CB4C-EA15-4723-9CC4-3B50CD1C384A}" type="sibTrans" cxnId="{42A3600C-6CDE-42F4-8274-17A87F253FDF}">
      <dgm:prSet/>
      <dgm:spPr/>
      <dgm:t>
        <a:bodyPr/>
        <a:lstStyle/>
        <a:p>
          <a:endParaRPr lang="en-US"/>
        </a:p>
      </dgm:t>
    </dgm:pt>
    <dgm:pt modelId="{046B4781-A2A2-4291-A6B7-08728D8673AC}">
      <dgm:prSet custT="1"/>
      <dgm:spPr/>
      <dgm:t>
        <a:bodyPr/>
        <a:lstStyle/>
        <a:p>
          <a:r>
            <a:rPr lang="en-US" sz="1800" smtClean="0"/>
            <a:t>health care stakeholders </a:t>
          </a:r>
          <a:endParaRPr lang="en-US" sz="1800" dirty="0"/>
        </a:p>
      </dgm:t>
    </dgm:pt>
    <dgm:pt modelId="{EDC68D97-BFE6-44E9-90CE-91024CA4E017}" type="parTrans" cxnId="{562C9E8B-3838-476E-A0FB-CF80FB20B4D2}">
      <dgm:prSet/>
      <dgm:spPr/>
      <dgm:t>
        <a:bodyPr/>
        <a:lstStyle/>
        <a:p>
          <a:endParaRPr lang="en-US"/>
        </a:p>
      </dgm:t>
    </dgm:pt>
    <dgm:pt modelId="{680F0083-D7B4-4452-A7E9-C49295BADBE5}" type="sibTrans" cxnId="{562C9E8B-3838-476E-A0FB-CF80FB20B4D2}">
      <dgm:prSet/>
      <dgm:spPr/>
      <dgm:t>
        <a:bodyPr/>
        <a:lstStyle/>
        <a:p>
          <a:endParaRPr lang="en-US"/>
        </a:p>
      </dgm:t>
    </dgm:pt>
    <dgm:pt modelId="{B410C4EF-2AEB-42E1-B0EB-96634DDB4B81}">
      <dgm:prSet custT="1"/>
      <dgm:spPr/>
      <dgm:t>
        <a:bodyPr/>
        <a:lstStyle/>
        <a:p>
          <a:r>
            <a:rPr lang="en-US" sz="1800" smtClean="0"/>
            <a:t>regulatory agencies</a:t>
          </a:r>
          <a:endParaRPr lang="en-US" sz="1800" dirty="0"/>
        </a:p>
      </dgm:t>
    </dgm:pt>
    <dgm:pt modelId="{8CCD1B90-BC3F-4B06-9B68-D5424911387D}" type="parTrans" cxnId="{CEBF15CA-8CF9-483B-8EAA-29306EE6C9E6}">
      <dgm:prSet/>
      <dgm:spPr/>
      <dgm:t>
        <a:bodyPr/>
        <a:lstStyle/>
        <a:p>
          <a:endParaRPr lang="en-US"/>
        </a:p>
      </dgm:t>
    </dgm:pt>
    <dgm:pt modelId="{57322B51-1515-460A-80F2-6D6ADA1F9783}" type="sibTrans" cxnId="{CEBF15CA-8CF9-483B-8EAA-29306EE6C9E6}">
      <dgm:prSet/>
      <dgm:spPr/>
      <dgm:t>
        <a:bodyPr/>
        <a:lstStyle/>
        <a:p>
          <a:endParaRPr lang="en-US"/>
        </a:p>
      </dgm:t>
    </dgm:pt>
    <dgm:pt modelId="{ACB2893D-F431-46FD-9C76-3AB6DF8B4F73}">
      <dgm:prSet custT="1"/>
      <dgm:spPr/>
      <dgm:t>
        <a:bodyPr/>
        <a:lstStyle/>
        <a:p>
          <a:r>
            <a:rPr lang="en-US" sz="1800" smtClean="0"/>
            <a:t>Approval + reimbursement</a:t>
          </a:r>
          <a:endParaRPr lang="en-US" sz="1800" dirty="0"/>
        </a:p>
      </dgm:t>
    </dgm:pt>
    <dgm:pt modelId="{F480099D-2F33-451B-8010-3E51C870D6F6}" type="parTrans" cxnId="{55C01DEA-33E0-4DA3-B452-52FAE704279D}">
      <dgm:prSet/>
      <dgm:spPr/>
      <dgm:t>
        <a:bodyPr/>
        <a:lstStyle/>
        <a:p>
          <a:endParaRPr lang="en-US"/>
        </a:p>
      </dgm:t>
    </dgm:pt>
    <dgm:pt modelId="{7FFABD44-22DC-4858-9271-D2FCB5A279E8}" type="sibTrans" cxnId="{55C01DEA-33E0-4DA3-B452-52FAE704279D}">
      <dgm:prSet/>
      <dgm:spPr/>
      <dgm:t>
        <a:bodyPr/>
        <a:lstStyle/>
        <a:p>
          <a:endParaRPr lang="en-US"/>
        </a:p>
      </dgm:t>
    </dgm:pt>
    <dgm:pt modelId="{477D1129-2193-4CD1-8CC7-1D2524469E36}" type="pres">
      <dgm:prSet presAssocID="{C23A4572-4B6E-42C2-9B97-4D57CF22AA1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3467AA-86FF-4468-A0C6-CC87662D8E8C}" type="pres">
      <dgm:prSet presAssocID="{B85EC08B-EBA6-4D9E-8ACC-3DCCB610436A}" presName="centerShape" presStyleLbl="node0" presStyleIdx="0" presStyleCnt="1" custScaleX="147915" custScaleY="85736"/>
      <dgm:spPr/>
      <dgm:t>
        <a:bodyPr/>
        <a:lstStyle/>
        <a:p>
          <a:endParaRPr lang="en-US"/>
        </a:p>
      </dgm:t>
    </dgm:pt>
    <dgm:pt modelId="{88849D30-3DCF-4200-B20B-B56CA5B92BAD}" type="pres">
      <dgm:prSet presAssocID="{A82C6F04-2235-459A-8DBF-C6FC80074CBE}" presName="node" presStyleLbl="node1" presStyleIdx="0" presStyleCnt="4" custScaleX="172601" custScaleY="902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33DD9-2701-410A-ACCB-1D8DDAE0E3CB}" type="pres">
      <dgm:prSet presAssocID="{A82C6F04-2235-459A-8DBF-C6FC80074CBE}" presName="dummy" presStyleCnt="0"/>
      <dgm:spPr/>
      <dgm:t>
        <a:bodyPr/>
        <a:lstStyle/>
        <a:p>
          <a:endParaRPr lang="en-US"/>
        </a:p>
      </dgm:t>
    </dgm:pt>
    <dgm:pt modelId="{68F5D7AA-4354-448D-B878-7E41518C46D0}" type="pres">
      <dgm:prSet presAssocID="{A872CB4C-EA15-4723-9CC4-3B50CD1C384A}" presName="sibTrans" presStyleLbl="sibTrans2D1" presStyleIdx="0" presStyleCnt="4"/>
      <dgm:spPr/>
      <dgm:t>
        <a:bodyPr/>
        <a:lstStyle/>
        <a:p>
          <a:endParaRPr lang="en-US"/>
        </a:p>
      </dgm:t>
    </dgm:pt>
    <dgm:pt modelId="{E3242A94-685C-4215-BF16-143C80F7121D}" type="pres">
      <dgm:prSet presAssocID="{046B4781-A2A2-4291-A6B7-08728D8673AC}" presName="node" presStyleLbl="node1" presStyleIdx="1" presStyleCnt="4" custScaleX="172601" custScaleY="90218" custRadScaleRad="135044" custRadScaleInc="-4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9CF4B1-182A-4025-B48B-D7142619F965}" type="pres">
      <dgm:prSet presAssocID="{046B4781-A2A2-4291-A6B7-08728D8673AC}" presName="dummy" presStyleCnt="0"/>
      <dgm:spPr/>
      <dgm:t>
        <a:bodyPr/>
        <a:lstStyle/>
        <a:p>
          <a:endParaRPr lang="en-US"/>
        </a:p>
      </dgm:t>
    </dgm:pt>
    <dgm:pt modelId="{D4FABE63-B6B1-4A91-BDEA-D08C810DBA80}" type="pres">
      <dgm:prSet presAssocID="{680F0083-D7B4-4452-A7E9-C49295BADBE5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D6D0B1A-5DF7-4C97-B801-9366BAEC3830}" type="pres">
      <dgm:prSet presAssocID="{B410C4EF-2AEB-42E1-B0EB-96634DDB4B81}" presName="node" presStyleLbl="node1" presStyleIdx="2" presStyleCnt="4" custScaleX="172601" custScaleY="902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0D230B-4FFB-4F37-BDDF-0801E4183A86}" type="pres">
      <dgm:prSet presAssocID="{B410C4EF-2AEB-42E1-B0EB-96634DDB4B81}" presName="dummy" presStyleCnt="0"/>
      <dgm:spPr/>
      <dgm:t>
        <a:bodyPr/>
        <a:lstStyle/>
        <a:p>
          <a:endParaRPr lang="en-US"/>
        </a:p>
      </dgm:t>
    </dgm:pt>
    <dgm:pt modelId="{4AF45C65-AEB2-495A-A898-A670F0F57FA9}" type="pres">
      <dgm:prSet presAssocID="{57322B51-1515-460A-80F2-6D6ADA1F9783}" presName="sibTrans" presStyleLbl="sibTrans2D1" presStyleIdx="2" presStyleCnt="4"/>
      <dgm:spPr/>
      <dgm:t>
        <a:bodyPr/>
        <a:lstStyle/>
        <a:p>
          <a:endParaRPr lang="en-US"/>
        </a:p>
      </dgm:t>
    </dgm:pt>
    <dgm:pt modelId="{2CB46526-871B-4807-8993-DA0932C80D3A}" type="pres">
      <dgm:prSet presAssocID="{ACB2893D-F431-46FD-9C76-3AB6DF8B4F73}" presName="node" presStyleLbl="node1" presStyleIdx="3" presStyleCnt="4" custScaleX="172601" custScaleY="90218" custRadScaleRad="1350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62DBDE-7932-4C68-9A5E-1BAEF4060281}" type="pres">
      <dgm:prSet presAssocID="{ACB2893D-F431-46FD-9C76-3AB6DF8B4F73}" presName="dummy" presStyleCnt="0"/>
      <dgm:spPr/>
      <dgm:t>
        <a:bodyPr/>
        <a:lstStyle/>
        <a:p>
          <a:endParaRPr lang="en-US"/>
        </a:p>
      </dgm:t>
    </dgm:pt>
    <dgm:pt modelId="{48578C95-F97B-4CCC-A965-8C4CDD6B7BF2}" type="pres">
      <dgm:prSet presAssocID="{7FFABD44-22DC-4858-9271-D2FCB5A279E8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B7F8654C-05AB-4850-88B1-710717811EC0}" type="presOf" srcId="{046B4781-A2A2-4291-A6B7-08728D8673AC}" destId="{E3242A94-685C-4215-BF16-143C80F7121D}" srcOrd="0" destOrd="0" presId="urn:microsoft.com/office/officeart/2005/8/layout/radial6"/>
    <dgm:cxn modelId="{1663D3F9-94FC-47D6-A119-3BC1CF05058A}" type="presOf" srcId="{A872CB4C-EA15-4723-9CC4-3B50CD1C384A}" destId="{68F5D7AA-4354-448D-B878-7E41518C46D0}" srcOrd="0" destOrd="0" presId="urn:microsoft.com/office/officeart/2005/8/layout/radial6"/>
    <dgm:cxn modelId="{0502CA8C-8027-4372-9257-15D656DD0E95}" type="presOf" srcId="{B85EC08B-EBA6-4D9E-8ACC-3DCCB610436A}" destId="{243467AA-86FF-4468-A0C6-CC87662D8E8C}" srcOrd="0" destOrd="0" presId="urn:microsoft.com/office/officeart/2005/8/layout/radial6"/>
    <dgm:cxn modelId="{3F4AE6F3-742E-4B06-9B21-8DB0A48D890F}" type="presOf" srcId="{680F0083-D7B4-4452-A7E9-C49295BADBE5}" destId="{D4FABE63-B6B1-4A91-BDEA-D08C810DBA80}" srcOrd="0" destOrd="0" presId="urn:microsoft.com/office/officeart/2005/8/layout/radial6"/>
    <dgm:cxn modelId="{55C01DEA-33E0-4DA3-B452-52FAE704279D}" srcId="{B85EC08B-EBA6-4D9E-8ACC-3DCCB610436A}" destId="{ACB2893D-F431-46FD-9C76-3AB6DF8B4F73}" srcOrd="3" destOrd="0" parTransId="{F480099D-2F33-451B-8010-3E51C870D6F6}" sibTransId="{7FFABD44-22DC-4858-9271-D2FCB5A279E8}"/>
    <dgm:cxn modelId="{CEBF15CA-8CF9-483B-8EAA-29306EE6C9E6}" srcId="{B85EC08B-EBA6-4D9E-8ACC-3DCCB610436A}" destId="{B410C4EF-2AEB-42E1-B0EB-96634DDB4B81}" srcOrd="2" destOrd="0" parTransId="{8CCD1B90-BC3F-4B06-9B68-D5424911387D}" sibTransId="{57322B51-1515-460A-80F2-6D6ADA1F9783}"/>
    <dgm:cxn modelId="{D0DCD510-DBFB-41AF-AFAE-9F02D0EA7CF5}" srcId="{C23A4572-4B6E-42C2-9B97-4D57CF22AA17}" destId="{2C0D9939-4D24-4F57-B256-B70FB4AF6E45}" srcOrd="1" destOrd="0" parTransId="{1427F727-40B6-4A08-96D2-0D9687DD4D00}" sibTransId="{90E11E31-1A30-4BF9-8138-6850CCA63F00}"/>
    <dgm:cxn modelId="{4318635F-4349-4D26-A649-E1D47F1567FA}" type="presOf" srcId="{ACB2893D-F431-46FD-9C76-3AB6DF8B4F73}" destId="{2CB46526-871B-4807-8993-DA0932C80D3A}" srcOrd="0" destOrd="0" presId="urn:microsoft.com/office/officeart/2005/8/layout/radial6"/>
    <dgm:cxn modelId="{04FA9753-A193-4C07-8DC7-F2220DD7B7F0}" type="presOf" srcId="{B410C4EF-2AEB-42E1-B0EB-96634DDB4B81}" destId="{0D6D0B1A-5DF7-4C97-B801-9366BAEC3830}" srcOrd="0" destOrd="0" presId="urn:microsoft.com/office/officeart/2005/8/layout/radial6"/>
    <dgm:cxn modelId="{E3F257B5-4DCB-4A90-B422-803D02F8F9E1}" type="presOf" srcId="{57322B51-1515-460A-80F2-6D6ADA1F9783}" destId="{4AF45C65-AEB2-495A-A898-A670F0F57FA9}" srcOrd="0" destOrd="0" presId="urn:microsoft.com/office/officeart/2005/8/layout/radial6"/>
    <dgm:cxn modelId="{AD80E13D-F302-47DC-A2AE-139585E72719}" srcId="{C23A4572-4B6E-42C2-9B97-4D57CF22AA17}" destId="{B85EC08B-EBA6-4D9E-8ACC-3DCCB610436A}" srcOrd="0" destOrd="0" parTransId="{A0A19F0E-7E10-4601-BC65-A406C790D90A}" sibTransId="{B3DDE1AC-CA7C-4908-8A70-9310DC61844F}"/>
    <dgm:cxn modelId="{01E4B355-5A55-47DB-B736-948DAE2AB7D2}" type="presOf" srcId="{C23A4572-4B6E-42C2-9B97-4D57CF22AA17}" destId="{477D1129-2193-4CD1-8CC7-1D2524469E36}" srcOrd="0" destOrd="0" presId="urn:microsoft.com/office/officeart/2005/8/layout/radial6"/>
    <dgm:cxn modelId="{42A3600C-6CDE-42F4-8274-17A87F253FDF}" srcId="{B85EC08B-EBA6-4D9E-8ACC-3DCCB610436A}" destId="{A82C6F04-2235-459A-8DBF-C6FC80074CBE}" srcOrd="0" destOrd="0" parTransId="{00F2169D-B0BB-4D2A-ACEB-5CD03DBC885D}" sibTransId="{A872CB4C-EA15-4723-9CC4-3B50CD1C384A}"/>
    <dgm:cxn modelId="{264D1E2D-32CD-498C-8760-DD4188555E5B}" type="presOf" srcId="{A82C6F04-2235-459A-8DBF-C6FC80074CBE}" destId="{88849D30-3DCF-4200-B20B-B56CA5B92BAD}" srcOrd="0" destOrd="0" presId="urn:microsoft.com/office/officeart/2005/8/layout/radial6"/>
    <dgm:cxn modelId="{3710194A-BE40-4EBB-B21E-4DDBBA11DBC4}" type="presOf" srcId="{7FFABD44-22DC-4858-9271-D2FCB5A279E8}" destId="{48578C95-F97B-4CCC-A965-8C4CDD6B7BF2}" srcOrd="0" destOrd="0" presId="urn:microsoft.com/office/officeart/2005/8/layout/radial6"/>
    <dgm:cxn modelId="{562C9E8B-3838-476E-A0FB-CF80FB20B4D2}" srcId="{B85EC08B-EBA6-4D9E-8ACC-3DCCB610436A}" destId="{046B4781-A2A2-4291-A6B7-08728D8673AC}" srcOrd="1" destOrd="0" parTransId="{EDC68D97-BFE6-44E9-90CE-91024CA4E017}" sibTransId="{680F0083-D7B4-4452-A7E9-C49295BADBE5}"/>
    <dgm:cxn modelId="{7FAB9090-3226-4206-B3E5-CBD0F1CD550B}" type="presParOf" srcId="{477D1129-2193-4CD1-8CC7-1D2524469E36}" destId="{243467AA-86FF-4468-A0C6-CC87662D8E8C}" srcOrd="0" destOrd="0" presId="urn:microsoft.com/office/officeart/2005/8/layout/radial6"/>
    <dgm:cxn modelId="{67CFD369-5832-45D4-B635-6172616E8C4B}" type="presParOf" srcId="{477D1129-2193-4CD1-8CC7-1D2524469E36}" destId="{88849D30-3DCF-4200-B20B-B56CA5B92BAD}" srcOrd="1" destOrd="0" presId="urn:microsoft.com/office/officeart/2005/8/layout/radial6"/>
    <dgm:cxn modelId="{79C12F0B-C22A-4E61-872F-43F1379BEBA0}" type="presParOf" srcId="{477D1129-2193-4CD1-8CC7-1D2524469E36}" destId="{DAD33DD9-2701-410A-ACCB-1D8DDAE0E3CB}" srcOrd="2" destOrd="0" presId="urn:microsoft.com/office/officeart/2005/8/layout/radial6"/>
    <dgm:cxn modelId="{EFC00E29-F271-456E-99F0-477F30A4856F}" type="presParOf" srcId="{477D1129-2193-4CD1-8CC7-1D2524469E36}" destId="{68F5D7AA-4354-448D-B878-7E41518C46D0}" srcOrd="3" destOrd="0" presId="urn:microsoft.com/office/officeart/2005/8/layout/radial6"/>
    <dgm:cxn modelId="{C96F1AA3-2D52-466F-BB43-72E182F9F142}" type="presParOf" srcId="{477D1129-2193-4CD1-8CC7-1D2524469E36}" destId="{E3242A94-685C-4215-BF16-143C80F7121D}" srcOrd="4" destOrd="0" presId="urn:microsoft.com/office/officeart/2005/8/layout/radial6"/>
    <dgm:cxn modelId="{F136BC10-E60A-49FA-994F-5D58E6F58C15}" type="presParOf" srcId="{477D1129-2193-4CD1-8CC7-1D2524469E36}" destId="{539CF4B1-182A-4025-B48B-D7142619F965}" srcOrd="5" destOrd="0" presId="urn:microsoft.com/office/officeart/2005/8/layout/radial6"/>
    <dgm:cxn modelId="{0A532C40-1E1D-4548-BE3F-3A8C653EFB6F}" type="presParOf" srcId="{477D1129-2193-4CD1-8CC7-1D2524469E36}" destId="{D4FABE63-B6B1-4A91-BDEA-D08C810DBA80}" srcOrd="6" destOrd="0" presId="urn:microsoft.com/office/officeart/2005/8/layout/radial6"/>
    <dgm:cxn modelId="{7A45C12A-B118-4518-8232-CD9D7DCE2FF1}" type="presParOf" srcId="{477D1129-2193-4CD1-8CC7-1D2524469E36}" destId="{0D6D0B1A-5DF7-4C97-B801-9366BAEC3830}" srcOrd="7" destOrd="0" presId="urn:microsoft.com/office/officeart/2005/8/layout/radial6"/>
    <dgm:cxn modelId="{DE964F8E-08B2-4655-B92E-FF7B5F8BC19C}" type="presParOf" srcId="{477D1129-2193-4CD1-8CC7-1D2524469E36}" destId="{D90D230B-4FFB-4F37-BDDF-0801E4183A86}" srcOrd="8" destOrd="0" presId="urn:microsoft.com/office/officeart/2005/8/layout/radial6"/>
    <dgm:cxn modelId="{F53F7668-B915-4395-949E-A19984E3A023}" type="presParOf" srcId="{477D1129-2193-4CD1-8CC7-1D2524469E36}" destId="{4AF45C65-AEB2-495A-A898-A670F0F57FA9}" srcOrd="9" destOrd="0" presId="urn:microsoft.com/office/officeart/2005/8/layout/radial6"/>
    <dgm:cxn modelId="{222B8F92-7E71-43B1-A084-8D8CBE657E8B}" type="presParOf" srcId="{477D1129-2193-4CD1-8CC7-1D2524469E36}" destId="{2CB46526-871B-4807-8993-DA0932C80D3A}" srcOrd="10" destOrd="0" presId="urn:microsoft.com/office/officeart/2005/8/layout/radial6"/>
    <dgm:cxn modelId="{4AA04101-575F-4D47-910A-23F7CB91C705}" type="presParOf" srcId="{477D1129-2193-4CD1-8CC7-1D2524469E36}" destId="{9C62DBDE-7932-4C68-9A5E-1BAEF4060281}" srcOrd="11" destOrd="0" presId="urn:microsoft.com/office/officeart/2005/8/layout/radial6"/>
    <dgm:cxn modelId="{0B1C8133-AFF0-4B6C-B8E6-85DD22A16A23}" type="presParOf" srcId="{477D1129-2193-4CD1-8CC7-1D2524469E36}" destId="{48578C95-F97B-4CCC-A965-8C4CDD6B7BF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78C95-F97B-4CCC-A965-8C4CDD6B7BF2}">
      <dsp:nvSpPr>
        <dsp:cNvPr id="0" name=""/>
        <dsp:cNvSpPr/>
      </dsp:nvSpPr>
      <dsp:spPr>
        <a:xfrm>
          <a:off x="1769206" y="449091"/>
          <a:ext cx="3797764" cy="3797764"/>
        </a:xfrm>
        <a:prstGeom prst="blockArc">
          <a:avLst>
            <a:gd name="adj1" fmla="val 10579289"/>
            <a:gd name="adj2" fmla="val 17438125"/>
            <a:gd name="adj3" fmla="val 4638"/>
          </a:avLst>
        </a:prstGeom>
        <a:gradFill rotWithShape="0">
          <a:gsLst>
            <a:gs pos="0">
              <a:schemeClr val="accent1">
                <a:shade val="90000"/>
                <a:hueOff val="175458"/>
                <a:satOff val="-1607"/>
                <a:lumOff val="138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175458"/>
                <a:satOff val="-1607"/>
                <a:lumOff val="138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175458"/>
                <a:satOff val="-1607"/>
                <a:lumOff val="138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F45C65-AEB2-495A-A898-A670F0F57FA9}">
      <dsp:nvSpPr>
        <dsp:cNvPr id="0" name=""/>
        <dsp:cNvSpPr/>
      </dsp:nvSpPr>
      <dsp:spPr>
        <a:xfrm>
          <a:off x="1769206" y="687099"/>
          <a:ext cx="3797764" cy="3797764"/>
        </a:xfrm>
        <a:prstGeom prst="blockArc">
          <a:avLst>
            <a:gd name="adj1" fmla="val 4161875"/>
            <a:gd name="adj2" fmla="val 11020711"/>
            <a:gd name="adj3" fmla="val 4638"/>
          </a:avLst>
        </a:prstGeom>
        <a:gradFill rotWithShape="0">
          <a:gsLst>
            <a:gs pos="0">
              <a:schemeClr val="accent1">
                <a:shade val="90000"/>
                <a:hueOff val="350915"/>
                <a:satOff val="-3215"/>
                <a:lumOff val="2775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4FABE63-B6B1-4A91-BDEA-D08C810DBA80}">
      <dsp:nvSpPr>
        <dsp:cNvPr id="0" name=""/>
        <dsp:cNvSpPr/>
      </dsp:nvSpPr>
      <dsp:spPr>
        <a:xfrm>
          <a:off x="3077138" y="687309"/>
          <a:ext cx="3797764" cy="3797764"/>
        </a:xfrm>
        <a:prstGeom prst="blockArc">
          <a:avLst>
            <a:gd name="adj1" fmla="val 21367546"/>
            <a:gd name="adj2" fmla="val 6639231"/>
            <a:gd name="adj3" fmla="val 4638"/>
          </a:avLst>
        </a:prstGeom>
        <a:gradFill rotWithShape="0">
          <a:gsLst>
            <a:gs pos="0">
              <a:schemeClr val="accent1">
                <a:shade val="90000"/>
                <a:hueOff val="175458"/>
                <a:satOff val="-1607"/>
                <a:lumOff val="138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175458"/>
                <a:satOff val="-1607"/>
                <a:lumOff val="138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175458"/>
                <a:satOff val="-1607"/>
                <a:lumOff val="138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8F5D7AA-4354-448D-B878-7E41518C46D0}">
      <dsp:nvSpPr>
        <dsp:cNvPr id="0" name=""/>
        <dsp:cNvSpPr/>
      </dsp:nvSpPr>
      <dsp:spPr>
        <a:xfrm>
          <a:off x="3076332" y="449184"/>
          <a:ext cx="3797764" cy="3797764"/>
        </a:xfrm>
        <a:prstGeom prst="blockArc">
          <a:avLst>
            <a:gd name="adj1" fmla="val 14962365"/>
            <a:gd name="adj2" fmla="val 209188"/>
            <a:gd name="adj3" fmla="val 4638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3467AA-86FF-4468-A0C6-CC87662D8E8C}">
      <dsp:nvSpPr>
        <dsp:cNvPr id="0" name=""/>
        <dsp:cNvSpPr/>
      </dsp:nvSpPr>
      <dsp:spPr>
        <a:xfrm>
          <a:off x="3029530" y="1717953"/>
          <a:ext cx="2584489" cy="1498048"/>
        </a:xfrm>
        <a:prstGeom prst="ellipse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Routine clinical practice</a:t>
          </a:r>
        </a:p>
      </dsp:txBody>
      <dsp:txXfrm>
        <a:off x="3408020" y="1937337"/>
        <a:ext cx="1827509" cy="1059280"/>
      </dsp:txXfrm>
    </dsp:sp>
    <dsp:sp modelId="{88849D30-3DCF-4200-B20B-B56CA5B92BAD}">
      <dsp:nvSpPr>
        <dsp:cNvPr id="0" name=""/>
        <dsp:cNvSpPr/>
      </dsp:nvSpPr>
      <dsp:spPr>
        <a:xfrm>
          <a:off x="3266237" y="60400"/>
          <a:ext cx="2111076" cy="1103452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Regulatory terms and conditions</a:t>
          </a:r>
          <a:endParaRPr lang="en-US" sz="1800" kern="1200" dirty="0"/>
        </a:p>
      </dsp:txBody>
      <dsp:txXfrm>
        <a:off x="3575397" y="221997"/>
        <a:ext cx="1492756" cy="780258"/>
      </dsp:txXfrm>
    </dsp:sp>
    <dsp:sp modelId="{E3242A94-685C-4215-BF16-143C80F7121D}">
      <dsp:nvSpPr>
        <dsp:cNvPr id="0" name=""/>
        <dsp:cNvSpPr/>
      </dsp:nvSpPr>
      <dsp:spPr>
        <a:xfrm>
          <a:off x="5771094" y="1909139"/>
          <a:ext cx="2111076" cy="1103452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67129"/>
                <a:satOff val="4478"/>
                <a:lumOff val="19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167129"/>
                <a:satOff val="4478"/>
                <a:lumOff val="19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167129"/>
                <a:satOff val="4478"/>
                <a:lumOff val="19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health care stakeholders </a:t>
          </a:r>
          <a:endParaRPr lang="en-US" sz="1800" kern="1200" dirty="0"/>
        </a:p>
      </dsp:txBody>
      <dsp:txXfrm>
        <a:off x="6080254" y="2070736"/>
        <a:ext cx="1492756" cy="780258"/>
      </dsp:txXfrm>
    </dsp:sp>
    <dsp:sp modelId="{0D6D0B1A-5DF7-4C97-B801-9366BAEC3830}">
      <dsp:nvSpPr>
        <dsp:cNvPr id="0" name=""/>
        <dsp:cNvSpPr/>
      </dsp:nvSpPr>
      <dsp:spPr>
        <a:xfrm>
          <a:off x="3266237" y="3770101"/>
          <a:ext cx="2111076" cy="1103452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334258"/>
                <a:satOff val="8955"/>
                <a:lumOff val="394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334258"/>
                <a:satOff val="8955"/>
                <a:lumOff val="394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334258"/>
                <a:satOff val="8955"/>
                <a:lumOff val="394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regulatory agencies</a:t>
          </a:r>
          <a:endParaRPr lang="en-US" sz="1800" kern="1200" dirty="0"/>
        </a:p>
      </dsp:txBody>
      <dsp:txXfrm>
        <a:off x="3575397" y="3931698"/>
        <a:ext cx="1492756" cy="780258"/>
      </dsp:txXfrm>
    </dsp:sp>
    <dsp:sp modelId="{2CB46526-871B-4807-8993-DA0932C80D3A}">
      <dsp:nvSpPr>
        <dsp:cNvPr id="0" name=""/>
        <dsp:cNvSpPr/>
      </dsp:nvSpPr>
      <dsp:spPr>
        <a:xfrm>
          <a:off x="761521" y="1915251"/>
          <a:ext cx="2111076" cy="1103452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67129"/>
                <a:satOff val="4478"/>
                <a:lumOff val="19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167129"/>
                <a:satOff val="4478"/>
                <a:lumOff val="19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167129"/>
                <a:satOff val="4478"/>
                <a:lumOff val="19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Approval + reimbursement</a:t>
          </a:r>
          <a:endParaRPr lang="en-US" sz="1800" kern="1200" dirty="0"/>
        </a:p>
      </dsp:txBody>
      <dsp:txXfrm>
        <a:off x="1070681" y="2076848"/>
        <a:ext cx="1492756" cy="780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CBD12-54B2-4C9F-8FD9-4CF24E438AA1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9A6AB-15E1-4A32-B5D7-36A6790CA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22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2681" y="2240692"/>
            <a:ext cx="10074876" cy="152464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74292"/>
            <a:ext cx="9144000" cy="88350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European Liquid Biopsy Society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756" y="542513"/>
            <a:ext cx="2935979" cy="131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7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225"/>
            <a:ext cx="864355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63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0987"/>
            <a:ext cx="843760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1293"/>
            <a:ext cx="2293428" cy="703711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-12000" y="1268624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691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99225"/>
            <a:ext cx="842778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54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225"/>
            <a:ext cx="842936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1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1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85103"/>
            <a:ext cx="6172200" cy="45759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8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276865"/>
            <a:ext cx="6172200" cy="4584189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843760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05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European Liquid Biopsy Society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22567-DB23-427C-B99F-0BA720C11A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6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2681" y="2257168"/>
            <a:ext cx="10074876" cy="2380735"/>
          </a:xfrm>
        </p:spPr>
        <p:txBody>
          <a:bodyPr>
            <a:normAutofit/>
          </a:bodyPr>
          <a:lstStyle/>
          <a:p>
            <a:r>
              <a:rPr lang="en-GB" sz="4800" dirty="0"/>
              <a:t>ELBS General Assembly </a:t>
            </a:r>
            <a:r>
              <a:rPr lang="en-GB" sz="4800" dirty="0" smtClean="0"/>
              <a:t>2024</a:t>
            </a:r>
            <a:r>
              <a:rPr lang="en-GB" sz="4800" dirty="0"/>
              <a:t/>
            </a:r>
            <a:br>
              <a:rPr lang="en-GB" sz="4800" dirty="0"/>
            </a:br>
            <a:r>
              <a:rPr lang="en-GB" sz="4800" dirty="0"/>
              <a:t/>
            </a:r>
            <a:br>
              <a:rPr lang="en-GB" sz="4800" dirty="0"/>
            </a:br>
            <a:r>
              <a:rPr lang="en-GB" sz="4800" dirty="0">
                <a:solidFill>
                  <a:schemeClr val="accent5">
                    <a:lumMod val="75000"/>
                  </a:schemeClr>
                </a:solidFill>
              </a:rPr>
              <a:t>Regulatory working group</a:t>
            </a:r>
            <a:br>
              <a:rPr lang="en-GB" sz="4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sz="2000" dirty="0">
                <a:solidFill>
                  <a:schemeClr val="accent5">
                    <a:lumMod val="75000"/>
                  </a:schemeClr>
                </a:solidFill>
              </a:rPr>
              <a:t>Klaus Pantel, Ariane Hallermayr</a:t>
            </a:r>
            <a:endParaRPr lang="en-US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8119" y="5214551"/>
            <a:ext cx="9144000" cy="109563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November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26</a:t>
            </a:r>
            <a:r>
              <a:rPr lang="en-GB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- 27</a:t>
            </a:r>
            <a:r>
              <a:rPr lang="en-GB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PRBB, Barcelona, Spain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444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Focus of the Regulatory Working Group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3B1555B7-7CD9-A71A-B55A-5A89EC06DA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0567412"/>
              </p:ext>
            </p:extLst>
          </p:nvPr>
        </p:nvGraphicFramePr>
        <p:xfrm>
          <a:off x="1581104" y="1422399"/>
          <a:ext cx="8643551" cy="4933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422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18D65C-27ED-F8FB-5531-B148424C5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Challenges hindering reimbursement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67297A-7403-F6A3-CD21-B79530ED2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0810FB3-4A99-70FB-A758-919F7994E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410" y="1303522"/>
            <a:ext cx="8510200" cy="515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9BDF73-9084-5F60-07E4-344E1D91F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Requirements to overcome challenges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0E21B5-17CA-28F1-84A2-A50DC8092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pic>
        <p:nvPicPr>
          <p:cNvPr id="6" name="Grafik 5" descr="Ein Bild, das Text, Screenshot, Cartoon, Design enthält.&#10;&#10;Automatisch generierte Beschreibung">
            <a:extLst>
              <a:ext uri="{FF2B5EF4-FFF2-40B4-BE49-F238E27FC236}">
                <a16:creationId xmlns:a16="http://schemas.microsoft.com/office/drawing/2014/main" id="{EABEAD30-A359-D57E-1393-E6D0AD35C8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923" y="1288240"/>
            <a:ext cx="7682154" cy="4281520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94D251F-A54F-7181-D4D2-898C740286AF}"/>
              </a:ext>
            </a:extLst>
          </p:cNvPr>
          <p:cNvGrpSpPr/>
          <p:nvPr/>
        </p:nvGrpSpPr>
        <p:grpSpPr>
          <a:xfrm>
            <a:off x="838200" y="5780304"/>
            <a:ext cx="10515599" cy="563418"/>
            <a:chOff x="847437" y="5541818"/>
            <a:chExt cx="10515599" cy="563418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6438CD3D-3D73-8A55-89D9-B69E56A27555}"/>
                </a:ext>
              </a:extLst>
            </p:cNvPr>
            <p:cNvGrpSpPr/>
            <p:nvPr/>
          </p:nvGrpSpPr>
          <p:grpSpPr>
            <a:xfrm>
              <a:off x="847437" y="5591925"/>
              <a:ext cx="10107158" cy="477203"/>
              <a:chOff x="-473363" y="5545743"/>
              <a:chExt cx="10107158" cy="477203"/>
            </a:xfrm>
          </p:grpSpPr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8BF3691A-36CD-0272-291B-0076C5505ACD}"/>
                  </a:ext>
                </a:extLst>
              </p:cNvPr>
              <p:cNvSpPr txBox="1"/>
              <p:nvPr/>
            </p:nvSpPr>
            <p:spPr>
              <a:xfrm>
                <a:off x="-473363" y="5575431"/>
                <a:ext cx="9312564" cy="40011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de-DE" sz="2000" dirty="0"/>
                  <a:t>    </a:t>
                </a:r>
                <a:r>
                  <a:rPr lang="en-US" sz="2000" b="1" dirty="0"/>
                  <a:t>To-Do</a:t>
                </a:r>
                <a:r>
                  <a:rPr lang="en-US" sz="2000" dirty="0"/>
                  <a:t>: Moderation of communication to specialists and professional societies</a:t>
                </a:r>
              </a:p>
            </p:txBody>
          </p:sp>
          <p:pic>
            <p:nvPicPr>
              <p:cNvPr id="12" name="Grafik 11" descr="Ein Bild, das Grafiken, Screenshot, Grafikdesign, Logo enthält.&#10;&#10;Automatisch generierte Beschreibung">
                <a:extLst>
                  <a:ext uri="{FF2B5EF4-FFF2-40B4-BE49-F238E27FC236}">
                    <a16:creationId xmlns:a16="http://schemas.microsoft.com/office/drawing/2014/main" id="{793BF278-4498-0B77-4C24-4841B69B14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33068" y="5545743"/>
                <a:ext cx="1200727" cy="477203"/>
              </a:xfrm>
              <a:prstGeom prst="rect">
                <a:avLst/>
              </a:prstGeom>
            </p:spPr>
          </p:pic>
        </p:grp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C36F620D-C53C-ADA2-91C7-5C0A45C106DF}"/>
                </a:ext>
              </a:extLst>
            </p:cNvPr>
            <p:cNvSpPr/>
            <p:nvPr/>
          </p:nvSpPr>
          <p:spPr>
            <a:xfrm>
              <a:off x="865909" y="5541818"/>
              <a:ext cx="10497127" cy="563418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127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Text, Screenshot, Schrift enthält.&#10;&#10;Automatisch generierte Beschreibung">
            <a:extLst>
              <a:ext uri="{FF2B5EF4-FFF2-40B4-BE49-F238E27FC236}">
                <a16:creationId xmlns:a16="http://schemas.microsoft.com/office/drawing/2014/main" id="{69562A6A-F302-B828-45A4-B38FE226A1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87" y="2093513"/>
            <a:ext cx="11665226" cy="375404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3C43E3C-5215-F828-5E22-ED79409B4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Ideas to improve reimbursement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C9973A-17CA-2D16-E7A7-2BE3EBB8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D68537DE-B615-6E3F-138D-FA0352641264}"/>
              </a:ext>
            </a:extLst>
          </p:cNvPr>
          <p:cNvSpPr/>
          <p:nvPr/>
        </p:nvSpPr>
        <p:spPr>
          <a:xfrm>
            <a:off x="426128" y="2858610"/>
            <a:ext cx="1340528" cy="337351"/>
          </a:xfrm>
          <a:prstGeom prst="rect">
            <a:avLst/>
          </a:prstGeom>
          <a:solidFill>
            <a:srgbClr val="DEDB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fik 16" descr="Ein Bild, das Grafiken, Screenshot, Grafikdesign, Logo enthält.&#10;&#10;Automatisch generierte Beschreibung">
            <a:extLst>
              <a:ext uri="{FF2B5EF4-FFF2-40B4-BE49-F238E27FC236}">
                <a16:creationId xmlns:a16="http://schemas.microsoft.com/office/drawing/2014/main" id="{F9ECDB66-E287-DFE5-3618-68CBFDCE20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00" y="2778683"/>
            <a:ext cx="1200727" cy="47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36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97502E-DAE7-28D3-4D53-5E80646F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Future plans and initiatives</a:t>
            </a:r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6D9B5FC-19CA-705C-1200-92580E465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0BE5DC3-289A-DAE0-0B37-93D003AF9063}"/>
              </a:ext>
            </a:extLst>
          </p:cNvPr>
          <p:cNvGrpSpPr/>
          <p:nvPr/>
        </p:nvGrpSpPr>
        <p:grpSpPr>
          <a:xfrm>
            <a:off x="1413399" y="5855082"/>
            <a:ext cx="9365201" cy="563418"/>
            <a:chOff x="1997835" y="5541818"/>
            <a:chExt cx="9365201" cy="563418"/>
          </a:xfrm>
        </p:grpSpPr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CF3465AF-0845-EBF0-3D37-29D0330959C4}"/>
                </a:ext>
              </a:extLst>
            </p:cNvPr>
            <p:cNvGrpSpPr/>
            <p:nvPr/>
          </p:nvGrpSpPr>
          <p:grpSpPr>
            <a:xfrm>
              <a:off x="1997835" y="5591925"/>
              <a:ext cx="8956760" cy="477203"/>
              <a:chOff x="677035" y="5545743"/>
              <a:chExt cx="8956760" cy="477203"/>
            </a:xfrm>
          </p:grpSpPr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48776CB4-902F-8430-1A0A-479FE37842DA}"/>
                  </a:ext>
                </a:extLst>
              </p:cNvPr>
              <p:cNvSpPr txBox="1"/>
              <p:nvPr/>
            </p:nvSpPr>
            <p:spPr>
              <a:xfrm>
                <a:off x="677035" y="5575431"/>
                <a:ext cx="8162166" cy="40011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de-DE" sz="2000" dirty="0"/>
                  <a:t>    </a:t>
                </a:r>
                <a:r>
                  <a:rPr lang="en-US" sz="2000" dirty="0"/>
                  <a:t>Please reach out for suggestions</a:t>
                </a:r>
              </a:p>
            </p:txBody>
          </p:sp>
          <p:pic>
            <p:nvPicPr>
              <p:cNvPr id="11" name="Grafik 10" descr="Ein Bild, das Grafiken, Screenshot, Grafikdesign, Logo enthält.&#10;&#10;Automatisch generierte Beschreibung">
                <a:extLst>
                  <a:ext uri="{FF2B5EF4-FFF2-40B4-BE49-F238E27FC236}">
                    <a16:creationId xmlns:a16="http://schemas.microsoft.com/office/drawing/2014/main" id="{20F9C247-ADBE-E08C-EC87-6E9E29A9E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33068" y="5545743"/>
                <a:ext cx="1200727" cy="477203"/>
              </a:xfrm>
              <a:prstGeom prst="rect">
                <a:avLst/>
              </a:prstGeom>
            </p:spPr>
          </p:pic>
        </p:grp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11E276F6-EA95-D145-951E-E5046612FBD6}"/>
                </a:ext>
              </a:extLst>
            </p:cNvPr>
            <p:cNvSpPr/>
            <p:nvPr/>
          </p:nvSpPr>
          <p:spPr>
            <a:xfrm>
              <a:off x="1997835" y="5541818"/>
              <a:ext cx="9365201" cy="563418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Grafik 14" descr="Ein Bild, das Text, Screenshot, Schrift, Design enthält.&#10;&#10;Automatisch generierte Beschreibung">
            <a:extLst>
              <a:ext uri="{FF2B5EF4-FFF2-40B4-BE49-F238E27FC236}">
                <a16:creationId xmlns:a16="http://schemas.microsoft.com/office/drawing/2014/main" id="{7458E066-F2BC-CB08-16BE-5B8235F23C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3" y="1354917"/>
            <a:ext cx="8643551" cy="4416652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47870" y="5019261"/>
            <a:ext cx="134684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0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F2D80-5E9C-7F33-F80F-1F68A8E2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Connecting with German health insurance 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5D9F48-C861-DD59-7DE8-03E72C9C9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0572"/>
            <a:ext cx="10515600" cy="4522012"/>
          </a:xfrm>
        </p:spPr>
        <p:txBody>
          <a:bodyPr>
            <a:normAutofit fontScale="92500" lnSpcReduction="20000"/>
          </a:bodyPr>
          <a:lstStyle/>
          <a:p>
            <a:r>
              <a:rPr lang="en-GB" sz="1900" dirty="0" smtClean="0"/>
              <a:t>Communications with a large </a:t>
            </a:r>
            <a:r>
              <a:rPr lang="en-GB" sz="1900" dirty="0"/>
              <a:t>G</a:t>
            </a:r>
            <a:r>
              <a:rPr lang="en-GB" sz="1900" dirty="0" smtClean="0"/>
              <a:t>erman health insurance company (</a:t>
            </a:r>
            <a:r>
              <a:rPr lang="en-GB" sz="1900" dirty="0" err="1" smtClean="0"/>
              <a:t>Techniker</a:t>
            </a:r>
            <a:r>
              <a:rPr lang="en-GB" sz="1900" dirty="0" smtClean="0"/>
              <a:t>)</a:t>
            </a:r>
          </a:p>
          <a:p>
            <a:r>
              <a:rPr lang="en-GB" sz="1900" dirty="0" smtClean="0"/>
              <a:t>Presentation at the </a:t>
            </a:r>
            <a:r>
              <a:rPr lang="en-GB" sz="1900" b="1" dirty="0" smtClean="0"/>
              <a:t>VDEK</a:t>
            </a:r>
            <a:r>
              <a:rPr lang="en-GB" sz="1900" dirty="0" smtClean="0"/>
              <a:t> (</a:t>
            </a:r>
            <a:r>
              <a:rPr lang="en-GB" sz="1900" i="1" dirty="0" err="1" smtClean="0"/>
              <a:t>Verband</a:t>
            </a:r>
            <a:r>
              <a:rPr lang="en-GB" sz="1900" i="1" dirty="0" smtClean="0"/>
              <a:t> der </a:t>
            </a:r>
            <a:r>
              <a:rPr lang="en-GB" sz="1900" i="1" dirty="0" err="1" smtClean="0"/>
              <a:t>Ersatzkassen</a:t>
            </a:r>
            <a:r>
              <a:rPr lang="en-GB" sz="1900" dirty="0" smtClean="0"/>
              <a:t>), representing 6 major health insurance companies with over 28 million Germans insured</a:t>
            </a:r>
            <a:endParaRPr lang="en-US" sz="1900" dirty="0"/>
          </a:p>
          <a:p>
            <a:pPr marL="0" indent="0">
              <a:buNone/>
            </a:pPr>
            <a:endParaRPr lang="en-GB" sz="1900" dirty="0" smtClean="0"/>
          </a:p>
          <a:p>
            <a:pPr marL="0" indent="0">
              <a:buNone/>
            </a:pPr>
            <a:r>
              <a:rPr lang="en-GB" sz="1900" b="1" dirty="0" smtClean="0"/>
              <a:t>Use-case discussed: </a:t>
            </a:r>
          </a:p>
          <a:p>
            <a:pPr marL="0" indent="0">
              <a:buNone/>
            </a:pPr>
            <a:r>
              <a:rPr lang="en-GB" sz="1900" dirty="0" smtClean="0"/>
              <a:t>De-escalation: </a:t>
            </a:r>
            <a:r>
              <a:rPr lang="en-GB" sz="1900" dirty="0"/>
              <a:t>r</a:t>
            </a:r>
            <a:r>
              <a:rPr lang="en-GB" sz="1900" dirty="0" smtClean="0"/>
              <a:t>eimbursement of </a:t>
            </a:r>
            <a:r>
              <a:rPr lang="en-GB" sz="1900" dirty="0" err="1" smtClean="0"/>
              <a:t>ctDNA</a:t>
            </a:r>
            <a:r>
              <a:rPr lang="en-GB" sz="1900" dirty="0" smtClean="0"/>
              <a:t> based stratification of stage II CRC patients following operative </a:t>
            </a:r>
            <a:r>
              <a:rPr lang="en-GB" sz="1900" dirty="0" err="1" smtClean="0"/>
              <a:t>tumor</a:t>
            </a:r>
            <a:r>
              <a:rPr lang="en-GB" sz="1900" dirty="0" smtClean="0"/>
              <a:t> resection </a:t>
            </a:r>
            <a:r>
              <a:rPr lang="en-DE" sz="1900" dirty="0" smtClean="0">
                <a:sym typeface="Wingdings" panose="05000000000000000000" pitchFamily="2" charset="2"/>
              </a:rPr>
              <a:t></a:t>
            </a:r>
            <a:r>
              <a:rPr lang="en-GB" sz="1900" dirty="0" smtClean="0"/>
              <a:t> treatment decision chemotherapy YES/NO</a:t>
            </a:r>
          </a:p>
          <a:p>
            <a:pPr marL="0" indent="0">
              <a:buNone/>
            </a:pPr>
            <a:endParaRPr lang="en-GB" sz="1900" dirty="0" smtClean="0"/>
          </a:p>
          <a:p>
            <a:r>
              <a:rPr lang="en-GB" sz="1900" dirty="0" smtClean="0"/>
              <a:t>High interest, further meetings scheduled</a:t>
            </a:r>
            <a:r>
              <a:rPr lang="en-GB" sz="1900" b="1" dirty="0"/>
              <a:t> </a:t>
            </a:r>
            <a:endParaRPr lang="en-GB" sz="1900" b="1" dirty="0" smtClean="0"/>
          </a:p>
          <a:p>
            <a:pPr marL="0" indent="0">
              <a:buNone/>
            </a:pPr>
            <a:endParaRPr lang="en-GB" sz="1900" b="1" dirty="0" smtClean="0"/>
          </a:p>
          <a:p>
            <a:pPr marL="0" indent="0">
              <a:buNone/>
            </a:pPr>
            <a:r>
              <a:rPr lang="en-GB" sz="1900" b="1" dirty="0" smtClean="0"/>
              <a:t>Requirements by insurances: </a:t>
            </a:r>
            <a:endParaRPr lang="en-US" sz="1900" b="1" dirty="0"/>
          </a:p>
          <a:p>
            <a:r>
              <a:rPr lang="en-GB" sz="1900" dirty="0" smtClean="0"/>
              <a:t>Number of patients per year</a:t>
            </a:r>
          </a:p>
          <a:p>
            <a:r>
              <a:rPr lang="en-GB" sz="1900" dirty="0" smtClean="0"/>
              <a:t>Cost-calculation</a:t>
            </a:r>
          </a:p>
          <a:p>
            <a:r>
              <a:rPr lang="en-GB" sz="1900" dirty="0" smtClean="0"/>
              <a:t>Costs of the test</a:t>
            </a:r>
          </a:p>
          <a:p>
            <a:r>
              <a:rPr lang="en-GB" sz="1900" dirty="0" smtClean="0"/>
              <a:t>Quality assurance</a:t>
            </a:r>
            <a:endParaRPr lang="en-US" sz="1900" dirty="0"/>
          </a:p>
          <a:p>
            <a:pPr marL="914377" lvl="2" indent="0">
              <a:buNone/>
            </a:pPr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1A8932C-1FE7-43E1-A9FF-09D28725D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2144" y="3468756"/>
            <a:ext cx="2155422" cy="70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0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4731" y="1480929"/>
            <a:ext cx="9144000" cy="4134679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ELBS Satellite Workshop: </a:t>
            </a:r>
            <a:b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4000" b="1" i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IVDR and Reimbursement </a:t>
            </a:r>
            <a:r>
              <a:rPr lang="en-DE" sz="4000" b="1" i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–</a:t>
            </a:r>
            <a:r>
              <a:rPr lang="en-GB" sz="4000" b="1" i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 The future of LB adoption in Europe</a:t>
            </a:r>
            <a: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/>
            </a:r>
            <a:b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/>
            </a:r>
            <a:b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/>
            </a:r>
            <a:b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27</a:t>
            </a:r>
            <a:r>
              <a:rPr lang="en-GB" sz="3200" baseline="300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th</a:t>
            </a: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 of November (2 </a:t>
            </a:r>
            <a:r>
              <a:rPr lang="en-DE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–</a:t>
            </a:r>
            <a:r>
              <a:rPr lang="en-GB" sz="320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 </a:t>
            </a:r>
            <a:r>
              <a:rPr lang="en-GB" sz="320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5 </a:t>
            </a: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pm)</a:t>
            </a:r>
            <a:b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Charles Darwin Room, Inner Square, PRBB</a:t>
            </a:r>
            <a:endParaRPr lang="en-US" sz="3200" dirty="0">
              <a:solidFill>
                <a:srgbClr val="0070C0"/>
              </a:solidFill>
              <a:ea typeface="Microsoft Sans Serif" panose="020B06040202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17195-4377-4C64-84E5-60EF12AC87A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6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European Liquid Biopsy Society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755900" y="2870200"/>
            <a:ext cx="646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3531039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232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Microsoft Sans Serif</vt:lpstr>
      <vt:lpstr>Segoe UI Light</vt:lpstr>
      <vt:lpstr>Wingdings</vt:lpstr>
      <vt:lpstr>Office Theme</vt:lpstr>
      <vt:lpstr>ELBS General Assembly 2024  Regulatory working group Klaus Pantel, Ariane Hallermayr</vt:lpstr>
      <vt:lpstr>Focus of the Regulatory Working Group</vt:lpstr>
      <vt:lpstr>Challenges hindering reimbursement</vt:lpstr>
      <vt:lpstr>Requirements to overcome challenges</vt:lpstr>
      <vt:lpstr>Ideas to improve reimbursement</vt:lpstr>
      <vt:lpstr>Future plans and initiatives</vt:lpstr>
      <vt:lpstr>Connecting with German health insurance </vt:lpstr>
      <vt:lpstr>ELBS Satellite Workshop:  IVDR and Reimbursement – The future of LB adoption in Europe   27th of November (2 – 5 pm) Charles Darwin Room, Inner Square, PRBB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Claudia Koch</dc:creator>
  <cp:lastModifiedBy>Claudia Koch</cp:lastModifiedBy>
  <cp:revision>46</cp:revision>
  <dcterms:created xsi:type="dcterms:W3CDTF">2023-09-29T07:50:30Z</dcterms:created>
  <dcterms:modified xsi:type="dcterms:W3CDTF">2024-11-27T06:05:01Z</dcterms:modified>
</cp:coreProperties>
</file>