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3.png" ContentType="image/png"/>
  <Override PartName="/ppt/media/image4.png" ContentType="image/png"/>
  <Override PartName="/ppt/media/image9.png" ContentType="image/png"/>
  <Override PartName="/ppt/media/image18.png" ContentType="image/png"/>
  <Override PartName="/ppt/media/image12.png" ContentType="image/png"/>
  <Override PartName="/ppt/media/image3.png" ContentType="image/png"/>
  <Override PartName="/ppt/media/image8.png" ContentType="image/png"/>
  <Override PartName="/ppt/media/image17.png" ContentType="image/png"/>
  <Override PartName="/ppt/media/image11.png" ContentType="image/png"/>
  <Override PartName="/ppt/media/image2.png" ContentType="image/png"/>
  <Override PartName="/ppt/media/image23.png" ContentType="image/png"/>
  <Override PartName="/ppt/media/image22.png" ContentType="image/png"/>
  <Override PartName="/ppt/media/image20.jpeg" ContentType="image/jpeg"/>
  <Override PartName="/ppt/media/image19.png" ContentType="image/png"/>
  <Override PartName="/ppt/media/image21.png" ContentType="image/png"/>
  <Override PartName="/ppt/media/image5.png" ContentType="image/png"/>
  <Override PartName="/ppt/media/image14.png" ContentType="image/png"/>
  <Override PartName="/ppt/media/image6.png" ContentType="image/png"/>
  <Override PartName="/ppt/media/image15.png" ContentType="image/png"/>
  <Override PartName="/ppt/media/image10.png" ContentType="image/png"/>
  <Override PartName="/ppt/media/image1.png" ContentType="image/png"/>
  <Override PartName="/ppt/media/image7.png" ContentType="image/png"/>
  <Override PartName="/ppt/media/image16.png" ContentType="image/png"/>
  <Override PartName="/ppt/notesMasters/_rels/notesMaster1.xml.rels" ContentType="application/vnd.openxmlformats-package.relationships+xml"/>
  <Override PartName="/ppt/notesMasters/notesMaster1.xml" ContentType="application/vnd.openxmlformats-officedocument.presentationml.notesMaster+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s/slide1.xml" ContentType="application/vnd.openxmlformats-officedocument.presentationml.slide+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11.xml.rels" ContentType="application/vnd.openxmlformats-package.relationships+xml"/>
  <Override PartName="/ppt/notesSlides/_rels/notesSlide4.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6.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9144000" cy="51435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sldImg"/>
          </p:nvPr>
        </p:nvSpPr>
        <p:spPr>
          <a:xfrm>
            <a:off x="533520" y="764280"/>
            <a:ext cx="6704640" cy="3771360"/>
          </a:xfrm>
          <a:prstGeom prst="rect">
            <a:avLst/>
          </a:prstGeom>
          <a:noFill/>
          <a:ln w="0">
            <a:noFill/>
          </a:ln>
        </p:spPr>
        <p:txBody>
          <a:bodyPr lIns="0" rIns="0" tIns="0" bIns="0" anchor="ctr">
            <a:noAutofit/>
          </a:bodyPr>
          <a:p>
            <a:pPr algn="ctr"/>
            <a:r>
              <a:rPr b="0" lang="nb-NO" sz="4400" spc="-1" strike="noStrike">
                <a:solidFill>
                  <a:srgbClr val="000000"/>
                </a:solidFill>
                <a:latin typeface="Arial"/>
              </a:rPr>
              <a:t>Click to move the </a:t>
            </a:r>
            <a:r>
              <a:rPr b="0" lang="nb-NO" sz="4400" spc="-1" strike="noStrike">
                <a:solidFill>
                  <a:srgbClr val="000000"/>
                </a:solidFill>
                <a:latin typeface="Arial"/>
              </a:rPr>
              <a:t>slide</a:t>
            </a:r>
            <a:endParaRPr b="0" lang="nb-NO" sz="4400" spc="-1" strike="noStrike">
              <a:solidFill>
                <a:srgbClr val="000000"/>
              </a:solidFill>
              <a:latin typeface="Arial"/>
            </a:endParaRPr>
          </a:p>
        </p:txBody>
      </p:sp>
      <p:sp>
        <p:nvSpPr>
          <p:cNvPr id="15"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216000">
              <a:buNone/>
            </a:pPr>
            <a:r>
              <a:rPr b="0" lang="nb-NO" sz="2000" spc="-1" strike="noStrike">
                <a:solidFill>
                  <a:srgbClr val="000000"/>
                </a:solidFill>
                <a:latin typeface="Arial"/>
              </a:rPr>
              <a:t>Click to edit the notes </a:t>
            </a:r>
            <a:r>
              <a:rPr b="0" lang="nb-NO" sz="2000" spc="-1" strike="noStrike">
                <a:solidFill>
                  <a:srgbClr val="000000"/>
                </a:solidFill>
                <a:latin typeface="Arial"/>
              </a:rPr>
              <a:t>format</a:t>
            </a:r>
            <a:endParaRPr b="0" lang="nb-NO" sz="2000" spc="-1" strike="noStrike">
              <a:solidFill>
                <a:srgbClr val="000000"/>
              </a:solidFill>
              <a:latin typeface="Arial"/>
            </a:endParaRPr>
          </a:p>
        </p:txBody>
      </p:sp>
      <p:sp>
        <p:nvSpPr>
          <p:cNvPr id="16"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nb-NO" sz="1400" spc="-1" strike="noStrike">
                <a:solidFill>
                  <a:srgbClr val="000000"/>
                </a:solidFill>
                <a:latin typeface="Times New Roman"/>
              </a:rPr>
              <a:t>&lt;header&gt;</a:t>
            </a:r>
            <a:endParaRPr b="0" lang="nb-NO" sz="1400" spc="-1" strike="noStrike">
              <a:solidFill>
                <a:srgbClr val="000000"/>
              </a:solidFill>
              <a:latin typeface="Times New Roman"/>
            </a:endParaRPr>
          </a:p>
        </p:txBody>
      </p:sp>
      <p:sp>
        <p:nvSpPr>
          <p:cNvPr id="17" name="PlaceHolder 4"/>
          <p:cNvSpPr>
            <a:spLocks noGrp="1"/>
          </p:cNvSpPr>
          <p:nvPr>
            <p:ph type="dt" idx="1"/>
          </p:nvPr>
        </p:nvSpPr>
        <p:spPr>
          <a:xfrm>
            <a:off x="4399200" y="0"/>
            <a:ext cx="3372840" cy="502560"/>
          </a:xfrm>
          <a:prstGeom prst="rect">
            <a:avLst/>
          </a:prstGeom>
          <a:noFill/>
          <a:ln w="0">
            <a:noFill/>
          </a:ln>
        </p:spPr>
        <p:txBody>
          <a:bodyPr lIns="0" rIns="0" tIns="0" bIns="0" anchor="t">
            <a:noAutofit/>
          </a:bodyPr>
          <a:lstStyle>
            <a:lvl1pPr indent="0" algn="r">
              <a:buNone/>
              <a:defRPr b="0" lang="nb-NO" sz="1400" spc="-1" strike="noStrike">
                <a:solidFill>
                  <a:srgbClr val="000000"/>
                </a:solidFill>
                <a:latin typeface="Times New Roman"/>
              </a:defRPr>
            </a:lvl1pPr>
          </a:lstStyle>
          <a:p>
            <a:pPr indent="0" algn="r">
              <a:buNone/>
            </a:pPr>
            <a:r>
              <a:rPr b="0" lang="nb-NO" sz="1400" spc="-1" strike="noStrike">
                <a:solidFill>
                  <a:srgbClr val="000000"/>
                </a:solidFill>
                <a:latin typeface="Times New Roman"/>
              </a:rPr>
              <a:t>&lt;date/time&gt;</a:t>
            </a:r>
            <a:endParaRPr b="0" lang="nb-NO" sz="1400" spc="-1" strike="noStrike">
              <a:solidFill>
                <a:srgbClr val="000000"/>
              </a:solidFill>
              <a:latin typeface="Times New Roman"/>
            </a:endParaRPr>
          </a:p>
        </p:txBody>
      </p:sp>
      <p:sp>
        <p:nvSpPr>
          <p:cNvPr id="18" name="PlaceHolder 5"/>
          <p:cNvSpPr>
            <a:spLocks noGrp="1"/>
          </p:cNvSpPr>
          <p:nvPr>
            <p:ph type="ftr" idx="2"/>
          </p:nvPr>
        </p:nvSpPr>
        <p:spPr>
          <a:xfrm>
            <a:off x="0" y="9555480"/>
            <a:ext cx="3372840" cy="502560"/>
          </a:xfrm>
          <a:prstGeom prst="rect">
            <a:avLst/>
          </a:prstGeom>
          <a:noFill/>
          <a:ln w="0">
            <a:noFill/>
          </a:ln>
        </p:spPr>
        <p:txBody>
          <a:bodyPr lIns="0" rIns="0" tIns="0" bIns="0" anchor="b">
            <a:noAutofit/>
          </a:bodyPr>
          <a:lstStyle>
            <a:lvl1pPr indent="0">
              <a:buNone/>
              <a:defRPr b="0" lang="nb-NO" sz="1400" spc="-1" strike="noStrike">
                <a:solidFill>
                  <a:srgbClr val="000000"/>
                </a:solidFill>
                <a:latin typeface="Times New Roman"/>
              </a:defRPr>
            </a:lvl1pPr>
          </a:lstStyle>
          <a:p>
            <a:pPr indent="0">
              <a:buNone/>
            </a:pPr>
            <a:r>
              <a:rPr b="0" lang="nb-NO" sz="1400" spc="-1" strike="noStrike">
                <a:solidFill>
                  <a:srgbClr val="000000"/>
                </a:solidFill>
                <a:latin typeface="Times New Roman"/>
              </a:rPr>
              <a:t>&lt;footer&gt;</a:t>
            </a:r>
            <a:endParaRPr b="0" lang="nb-NO" sz="1400" spc="-1" strike="noStrike">
              <a:solidFill>
                <a:srgbClr val="000000"/>
              </a:solidFill>
              <a:latin typeface="Times New Roman"/>
            </a:endParaRPr>
          </a:p>
        </p:txBody>
      </p:sp>
      <p:sp>
        <p:nvSpPr>
          <p:cNvPr id="19" name="PlaceHolder 6"/>
          <p:cNvSpPr>
            <a:spLocks noGrp="1"/>
          </p:cNvSpPr>
          <p:nvPr>
            <p:ph type="sldNum" idx="3"/>
          </p:nvPr>
        </p:nvSpPr>
        <p:spPr>
          <a:xfrm>
            <a:off x="4399200" y="9555480"/>
            <a:ext cx="3372840" cy="502560"/>
          </a:xfrm>
          <a:prstGeom prst="rect">
            <a:avLst/>
          </a:prstGeom>
          <a:noFill/>
          <a:ln w="0">
            <a:noFill/>
          </a:ln>
        </p:spPr>
        <p:txBody>
          <a:bodyPr lIns="0" rIns="0" tIns="0" bIns="0" anchor="b">
            <a:noAutofit/>
          </a:bodyPr>
          <a:lstStyle>
            <a:lvl1pPr indent="0" algn="r">
              <a:buNone/>
              <a:defRPr b="0" lang="nb-NO" sz="1400" spc="-1" strike="noStrike">
                <a:solidFill>
                  <a:srgbClr val="000000"/>
                </a:solidFill>
                <a:latin typeface="Times New Roman"/>
              </a:defRPr>
            </a:lvl1pPr>
          </a:lstStyle>
          <a:p>
            <a:pPr indent="0" algn="r">
              <a:buNone/>
            </a:pPr>
            <a:fld id="{F702DAC7-4EDC-415A-8141-8208B4CA493A}" type="slidenum">
              <a:rPr b="0" lang="nb-NO" sz="1400" spc="-1" strike="noStrike">
                <a:solidFill>
                  <a:srgbClr val="000000"/>
                </a:solidFill>
                <a:latin typeface="Times New Roman"/>
              </a:rPr>
              <a:t>&lt;number&gt;</a:t>
            </a:fld>
            <a:endParaRPr b="0" lang="nb-NO"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PlaceHolder 1"/>
          <p:cNvSpPr>
            <a:spLocks noGrp="1"/>
          </p:cNvSpPr>
          <p:nvPr>
            <p:ph type="sldImg"/>
          </p:nvPr>
        </p:nvSpPr>
        <p:spPr>
          <a:xfrm>
            <a:off x="216000" y="812520"/>
            <a:ext cx="7126920" cy="4008600"/>
          </a:xfrm>
          <a:prstGeom prst="rect">
            <a:avLst/>
          </a:prstGeom>
          <a:ln w="0">
            <a:noFill/>
          </a:ln>
        </p:spPr>
      </p:sp>
      <p:sp>
        <p:nvSpPr>
          <p:cNvPr id="74"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marL="216000" indent="-216000">
              <a:lnSpc>
                <a:spcPct val="100000"/>
              </a:lnSpc>
              <a:buNone/>
              <a:tabLst>
                <a:tab algn="l" pos="0"/>
              </a:tabLst>
            </a:pPr>
            <a:r>
              <a:rPr b="0" lang="nb-NO" sz="2000" spc="-1" strike="noStrike">
                <a:solidFill>
                  <a:srgbClr val="000000"/>
                </a:solidFill>
                <a:latin typeface="Arial"/>
              </a:rPr>
              <a:t>Thanks to the organizers for giving me this opportunity to present some of our latest results. I work as a researcher at Stavanger University Hospital and the University of Stavanger. And I am going to tell you about our most recent efforts to enhance ctDNA detection.</a:t>
            </a:r>
            <a:endParaRPr b="0" lang="nb-NO" sz="2000" spc="-1" strike="noStrike">
              <a:solidFill>
                <a:srgbClr val="000000"/>
              </a:solidFill>
              <a:latin typeface="Arial"/>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sldImg"/>
          </p:nvPr>
        </p:nvSpPr>
        <p:spPr>
          <a:xfrm>
            <a:off x="216000" y="812520"/>
            <a:ext cx="7126920" cy="4008600"/>
          </a:xfrm>
          <a:prstGeom prst="rect">
            <a:avLst/>
          </a:prstGeom>
          <a:ln w="0">
            <a:noFill/>
          </a:ln>
        </p:spPr>
      </p:sp>
      <p:sp>
        <p:nvSpPr>
          <p:cNvPr id="92"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2000" spc="-1" strike="noStrike">
                <a:solidFill>
                  <a:srgbClr val="000000"/>
                </a:solidFill>
                <a:latin typeface="Arial"/>
              </a:rPr>
              <a:t>Finally, I will show you just one slide with Kaplan-Meier survival estimates, patients stratified according to ctDNA detection. The left plot is based on the combined data regression model and the right is based on mutation detection. As expected, the curves are rather similar and both confirms the prognostic value of baseline ctDNA levels. </a:t>
            </a:r>
            <a:endParaRPr b="0" lang="nb-NO" sz="2000" spc="-1" strike="noStrike">
              <a:solidFill>
                <a:srgbClr val="000000"/>
              </a:solidFill>
              <a:latin typeface="Arial"/>
            </a:endParaRPr>
          </a:p>
          <a:p>
            <a:pPr marL="216000" indent="-216000">
              <a:lnSpc>
                <a:spcPct val="100000"/>
              </a:lnSpc>
              <a:buNone/>
              <a:tabLst>
                <a:tab algn="l" pos="0"/>
              </a:tabLst>
            </a:pPr>
            <a:r>
              <a:rPr b="0" lang="nb-NO" sz="2000" spc="-1" strike="noStrike">
                <a:solidFill>
                  <a:srgbClr val="000000"/>
                </a:solidFill>
                <a:latin typeface="Arial"/>
              </a:rPr>
              <a:t>Perhaps more interesting, in the right plot I have emphasized the 5 patients that were ctDNA positive by the combined data regression model, but not by mutation detection, with a number on the yellow curve, refering to the ordered level of estimated ctDNA level by the combined model. Only the patient with really high ctDNA level by the combined model, denoted by 1 here, had really short overall survival. </a:t>
            </a:r>
            <a:endParaRPr b="0" lang="nb-NO" sz="2000" spc="-1" strike="noStrike">
              <a:solidFill>
                <a:srgbClr val="000000"/>
              </a:solidFill>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type="sldImg"/>
          </p:nvPr>
        </p:nvSpPr>
        <p:spPr>
          <a:xfrm>
            <a:off x="216000" y="812520"/>
            <a:ext cx="7126920" cy="4008600"/>
          </a:xfrm>
          <a:prstGeom prst="rect">
            <a:avLst/>
          </a:prstGeom>
          <a:ln w="0">
            <a:noFill/>
          </a:ln>
        </p:spPr>
      </p:sp>
      <p:sp>
        <p:nvSpPr>
          <p:cNvPr id="94"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1800" spc="-1" strike="noStrike">
                <a:solidFill>
                  <a:srgbClr val="000000"/>
                </a:solidFill>
                <a:latin typeface="Arial"/>
              </a:rPr>
              <a:t>In conclusion, we have shown that targeted methylation sequencing of cfDNA; cfDNA fragment length and end motifs extracted from targeted DNA sequencing can be successfully used for ctDNA measurements. </a:t>
            </a:r>
            <a:endParaRPr b="0" lang="nb-NO" sz="1800" spc="-1" strike="noStrike">
              <a:solidFill>
                <a:srgbClr val="000000"/>
              </a:solidFill>
              <a:latin typeface="Arial"/>
            </a:endParaRPr>
          </a:p>
          <a:p>
            <a:pPr marL="216000" indent="-216000">
              <a:lnSpc>
                <a:spcPct val="100000"/>
              </a:lnSpc>
              <a:buNone/>
              <a:tabLst>
                <a:tab algn="l" pos="0"/>
              </a:tabLst>
            </a:pPr>
            <a:r>
              <a:rPr b="0" lang="nb-NO" sz="1800" spc="-1" strike="noStrike">
                <a:solidFill>
                  <a:srgbClr val="000000"/>
                </a:solidFill>
                <a:latin typeface="Arial"/>
              </a:rPr>
              <a:t>However, the alternative marker approaches added little to the information we obtained with the 8-gene DNA sequencing. Perhaps somewhat disappoinging, we think. </a:t>
            </a:r>
            <a:endParaRPr b="0" lang="nb-NO" sz="1800" spc="-1" strike="noStrike">
              <a:solidFill>
                <a:srgbClr val="000000"/>
              </a:solidFill>
              <a:latin typeface="Arial"/>
            </a:endParaRPr>
          </a:p>
          <a:p>
            <a:pPr marL="216000" indent="-216000">
              <a:lnSpc>
                <a:spcPct val="100000"/>
              </a:lnSpc>
              <a:buNone/>
              <a:tabLst>
                <a:tab algn="l" pos="0"/>
              </a:tabLst>
            </a:pPr>
            <a:r>
              <a:rPr b="0" lang="nb-NO" sz="1800" spc="-1" strike="noStrike">
                <a:solidFill>
                  <a:srgbClr val="000000"/>
                </a:solidFill>
                <a:latin typeface="Arial"/>
              </a:rPr>
              <a:t>So, around 40% of the patients with advanced PC still are ctDNA negative at baseline. Possible explanations for this is that they might have really low ctDNA levels, below the detection limit for these methods with the input cfDNA amount we used. Ranged from 2-50 ng. </a:t>
            </a:r>
            <a:endParaRPr b="0" lang="nb-NO" sz="1800" spc="-1" strike="noStrike">
              <a:solidFill>
                <a:srgbClr val="000000"/>
              </a:solidFill>
              <a:latin typeface="Arial"/>
            </a:endParaRPr>
          </a:p>
          <a:p>
            <a:pPr marL="216000" indent="-216000">
              <a:lnSpc>
                <a:spcPct val="100000"/>
              </a:lnSpc>
              <a:buNone/>
              <a:tabLst>
                <a:tab algn="l" pos="0"/>
              </a:tabLst>
            </a:pPr>
            <a:r>
              <a:rPr b="0" lang="nb-NO" sz="1800" spc="-1" strike="noStrike">
                <a:solidFill>
                  <a:srgbClr val="000000"/>
                </a:solidFill>
                <a:latin typeface="Arial"/>
              </a:rPr>
              <a:t>We anticipate that whole-genome approaches might lower the limit of detection, as well as increasing the amount of input cfDNA.</a:t>
            </a:r>
            <a:endParaRPr b="0" lang="nb-NO" sz="1800" spc="-1" strike="noStrike">
              <a:solidFill>
                <a:srgbClr val="000000"/>
              </a:solidFill>
              <a:latin typeface="Arial"/>
            </a:endParaRPr>
          </a:p>
          <a:p>
            <a:pPr marL="216000" indent="-216000">
              <a:lnSpc>
                <a:spcPct val="100000"/>
              </a:lnSpc>
              <a:buNone/>
              <a:tabLst>
                <a:tab algn="l" pos="0"/>
              </a:tabLst>
            </a:pPr>
            <a:r>
              <a:rPr b="0" lang="nb-NO" sz="1800" spc="-1" strike="noStrike">
                <a:solidFill>
                  <a:srgbClr val="000000"/>
                </a:solidFill>
                <a:latin typeface="Arial"/>
              </a:rPr>
              <a:t>We explored many alternative machine learning based approaches, for example modeling of survival based on the input variables. However, more or less the same results were obtained.  </a:t>
            </a:r>
            <a:endParaRPr b="0" lang="nb-NO" sz="1800" spc="-1" strike="noStrike">
              <a:solidFill>
                <a:srgbClr val="000000"/>
              </a:solidFill>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PlaceHolder 1"/>
          <p:cNvSpPr>
            <a:spLocks noGrp="1"/>
          </p:cNvSpPr>
          <p:nvPr>
            <p:ph type="sldImg"/>
          </p:nvPr>
        </p:nvSpPr>
        <p:spPr>
          <a:xfrm>
            <a:off x="216000" y="812520"/>
            <a:ext cx="7126920" cy="4008600"/>
          </a:xfrm>
          <a:prstGeom prst="rect">
            <a:avLst/>
          </a:prstGeom>
          <a:ln w="0">
            <a:noFill/>
          </a:ln>
        </p:spPr>
      </p:sp>
      <p:sp>
        <p:nvSpPr>
          <p:cNvPr id="96"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marL="216000" indent="-216000">
              <a:lnSpc>
                <a:spcPct val="100000"/>
              </a:lnSpc>
              <a:buNone/>
              <a:tabLst>
                <a:tab algn="l" pos="0"/>
              </a:tabLst>
            </a:pPr>
            <a:r>
              <a:rPr b="0" lang="nb-NO" sz="2000" spc="-1" strike="noStrike">
                <a:solidFill>
                  <a:srgbClr val="000000"/>
                </a:solidFill>
                <a:latin typeface="Arial"/>
              </a:rPr>
              <a:t>Finally, I would like to thank everyone that contributed to our study. Both in Stavanger, Bergen,  and internationally.</a:t>
            </a:r>
            <a:endParaRPr b="0" lang="nb-NO" sz="2000" spc="-1" strike="noStrike">
              <a:solidFill>
                <a:srgbClr val="000000"/>
              </a:solidFill>
              <a:latin typeface="Arial"/>
            </a:endParaRPr>
          </a:p>
          <a:p>
            <a:pPr marL="216000" indent="-216000">
              <a:lnSpc>
                <a:spcPct val="100000"/>
              </a:lnSpc>
              <a:buNone/>
              <a:tabLst>
                <a:tab algn="l" pos="0"/>
              </a:tabLst>
            </a:pPr>
            <a:r>
              <a:rPr b="0" lang="nb-NO" sz="2000" spc="-1" strike="noStrike">
                <a:solidFill>
                  <a:srgbClr val="000000"/>
                </a:solidFill>
                <a:latin typeface="Arial"/>
              </a:rPr>
              <a:t>Thanks for listening!</a:t>
            </a:r>
            <a:endParaRPr b="0" lang="nb-NO" sz="2000" spc="-1" strike="noStrike">
              <a:solidFill>
                <a:srgbClr val="000000"/>
              </a:solidFill>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PlaceHolder 1"/>
          <p:cNvSpPr>
            <a:spLocks noGrp="1"/>
          </p:cNvSpPr>
          <p:nvPr>
            <p:ph type="sldImg"/>
          </p:nvPr>
        </p:nvSpPr>
        <p:spPr>
          <a:xfrm>
            <a:off x="216000" y="812520"/>
            <a:ext cx="7126920" cy="4008600"/>
          </a:xfrm>
          <a:prstGeom prst="rect">
            <a:avLst/>
          </a:prstGeom>
          <a:ln w="0">
            <a:noFill/>
          </a:ln>
        </p:spPr>
      </p:sp>
      <p:sp>
        <p:nvSpPr>
          <p:cNvPr id="76"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2000" spc="-1" strike="noStrike">
                <a:solidFill>
                  <a:srgbClr val="000000"/>
                </a:solidFill>
                <a:latin typeface="Arial"/>
              </a:rPr>
              <a:t>First some background information. We have previously demonstrated prognostic value and a monitoring potential of ctDNA measurements in patients with advanced pancreatic cancer. Our previous publications was based on point mutations, both SNVs and small indels, using an 8-gene sequencing panel and advanced error correction. Selected survival curves are shown on the right. </a:t>
            </a:r>
            <a:endParaRPr b="0" lang="nb-NO" sz="2000" spc="-1" strike="noStrike">
              <a:solidFill>
                <a:srgbClr val="000000"/>
              </a:solidFill>
              <a:latin typeface="Arial"/>
            </a:endParaRPr>
          </a:p>
          <a:p>
            <a:pPr marL="216000" indent="-216000">
              <a:lnSpc>
                <a:spcPct val="100000"/>
              </a:lnSpc>
              <a:buNone/>
              <a:tabLst>
                <a:tab algn="l" pos="0"/>
              </a:tabLst>
            </a:pPr>
            <a:r>
              <a:rPr b="0" lang="nb-NO" sz="2000" spc="-1" strike="noStrike">
                <a:solidFill>
                  <a:srgbClr val="000000"/>
                </a:solidFill>
                <a:latin typeface="Arial"/>
              </a:rPr>
              <a:t>Interestingly, around 40% of the patients were cDNA negative, despite having advanced, incurable disease. We speculated that at least some of these patients must have ctDNA, either because the dont have mutations in the 8 assessed genes, or perhaps at levels below the limit of detection. </a:t>
            </a:r>
            <a:endParaRPr b="0" lang="nb-NO" sz="2000" spc="-1" strike="noStrike">
              <a:solidFill>
                <a:srgbClr val="000000"/>
              </a:solidFill>
              <a:latin typeface="Arial"/>
            </a:endParaRPr>
          </a:p>
          <a:p>
            <a:pPr marL="216000" indent="-216000">
              <a:lnSpc>
                <a:spcPct val="100000"/>
              </a:lnSpc>
              <a:buNone/>
              <a:tabLst>
                <a:tab algn="l" pos="0"/>
              </a:tabLst>
            </a:pPr>
            <a:r>
              <a:rPr b="0" lang="nb-NO" sz="2000" spc="-1" strike="noStrike">
                <a:solidFill>
                  <a:srgbClr val="000000"/>
                </a:solidFill>
                <a:latin typeface="Arial"/>
              </a:rPr>
              <a:t>Thus, we aimed to validate alternative and perhaps more numerous and thus more sensitive markers of ctDNA in the same patient group of pancreatic cancer.</a:t>
            </a:r>
            <a:endParaRPr b="0" lang="nb-NO" sz="2000" spc="-1" strike="noStrike">
              <a:solidFill>
                <a:srgbClr val="000000"/>
              </a:solidFill>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 name="PlaceHolder 1"/>
          <p:cNvSpPr>
            <a:spLocks noGrp="1"/>
          </p:cNvSpPr>
          <p:nvPr>
            <p:ph type="sldImg"/>
          </p:nvPr>
        </p:nvSpPr>
        <p:spPr>
          <a:xfrm>
            <a:off x="216000" y="812520"/>
            <a:ext cx="7126920" cy="4008600"/>
          </a:xfrm>
          <a:prstGeom prst="rect">
            <a:avLst/>
          </a:prstGeom>
          <a:ln w="0">
            <a:noFill/>
          </a:ln>
        </p:spPr>
      </p:sp>
      <p:sp>
        <p:nvSpPr>
          <p:cNvPr id="78"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1800" spc="-1" strike="noStrike">
                <a:solidFill>
                  <a:srgbClr val="000000"/>
                </a:solidFill>
                <a:latin typeface="Arial"/>
                <a:ea typeface="Droid Sans Fallback"/>
              </a:rPr>
              <a:t>We investigated three alternative markers for ctDNA: targeted DNA methylation, cfDNA fragment length and cfDNA end motifs, in comparison with the already described mutation detection. These markers were measured in plasma samples from a cohort of 36 patients with advanced PDAC and 31 healthy volunteers. The data obtained were used to generate machine learning-based regression models, modeling known ctDNA concentration previously determined by targeted sequencing, using the leave-one-out cross validation method. The training cohort consisted of the 36 baseline patient samples and plasma from 10 randomly selected healthy controls. The models were validated in a separate set of plasma samples from the same patient cohort, obtained at later time points. </a:t>
            </a:r>
            <a:endParaRPr b="0" lang="nb-NO" sz="1800" spc="-1" strike="noStrike">
              <a:solidFill>
                <a:srgbClr val="000000"/>
              </a:solidFill>
              <a:latin typeface="Arial"/>
            </a:endParaRPr>
          </a:p>
          <a:p>
            <a:pPr marL="216000" indent="-216000">
              <a:lnSpc>
                <a:spcPct val="100000"/>
              </a:lnSpc>
              <a:buNone/>
              <a:tabLst>
                <a:tab algn="l" pos="0"/>
              </a:tabLst>
            </a:pPr>
            <a:r>
              <a:rPr b="0" lang="nb-NO" sz="1800" spc="-1" strike="noStrike">
                <a:solidFill>
                  <a:srgbClr val="000000"/>
                </a:solidFill>
                <a:latin typeface="Arial"/>
                <a:ea typeface="Droid Sans Fallback"/>
              </a:rPr>
              <a:t>Finally, we validated the new ctDNA markers by survival analysis. </a:t>
            </a:r>
            <a:endParaRPr b="0" lang="nb-NO" sz="1800" spc="-1" strike="noStrike">
              <a:solidFill>
                <a:srgbClr val="000000"/>
              </a:solidFill>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PlaceHolder 1"/>
          <p:cNvSpPr>
            <a:spLocks noGrp="1"/>
          </p:cNvSpPr>
          <p:nvPr>
            <p:ph type="sldImg"/>
          </p:nvPr>
        </p:nvSpPr>
        <p:spPr>
          <a:xfrm>
            <a:off x="216000" y="812520"/>
            <a:ext cx="7126920" cy="4008600"/>
          </a:xfrm>
          <a:prstGeom prst="rect">
            <a:avLst/>
          </a:prstGeom>
          <a:ln w="0">
            <a:noFill/>
          </a:ln>
        </p:spPr>
      </p:sp>
      <p:sp>
        <p:nvSpPr>
          <p:cNvPr id="80"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2000" spc="-1" strike="noStrike">
                <a:solidFill>
                  <a:srgbClr val="000000"/>
                </a:solidFill>
                <a:latin typeface="Arial"/>
              </a:rPr>
              <a:t>Then, I would like to show you some results. First from the targeted methylation sequencing. 356 CpG areas were selected based on TCGA data, selecting areas specifically methylated in pancreatic cancer. The heat plot here shows the methylation fraction (MF) of these 356 CpG areas, sorted according to unsupervised clustering of both CpG areas and samples. As you can se, a large group of patients had consistently elevated methylation fraction of many CpGs, indicated by the yellow and green colors in the upper rows.</a:t>
            </a:r>
            <a:endParaRPr b="0" lang="nb-NO" sz="2000" spc="-1" strike="noStrike">
              <a:solidFill>
                <a:srgbClr val="000000"/>
              </a:solidFill>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PlaceHolder 1"/>
          <p:cNvSpPr>
            <a:spLocks noGrp="1"/>
          </p:cNvSpPr>
          <p:nvPr>
            <p:ph type="sldImg"/>
          </p:nvPr>
        </p:nvSpPr>
        <p:spPr>
          <a:xfrm>
            <a:off x="216000" y="812520"/>
            <a:ext cx="7126920" cy="4008600"/>
          </a:xfrm>
          <a:prstGeom prst="rect">
            <a:avLst/>
          </a:prstGeom>
          <a:ln w="0">
            <a:noFill/>
          </a:ln>
        </p:spPr>
      </p:sp>
      <p:sp>
        <p:nvSpPr>
          <p:cNvPr id="82"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2000" spc="-1" strike="noStrike">
                <a:solidFill>
                  <a:srgbClr val="000000"/>
                </a:solidFill>
                <a:latin typeface="Arial"/>
              </a:rPr>
              <a:t>Next, cfDNA fragment lengths. Length of off-target cfDNA moleculares were extracted from previous targeted sequencing of cfDNA. The denisty plot on top demonstrates that mean cfDNA fragment lengths were shorter in baseline samples from patients, compared with healthy plasma. </a:t>
            </a:r>
            <a:endParaRPr b="0" lang="nb-NO" sz="2000" spc="-1" strike="noStrike">
              <a:solidFill>
                <a:srgbClr val="000000"/>
              </a:solidFill>
              <a:latin typeface="Arial"/>
            </a:endParaRPr>
          </a:p>
          <a:p>
            <a:pPr marL="216000" indent="-216000">
              <a:lnSpc>
                <a:spcPct val="100000"/>
              </a:lnSpc>
              <a:buNone/>
              <a:tabLst>
                <a:tab algn="l" pos="0"/>
              </a:tabLst>
            </a:pPr>
            <a:r>
              <a:rPr b="0" lang="nb-NO" sz="2000" spc="-1" strike="noStrike">
                <a:solidFill>
                  <a:srgbClr val="000000"/>
                </a:solidFill>
                <a:latin typeface="Arial"/>
              </a:rPr>
              <a:t>The heatmap below indicates that almost two thirds of the patients has a shortened length profile of cfDNA.</a:t>
            </a:r>
            <a:endParaRPr b="0" lang="nb-NO" sz="2000" spc="-1" strike="noStrike">
              <a:solidFill>
                <a:srgbClr val="000000"/>
              </a:solidFill>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PlaceHolder 1"/>
          <p:cNvSpPr>
            <a:spLocks noGrp="1"/>
          </p:cNvSpPr>
          <p:nvPr>
            <p:ph type="sldImg"/>
          </p:nvPr>
        </p:nvSpPr>
        <p:spPr>
          <a:xfrm>
            <a:off x="216000" y="812520"/>
            <a:ext cx="7126920" cy="4008600"/>
          </a:xfrm>
          <a:prstGeom prst="rect">
            <a:avLst/>
          </a:prstGeom>
          <a:ln w="0">
            <a:noFill/>
          </a:ln>
        </p:spPr>
      </p:sp>
      <p:sp>
        <p:nvSpPr>
          <p:cNvPr id="84"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2000" spc="-1" strike="noStrike">
                <a:solidFill>
                  <a:srgbClr val="000000"/>
                </a:solidFill>
                <a:latin typeface="Arial"/>
              </a:rPr>
              <a:t>Finally, cfDNA end motifs. 4-base 5’ end motifs from off-target sequences were extracted from previous targeted cfDNA sequencing. The heatmap shows the relative frequency of the 256 possible end motifs, ordered by unsupervised clustering . We can recgonize that somewhat more than half of the patient samples has a different end motif pattern, compared to healthy control samples. </a:t>
            </a:r>
            <a:endParaRPr b="0" lang="nb-NO" sz="2000" spc="-1" strike="noStrike">
              <a:solidFill>
                <a:srgbClr val="000000"/>
              </a:solidFill>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PlaceHolder 1"/>
          <p:cNvSpPr>
            <a:spLocks noGrp="1"/>
          </p:cNvSpPr>
          <p:nvPr>
            <p:ph type="sldImg"/>
          </p:nvPr>
        </p:nvSpPr>
        <p:spPr>
          <a:xfrm>
            <a:off x="216000" y="812520"/>
            <a:ext cx="7126920" cy="4008600"/>
          </a:xfrm>
          <a:prstGeom prst="rect">
            <a:avLst/>
          </a:prstGeom>
          <a:ln w="0">
            <a:noFill/>
          </a:ln>
        </p:spPr>
      </p:sp>
      <p:sp>
        <p:nvSpPr>
          <p:cNvPr id="86"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1800" spc="-1" strike="noStrike">
                <a:solidFill>
                  <a:srgbClr val="000000"/>
                </a:solidFill>
                <a:latin typeface="Arial"/>
              </a:rPr>
              <a:t>These three data sets were subjected to machine learning based regression,  both individually and combined. All models presented here had known ctDNA concentration as the modeled variable, denoted VAF in the correlation plots shown here.  Several different machine learning models were tested, both classification and regressions and with different sample sets for training. More or less the same results were obtained, as shown here. There were clear correlation beween all data models and known ctDNA concentration, both in training and validation set. Notice one sample that deviated from this in the training set, having high estimated ctDNA level despite negative for mutations. </a:t>
            </a:r>
            <a:endParaRPr b="0" lang="nb-NO" sz="1800" spc="-1" strike="noStrike">
              <a:solidFill>
                <a:srgbClr val="000000"/>
              </a:solidFill>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type="sldImg"/>
          </p:nvPr>
        </p:nvSpPr>
        <p:spPr>
          <a:xfrm>
            <a:off x="216000" y="812520"/>
            <a:ext cx="7126920" cy="4008600"/>
          </a:xfrm>
          <a:prstGeom prst="rect">
            <a:avLst/>
          </a:prstGeom>
          <a:ln w="0">
            <a:noFill/>
          </a:ln>
        </p:spPr>
      </p:sp>
      <p:sp>
        <p:nvSpPr>
          <p:cNvPr id="88"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2000" spc="-1" strike="noStrike">
                <a:solidFill>
                  <a:srgbClr val="000000"/>
                </a:solidFill>
                <a:latin typeface="Arial"/>
              </a:rPr>
              <a:t>This figures shows estimated ctDNA levels based on the individual regression models and on the combined data model. As expected, the estimated ctDNA levels in patient samples were much higher than in samples from healty controls.</a:t>
            </a:r>
            <a:endParaRPr b="0" lang="nb-NO" sz="2000" spc="-1" strike="noStrike">
              <a:solidFill>
                <a:srgbClr val="000000"/>
              </a:solidFill>
              <a:latin typeface="Arial"/>
            </a:endParaRPr>
          </a:p>
          <a:p>
            <a:pPr marL="216000" indent="-216000">
              <a:lnSpc>
                <a:spcPct val="100000"/>
              </a:lnSpc>
              <a:buNone/>
              <a:tabLst>
                <a:tab algn="l" pos="0"/>
              </a:tabLst>
            </a:pPr>
            <a:r>
              <a:rPr b="0" lang="nb-NO" sz="2000" spc="-1" strike="noStrike">
                <a:solidFill>
                  <a:srgbClr val="000000"/>
                </a:solidFill>
                <a:latin typeface="Arial"/>
              </a:rPr>
              <a:t>We used the highest level in the healthy control group as cutoffs for ctDNA detection and found that from 50% to 69% of the patients had elevated estimated cDNA levels. As compared to 58% by mutation detection.</a:t>
            </a:r>
            <a:endParaRPr b="0" lang="nb-NO" sz="2000" spc="-1" strike="noStrike">
              <a:solidFill>
                <a:srgbClr val="000000"/>
              </a:solidFill>
              <a:latin typeface="Arial"/>
            </a:endParaRPr>
          </a:p>
          <a:p>
            <a:pPr marL="216000" indent="-216000">
              <a:lnSpc>
                <a:spcPct val="100000"/>
              </a:lnSpc>
              <a:buNone/>
              <a:tabLst>
                <a:tab algn="l" pos="0"/>
              </a:tabLst>
            </a:pPr>
            <a:r>
              <a:rPr b="0" lang="nb-NO" sz="2000" spc="-1" strike="noStrike">
                <a:solidFill>
                  <a:srgbClr val="000000"/>
                </a:solidFill>
                <a:latin typeface="Arial"/>
              </a:rPr>
              <a:t>There was considerable classification concordance between the new models and mutation-based ctDNA detection, ranging from 30-32 of the 36 patients.</a:t>
            </a:r>
            <a:endParaRPr b="0" lang="nb-NO" sz="2000" spc="-1" strike="noStrike">
              <a:solidFill>
                <a:srgbClr val="000000"/>
              </a:solidFill>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PlaceHolder 1"/>
          <p:cNvSpPr>
            <a:spLocks noGrp="1"/>
          </p:cNvSpPr>
          <p:nvPr>
            <p:ph type="sldImg"/>
          </p:nvPr>
        </p:nvSpPr>
        <p:spPr>
          <a:xfrm>
            <a:off x="216000" y="812520"/>
            <a:ext cx="7126920" cy="4008600"/>
          </a:xfrm>
          <a:prstGeom prst="rect">
            <a:avLst/>
          </a:prstGeom>
          <a:ln w="0">
            <a:noFill/>
          </a:ln>
        </p:spPr>
      </p:sp>
      <p:sp>
        <p:nvSpPr>
          <p:cNvPr id="90" name="PlaceHolder 2"/>
          <p:cNvSpPr>
            <a:spLocks noGrp="1"/>
          </p:cNvSpPr>
          <p:nvPr>
            <p:ph type="body"/>
          </p:nvPr>
        </p:nvSpPr>
        <p:spPr>
          <a:xfrm>
            <a:off x="756000" y="5078520"/>
            <a:ext cx="6047280" cy="5383080"/>
          </a:xfrm>
          <a:prstGeom prst="rect">
            <a:avLst/>
          </a:prstGeom>
          <a:noFill/>
          <a:ln w="0">
            <a:noFill/>
          </a:ln>
        </p:spPr>
        <p:txBody>
          <a:bodyPr lIns="0" rIns="0" tIns="0" bIns="0" anchor="t">
            <a:noAutofit/>
          </a:bodyPr>
          <a:p>
            <a:pPr marL="216000" indent="-216000">
              <a:lnSpc>
                <a:spcPct val="100000"/>
              </a:lnSpc>
              <a:buNone/>
              <a:tabLst>
                <a:tab algn="l" pos="0"/>
              </a:tabLst>
            </a:pPr>
            <a:r>
              <a:rPr b="0" lang="nb-NO" sz="2000" spc="-1" strike="noStrike">
                <a:solidFill>
                  <a:srgbClr val="000000"/>
                </a:solidFill>
                <a:latin typeface="Arial"/>
              </a:rPr>
              <a:t>We then evaluated the prognostic value of ctDNA estimates by the alternative markers, compared with mutation-based detection. </a:t>
            </a:r>
            <a:endParaRPr b="0" lang="nb-NO" sz="2000" spc="-1" strike="noStrike">
              <a:solidFill>
                <a:srgbClr val="000000"/>
              </a:solidFill>
              <a:latin typeface="Arial"/>
            </a:endParaRPr>
          </a:p>
          <a:p>
            <a:pPr marL="216000" indent="-216000">
              <a:lnSpc>
                <a:spcPct val="100000"/>
              </a:lnSpc>
              <a:buNone/>
              <a:tabLst>
                <a:tab algn="l" pos="0"/>
              </a:tabLst>
            </a:pPr>
            <a:r>
              <a:rPr b="0" lang="nb-NO" sz="2000" spc="-1" strike="noStrike">
                <a:solidFill>
                  <a:srgbClr val="000000"/>
                </a:solidFill>
                <a:latin typeface="Arial"/>
              </a:rPr>
              <a:t>It came as no surprise that all individual and the combined model had strong prognostic value in univariable Cox regression, comparable to VAF.</a:t>
            </a:r>
            <a:endParaRPr b="0" lang="nb-NO" sz="2000" spc="-1" strike="noStrike">
              <a:solidFill>
                <a:srgbClr val="000000"/>
              </a:solidFill>
              <a:latin typeface="Arial"/>
            </a:endParaRPr>
          </a:p>
          <a:p>
            <a:pPr marL="216000" indent="-216000">
              <a:lnSpc>
                <a:spcPct val="100000"/>
              </a:lnSpc>
              <a:buNone/>
              <a:tabLst>
                <a:tab algn="l" pos="0"/>
              </a:tabLst>
            </a:pPr>
            <a:r>
              <a:rPr b="0" lang="nb-NO" sz="2000" spc="-1" strike="noStrike">
                <a:solidFill>
                  <a:srgbClr val="000000"/>
                </a:solidFill>
                <a:latin typeface="Arial"/>
              </a:rPr>
              <a:t>Using multippel Cox regression, we also adjusted the model for known prognostic factors, including only the end motif based ctDNA estimates. As shown in the lower table, estimated ctDNA levels were an independend predictor of both PFS and OS.</a:t>
            </a:r>
            <a:endParaRPr b="0" lang="nb-NO" sz="2000" spc="-1" strike="noStrike">
              <a:solidFill>
                <a:srgbClr val="000000"/>
              </a:solidFill>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tel, mørk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indent="0" algn="ctr">
              <a:buNone/>
            </a:pPr>
            <a:endParaRPr b="0" lang="nb-NO" sz="4400" spc="-1" strike="noStrike">
              <a:solidFill>
                <a:srgbClr val="ffffff"/>
              </a:solidFill>
              <a:latin typeface="Arial"/>
            </a:endParaRPr>
          </a:p>
        </p:txBody>
      </p:sp>
      <p:sp>
        <p:nvSpPr>
          <p:cNvPr id="10"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indent="0" algn="ctr">
              <a:buNone/>
            </a:pPr>
            <a:endParaRPr b="0" lang="nb-NO" sz="3200" spc="-1" strike="noStrike">
              <a:solidFill>
                <a:srgbClr val="ffffff"/>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tel og innhaldsoversikt med bilete">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338d"/>
            </a:gs>
            <a:gs pos="100000">
              <a:srgbClr val="00338d">
                <a:alpha val="75000"/>
              </a:srgbClr>
            </a:gs>
          </a:gsLst>
          <a:path path="circle">
            <a:fillToRect l="70000" t="70000" r="30000" b="30000"/>
          </a:path>
        </a:gradFill>
      </p:bgPr>
    </p:bg>
    <p:spTree>
      <p:nvGrpSpPr>
        <p:cNvPr id="1" name=""/>
        <p:cNvGrpSpPr/>
        <p:nvPr/>
      </p:nvGrpSpPr>
      <p:grpSpPr>
        <a:xfrm>
          <a:off x="0" y="0"/>
          <a:ext cx="0" cy="0"/>
          <a:chOff x="0" y="0"/>
          <a:chExt cx="0" cy="0"/>
        </a:xfrm>
      </p:grpSpPr>
      <p:grpSp>
        <p:nvGrpSpPr>
          <p:cNvPr id="0" name="Gruppe 14"/>
          <p:cNvGrpSpPr/>
          <p:nvPr/>
        </p:nvGrpSpPr>
        <p:grpSpPr>
          <a:xfrm>
            <a:off x="5778360" y="1629360"/>
            <a:ext cx="4226400" cy="4227840"/>
            <a:chOff x="5778360" y="1629360"/>
            <a:chExt cx="4226400" cy="4227840"/>
          </a:xfrm>
        </p:grpSpPr>
        <p:sp>
          <p:nvSpPr>
            <p:cNvPr id="1" name="Ellipse 11"/>
            <p:cNvSpPr/>
            <p:nvPr/>
          </p:nvSpPr>
          <p:spPr>
            <a:xfrm>
              <a:off x="8294400" y="1629360"/>
              <a:ext cx="1710360" cy="1744200"/>
            </a:xfrm>
            <a:prstGeom prst="ellipse">
              <a:avLst/>
            </a:prstGeom>
            <a:solidFill>
              <a:srgbClr val="002983"/>
            </a:solidFill>
            <a:ln w="9360">
              <a:noFill/>
            </a:ln>
            <a:effectLst>
              <a:outerShdw blurRad="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nb-NO" sz="1800" spc="-1" strike="noStrike">
                <a:solidFill>
                  <a:srgbClr val="ffffff"/>
                </a:solidFill>
                <a:latin typeface="Arial"/>
                <a:ea typeface="DejaVu Sans"/>
              </a:endParaRPr>
            </a:p>
          </p:txBody>
        </p:sp>
        <p:sp>
          <p:nvSpPr>
            <p:cNvPr id="2" name="Ellipse 12"/>
            <p:cNvSpPr/>
            <p:nvPr/>
          </p:nvSpPr>
          <p:spPr>
            <a:xfrm>
              <a:off x="8294400" y="4113000"/>
              <a:ext cx="1710360" cy="1744200"/>
            </a:xfrm>
            <a:prstGeom prst="ellipse">
              <a:avLst/>
            </a:prstGeom>
            <a:solidFill>
              <a:srgbClr val="002983"/>
            </a:solidFill>
            <a:ln w="9360">
              <a:noFill/>
            </a:ln>
            <a:effectLst>
              <a:outerShdw blurRad="0" dir="5400000" dist="23040" rotWithShape="0">
                <a:srgbClr val="000000">
                  <a:alpha val="35000"/>
                </a:srgbClr>
              </a:outerShdw>
            </a:effectLst>
          </p:spPr>
          <p:style>
            <a:lnRef idx="0"/>
            <a:fillRef idx="0"/>
            <a:effectRef idx="0"/>
            <a:fontRef idx="minor"/>
          </p:style>
          <p:txBody>
            <a:bodyPr lIns="90000" rIns="90000" tIns="45000" bIns="45000" anchor="ctr">
              <a:noAutofit/>
            </a:bodyPr>
            <a:p>
              <a:pPr algn="ctr">
                <a:lnSpc>
                  <a:spcPct val="100000"/>
                </a:lnSpc>
              </a:pPr>
              <a:r>
                <a:rPr b="0" lang="nb-NO" sz="1800" spc="-1" strike="noStrike">
                  <a:solidFill>
                    <a:srgbClr val="ffffff"/>
                  </a:solidFill>
                  <a:latin typeface="Calibri"/>
                  <a:ea typeface="DejaVu Sans"/>
                </a:rPr>
                <a:t> </a:t>
              </a:r>
              <a:endParaRPr b="0" lang="nb-NO" sz="1800" spc="-1" strike="noStrike">
                <a:solidFill>
                  <a:srgbClr val="ffffff"/>
                </a:solidFill>
                <a:latin typeface="Arial"/>
              </a:endParaRPr>
            </a:p>
          </p:txBody>
        </p:sp>
        <p:sp>
          <p:nvSpPr>
            <p:cNvPr id="3" name="Ellipse 13"/>
            <p:cNvSpPr/>
            <p:nvPr/>
          </p:nvSpPr>
          <p:spPr>
            <a:xfrm>
              <a:off x="5778360" y="4113000"/>
              <a:ext cx="1710360" cy="1744200"/>
            </a:xfrm>
            <a:prstGeom prst="ellipse">
              <a:avLst/>
            </a:prstGeom>
            <a:solidFill>
              <a:srgbClr val="002983"/>
            </a:solidFill>
            <a:ln w="9360">
              <a:noFill/>
            </a:ln>
            <a:effectLst>
              <a:outerShdw blurRad="0" dir="5400000" dist="23040" rotWithShape="0">
                <a:srgbClr val="000000">
                  <a:alpha val="35000"/>
                </a:srgbClr>
              </a:outerShdw>
            </a:effectLst>
          </p:spPr>
          <p:style>
            <a:lnRef idx="0"/>
            <a:fillRef idx="0"/>
            <a:effectRef idx="0"/>
            <a:fontRef idx="minor"/>
          </p:style>
          <p:txBody>
            <a:bodyPr lIns="90000" rIns="90000" tIns="45000" bIns="45000" anchor="ctr">
              <a:noAutofit/>
            </a:bodyPr>
            <a:p>
              <a:pPr algn="ctr">
                <a:lnSpc>
                  <a:spcPct val="100000"/>
                </a:lnSpc>
              </a:pPr>
              <a:r>
                <a:rPr b="0" lang="nb-NO" sz="1800" spc="-1" strike="noStrike">
                  <a:solidFill>
                    <a:srgbClr val="ffffff"/>
                  </a:solidFill>
                  <a:latin typeface="Calibri"/>
                  <a:ea typeface="DejaVu Sans"/>
                </a:rPr>
                <a:t> </a:t>
              </a:r>
              <a:endParaRPr b="0" lang="nb-NO" sz="1800" spc="-1" strike="noStrike">
                <a:solidFill>
                  <a:srgbClr val="ffffff"/>
                </a:solidFill>
                <a:latin typeface="Arial"/>
              </a:endParaRPr>
            </a:p>
          </p:txBody>
        </p:sp>
      </p:grpSp>
      <p:sp>
        <p:nvSpPr>
          <p:cNvPr id="4" name="Rett linje 8"/>
          <p:cNvSpPr/>
          <p:nvPr/>
        </p:nvSpPr>
        <p:spPr>
          <a:xfrm flipH="1">
            <a:off x="927720" y="1894320"/>
            <a:ext cx="8006040" cy="360"/>
          </a:xfrm>
          <a:prstGeom prst="line">
            <a:avLst/>
          </a:prstGeom>
          <a:ln cap="rnd" w="63360">
            <a:solidFill>
              <a:srgbClr val="ffffff"/>
            </a:solidFill>
            <a:custDash>
              <a:ds d="176000" sp="176000"/>
            </a:custDash>
            <a:round/>
          </a:ln>
        </p:spPr>
        <p:style>
          <a:lnRef idx="0"/>
          <a:fillRef idx="0"/>
          <a:effectRef idx="0"/>
          <a:fontRef idx="minor"/>
        </p:style>
        <p:txBody>
          <a:bodyPr lIns="90000" rIns="90000" tIns="-45000" bIns="-45000" anchor="t" anchorCtr="1">
            <a:noAutofit/>
          </a:bodyPr>
          <a:p>
            <a:endParaRPr b="0" lang="nb-NO" sz="1800" spc="-1" strike="noStrike">
              <a:solidFill>
                <a:srgbClr val="ffffff"/>
              </a:solidFill>
              <a:latin typeface="Arial"/>
              <a:ea typeface="DejaVu Sans"/>
            </a:endParaRPr>
          </a:p>
        </p:txBody>
      </p:sp>
      <p:sp>
        <p:nvSpPr>
          <p:cNvPr id="5" name="Rett linje 4"/>
          <p:cNvSpPr/>
          <p:nvPr/>
        </p:nvSpPr>
        <p:spPr>
          <a:xfrm>
            <a:off x="2774880" y="4603320"/>
            <a:ext cx="360" cy="304920"/>
          </a:xfrm>
          <a:prstGeom prst="line">
            <a:avLst/>
          </a:prstGeom>
          <a:ln w="12600">
            <a:solidFill>
              <a:srgbClr val="ffffff"/>
            </a:solidFill>
            <a:round/>
          </a:ln>
        </p:spPr>
        <p:style>
          <a:lnRef idx="0"/>
          <a:fillRef idx="0"/>
          <a:effectRef idx="0"/>
          <a:fontRef idx="minor"/>
        </p:style>
        <p:txBody>
          <a:bodyPr lIns="90000" rIns="90000" tIns="45000" bIns="45000" anchor="t" anchorCtr="1">
            <a:noAutofit/>
          </a:bodyPr>
          <a:p>
            <a:endParaRPr b="0" lang="nb-NO" sz="1800" spc="-1" strike="noStrike">
              <a:solidFill>
                <a:srgbClr val="ffffff"/>
              </a:solidFill>
              <a:latin typeface="Arial"/>
              <a:ea typeface="DejaVu Sans"/>
            </a:endParaRPr>
          </a:p>
        </p:txBody>
      </p:sp>
      <p:pic>
        <p:nvPicPr>
          <p:cNvPr id="6" name="Bilde 15" descr=""/>
          <p:cNvPicPr/>
          <p:nvPr/>
        </p:nvPicPr>
        <p:blipFill>
          <a:blip r:embed="rId2"/>
          <a:stretch/>
        </p:blipFill>
        <p:spPr>
          <a:xfrm>
            <a:off x="577080" y="4607280"/>
            <a:ext cx="1834200" cy="335520"/>
          </a:xfrm>
          <a:prstGeom prst="rect">
            <a:avLst/>
          </a:prstGeom>
          <a:ln w="0">
            <a:noFill/>
          </a:ln>
        </p:spPr>
      </p:pic>
      <p:sp>
        <p:nvSpPr>
          <p:cNvPr id="7" name="PlaceHolder 1"/>
          <p:cNvSpPr>
            <a:spLocks noGrp="1"/>
          </p:cNvSpPr>
          <p:nvPr>
            <p:ph type="title"/>
          </p:nvPr>
        </p:nvSpPr>
        <p:spPr>
          <a:xfrm>
            <a:off x="457200" y="167760"/>
            <a:ext cx="8297280" cy="948600"/>
          </a:xfrm>
          <a:prstGeom prst="rect">
            <a:avLst/>
          </a:prstGeom>
          <a:noFill/>
          <a:ln w="0">
            <a:noFill/>
          </a:ln>
        </p:spPr>
        <p:txBody>
          <a:bodyPr lIns="0" rIns="0" tIns="0" bIns="0" anchor="ctr">
            <a:noAutofit/>
          </a:bodyPr>
          <a:p>
            <a:pPr indent="0">
              <a:buNone/>
            </a:pPr>
            <a:r>
              <a:rPr b="0" lang="nb-NO" sz="1800" spc="-1" strike="noStrike">
                <a:solidFill>
                  <a:srgbClr val="ffffff"/>
                </a:solidFill>
                <a:latin typeface="Arial"/>
              </a:rPr>
              <a:t>Click to edit the title text format</a:t>
            </a:r>
            <a:endParaRPr b="0" lang="nb-NO" sz="1800" spc="-1" strike="noStrike">
              <a:solidFill>
                <a:srgbClr val="ffffff"/>
              </a:solidFill>
              <a:latin typeface="Arial"/>
            </a:endParaRPr>
          </a:p>
        </p:txBody>
      </p:sp>
      <p:sp>
        <p:nvSpPr>
          <p:cNvPr id="8"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ffffff"/>
              </a:buClr>
              <a:buSzPct val="45000"/>
              <a:buFont typeface="Wingdings" charset="2"/>
              <a:buChar char=""/>
            </a:pPr>
            <a:r>
              <a:rPr b="0" lang="nb-NO" sz="3200" spc="-1" strike="noStrike">
                <a:solidFill>
                  <a:srgbClr val="ffffff"/>
                </a:solidFill>
                <a:latin typeface="Arial"/>
              </a:rPr>
              <a:t>Click to edit the outline text format</a:t>
            </a:r>
            <a:endParaRPr b="0" lang="nb-NO" sz="3200" spc="-1" strike="noStrike">
              <a:solidFill>
                <a:srgbClr val="ffffff"/>
              </a:solidFill>
              <a:latin typeface="Arial"/>
            </a:endParaRPr>
          </a:p>
          <a:p>
            <a:pPr lvl="1" marL="864000" indent="-324000">
              <a:spcBef>
                <a:spcPts val="1134"/>
              </a:spcBef>
              <a:buClr>
                <a:srgbClr val="ffffff"/>
              </a:buClr>
              <a:buSzPct val="75000"/>
              <a:buFont typeface="Symbol" charset="2"/>
              <a:buChar char=""/>
            </a:pPr>
            <a:r>
              <a:rPr b="0" lang="nb-NO" sz="2800" spc="-1" strike="noStrike">
                <a:solidFill>
                  <a:srgbClr val="ffffff"/>
                </a:solidFill>
                <a:latin typeface="Arial"/>
              </a:rPr>
              <a:t>Second Outline Level</a:t>
            </a:r>
            <a:endParaRPr b="0" lang="nb-NO" sz="2800" spc="-1" strike="noStrike">
              <a:solidFill>
                <a:srgbClr val="ffffff"/>
              </a:solidFill>
              <a:latin typeface="Arial"/>
            </a:endParaRPr>
          </a:p>
          <a:p>
            <a:pPr lvl="2" marL="1296000" indent="-288000">
              <a:spcBef>
                <a:spcPts val="850"/>
              </a:spcBef>
              <a:buClr>
                <a:srgbClr val="ffffff"/>
              </a:buClr>
              <a:buSzPct val="45000"/>
              <a:buFont typeface="Wingdings" charset="2"/>
              <a:buChar char=""/>
            </a:pPr>
            <a:r>
              <a:rPr b="0" lang="nb-NO" sz="2400" spc="-1" strike="noStrike">
                <a:solidFill>
                  <a:srgbClr val="ffffff"/>
                </a:solidFill>
                <a:latin typeface="Arial"/>
              </a:rPr>
              <a:t>Third Outline Level</a:t>
            </a:r>
            <a:endParaRPr b="0" lang="nb-NO" sz="2400" spc="-1" strike="noStrike">
              <a:solidFill>
                <a:srgbClr val="ffffff"/>
              </a:solidFill>
              <a:latin typeface="Arial"/>
            </a:endParaRPr>
          </a:p>
          <a:p>
            <a:pPr lvl="3" marL="1728000" indent="-216000">
              <a:spcBef>
                <a:spcPts val="567"/>
              </a:spcBef>
              <a:buClr>
                <a:srgbClr val="ffffff"/>
              </a:buClr>
              <a:buSzPct val="75000"/>
              <a:buFont typeface="Symbol" charset="2"/>
              <a:buChar char=""/>
            </a:pPr>
            <a:r>
              <a:rPr b="0" lang="nb-NO" sz="2000" spc="-1" strike="noStrike">
                <a:solidFill>
                  <a:srgbClr val="ffffff"/>
                </a:solidFill>
                <a:latin typeface="Arial"/>
              </a:rPr>
              <a:t>Fourth Outline Level</a:t>
            </a:r>
            <a:endParaRPr b="0" lang="nb-NO" sz="2000" spc="-1" strike="noStrike">
              <a:solidFill>
                <a:srgbClr val="ffffff"/>
              </a:solidFill>
              <a:latin typeface="Arial"/>
            </a:endParaRPr>
          </a:p>
          <a:p>
            <a:pPr lvl="4" marL="2160000" indent="-216000">
              <a:spcBef>
                <a:spcPts val="283"/>
              </a:spcBef>
              <a:buClr>
                <a:srgbClr val="ffffff"/>
              </a:buClr>
              <a:buSzPct val="45000"/>
              <a:buFont typeface="Wingdings" charset="2"/>
              <a:buChar char=""/>
            </a:pPr>
            <a:r>
              <a:rPr b="0" lang="nb-NO" sz="2000" spc="-1" strike="noStrike">
                <a:solidFill>
                  <a:srgbClr val="ffffff"/>
                </a:solidFill>
                <a:latin typeface="Arial"/>
              </a:rPr>
              <a:t>Fifth Outline Level</a:t>
            </a:r>
            <a:endParaRPr b="0" lang="nb-NO" sz="2000" spc="-1" strike="noStrike">
              <a:solidFill>
                <a:srgbClr val="ffffff"/>
              </a:solidFill>
              <a:latin typeface="Arial"/>
            </a:endParaRPr>
          </a:p>
          <a:p>
            <a:pPr lvl="5" marL="2592000" indent="-216000">
              <a:spcBef>
                <a:spcPts val="283"/>
              </a:spcBef>
              <a:buClr>
                <a:srgbClr val="ffffff"/>
              </a:buClr>
              <a:buSzPct val="45000"/>
              <a:buFont typeface="Wingdings" charset="2"/>
              <a:buChar char=""/>
            </a:pPr>
            <a:r>
              <a:rPr b="0" lang="nb-NO" sz="2000" spc="-1" strike="noStrike">
                <a:solidFill>
                  <a:srgbClr val="ffffff"/>
                </a:solidFill>
                <a:latin typeface="Arial"/>
              </a:rPr>
              <a:t>Sixth Outline Level</a:t>
            </a:r>
            <a:endParaRPr b="0" lang="nb-NO" sz="2000" spc="-1" strike="noStrike">
              <a:solidFill>
                <a:srgbClr val="ffffff"/>
              </a:solidFill>
              <a:latin typeface="Arial"/>
            </a:endParaRPr>
          </a:p>
          <a:p>
            <a:pPr lvl="6" marL="3024000" indent="-216000">
              <a:spcBef>
                <a:spcPts val="283"/>
              </a:spcBef>
              <a:buClr>
                <a:srgbClr val="ffffff"/>
              </a:buClr>
              <a:buSzPct val="45000"/>
              <a:buFont typeface="Wingdings" charset="2"/>
              <a:buChar char=""/>
            </a:pPr>
            <a:r>
              <a:rPr b="0" lang="nb-NO" sz="2000" spc="-1" strike="noStrike">
                <a:solidFill>
                  <a:srgbClr val="ffffff"/>
                </a:solidFill>
                <a:latin typeface="Arial"/>
              </a:rPr>
              <a:t>Seventh Outline Level</a:t>
            </a:r>
            <a:endParaRPr b="0" lang="nb-NO" sz="20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49" r:id="rId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1" name="Bilde 6" descr=""/>
          <p:cNvPicPr/>
          <p:nvPr/>
        </p:nvPicPr>
        <p:blipFill>
          <a:blip r:embed="rId2"/>
          <a:stretch/>
        </p:blipFill>
        <p:spPr>
          <a:xfrm>
            <a:off x="579600" y="4599000"/>
            <a:ext cx="1824480" cy="330120"/>
          </a:xfrm>
          <a:prstGeom prst="rect">
            <a:avLst/>
          </a:prstGeom>
          <a:ln w="0">
            <a:noFill/>
          </a:ln>
        </p:spPr>
      </p:pic>
      <p:sp>
        <p:nvSpPr>
          <p:cNvPr id="1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indent="0" algn="ctr">
              <a:buNone/>
            </a:pPr>
            <a:r>
              <a:rPr b="0" lang="nb-NO" sz="4400" spc="-1" strike="noStrike">
                <a:solidFill>
                  <a:srgbClr val="000000"/>
                </a:solidFill>
                <a:latin typeface="Arial"/>
              </a:rPr>
              <a:t>Click to edit </a:t>
            </a:r>
            <a:r>
              <a:rPr b="0" lang="nb-NO" sz="4400" spc="-1" strike="noStrike">
                <a:solidFill>
                  <a:srgbClr val="000000"/>
                </a:solidFill>
                <a:latin typeface="Arial"/>
              </a:rPr>
              <a:t>the title text </a:t>
            </a:r>
            <a:r>
              <a:rPr b="0" lang="nb-NO" sz="4400" spc="-1" strike="noStrike">
                <a:solidFill>
                  <a:srgbClr val="000000"/>
                </a:solidFill>
                <a:latin typeface="Arial"/>
              </a:rPr>
              <a:t>format</a:t>
            </a:r>
            <a:endParaRPr b="0" lang="nb-NO" sz="4400" spc="-1" strike="noStrike">
              <a:solidFill>
                <a:srgbClr val="000000"/>
              </a:solidFill>
              <a:latin typeface="Arial"/>
            </a:endParaRPr>
          </a:p>
        </p:txBody>
      </p:sp>
      <p:sp>
        <p:nvSpPr>
          <p:cNvPr id="13"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nb-NO" sz="3200" spc="-1" strike="noStrike">
                <a:solidFill>
                  <a:srgbClr val="000000"/>
                </a:solidFill>
                <a:latin typeface="Arial"/>
              </a:rPr>
              <a:t>Click to edit the outline text format</a:t>
            </a:r>
            <a:endParaRPr b="0" lang="nb-NO"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nb-NO" sz="2800" spc="-1" strike="noStrike">
                <a:solidFill>
                  <a:srgbClr val="000000"/>
                </a:solidFill>
                <a:latin typeface="Arial"/>
              </a:rPr>
              <a:t>Second Outline Level</a:t>
            </a:r>
            <a:endParaRPr b="0" lang="nb-NO"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nb-NO" sz="2400" spc="-1" strike="noStrike">
                <a:solidFill>
                  <a:srgbClr val="000000"/>
                </a:solidFill>
                <a:latin typeface="Arial"/>
              </a:rPr>
              <a:t>Third Outline Level</a:t>
            </a:r>
            <a:endParaRPr b="0" lang="nb-NO"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nb-NO" sz="2000" spc="-1" strike="noStrike">
                <a:solidFill>
                  <a:srgbClr val="000000"/>
                </a:solidFill>
                <a:latin typeface="Arial"/>
              </a:rPr>
              <a:t>Fourth Outline Level</a:t>
            </a:r>
            <a:endParaRPr b="0" lang="nb-NO"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nb-NO" sz="2000" spc="-1" strike="noStrike">
                <a:solidFill>
                  <a:srgbClr val="000000"/>
                </a:solidFill>
                <a:latin typeface="Arial"/>
              </a:rPr>
              <a:t>Fifth Outline Level</a:t>
            </a:r>
            <a:endParaRPr b="0" lang="nb-NO"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nb-NO" sz="2000" spc="-1" strike="noStrike">
                <a:solidFill>
                  <a:srgbClr val="000000"/>
                </a:solidFill>
                <a:latin typeface="Arial"/>
              </a:rPr>
              <a:t>Sixth Outline Level</a:t>
            </a:r>
            <a:endParaRPr b="0" lang="nb-NO"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nb-NO" sz="2000" spc="-1" strike="noStrike">
                <a:solidFill>
                  <a:srgbClr val="000000"/>
                </a:solidFill>
                <a:latin typeface="Arial"/>
              </a:rPr>
              <a:t>Seventh Outline Level</a:t>
            </a:r>
            <a:endParaRPr b="0" lang="nb-NO"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51" r:id="rId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2.xml"/><Relationship Id="rId4"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jpe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slideLayout" Target="../slideLayouts/slideLayout2.xml"/><Relationship Id="rId7" Type="http://schemas.openxmlformats.org/officeDocument/2006/relationships/notesSlide" Target="../notesSlides/notesSlide12.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2.xml"/><Relationship Id="rId4"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2.xml"/><Relationship Id="rId4"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2.xml"/><Relationship Id="rId4"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2.xml"/><Relationship Id="rId4"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2.xml"/><Relationship Id="rId4"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2.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2.xml"/><Relationship Id="rId4"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 name="PlaceHolder 1"/>
          <p:cNvSpPr>
            <a:spLocks noGrp="1"/>
          </p:cNvSpPr>
          <p:nvPr>
            <p:ph type="title"/>
          </p:nvPr>
        </p:nvSpPr>
        <p:spPr>
          <a:xfrm>
            <a:off x="3045240" y="4592160"/>
            <a:ext cx="2782800" cy="245520"/>
          </a:xfrm>
          <a:prstGeom prst="rect">
            <a:avLst/>
          </a:prstGeom>
          <a:noFill/>
          <a:ln w="0">
            <a:noFill/>
          </a:ln>
        </p:spPr>
        <p:txBody>
          <a:bodyPr lIns="90000" rIns="90000" tIns="45000" bIns="45000" anchor="b">
            <a:noAutofit/>
          </a:bodyPr>
          <a:p>
            <a:pPr indent="0">
              <a:lnSpc>
                <a:spcPct val="100000"/>
              </a:lnSpc>
              <a:buNone/>
              <a:tabLst>
                <a:tab algn="l" pos="0"/>
              </a:tabLst>
            </a:pPr>
            <a:r>
              <a:rPr b="0" lang="nb-NO" sz="1000" spc="-1" strike="noStrike">
                <a:solidFill>
                  <a:srgbClr val="ffffff"/>
                </a:solidFill>
                <a:latin typeface="Calibri"/>
              </a:rPr>
              <a:t>Department of Hematology and Oncology</a:t>
            </a:r>
            <a:endParaRPr b="0" lang="nb-NO" sz="1000" spc="-1" strike="noStrike">
              <a:solidFill>
                <a:srgbClr val="ffffff"/>
              </a:solidFill>
              <a:latin typeface="Arial"/>
            </a:endParaRPr>
          </a:p>
        </p:txBody>
      </p:sp>
      <p:sp>
        <p:nvSpPr>
          <p:cNvPr id="21" name="PlaceHolder 2"/>
          <p:cNvSpPr>
            <a:spLocks noGrp="1"/>
          </p:cNvSpPr>
          <p:nvPr>
            <p:ph type="title"/>
          </p:nvPr>
        </p:nvSpPr>
        <p:spPr>
          <a:xfrm>
            <a:off x="1032840" y="2202120"/>
            <a:ext cx="3790800" cy="1109520"/>
          </a:xfrm>
          <a:prstGeom prst="rect">
            <a:avLst/>
          </a:prstGeom>
          <a:noFill/>
          <a:ln w="0">
            <a:noFill/>
          </a:ln>
        </p:spPr>
        <p:txBody>
          <a:bodyPr lIns="90000" rIns="90000" tIns="45000" bIns="45000" anchor="b">
            <a:noAutofit/>
          </a:bodyPr>
          <a:p>
            <a:pPr indent="0">
              <a:lnSpc>
                <a:spcPct val="100000"/>
              </a:lnSpc>
              <a:buNone/>
              <a:tabLst>
                <a:tab algn="l" pos="0"/>
              </a:tabLst>
            </a:pPr>
            <a:r>
              <a:rPr b="0" lang="nb-NO" sz="1800" spc="-1" strike="noStrike">
                <a:solidFill>
                  <a:srgbClr val="ffffff"/>
                </a:solidFill>
                <a:latin typeface="Calibri"/>
              </a:rPr>
              <a:t>Oddmund Nordgård, PhD, Professor</a:t>
            </a:r>
            <a:br>
              <a:rPr sz="1800"/>
            </a:br>
            <a:r>
              <a:rPr b="0" lang="nb-NO" sz="1800" spc="-1" strike="noStrike">
                <a:solidFill>
                  <a:srgbClr val="ffffff"/>
                </a:solidFill>
                <a:latin typeface="Calibri"/>
              </a:rPr>
              <a:t>Stavanger University Hospital</a:t>
            </a:r>
            <a:br>
              <a:rPr sz="1800"/>
            </a:br>
            <a:r>
              <a:rPr b="0" lang="nb-NO" sz="1800" spc="-1" strike="noStrike">
                <a:solidFill>
                  <a:srgbClr val="ffffff"/>
                </a:solidFill>
                <a:latin typeface="Calibri"/>
              </a:rPr>
              <a:t>University of Stavanger</a:t>
            </a:r>
            <a:endParaRPr b="0" lang="nb-NO" sz="1800" spc="-1" strike="noStrike">
              <a:solidFill>
                <a:srgbClr val="ffffff"/>
              </a:solidFill>
              <a:latin typeface="Arial"/>
            </a:endParaRPr>
          </a:p>
        </p:txBody>
      </p:sp>
      <p:sp>
        <p:nvSpPr>
          <p:cNvPr id="22" name="PlaceHolder 3"/>
          <p:cNvSpPr>
            <a:spLocks noGrp="1"/>
          </p:cNvSpPr>
          <p:nvPr>
            <p:ph type="title"/>
          </p:nvPr>
        </p:nvSpPr>
        <p:spPr>
          <a:xfrm>
            <a:off x="1032840" y="1548000"/>
            <a:ext cx="7822800" cy="245520"/>
          </a:xfrm>
          <a:prstGeom prst="rect">
            <a:avLst/>
          </a:prstGeom>
          <a:noFill/>
          <a:ln w="0">
            <a:noFill/>
          </a:ln>
        </p:spPr>
        <p:txBody>
          <a:bodyPr lIns="90000" rIns="90000" tIns="45000" bIns="45000" anchor="b">
            <a:noAutofit/>
          </a:bodyPr>
          <a:p>
            <a:pPr indent="0">
              <a:lnSpc>
                <a:spcPct val="100000"/>
              </a:lnSpc>
              <a:spcBef>
                <a:spcPts val="1191"/>
              </a:spcBef>
              <a:spcAft>
                <a:spcPts val="992"/>
              </a:spcAft>
              <a:buNone/>
              <a:tabLst>
                <a:tab algn="l" pos="0"/>
              </a:tabLst>
            </a:pPr>
            <a:r>
              <a:rPr b="0" lang="en-US" sz="2800" spc="-1" strike="noStrike">
                <a:solidFill>
                  <a:srgbClr val="ffffff"/>
                </a:solidFill>
                <a:latin typeface="Calibri"/>
                <a:ea typeface="Arial Unicode MS"/>
              </a:rPr>
              <a:t>Tumor-agnostic detection of ctDNA in patients with advanced pancreatic cancer using targeted DNA methylation sequencing  and cfDNA fragmentomics</a:t>
            </a:r>
            <a:endParaRPr b="0" lang="nb-NO" sz="2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 name=""/>
          <p:cNvSpPr/>
          <p:nvPr/>
        </p:nvSpPr>
        <p:spPr>
          <a:xfrm>
            <a:off x="1008000" y="504000"/>
            <a:ext cx="3239640" cy="647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nb-NO" sz="1800" spc="-1" strike="noStrike">
                <a:solidFill>
                  <a:srgbClr val="000000"/>
                </a:solidFill>
                <a:latin typeface="Arial"/>
              </a:rPr>
              <a:t>Combined data estimates</a:t>
            </a:r>
            <a:endParaRPr b="0" lang="nb-NO" sz="1800" spc="-1" strike="noStrike">
              <a:solidFill>
                <a:srgbClr val="000000"/>
              </a:solidFill>
              <a:latin typeface="Arial"/>
            </a:endParaRPr>
          </a:p>
        </p:txBody>
      </p:sp>
      <p:sp>
        <p:nvSpPr>
          <p:cNvPr id="58" name=""/>
          <p:cNvSpPr/>
          <p:nvPr/>
        </p:nvSpPr>
        <p:spPr>
          <a:xfrm>
            <a:off x="5976000" y="504000"/>
            <a:ext cx="3239640" cy="647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nb-NO" sz="1800" spc="-1" strike="noStrike">
                <a:solidFill>
                  <a:srgbClr val="000000"/>
                </a:solidFill>
                <a:latin typeface="Arial"/>
              </a:rPr>
              <a:t>Mutation-based</a:t>
            </a:r>
            <a:endParaRPr b="0" lang="nb-NO" sz="1800" spc="-1" strike="noStrike">
              <a:solidFill>
                <a:srgbClr val="000000"/>
              </a:solidFill>
              <a:latin typeface="Arial"/>
            </a:endParaRPr>
          </a:p>
        </p:txBody>
      </p:sp>
      <p:pic>
        <p:nvPicPr>
          <p:cNvPr id="59" name="" descr=""/>
          <p:cNvPicPr/>
          <p:nvPr/>
        </p:nvPicPr>
        <p:blipFill>
          <a:blip r:embed="rId1"/>
          <a:stretch/>
        </p:blipFill>
        <p:spPr>
          <a:xfrm>
            <a:off x="432000" y="1260000"/>
            <a:ext cx="3671640" cy="3671640"/>
          </a:xfrm>
          <a:prstGeom prst="rect">
            <a:avLst/>
          </a:prstGeom>
          <a:ln w="0">
            <a:noFill/>
          </a:ln>
        </p:spPr>
      </p:pic>
      <p:pic>
        <p:nvPicPr>
          <p:cNvPr id="60" name="" descr=""/>
          <p:cNvPicPr/>
          <p:nvPr/>
        </p:nvPicPr>
        <p:blipFill>
          <a:blip r:embed="rId2"/>
          <a:stretch/>
        </p:blipFill>
        <p:spPr>
          <a:xfrm>
            <a:off x="4788000" y="1296000"/>
            <a:ext cx="3671640" cy="36968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326880"/>
            <a:ext cx="8542440" cy="645480"/>
          </a:xfrm>
          <a:prstGeom prst="rect">
            <a:avLst/>
          </a:prstGeom>
          <a:noFill/>
          <a:ln w="0">
            <a:noFill/>
          </a:ln>
        </p:spPr>
        <p:txBody>
          <a:bodyPr lIns="90000" rIns="90000" tIns="45000" bIns="45000" anchor="b">
            <a:noAutofit/>
          </a:bodyPr>
          <a:p>
            <a:pPr indent="0">
              <a:lnSpc>
                <a:spcPct val="100000"/>
              </a:lnSpc>
              <a:buNone/>
              <a:tabLst>
                <a:tab algn="l" pos="0"/>
              </a:tabLst>
            </a:pPr>
            <a:r>
              <a:rPr b="1" lang="nb-NO" sz="2800" spc="-1" strike="noStrike">
                <a:solidFill>
                  <a:srgbClr val="00338d"/>
                </a:solidFill>
                <a:latin typeface="Calibri"/>
              </a:rPr>
              <a:t>Conclusion &amp; </a:t>
            </a:r>
            <a:r>
              <a:rPr b="1" lang="nb-NO" sz="2800" spc="-1" strike="noStrike">
                <a:solidFill>
                  <a:srgbClr val="00338d"/>
                </a:solidFill>
                <a:latin typeface="Calibri"/>
              </a:rPr>
              <a:t>Discussion</a:t>
            </a:r>
            <a:endParaRPr b="0" lang="nb-NO" sz="2800" spc="-1" strike="noStrike">
              <a:solidFill>
                <a:srgbClr val="000000"/>
              </a:solidFill>
              <a:latin typeface="Arial"/>
            </a:endParaRPr>
          </a:p>
        </p:txBody>
      </p:sp>
      <p:sp>
        <p:nvSpPr>
          <p:cNvPr id="62" name="PlaceHolder 2"/>
          <p:cNvSpPr>
            <a:spLocks noGrp="1"/>
          </p:cNvSpPr>
          <p:nvPr>
            <p:ph/>
          </p:nvPr>
        </p:nvSpPr>
        <p:spPr>
          <a:xfrm>
            <a:off x="385200" y="1116000"/>
            <a:ext cx="8182440" cy="3131640"/>
          </a:xfrm>
          <a:prstGeom prst="rect">
            <a:avLst/>
          </a:prstGeom>
          <a:noFill/>
          <a:ln w="0">
            <a:noFill/>
          </a:ln>
        </p:spPr>
        <p:txBody>
          <a:bodyPr lIns="90000" rIns="90000" tIns="45000" bIns="45000" anchor="t">
            <a:normAutofit fontScale="87222" lnSpcReduction="10000"/>
          </a:bodyPr>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Targeted methylation, cfDNA fragment length and end motifs can be successfully used for ctDNA measurements</a:t>
            </a:r>
            <a:endParaRPr b="0" lang="nb-NO" sz="2400" spc="-1" strike="noStrike">
              <a:solidFill>
                <a:srgbClr val="000000"/>
              </a:solidFill>
              <a:latin typeface="Arial"/>
            </a:endParaRPr>
          </a:p>
          <a:p>
            <a:pPr lvl="1" marL="864000" indent="-324000">
              <a:lnSpc>
                <a:spcPct val="100000"/>
              </a:lnSpc>
              <a:spcBef>
                <a:spcPts val="1134"/>
              </a:spcBef>
              <a:buClr>
                <a:srgbClr val="000000"/>
              </a:buClr>
              <a:buSzPct val="75000"/>
              <a:buFont typeface="Symbol" charset="2"/>
              <a:buChar char=""/>
            </a:pPr>
            <a:r>
              <a:rPr b="0" lang="nb-NO" sz="2400" spc="-1" strike="noStrike">
                <a:solidFill>
                  <a:srgbClr val="00338d"/>
                </a:solidFill>
                <a:latin typeface="Calibri"/>
              </a:rPr>
              <a:t>But add little information added vs point mutations</a:t>
            </a:r>
            <a:endParaRPr b="0" lang="nb-NO" sz="2400" spc="-1" strike="noStrike">
              <a:solidFill>
                <a:srgbClr val="000000"/>
              </a:solidFill>
              <a:latin typeface="Arial"/>
            </a:endParaRPr>
          </a:p>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Explanation for 40% ctDNA negative patients:</a:t>
            </a:r>
            <a:endParaRPr b="0" lang="nb-NO" sz="2400" spc="-1" strike="noStrike">
              <a:solidFill>
                <a:srgbClr val="000000"/>
              </a:solidFill>
              <a:latin typeface="Arial"/>
            </a:endParaRPr>
          </a:p>
          <a:p>
            <a:pPr lvl="1" marL="864000" indent="-324000">
              <a:lnSpc>
                <a:spcPct val="100000"/>
              </a:lnSpc>
              <a:spcBef>
                <a:spcPts val="1134"/>
              </a:spcBef>
              <a:buClr>
                <a:srgbClr val="000000"/>
              </a:buClr>
              <a:buSzPct val="75000"/>
              <a:buFont typeface="Symbol" charset="2"/>
              <a:buChar char=""/>
            </a:pPr>
            <a:r>
              <a:rPr b="0" lang="nb-NO" sz="2400" spc="-1" strike="noStrike">
                <a:solidFill>
                  <a:srgbClr val="00338d"/>
                </a:solidFill>
                <a:latin typeface="Calibri"/>
              </a:rPr>
              <a:t>Low ctDNA level («low shedders»)</a:t>
            </a:r>
            <a:endParaRPr b="0" lang="nb-NO" sz="2400" spc="-1" strike="noStrike">
              <a:solidFill>
                <a:srgbClr val="000000"/>
              </a:solidFill>
              <a:latin typeface="Arial"/>
            </a:endParaRPr>
          </a:p>
          <a:p>
            <a:pPr lvl="1" marL="864000" indent="-324000">
              <a:lnSpc>
                <a:spcPct val="100000"/>
              </a:lnSpc>
              <a:spcBef>
                <a:spcPts val="1134"/>
              </a:spcBef>
              <a:buClr>
                <a:srgbClr val="000000"/>
              </a:buClr>
              <a:buSzPct val="75000"/>
              <a:buFont typeface="Symbol" charset="2"/>
              <a:buChar char=""/>
            </a:pPr>
            <a:r>
              <a:rPr b="0" lang="nb-NO" sz="2400" spc="-1" strike="noStrike">
                <a:solidFill>
                  <a:srgbClr val="00338d"/>
                </a:solidFill>
                <a:latin typeface="Calibri"/>
              </a:rPr>
              <a:t>Too low input DNA amount for this group</a:t>
            </a:r>
            <a:endParaRPr b="0" lang="nb-NO" sz="2400" spc="-1" strike="noStrike">
              <a:solidFill>
                <a:srgbClr val="000000"/>
              </a:solidFill>
              <a:latin typeface="Arial"/>
            </a:endParaRPr>
          </a:p>
          <a:p>
            <a:pPr lvl="1" marL="864000" indent="-324000">
              <a:lnSpc>
                <a:spcPct val="100000"/>
              </a:lnSpc>
              <a:spcBef>
                <a:spcPts val="1134"/>
              </a:spcBef>
              <a:buClr>
                <a:srgbClr val="000000"/>
              </a:buClr>
              <a:buSzPct val="75000"/>
              <a:buFont typeface="Symbol" charset="2"/>
              <a:buChar char=""/>
            </a:pPr>
            <a:r>
              <a:rPr b="0" lang="nb-NO" sz="2400" spc="-1" strike="noStrike">
                <a:solidFill>
                  <a:srgbClr val="00338d"/>
                </a:solidFill>
                <a:latin typeface="Calibri"/>
              </a:rPr>
              <a:t>Targeted panels/sequencing versus whole genome</a:t>
            </a:r>
            <a:endParaRPr b="0" lang="nb-NO" sz="2400" spc="-1" strike="noStrike">
              <a:solidFill>
                <a:srgbClr val="000000"/>
              </a:solidFill>
              <a:latin typeface="Arial"/>
            </a:endParaRPr>
          </a:p>
          <a:p>
            <a:pPr marL="343080" indent="-342720">
              <a:lnSpc>
                <a:spcPct val="100000"/>
              </a:lnSpc>
              <a:spcBef>
                <a:spcPts val="1417"/>
              </a:spcBef>
              <a:buClr>
                <a:srgbClr val="00338d"/>
              </a:buClr>
              <a:buFont typeface="Arial"/>
              <a:buChar char="•"/>
            </a:pPr>
            <a:r>
              <a:rPr b="0" lang="nb-NO" sz="2400" spc="-1" strike="noStrike">
                <a:solidFill>
                  <a:srgbClr val="00338d"/>
                </a:solidFill>
                <a:latin typeface="Calibri"/>
              </a:rPr>
              <a:t>Same results with other machine learning approaches</a:t>
            </a:r>
            <a:endParaRPr b="0" lang="nb-NO"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 name="PlaceHolder 1"/>
          <p:cNvSpPr>
            <a:spLocks noGrp="1"/>
          </p:cNvSpPr>
          <p:nvPr>
            <p:ph type="title"/>
          </p:nvPr>
        </p:nvSpPr>
        <p:spPr>
          <a:xfrm>
            <a:off x="648000" y="164880"/>
            <a:ext cx="8297280" cy="645480"/>
          </a:xfrm>
          <a:prstGeom prst="rect">
            <a:avLst/>
          </a:prstGeom>
          <a:noFill/>
          <a:ln w="0">
            <a:noFill/>
          </a:ln>
        </p:spPr>
        <p:txBody>
          <a:bodyPr lIns="90000" rIns="90000" tIns="45000" bIns="45000" anchor="b">
            <a:noAutofit/>
          </a:bodyPr>
          <a:p>
            <a:pPr indent="0">
              <a:lnSpc>
                <a:spcPct val="100000"/>
              </a:lnSpc>
              <a:buNone/>
              <a:tabLst>
                <a:tab algn="l" pos="0"/>
              </a:tabLst>
            </a:pPr>
            <a:r>
              <a:rPr b="1" lang="nb-NO" sz="2800" spc="-1" strike="noStrike">
                <a:solidFill>
                  <a:srgbClr val="00338d"/>
                </a:solidFill>
                <a:latin typeface="Calibri"/>
              </a:rPr>
              <a:t>Acknowledgements</a:t>
            </a:r>
            <a:endParaRPr b="0" lang="nb-NO" sz="2800" spc="-1" strike="noStrike">
              <a:solidFill>
                <a:srgbClr val="000000"/>
              </a:solidFill>
              <a:latin typeface="Arial"/>
            </a:endParaRPr>
          </a:p>
        </p:txBody>
      </p:sp>
      <p:sp>
        <p:nvSpPr>
          <p:cNvPr id="64" name="PlaceHolder 2"/>
          <p:cNvSpPr>
            <a:spLocks noGrp="1"/>
          </p:cNvSpPr>
          <p:nvPr>
            <p:ph type="title"/>
          </p:nvPr>
        </p:nvSpPr>
        <p:spPr>
          <a:xfrm>
            <a:off x="3045600" y="4592520"/>
            <a:ext cx="2782800" cy="245520"/>
          </a:xfrm>
          <a:prstGeom prst="rect">
            <a:avLst/>
          </a:prstGeom>
          <a:noFill/>
          <a:ln w="0">
            <a:noFill/>
          </a:ln>
        </p:spPr>
        <p:txBody>
          <a:bodyPr lIns="90000" rIns="90000" tIns="45000" bIns="45000" anchor="b">
            <a:noAutofit/>
          </a:bodyPr>
          <a:p>
            <a:pPr indent="0">
              <a:lnSpc>
                <a:spcPct val="100000"/>
              </a:lnSpc>
              <a:buNone/>
              <a:tabLst>
                <a:tab algn="l" pos="0"/>
              </a:tabLst>
            </a:pPr>
            <a:r>
              <a:rPr b="0" lang="nb-NO" sz="1000" spc="-1" strike="noStrike">
                <a:solidFill>
                  <a:srgbClr val="ffffff"/>
                </a:solidFill>
                <a:latin typeface="Calibri"/>
              </a:rPr>
              <a:t>Department of Hematology and Oncology</a:t>
            </a:r>
            <a:endParaRPr b="0" lang="nb-NO" sz="1000" spc="-1" strike="noStrike">
              <a:solidFill>
                <a:srgbClr val="000000"/>
              </a:solidFill>
              <a:latin typeface="Arial"/>
            </a:endParaRPr>
          </a:p>
        </p:txBody>
      </p:sp>
      <p:sp>
        <p:nvSpPr>
          <p:cNvPr id="65" name=""/>
          <p:cNvSpPr/>
          <p:nvPr/>
        </p:nvSpPr>
        <p:spPr>
          <a:xfrm>
            <a:off x="3831480" y="710280"/>
            <a:ext cx="4952160" cy="3286080"/>
          </a:xfrm>
          <a:prstGeom prst="rect">
            <a:avLst/>
          </a:prstGeom>
          <a:noFill/>
          <a:ln w="0">
            <a:noFill/>
          </a:ln>
        </p:spPr>
        <p:style>
          <a:lnRef idx="0"/>
          <a:fillRef idx="0"/>
          <a:effectRef idx="0"/>
          <a:fontRef idx="minor"/>
        </p:style>
        <p:txBody>
          <a:bodyPr lIns="90000" rIns="90000" tIns="45000" bIns="45000" anchor="t">
            <a:noAutofit/>
          </a:bodyPr>
          <a:p>
            <a:pPr marL="432000" indent="-324000">
              <a:lnSpc>
                <a:spcPct val="100000"/>
              </a:lnSpc>
              <a:spcBef>
                <a:spcPts val="283"/>
              </a:spcBef>
              <a:buClr>
                <a:srgbClr val="000000"/>
              </a:buClr>
              <a:buSzPct val="45000"/>
              <a:buFont typeface="Wingdings" charset="2"/>
              <a:buChar char=""/>
            </a:pPr>
            <a:r>
              <a:rPr b="0" lang="nb-NO" sz="2200" spc="-1" strike="noStrike">
                <a:solidFill>
                  <a:srgbClr val="000000"/>
                </a:solidFill>
                <a:latin typeface="Arial"/>
              </a:rPr>
              <a:t>Stavanger University Hospital:</a:t>
            </a:r>
            <a:endParaRPr b="0" lang="nb-NO" sz="2200" spc="-1" strike="noStrike">
              <a:solidFill>
                <a:srgbClr val="000000"/>
              </a:solidFill>
              <a:latin typeface="Arial"/>
            </a:endParaRPr>
          </a:p>
          <a:p>
            <a:pPr lvl="1" marL="864000" indent="-324000">
              <a:lnSpc>
                <a:spcPct val="100000"/>
              </a:lnSpc>
              <a:spcBef>
                <a:spcPts val="283"/>
              </a:spcBef>
              <a:buClr>
                <a:srgbClr val="000000"/>
              </a:buClr>
              <a:buSzPct val="75000"/>
              <a:buFont typeface="Symbol" charset="2"/>
              <a:buChar char=""/>
            </a:pPr>
            <a:r>
              <a:rPr b="0" lang="nb-NO" sz="1600" spc="-1" strike="noStrike">
                <a:solidFill>
                  <a:srgbClr val="000000"/>
                </a:solidFill>
                <a:latin typeface="Arial"/>
              </a:rPr>
              <a:t>Morten Lapin </a:t>
            </a:r>
            <a:endParaRPr b="0" lang="nb-NO" sz="1600" spc="-1" strike="noStrike">
              <a:solidFill>
                <a:srgbClr val="000000"/>
              </a:solidFill>
              <a:latin typeface="Arial"/>
            </a:endParaRPr>
          </a:p>
          <a:p>
            <a:pPr lvl="1" marL="864000" indent="-324000">
              <a:lnSpc>
                <a:spcPct val="100000"/>
              </a:lnSpc>
              <a:spcBef>
                <a:spcPts val="283"/>
              </a:spcBef>
              <a:buClr>
                <a:srgbClr val="000000"/>
              </a:buClr>
              <a:buSzPct val="75000"/>
              <a:buFont typeface="Symbol" charset="2"/>
              <a:buChar char=""/>
            </a:pPr>
            <a:r>
              <a:rPr b="0" lang="nb-NO" sz="1600" spc="-1" strike="noStrike">
                <a:solidFill>
                  <a:srgbClr val="000000"/>
                </a:solidFill>
                <a:latin typeface="Arial"/>
              </a:rPr>
              <a:t>Kjersti Tjensvoll</a:t>
            </a:r>
            <a:endParaRPr b="0" lang="nb-NO" sz="1600" spc="-1" strike="noStrike">
              <a:solidFill>
                <a:srgbClr val="000000"/>
              </a:solidFill>
              <a:latin typeface="Arial"/>
            </a:endParaRPr>
          </a:p>
          <a:p>
            <a:pPr lvl="1" marL="864000" indent="-324000">
              <a:lnSpc>
                <a:spcPct val="100000"/>
              </a:lnSpc>
              <a:spcBef>
                <a:spcPts val="283"/>
              </a:spcBef>
              <a:buClr>
                <a:srgbClr val="000000"/>
              </a:buClr>
              <a:buSzPct val="75000"/>
              <a:buFont typeface="Symbol" charset="2"/>
              <a:buChar char=""/>
            </a:pPr>
            <a:r>
              <a:rPr b="0" lang="nb-NO" sz="1600" spc="-1" strike="noStrike">
                <a:solidFill>
                  <a:srgbClr val="000000"/>
                </a:solidFill>
                <a:latin typeface="Arial"/>
              </a:rPr>
              <a:t>Satu Oltedal</a:t>
            </a:r>
            <a:endParaRPr b="0" lang="nb-NO" sz="1600" spc="-1" strike="noStrike">
              <a:solidFill>
                <a:srgbClr val="000000"/>
              </a:solidFill>
              <a:latin typeface="Arial"/>
            </a:endParaRPr>
          </a:p>
          <a:p>
            <a:pPr lvl="1" marL="864000" indent="-324000">
              <a:lnSpc>
                <a:spcPct val="100000"/>
              </a:lnSpc>
              <a:spcBef>
                <a:spcPts val="283"/>
              </a:spcBef>
              <a:buClr>
                <a:srgbClr val="000000"/>
              </a:buClr>
              <a:buSzPct val="75000"/>
              <a:buFont typeface="Symbol" charset="2"/>
              <a:buChar char=""/>
            </a:pPr>
            <a:r>
              <a:rPr b="0" lang="nb-NO" sz="1600" spc="-1" strike="noStrike">
                <a:solidFill>
                  <a:srgbClr val="000000"/>
                </a:solidFill>
                <a:latin typeface="Arial"/>
              </a:rPr>
              <a:t>Karin H. Edland</a:t>
            </a:r>
            <a:endParaRPr b="0" lang="nb-NO" sz="1600" spc="-1" strike="noStrike">
              <a:solidFill>
                <a:srgbClr val="000000"/>
              </a:solidFill>
              <a:latin typeface="Arial"/>
            </a:endParaRPr>
          </a:p>
          <a:p>
            <a:pPr lvl="1" marL="864000" indent="-324000">
              <a:lnSpc>
                <a:spcPct val="100000"/>
              </a:lnSpc>
              <a:spcBef>
                <a:spcPts val="283"/>
              </a:spcBef>
              <a:buClr>
                <a:srgbClr val="000000"/>
              </a:buClr>
              <a:buSzPct val="75000"/>
              <a:buFont typeface="Symbol" charset="2"/>
              <a:buChar char=""/>
            </a:pPr>
            <a:r>
              <a:rPr b="0" lang="nb-NO" sz="1600" spc="-1" strike="noStrike">
                <a:solidFill>
                  <a:srgbClr val="000000"/>
                </a:solidFill>
                <a:latin typeface="Arial"/>
              </a:rPr>
              <a:t>Herish Garresori</a:t>
            </a:r>
            <a:endParaRPr b="0" lang="nb-NO" sz="1600" spc="-1" strike="noStrike">
              <a:solidFill>
                <a:srgbClr val="000000"/>
              </a:solidFill>
              <a:latin typeface="Arial"/>
            </a:endParaRPr>
          </a:p>
          <a:p>
            <a:pPr lvl="1" marL="864000" indent="-324000">
              <a:lnSpc>
                <a:spcPct val="100000"/>
              </a:lnSpc>
              <a:spcBef>
                <a:spcPts val="283"/>
              </a:spcBef>
              <a:buClr>
                <a:srgbClr val="000000"/>
              </a:buClr>
              <a:buSzPct val="75000"/>
              <a:buFont typeface="Symbol" charset="2"/>
              <a:buChar char=""/>
            </a:pPr>
            <a:r>
              <a:rPr b="0" lang="nb-NO" sz="1600" spc="-1" strike="noStrike">
                <a:solidFill>
                  <a:srgbClr val="000000"/>
                </a:solidFill>
                <a:latin typeface="Arial"/>
              </a:rPr>
              <a:t>Marie Austdal</a:t>
            </a:r>
            <a:endParaRPr b="0" lang="nb-NO" sz="1600" spc="-1" strike="noStrike">
              <a:solidFill>
                <a:srgbClr val="000000"/>
              </a:solidFill>
              <a:latin typeface="Arial"/>
            </a:endParaRPr>
          </a:p>
          <a:p>
            <a:pPr>
              <a:lnSpc>
                <a:spcPct val="100000"/>
              </a:lnSpc>
              <a:spcBef>
                <a:spcPts val="283"/>
              </a:spcBef>
            </a:pPr>
            <a:endParaRPr b="0" lang="nb-NO" sz="1600" spc="-1" strike="noStrike">
              <a:solidFill>
                <a:srgbClr val="000000"/>
              </a:solidFill>
              <a:latin typeface="Arial"/>
            </a:endParaRPr>
          </a:p>
        </p:txBody>
      </p:sp>
      <p:sp>
        <p:nvSpPr>
          <p:cNvPr id="66" name=""/>
          <p:cNvSpPr/>
          <p:nvPr/>
        </p:nvSpPr>
        <p:spPr>
          <a:xfrm>
            <a:off x="468000" y="1080000"/>
            <a:ext cx="3455640" cy="2303640"/>
          </a:xfrm>
          <a:prstGeom prst="rect">
            <a:avLst/>
          </a:prstGeom>
          <a:noFill/>
          <a:ln w="0">
            <a:noFill/>
          </a:ln>
        </p:spPr>
        <p:style>
          <a:lnRef idx="0"/>
          <a:fillRef idx="0"/>
          <a:effectRef idx="0"/>
          <a:fontRef idx="minor"/>
        </p:style>
        <p:txBody>
          <a:bodyPr lIns="90000" rIns="90000" tIns="45000" bIns="45000" anchor="t">
            <a:noAutofit/>
          </a:bodyPr>
          <a:p>
            <a:pPr marL="432000" indent="-324000">
              <a:lnSpc>
                <a:spcPct val="100000"/>
              </a:lnSpc>
              <a:spcBef>
                <a:spcPts val="567"/>
              </a:spcBef>
              <a:buClr>
                <a:srgbClr val="000000"/>
              </a:buClr>
              <a:buSzPct val="45000"/>
              <a:buFont typeface="Wingdings" charset="2"/>
              <a:buChar char=""/>
            </a:pPr>
            <a:r>
              <a:rPr b="0" lang="nb-NO" sz="1600" spc="-1" strike="noStrike">
                <a:solidFill>
                  <a:srgbClr val="000000"/>
                </a:solidFill>
                <a:latin typeface="Arial"/>
              </a:rPr>
              <a:t>MDACC: F. Janku</a:t>
            </a:r>
            <a:endParaRPr b="0" lang="nb-NO" sz="1600" spc="-1" strike="noStrike">
              <a:solidFill>
                <a:srgbClr val="000000"/>
              </a:solidFill>
              <a:latin typeface="Arial"/>
            </a:endParaRPr>
          </a:p>
          <a:p>
            <a:pPr marL="432000" indent="-324000">
              <a:lnSpc>
                <a:spcPct val="100000"/>
              </a:lnSpc>
              <a:spcBef>
                <a:spcPts val="567"/>
              </a:spcBef>
              <a:buClr>
                <a:srgbClr val="000000"/>
              </a:buClr>
              <a:buSzPct val="45000"/>
              <a:buFont typeface="Wingdings" charset="2"/>
              <a:buChar char=""/>
            </a:pPr>
            <a:r>
              <a:rPr b="0" lang="nb-NO" sz="1600" spc="-1" strike="noStrike">
                <a:solidFill>
                  <a:srgbClr val="000000"/>
                </a:solidFill>
                <a:latin typeface="Arial"/>
              </a:rPr>
              <a:t>Paris University: Y. Rozenholc</a:t>
            </a:r>
            <a:endParaRPr b="0" lang="nb-NO" sz="1600" spc="-1" strike="noStrike">
              <a:solidFill>
                <a:srgbClr val="000000"/>
              </a:solidFill>
              <a:latin typeface="Arial"/>
            </a:endParaRPr>
          </a:p>
          <a:p>
            <a:pPr marL="432000" indent="-324000">
              <a:lnSpc>
                <a:spcPct val="100000"/>
              </a:lnSpc>
              <a:spcBef>
                <a:spcPts val="567"/>
              </a:spcBef>
              <a:buClr>
                <a:srgbClr val="000000"/>
              </a:buClr>
              <a:buSzPct val="45000"/>
              <a:buFont typeface="Wingdings" charset="2"/>
              <a:buChar char=""/>
            </a:pPr>
            <a:r>
              <a:rPr b="0" lang="nb-NO" sz="1600" spc="-1" strike="noStrike">
                <a:solidFill>
                  <a:srgbClr val="000000"/>
                </a:solidFill>
                <a:latin typeface="Arial"/>
              </a:rPr>
              <a:t>Haukeland University Hospital: Anders. Molven, Nils Glenjen</a:t>
            </a:r>
            <a:endParaRPr b="0" lang="nb-NO" sz="1600" spc="-1" strike="noStrike">
              <a:solidFill>
                <a:srgbClr val="000000"/>
              </a:solidFill>
              <a:latin typeface="Arial"/>
            </a:endParaRPr>
          </a:p>
          <a:p>
            <a:pPr marL="432000" indent="-324000">
              <a:lnSpc>
                <a:spcPct val="100000"/>
              </a:lnSpc>
              <a:spcBef>
                <a:spcPts val="567"/>
              </a:spcBef>
              <a:buClr>
                <a:srgbClr val="000000"/>
              </a:buClr>
              <a:buSzPct val="45000"/>
              <a:buFont typeface="Wingdings" charset="2"/>
              <a:buChar char=""/>
            </a:pPr>
            <a:r>
              <a:rPr b="0" lang="nb-NO" sz="1600" spc="-1" strike="noStrike">
                <a:solidFill>
                  <a:srgbClr val="000000"/>
                </a:solidFill>
                <a:latin typeface="Arial"/>
                <a:ea typeface="Droid Sans Fallback"/>
              </a:rPr>
              <a:t>University of Stavanger: Trygve Eftestøl, Jan Terje Kvaløy.</a:t>
            </a:r>
            <a:endParaRPr b="0" lang="nb-NO" sz="1600" spc="-1" strike="noStrike">
              <a:solidFill>
                <a:srgbClr val="000000"/>
              </a:solidFill>
              <a:latin typeface="Arial"/>
            </a:endParaRPr>
          </a:p>
        </p:txBody>
      </p:sp>
      <p:pic>
        <p:nvPicPr>
          <p:cNvPr id="67" name="" descr=""/>
          <p:cNvPicPr/>
          <p:nvPr/>
        </p:nvPicPr>
        <p:blipFill>
          <a:blip r:embed="rId1"/>
          <a:stretch/>
        </p:blipFill>
        <p:spPr>
          <a:xfrm>
            <a:off x="3456000" y="3168000"/>
            <a:ext cx="5446080" cy="1701720"/>
          </a:xfrm>
          <a:prstGeom prst="rect">
            <a:avLst/>
          </a:prstGeom>
          <a:ln w="0">
            <a:noFill/>
          </a:ln>
        </p:spPr>
      </p:pic>
      <p:sp>
        <p:nvSpPr>
          <p:cNvPr id="68" name=""/>
          <p:cNvSpPr/>
          <p:nvPr/>
        </p:nvSpPr>
        <p:spPr>
          <a:xfrm>
            <a:off x="6207480" y="1008000"/>
            <a:ext cx="3152160" cy="3286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pPr>
            <a:endParaRPr b="0" lang="nb-NO" sz="1600" spc="-1" strike="noStrike">
              <a:solidFill>
                <a:srgbClr val="000000"/>
              </a:solidFill>
              <a:latin typeface="Arial"/>
            </a:endParaRPr>
          </a:p>
          <a:p>
            <a:pPr lvl="1" marL="864000" indent="-324000">
              <a:lnSpc>
                <a:spcPct val="100000"/>
              </a:lnSpc>
              <a:spcBef>
                <a:spcPts val="283"/>
              </a:spcBef>
              <a:buClr>
                <a:srgbClr val="000000"/>
              </a:buClr>
              <a:buSzPct val="75000"/>
              <a:buFont typeface="Symbol" charset="2"/>
              <a:buChar char=""/>
            </a:pPr>
            <a:r>
              <a:rPr b="0" lang="nb-NO" sz="1600" spc="-1" strike="noStrike">
                <a:solidFill>
                  <a:srgbClr val="000000"/>
                </a:solidFill>
                <a:latin typeface="Arial"/>
              </a:rPr>
              <a:t>Saga Ekedal</a:t>
            </a:r>
            <a:endParaRPr b="0" lang="nb-NO" sz="1600" spc="-1" strike="noStrike">
              <a:solidFill>
                <a:srgbClr val="000000"/>
              </a:solidFill>
              <a:latin typeface="Arial"/>
            </a:endParaRPr>
          </a:p>
          <a:p>
            <a:pPr lvl="1" marL="864000" indent="-324000">
              <a:lnSpc>
                <a:spcPct val="100000"/>
              </a:lnSpc>
              <a:spcBef>
                <a:spcPts val="283"/>
              </a:spcBef>
              <a:buClr>
                <a:srgbClr val="000000"/>
              </a:buClr>
              <a:buSzPct val="75000"/>
              <a:buFont typeface="Symbol" charset="2"/>
              <a:buChar char=""/>
            </a:pPr>
            <a:r>
              <a:rPr b="0" lang="nb-NO" sz="1600" spc="-1" strike="noStrike">
                <a:solidFill>
                  <a:srgbClr val="000000"/>
                </a:solidFill>
                <a:latin typeface="Arial"/>
              </a:rPr>
              <a:t>Bjørnar Gilje</a:t>
            </a:r>
            <a:br>
              <a:rPr sz="1600"/>
            </a:br>
            <a:r>
              <a:rPr b="0" lang="nb-NO" sz="1600" spc="-1" strike="noStrike">
                <a:solidFill>
                  <a:srgbClr val="000000"/>
                </a:solidFill>
                <a:latin typeface="Arial"/>
              </a:rPr>
              <a:t> </a:t>
            </a:r>
            <a:endParaRPr b="0" lang="nb-NO" sz="1600" spc="-1" strike="noStrike">
              <a:solidFill>
                <a:srgbClr val="000000"/>
              </a:solidFill>
              <a:latin typeface="Arial"/>
            </a:endParaRPr>
          </a:p>
        </p:txBody>
      </p:sp>
      <p:pic>
        <p:nvPicPr>
          <p:cNvPr id="69" name="" descr=""/>
          <p:cNvPicPr/>
          <p:nvPr/>
        </p:nvPicPr>
        <p:blipFill>
          <a:blip r:embed="rId2"/>
          <a:stretch/>
        </p:blipFill>
        <p:spPr>
          <a:xfrm>
            <a:off x="2576520" y="4032000"/>
            <a:ext cx="770040" cy="899640"/>
          </a:xfrm>
          <a:prstGeom prst="rect">
            <a:avLst/>
          </a:prstGeom>
          <a:ln w="0">
            <a:noFill/>
          </a:ln>
        </p:spPr>
      </p:pic>
      <p:pic>
        <p:nvPicPr>
          <p:cNvPr id="70" name="" descr=""/>
          <p:cNvPicPr/>
          <p:nvPr/>
        </p:nvPicPr>
        <p:blipFill>
          <a:blip r:embed="rId3"/>
          <a:stretch/>
        </p:blipFill>
        <p:spPr>
          <a:xfrm>
            <a:off x="576000" y="3967200"/>
            <a:ext cx="2015640" cy="362520"/>
          </a:xfrm>
          <a:prstGeom prst="rect">
            <a:avLst/>
          </a:prstGeom>
          <a:ln w="0">
            <a:noFill/>
          </a:ln>
        </p:spPr>
      </p:pic>
      <p:pic>
        <p:nvPicPr>
          <p:cNvPr id="71" name="" descr=""/>
          <p:cNvPicPr/>
          <p:nvPr/>
        </p:nvPicPr>
        <p:blipFill>
          <a:blip r:embed="rId4"/>
          <a:stretch/>
        </p:blipFill>
        <p:spPr>
          <a:xfrm>
            <a:off x="635760" y="3312000"/>
            <a:ext cx="1280160" cy="429840"/>
          </a:xfrm>
          <a:prstGeom prst="rect">
            <a:avLst/>
          </a:prstGeom>
          <a:ln w="0">
            <a:noFill/>
          </a:ln>
        </p:spPr>
      </p:pic>
      <p:pic>
        <p:nvPicPr>
          <p:cNvPr id="72" name="" descr=""/>
          <p:cNvPicPr/>
          <p:nvPr/>
        </p:nvPicPr>
        <p:blipFill>
          <a:blip r:embed="rId5"/>
          <a:stretch/>
        </p:blipFill>
        <p:spPr>
          <a:xfrm>
            <a:off x="2088000" y="3380760"/>
            <a:ext cx="1194120" cy="36288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326880"/>
            <a:ext cx="8297280" cy="645480"/>
          </a:xfrm>
          <a:prstGeom prst="rect">
            <a:avLst/>
          </a:prstGeom>
          <a:noFill/>
          <a:ln w="0">
            <a:noFill/>
          </a:ln>
        </p:spPr>
        <p:txBody>
          <a:bodyPr lIns="90000" rIns="90000" tIns="45000" bIns="45000" anchor="b">
            <a:noAutofit/>
          </a:bodyPr>
          <a:p>
            <a:pPr indent="0">
              <a:lnSpc>
                <a:spcPct val="100000"/>
              </a:lnSpc>
              <a:buNone/>
              <a:tabLst>
                <a:tab algn="l" pos="0"/>
              </a:tabLst>
            </a:pPr>
            <a:r>
              <a:rPr b="1" lang="nb-NO" sz="2800" spc="-1" strike="noStrike">
                <a:solidFill>
                  <a:srgbClr val="00338d"/>
                </a:solidFill>
                <a:latin typeface="Calibri"/>
              </a:rPr>
              <a:t>Background &amp; Aim</a:t>
            </a:r>
            <a:endParaRPr b="0" lang="nb-NO" sz="2800" spc="-1" strike="noStrike">
              <a:solidFill>
                <a:srgbClr val="000000"/>
              </a:solidFill>
              <a:latin typeface="Arial"/>
            </a:endParaRPr>
          </a:p>
        </p:txBody>
      </p:sp>
      <p:sp>
        <p:nvSpPr>
          <p:cNvPr id="24" name="PlaceHolder 2"/>
          <p:cNvSpPr>
            <a:spLocks noGrp="1"/>
          </p:cNvSpPr>
          <p:nvPr>
            <p:ph/>
          </p:nvPr>
        </p:nvSpPr>
        <p:spPr>
          <a:xfrm>
            <a:off x="349200" y="1260000"/>
            <a:ext cx="5338440" cy="2915640"/>
          </a:xfrm>
          <a:prstGeom prst="rect">
            <a:avLst/>
          </a:prstGeom>
          <a:noFill/>
          <a:ln w="0">
            <a:noFill/>
          </a:ln>
        </p:spPr>
        <p:txBody>
          <a:bodyPr lIns="90000" rIns="90000" tIns="45000" bIns="45000" anchor="t">
            <a:normAutofit fontScale="87222"/>
          </a:bodyPr>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Previous data show prognostic value and monitoring potential of ctDNA measurements by mutations in patients with advanced pancreatic cancer</a:t>
            </a:r>
            <a:endParaRPr b="0" lang="nb-NO" sz="2400" spc="-1" strike="noStrike">
              <a:solidFill>
                <a:srgbClr val="000000"/>
              </a:solidFill>
              <a:latin typeface="Arial"/>
            </a:endParaRPr>
          </a:p>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~40% of patients are ctDNA-negative in this study, despite advanced disease</a:t>
            </a:r>
            <a:endParaRPr b="0" lang="nb-NO" sz="2400" spc="-1" strike="noStrike">
              <a:solidFill>
                <a:srgbClr val="000000"/>
              </a:solidFill>
              <a:latin typeface="Arial"/>
            </a:endParaRPr>
          </a:p>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More sensitive methods needed?</a:t>
            </a:r>
            <a:endParaRPr b="0" lang="nb-NO" sz="2400" spc="-1" strike="noStrike">
              <a:solidFill>
                <a:srgbClr val="000000"/>
              </a:solidFill>
              <a:latin typeface="Arial"/>
            </a:endParaRPr>
          </a:p>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Aim: Validate alternative ctDNA markers</a:t>
            </a:r>
            <a:endParaRPr b="0" lang="nb-NO" sz="2400" spc="-1" strike="noStrike">
              <a:solidFill>
                <a:srgbClr val="000000"/>
              </a:solidFill>
              <a:latin typeface="Arial"/>
            </a:endParaRPr>
          </a:p>
        </p:txBody>
      </p:sp>
      <p:pic>
        <p:nvPicPr>
          <p:cNvPr id="25" name="" descr=""/>
          <p:cNvPicPr/>
          <p:nvPr/>
        </p:nvPicPr>
        <p:blipFill>
          <a:blip r:embed="rId1"/>
          <a:stretch/>
        </p:blipFill>
        <p:spPr>
          <a:xfrm>
            <a:off x="5904000" y="1482480"/>
            <a:ext cx="2890440" cy="2621160"/>
          </a:xfrm>
          <a:prstGeom prst="rect">
            <a:avLst/>
          </a:prstGeom>
          <a:ln w="0">
            <a:noFill/>
          </a:ln>
        </p:spPr>
      </p:pic>
      <p:sp>
        <p:nvSpPr>
          <p:cNvPr id="26" name=""/>
          <p:cNvSpPr/>
          <p:nvPr/>
        </p:nvSpPr>
        <p:spPr>
          <a:xfrm>
            <a:off x="6120000" y="4376160"/>
            <a:ext cx="2951640" cy="767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nb-NO" sz="1400" spc="-1" strike="noStrike">
                <a:solidFill>
                  <a:srgbClr val="000000"/>
                </a:solidFill>
                <a:latin typeface="Arial"/>
              </a:rPr>
              <a:t>Lapin et al. 2023, CCR</a:t>
            </a:r>
            <a:endParaRPr b="0" lang="nb-NO" sz="1400" spc="-1" strike="noStrike">
              <a:solidFill>
                <a:srgbClr val="000000"/>
              </a:solidFill>
              <a:latin typeface="Arial"/>
            </a:endParaRPr>
          </a:p>
          <a:p>
            <a:pPr>
              <a:lnSpc>
                <a:spcPct val="100000"/>
              </a:lnSpc>
            </a:pPr>
            <a:r>
              <a:rPr b="0" i="1" lang="nb-NO" sz="1400" spc="-1" strike="noStrike">
                <a:solidFill>
                  <a:srgbClr val="000000"/>
                </a:solidFill>
                <a:latin typeface="Arial"/>
              </a:rPr>
              <a:t>Edland et al. 2023, Mol Oncol</a:t>
            </a:r>
            <a:endParaRPr b="0" lang="nb-NO" sz="1400" spc="-1" strike="noStrike">
              <a:solidFill>
                <a:srgbClr val="000000"/>
              </a:solidFill>
              <a:latin typeface="Arial"/>
            </a:endParaRPr>
          </a:p>
        </p:txBody>
      </p:sp>
      <p:pic>
        <p:nvPicPr>
          <p:cNvPr id="27" name="" descr=""/>
          <p:cNvPicPr/>
          <p:nvPr/>
        </p:nvPicPr>
        <p:blipFill>
          <a:blip r:embed="rId2"/>
          <a:stretch/>
        </p:blipFill>
        <p:spPr>
          <a:xfrm>
            <a:off x="6799320" y="326880"/>
            <a:ext cx="1624320" cy="10188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 name=""/>
          <p:cNvSpPr/>
          <p:nvPr/>
        </p:nvSpPr>
        <p:spPr>
          <a:xfrm>
            <a:off x="5400000" y="4693680"/>
            <a:ext cx="3527640" cy="489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nb-NO" sz="1400" spc="-1" strike="noStrike">
                <a:solidFill>
                  <a:srgbClr val="000000"/>
                </a:solidFill>
                <a:latin typeface="Arial"/>
              </a:rPr>
              <a:t>Created by S. Ekedal with biorender.com</a:t>
            </a:r>
            <a:endParaRPr b="0" lang="nb-NO" sz="1400" spc="-1" strike="noStrike">
              <a:solidFill>
                <a:srgbClr val="000000"/>
              </a:solidFill>
              <a:latin typeface="Arial"/>
            </a:endParaRPr>
          </a:p>
        </p:txBody>
      </p:sp>
      <p:pic>
        <p:nvPicPr>
          <p:cNvPr id="29" name="" descr=""/>
          <p:cNvPicPr/>
          <p:nvPr/>
        </p:nvPicPr>
        <p:blipFill>
          <a:blip r:embed="rId1"/>
          <a:stretch/>
        </p:blipFill>
        <p:spPr>
          <a:xfrm>
            <a:off x="1440000" y="144000"/>
            <a:ext cx="6335640" cy="45068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 name="PlaceHolder 1"/>
          <p:cNvSpPr>
            <a:spLocks noGrp="1"/>
          </p:cNvSpPr>
          <p:nvPr>
            <p:ph/>
          </p:nvPr>
        </p:nvSpPr>
        <p:spPr>
          <a:xfrm>
            <a:off x="216000" y="1512000"/>
            <a:ext cx="4031640" cy="2735640"/>
          </a:xfrm>
          <a:prstGeom prst="rect">
            <a:avLst/>
          </a:prstGeom>
          <a:noFill/>
          <a:ln w="0">
            <a:noFill/>
          </a:ln>
        </p:spPr>
        <p:txBody>
          <a:bodyPr lIns="90000" rIns="90000" tIns="45000" bIns="45000" anchor="t">
            <a:normAutofit fontScale="96666"/>
          </a:bodyPr>
          <a:p>
            <a:pPr marL="343080" indent="-342720">
              <a:lnSpc>
                <a:spcPct val="100000"/>
              </a:lnSpc>
              <a:spcBef>
                <a:spcPts val="765"/>
              </a:spcBef>
              <a:buClr>
                <a:srgbClr val="00338d"/>
              </a:buClr>
              <a:buFont typeface="Arial"/>
              <a:buChar char="•"/>
            </a:pPr>
            <a:r>
              <a:rPr b="0" lang="nb-NO" sz="2400" spc="-1" strike="noStrike">
                <a:solidFill>
                  <a:srgbClr val="00338d"/>
                </a:solidFill>
                <a:latin typeface="Calibri"/>
              </a:rPr>
              <a:t>Targeted DNA methylation sequencing (356 CpG areas)</a:t>
            </a:r>
            <a:endParaRPr b="0" lang="nb-NO" sz="2400" spc="-1" strike="noStrike">
              <a:solidFill>
                <a:srgbClr val="000000"/>
              </a:solidFill>
              <a:latin typeface="Arial"/>
            </a:endParaRPr>
          </a:p>
          <a:p>
            <a:pPr marL="343080" indent="-342720">
              <a:lnSpc>
                <a:spcPct val="100000"/>
              </a:lnSpc>
              <a:spcBef>
                <a:spcPts val="765"/>
              </a:spcBef>
              <a:buClr>
                <a:srgbClr val="00338d"/>
              </a:buClr>
              <a:buFont typeface="Arial"/>
              <a:buChar char="•"/>
            </a:pPr>
            <a:r>
              <a:rPr b="0" lang="nb-NO" sz="2400" spc="-1" strike="noStrike">
                <a:solidFill>
                  <a:srgbClr val="00338d"/>
                </a:solidFill>
                <a:latin typeface="Calibri"/>
              </a:rPr>
              <a:t>MF = methylation fraction</a:t>
            </a:r>
            <a:endParaRPr b="0" lang="nb-NO" sz="2400" spc="-1" strike="noStrike">
              <a:solidFill>
                <a:srgbClr val="000000"/>
              </a:solidFill>
              <a:latin typeface="Arial"/>
            </a:endParaRPr>
          </a:p>
          <a:p>
            <a:pPr marL="343080" indent="-342720">
              <a:lnSpc>
                <a:spcPct val="100000"/>
              </a:lnSpc>
              <a:spcBef>
                <a:spcPts val="765"/>
              </a:spcBef>
              <a:buClr>
                <a:srgbClr val="00338d"/>
              </a:buClr>
              <a:buFont typeface="Arial"/>
              <a:buChar char="•"/>
            </a:pPr>
            <a:r>
              <a:rPr b="0" lang="nb-NO" sz="2400" spc="-1" strike="noStrike">
                <a:solidFill>
                  <a:srgbClr val="00338d"/>
                </a:solidFill>
                <a:latin typeface="Calibri"/>
              </a:rPr>
              <a:t>Heatmap with unsupervised clustering indicates that many patients </a:t>
            </a:r>
            <a:r>
              <a:rPr b="0" lang="nb-NO" sz="2400" spc="-1" strike="noStrike">
                <a:solidFill>
                  <a:srgbClr val="00338d"/>
                </a:solidFill>
                <a:latin typeface="Calibri"/>
              </a:rPr>
              <a:t>have high-methylation profile</a:t>
            </a:r>
            <a:endParaRPr b="0" lang="nb-NO" sz="2400" spc="-1" strike="noStrike">
              <a:solidFill>
                <a:srgbClr val="000000"/>
              </a:solidFill>
              <a:latin typeface="Arial"/>
            </a:endParaRPr>
          </a:p>
        </p:txBody>
      </p:sp>
      <p:sp>
        <p:nvSpPr>
          <p:cNvPr id="31" name="PlaceHolder 2"/>
          <p:cNvSpPr>
            <a:spLocks noGrp="1"/>
          </p:cNvSpPr>
          <p:nvPr>
            <p:ph type="title"/>
          </p:nvPr>
        </p:nvSpPr>
        <p:spPr>
          <a:xfrm>
            <a:off x="2232360" y="-36000"/>
            <a:ext cx="2041560" cy="1223640"/>
          </a:xfrm>
          <a:prstGeom prst="rect">
            <a:avLst/>
          </a:prstGeom>
          <a:noFill/>
          <a:ln w="0">
            <a:noFill/>
          </a:ln>
        </p:spPr>
        <p:txBody>
          <a:bodyPr lIns="90000" rIns="90000" tIns="45000" bIns="45000" anchor="b">
            <a:noAutofit/>
          </a:bodyPr>
          <a:p>
            <a:pPr indent="0">
              <a:lnSpc>
                <a:spcPct val="100000"/>
              </a:lnSpc>
              <a:buNone/>
              <a:tabLst>
                <a:tab algn="l" pos="0"/>
              </a:tabLst>
            </a:pPr>
            <a:r>
              <a:rPr b="1" lang="nb-NO" sz="2400" spc="-1" strike="noStrike">
                <a:solidFill>
                  <a:srgbClr val="00338d"/>
                </a:solidFill>
                <a:latin typeface="Calibri"/>
              </a:rPr>
              <a:t>cfDNA methylation</a:t>
            </a:r>
            <a:endParaRPr b="0" lang="nb-NO" sz="2400" spc="-1" strike="noStrike">
              <a:solidFill>
                <a:srgbClr val="000000"/>
              </a:solidFill>
              <a:latin typeface="Arial"/>
            </a:endParaRPr>
          </a:p>
        </p:txBody>
      </p:sp>
      <p:pic>
        <p:nvPicPr>
          <p:cNvPr id="32" name="" descr=""/>
          <p:cNvPicPr/>
          <p:nvPr/>
        </p:nvPicPr>
        <p:blipFill>
          <a:blip r:embed="rId1"/>
          <a:stretch/>
        </p:blipFill>
        <p:spPr>
          <a:xfrm>
            <a:off x="230040" y="216000"/>
            <a:ext cx="1425600" cy="1007640"/>
          </a:xfrm>
          <a:prstGeom prst="rect">
            <a:avLst/>
          </a:prstGeom>
          <a:ln w="0">
            <a:noFill/>
          </a:ln>
        </p:spPr>
      </p:pic>
      <p:sp>
        <p:nvSpPr>
          <p:cNvPr id="33" name=""/>
          <p:cNvSpPr/>
          <p:nvPr/>
        </p:nvSpPr>
        <p:spPr>
          <a:xfrm>
            <a:off x="6264000" y="4824000"/>
            <a:ext cx="3023640" cy="541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nb-NO" sz="1600" spc="-1" strike="noStrike">
                <a:solidFill>
                  <a:srgbClr val="000000"/>
                </a:solidFill>
                <a:latin typeface="Arial"/>
              </a:rPr>
              <a:t>Lapin et al. 2024, unpublished</a:t>
            </a:r>
            <a:endParaRPr b="0" lang="nb-NO" sz="1600" spc="-1" strike="noStrike">
              <a:solidFill>
                <a:srgbClr val="000000"/>
              </a:solidFill>
              <a:latin typeface="Arial"/>
            </a:endParaRPr>
          </a:p>
        </p:txBody>
      </p:sp>
      <p:pic>
        <p:nvPicPr>
          <p:cNvPr id="34" name="" descr=""/>
          <p:cNvPicPr/>
          <p:nvPr/>
        </p:nvPicPr>
        <p:blipFill>
          <a:blip r:embed="rId2"/>
          <a:stretch/>
        </p:blipFill>
        <p:spPr>
          <a:xfrm>
            <a:off x="4176000" y="339480"/>
            <a:ext cx="4556160" cy="45561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 name="PlaceHolder 1"/>
          <p:cNvSpPr>
            <a:spLocks noGrp="1"/>
          </p:cNvSpPr>
          <p:nvPr>
            <p:ph type="title"/>
          </p:nvPr>
        </p:nvSpPr>
        <p:spPr>
          <a:xfrm>
            <a:off x="2016000" y="144000"/>
            <a:ext cx="2159640" cy="1223640"/>
          </a:xfrm>
          <a:prstGeom prst="rect">
            <a:avLst/>
          </a:prstGeom>
          <a:noFill/>
          <a:ln w="0">
            <a:noFill/>
          </a:ln>
        </p:spPr>
        <p:txBody>
          <a:bodyPr lIns="90000" rIns="90000" tIns="45000" bIns="45000" anchor="b">
            <a:noAutofit/>
          </a:bodyPr>
          <a:p>
            <a:pPr indent="0">
              <a:lnSpc>
                <a:spcPct val="100000"/>
              </a:lnSpc>
              <a:buNone/>
              <a:tabLst>
                <a:tab algn="l" pos="0"/>
              </a:tabLst>
            </a:pPr>
            <a:r>
              <a:rPr b="1" lang="nb-NO" sz="2400" spc="-1" strike="noStrike">
                <a:solidFill>
                  <a:srgbClr val="00338d"/>
                </a:solidFill>
                <a:latin typeface="Calibri"/>
              </a:rPr>
              <a:t>cfDNA fragment length</a:t>
            </a:r>
            <a:endParaRPr b="0" lang="nb-NO" sz="2400" spc="-1" strike="noStrike">
              <a:solidFill>
                <a:srgbClr val="000000"/>
              </a:solidFill>
              <a:latin typeface="Arial"/>
            </a:endParaRPr>
          </a:p>
        </p:txBody>
      </p:sp>
      <p:sp>
        <p:nvSpPr>
          <p:cNvPr id="36" name="PlaceHolder 2"/>
          <p:cNvSpPr>
            <a:spLocks noGrp="1"/>
          </p:cNvSpPr>
          <p:nvPr>
            <p:ph/>
          </p:nvPr>
        </p:nvSpPr>
        <p:spPr>
          <a:xfrm>
            <a:off x="216000" y="1617480"/>
            <a:ext cx="3815640" cy="2774160"/>
          </a:xfrm>
          <a:prstGeom prst="rect">
            <a:avLst/>
          </a:prstGeom>
          <a:noFill/>
          <a:ln w="0">
            <a:noFill/>
          </a:ln>
        </p:spPr>
        <p:txBody>
          <a:bodyPr lIns="90000" rIns="90000" tIns="45000" bIns="45000" anchor="t">
            <a:normAutofit fontScale="87222" lnSpcReduction="20000"/>
          </a:bodyPr>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cfDNA fragment lengths (off-target) extracted from previous targeted sequencing</a:t>
            </a:r>
            <a:endParaRPr b="0" lang="nb-NO" sz="2400" spc="-1" strike="noStrike">
              <a:solidFill>
                <a:srgbClr val="000000"/>
              </a:solidFill>
              <a:latin typeface="Arial"/>
            </a:endParaRPr>
          </a:p>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Density plot demonstrates shorter lengths in baseline samples from patients</a:t>
            </a:r>
            <a:endParaRPr b="0" lang="nb-NO" sz="2400" spc="-1" strike="noStrike">
              <a:solidFill>
                <a:srgbClr val="000000"/>
              </a:solidFill>
              <a:latin typeface="Arial"/>
            </a:endParaRPr>
          </a:p>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Heatmap with unsupervised clustering show that many patients have shorter length profile</a:t>
            </a:r>
            <a:endParaRPr b="0" lang="nb-NO" sz="2400" spc="-1" strike="noStrike">
              <a:solidFill>
                <a:srgbClr val="000000"/>
              </a:solidFill>
              <a:latin typeface="Arial"/>
            </a:endParaRPr>
          </a:p>
        </p:txBody>
      </p:sp>
      <p:pic>
        <p:nvPicPr>
          <p:cNvPr id="37" name="" descr=""/>
          <p:cNvPicPr/>
          <p:nvPr/>
        </p:nvPicPr>
        <p:blipFill>
          <a:blip r:embed="rId1"/>
          <a:stretch/>
        </p:blipFill>
        <p:spPr>
          <a:xfrm>
            <a:off x="4320000" y="432000"/>
            <a:ext cx="4463640" cy="4463640"/>
          </a:xfrm>
          <a:prstGeom prst="rect">
            <a:avLst/>
          </a:prstGeom>
          <a:ln w="0">
            <a:noFill/>
          </a:ln>
        </p:spPr>
      </p:pic>
      <p:pic>
        <p:nvPicPr>
          <p:cNvPr id="38" name="" descr=""/>
          <p:cNvPicPr/>
          <p:nvPr/>
        </p:nvPicPr>
        <p:blipFill>
          <a:blip r:embed="rId2"/>
          <a:stretch/>
        </p:blipFill>
        <p:spPr>
          <a:xfrm>
            <a:off x="360000" y="198360"/>
            <a:ext cx="1265760" cy="955080"/>
          </a:xfrm>
          <a:prstGeom prst="rect">
            <a:avLst/>
          </a:prstGeom>
          <a:ln w="0">
            <a:noFill/>
          </a:ln>
        </p:spPr>
      </p:pic>
      <p:sp>
        <p:nvSpPr>
          <p:cNvPr id="39" name=""/>
          <p:cNvSpPr/>
          <p:nvPr/>
        </p:nvSpPr>
        <p:spPr>
          <a:xfrm>
            <a:off x="6552000" y="4824000"/>
            <a:ext cx="3023640" cy="541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nb-NO" sz="1400" spc="-1" strike="noStrike">
                <a:solidFill>
                  <a:srgbClr val="000000"/>
                </a:solidFill>
                <a:latin typeface="Arial"/>
              </a:rPr>
              <a:t>Lapin et al. 2024, unpublished</a:t>
            </a:r>
            <a:endParaRPr b="0" lang="nb-NO"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 name="PlaceHolder 1"/>
          <p:cNvSpPr>
            <a:spLocks noGrp="1"/>
          </p:cNvSpPr>
          <p:nvPr>
            <p:ph/>
          </p:nvPr>
        </p:nvSpPr>
        <p:spPr>
          <a:xfrm>
            <a:off x="216000" y="1800000"/>
            <a:ext cx="3646440" cy="2663640"/>
          </a:xfrm>
          <a:prstGeom prst="rect">
            <a:avLst/>
          </a:prstGeom>
          <a:noFill/>
          <a:ln w="0">
            <a:noFill/>
          </a:ln>
        </p:spPr>
        <p:txBody>
          <a:bodyPr lIns="90000" rIns="90000" tIns="45000" bIns="45000" anchor="t">
            <a:normAutofit fontScale="87222" lnSpcReduction="10000"/>
          </a:bodyPr>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4-base 5’ end motifs (off-target) extracted from previous targeted sequencing</a:t>
            </a:r>
            <a:endParaRPr b="0" lang="nb-NO" sz="2400" spc="-1" strike="noStrike">
              <a:solidFill>
                <a:srgbClr val="000000"/>
              </a:solidFill>
              <a:latin typeface="Arial"/>
            </a:endParaRPr>
          </a:p>
          <a:p>
            <a:pPr marL="343080" indent="-342720">
              <a:lnSpc>
                <a:spcPct val="100000"/>
              </a:lnSpc>
              <a:spcBef>
                <a:spcPts val="479"/>
              </a:spcBef>
              <a:buClr>
                <a:srgbClr val="00338d"/>
              </a:buClr>
              <a:buFont typeface="Arial"/>
              <a:buChar char="•"/>
            </a:pPr>
            <a:r>
              <a:rPr b="0" lang="nb-NO" sz="2400" spc="-1" strike="noStrike">
                <a:solidFill>
                  <a:srgbClr val="00338d"/>
                </a:solidFill>
                <a:latin typeface="Calibri"/>
              </a:rPr>
              <a:t>Heatmap with unsupervised clustering indicates that some patients have different end motif pattern</a:t>
            </a:r>
            <a:endParaRPr b="0" lang="nb-NO" sz="2400" spc="-1" strike="noStrike">
              <a:solidFill>
                <a:srgbClr val="000000"/>
              </a:solidFill>
              <a:latin typeface="Arial"/>
            </a:endParaRPr>
          </a:p>
        </p:txBody>
      </p:sp>
      <p:pic>
        <p:nvPicPr>
          <p:cNvPr id="41" name="" descr=""/>
          <p:cNvPicPr/>
          <p:nvPr/>
        </p:nvPicPr>
        <p:blipFill>
          <a:blip r:embed="rId1"/>
          <a:stretch/>
        </p:blipFill>
        <p:spPr>
          <a:xfrm>
            <a:off x="4274280" y="396000"/>
            <a:ext cx="4391640" cy="4391640"/>
          </a:xfrm>
          <a:prstGeom prst="rect">
            <a:avLst/>
          </a:prstGeom>
          <a:ln w="0">
            <a:noFill/>
          </a:ln>
        </p:spPr>
      </p:pic>
      <p:sp>
        <p:nvSpPr>
          <p:cNvPr id="42" name="PlaceHolder 2"/>
          <p:cNvSpPr>
            <a:spLocks noGrp="1"/>
          </p:cNvSpPr>
          <p:nvPr>
            <p:ph type="title"/>
          </p:nvPr>
        </p:nvSpPr>
        <p:spPr>
          <a:xfrm>
            <a:off x="2088000" y="72000"/>
            <a:ext cx="2041560" cy="1295640"/>
          </a:xfrm>
          <a:prstGeom prst="rect">
            <a:avLst/>
          </a:prstGeom>
          <a:noFill/>
          <a:ln w="0">
            <a:noFill/>
          </a:ln>
        </p:spPr>
        <p:txBody>
          <a:bodyPr lIns="90000" rIns="90000" tIns="45000" bIns="45000" anchor="b">
            <a:noAutofit/>
          </a:bodyPr>
          <a:p>
            <a:pPr indent="0">
              <a:lnSpc>
                <a:spcPct val="100000"/>
              </a:lnSpc>
              <a:buNone/>
              <a:tabLst>
                <a:tab algn="l" pos="0"/>
              </a:tabLst>
            </a:pPr>
            <a:r>
              <a:rPr b="1" lang="nb-NO" sz="2600" spc="-1" strike="noStrike">
                <a:solidFill>
                  <a:srgbClr val="00338d"/>
                </a:solidFill>
                <a:latin typeface="Calibri"/>
              </a:rPr>
              <a:t>cfDNA end motifs</a:t>
            </a:r>
            <a:endParaRPr b="0" lang="nb-NO" sz="2600" spc="-1" strike="noStrike">
              <a:solidFill>
                <a:srgbClr val="000000"/>
              </a:solidFill>
              <a:latin typeface="Arial"/>
            </a:endParaRPr>
          </a:p>
        </p:txBody>
      </p:sp>
      <p:pic>
        <p:nvPicPr>
          <p:cNvPr id="43" name="" descr=""/>
          <p:cNvPicPr/>
          <p:nvPr/>
        </p:nvPicPr>
        <p:blipFill>
          <a:blip r:embed="rId2"/>
          <a:stretch/>
        </p:blipFill>
        <p:spPr>
          <a:xfrm>
            <a:off x="334080" y="288000"/>
            <a:ext cx="1440000" cy="1223640"/>
          </a:xfrm>
          <a:prstGeom prst="rect">
            <a:avLst/>
          </a:prstGeom>
          <a:ln w="0">
            <a:noFill/>
          </a:ln>
        </p:spPr>
      </p:pic>
      <p:sp>
        <p:nvSpPr>
          <p:cNvPr id="44" name=""/>
          <p:cNvSpPr/>
          <p:nvPr/>
        </p:nvSpPr>
        <p:spPr>
          <a:xfrm>
            <a:off x="6552000" y="4824360"/>
            <a:ext cx="3023640" cy="541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nb-NO" sz="1400" spc="-1" strike="noStrike">
                <a:solidFill>
                  <a:srgbClr val="000000"/>
                </a:solidFill>
                <a:latin typeface="Arial"/>
              </a:rPr>
              <a:t>Lapin et al. 2024, unpublished</a:t>
            </a:r>
            <a:endParaRPr b="0" lang="nb-NO"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5" name="" descr=""/>
          <p:cNvPicPr/>
          <p:nvPr/>
        </p:nvPicPr>
        <p:blipFill>
          <a:blip r:embed="rId1"/>
          <a:stretch/>
        </p:blipFill>
        <p:spPr>
          <a:xfrm>
            <a:off x="4716000" y="900000"/>
            <a:ext cx="4103640" cy="4103640"/>
          </a:xfrm>
          <a:prstGeom prst="rect">
            <a:avLst/>
          </a:prstGeom>
          <a:ln w="0">
            <a:noFill/>
          </a:ln>
        </p:spPr>
      </p:pic>
      <p:sp>
        <p:nvSpPr>
          <p:cNvPr id="46" name=""/>
          <p:cNvSpPr/>
          <p:nvPr/>
        </p:nvSpPr>
        <p:spPr>
          <a:xfrm>
            <a:off x="1656000" y="357840"/>
            <a:ext cx="1727640" cy="361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nb-NO" sz="1800" spc="-1" strike="noStrike">
                <a:solidFill>
                  <a:srgbClr val="000000"/>
                </a:solidFill>
                <a:latin typeface="Arial"/>
              </a:rPr>
              <a:t>Training set</a:t>
            </a:r>
            <a:endParaRPr b="0" lang="nb-NO" sz="1800" spc="-1" strike="noStrike">
              <a:solidFill>
                <a:srgbClr val="000000"/>
              </a:solidFill>
              <a:latin typeface="Arial"/>
            </a:endParaRPr>
          </a:p>
        </p:txBody>
      </p:sp>
      <p:sp>
        <p:nvSpPr>
          <p:cNvPr id="47" name=""/>
          <p:cNvSpPr/>
          <p:nvPr/>
        </p:nvSpPr>
        <p:spPr>
          <a:xfrm>
            <a:off x="5940000" y="360000"/>
            <a:ext cx="1727640" cy="361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nb-NO" sz="1800" spc="-1" strike="noStrike">
                <a:solidFill>
                  <a:srgbClr val="000000"/>
                </a:solidFill>
                <a:latin typeface="Arial"/>
              </a:rPr>
              <a:t>Validation set</a:t>
            </a:r>
            <a:endParaRPr b="0" lang="nb-NO" sz="1800" spc="-1" strike="noStrike">
              <a:solidFill>
                <a:srgbClr val="000000"/>
              </a:solidFill>
              <a:latin typeface="Arial"/>
            </a:endParaRPr>
          </a:p>
        </p:txBody>
      </p:sp>
      <p:pic>
        <p:nvPicPr>
          <p:cNvPr id="48" name="" descr=""/>
          <p:cNvPicPr/>
          <p:nvPr/>
        </p:nvPicPr>
        <p:blipFill>
          <a:blip r:embed="rId2"/>
          <a:stretch/>
        </p:blipFill>
        <p:spPr>
          <a:xfrm>
            <a:off x="324000" y="900000"/>
            <a:ext cx="4103640" cy="41036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216000"/>
            <a:ext cx="4031640" cy="575640"/>
          </a:xfrm>
          <a:prstGeom prst="rect">
            <a:avLst/>
          </a:prstGeom>
          <a:noFill/>
          <a:ln w="0">
            <a:noFill/>
          </a:ln>
        </p:spPr>
        <p:txBody>
          <a:bodyPr lIns="90000" rIns="90000" tIns="45000" bIns="45000" anchor="b">
            <a:noAutofit/>
          </a:bodyPr>
          <a:p>
            <a:pPr indent="0">
              <a:lnSpc>
                <a:spcPct val="100000"/>
              </a:lnSpc>
              <a:buNone/>
              <a:tabLst>
                <a:tab algn="l" pos="0"/>
              </a:tabLst>
            </a:pPr>
            <a:r>
              <a:rPr b="1" lang="nb-NO" sz="2600" spc="-1" strike="noStrike">
                <a:solidFill>
                  <a:srgbClr val="00338d"/>
                </a:solidFill>
                <a:latin typeface="Cantarell"/>
              </a:rPr>
              <a:t>Estimated ctDNA levels</a:t>
            </a:r>
            <a:endParaRPr b="0" lang="nb-NO" sz="2600" spc="-1" strike="noStrike">
              <a:solidFill>
                <a:srgbClr val="000000"/>
              </a:solidFill>
              <a:latin typeface="Arial"/>
            </a:endParaRPr>
          </a:p>
        </p:txBody>
      </p:sp>
      <p:pic>
        <p:nvPicPr>
          <p:cNvPr id="50" name="" descr=""/>
          <p:cNvPicPr/>
          <p:nvPr/>
        </p:nvPicPr>
        <p:blipFill>
          <a:blip r:embed="rId1"/>
          <a:stretch/>
        </p:blipFill>
        <p:spPr>
          <a:xfrm>
            <a:off x="4095720" y="684000"/>
            <a:ext cx="4903920" cy="3922920"/>
          </a:xfrm>
          <a:prstGeom prst="rect">
            <a:avLst/>
          </a:prstGeom>
          <a:ln w="0">
            <a:noFill/>
          </a:ln>
        </p:spPr>
      </p:pic>
      <p:sp>
        <p:nvSpPr>
          <p:cNvPr id="51" name="PlaceHolder 2"/>
          <p:cNvSpPr>
            <a:spLocks noGrp="1"/>
          </p:cNvSpPr>
          <p:nvPr>
            <p:ph/>
          </p:nvPr>
        </p:nvSpPr>
        <p:spPr>
          <a:xfrm>
            <a:off x="252000" y="1152000"/>
            <a:ext cx="3599640" cy="3239640"/>
          </a:xfrm>
          <a:prstGeom prst="rect">
            <a:avLst/>
          </a:prstGeom>
          <a:noFill/>
          <a:ln w="0">
            <a:noFill/>
          </a:ln>
        </p:spPr>
        <p:txBody>
          <a:bodyPr lIns="90000" rIns="90000" tIns="45000" bIns="45000" anchor="t">
            <a:normAutofit fontScale="62222" lnSpcReduction="10000"/>
          </a:bodyPr>
          <a:p>
            <a:pPr marL="343080" indent="-342720">
              <a:lnSpc>
                <a:spcPct val="100000"/>
              </a:lnSpc>
              <a:spcBef>
                <a:spcPts val="850"/>
              </a:spcBef>
              <a:buClr>
                <a:srgbClr val="00338d"/>
              </a:buClr>
              <a:buFont typeface="Arial"/>
              <a:buChar char="•"/>
            </a:pPr>
            <a:r>
              <a:rPr b="0" lang="nb-NO" sz="2400" spc="-1" strike="noStrike">
                <a:solidFill>
                  <a:srgbClr val="00338d"/>
                </a:solidFill>
                <a:latin typeface="Calibri"/>
              </a:rPr>
              <a:t>Using the highest healthy level as cutoff, </a:t>
            </a:r>
            <a:endParaRPr b="0" lang="nb-NO" sz="2400" spc="-1" strike="noStrike">
              <a:solidFill>
                <a:srgbClr val="000000"/>
              </a:solidFill>
              <a:latin typeface="Arial"/>
            </a:endParaRPr>
          </a:p>
          <a:p>
            <a:pPr lvl="1" marL="864000" indent="-324000">
              <a:lnSpc>
                <a:spcPct val="100000"/>
              </a:lnSpc>
              <a:spcBef>
                <a:spcPts val="850"/>
              </a:spcBef>
              <a:buClr>
                <a:srgbClr val="000000"/>
              </a:buClr>
              <a:buSzPct val="75000"/>
              <a:buFont typeface="Symbol" charset="2"/>
              <a:buChar char=""/>
            </a:pPr>
            <a:r>
              <a:rPr b="0" lang="nb-NO" sz="2400" spc="-1" strike="noStrike">
                <a:solidFill>
                  <a:srgbClr val="00338d"/>
                </a:solidFill>
                <a:latin typeface="Calibri"/>
              </a:rPr>
              <a:t>25 (69%) had ctDNA detected by methylation</a:t>
            </a:r>
            <a:endParaRPr b="0" lang="nb-NO" sz="2400" spc="-1" strike="noStrike">
              <a:solidFill>
                <a:srgbClr val="000000"/>
              </a:solidFill>
              <a:latin typeface="Arial"/>
            </a:endParaRPr>
          </a:p>
          <a:p>
            <a:pPr lvl="1" marL="864000" indent="-324000">
              <a:lnSpc>
                <a:spcPct val="100000"/>
              </a:lnSpc>
              <a:spcBef>
                <a:spcPts val="850"/>
              </a:spcBef>
              <a:buClr>
                <a:srgbClr val="000000"/>
              </a:buClr>
              <a:buSzPct val="75000"/>
              <a:buFont typeface="Symbol" charset="2"/>
              <a:buChar char=""/>
            </a:pPr>
            <a:r>
              <a:rPr b="0" lang="nb-NO" sz="2400" spc="-1" strike="noStrike">
                <a:solidFill>
                  <a:srgbClr val="00338d"/>
                </a:solidFill>
                <a:latin typeface="Calibri"/>
              </a:rPr>
              <a:t> </a:t>
            </a:r>
            <a:r>
              <a:rPr b="0" lang="nb-NO" sz="2400" spc="-1" strike="noStrike">
                <a:solidFill>
                  <a:srgbClr val="00338d"/>
                </a:solidFill>
                <a:latin typeface="Calibri"/>
              </a:rPr>
              <a:t>18 (50%) by fragment length, </a:t>
            </a:r>
            <a:endParaRPr b="0" lang="nb-NO" sz="2400" spc="-1" strike="noStrike">
              <a:solidFill>
                <a:srgbClr val="000000"/>
              </a:solidFill>
              <a:latin typeface="Arial"/>
            </a:endParaRPr>
          </a:p>
          <a:p>
            <a:pPr lvl="1" marL="864000" indent="-324000">
              <a:lnSpc>
                <a:spcPct val="100000"/>
              </a:lnSpc>
              <a:spcBef>
                <a:spcPts val="850"/>
              </a:spcBef>
              <a:buClr>
                <a:srgbClr val="000000"/>
              </a:buClr>
              <a:buSzPct val="75000"/>
              <a:buFont typeface="Symbol" charset="2"/>
              <a:buChar char=""/>
            </a:pPr>
            <a:r>
              <a:rPr b="0" lang="nb-NO" sz="2400" spc="-1" strike="noStrike">
                <a:solidFill>
                  <a:srgbClr val="00338d"/>
                </a:solidFill>
                <a:latin typeface="Calibri"/>
              </a:rPr>
              <a:t>20 (56%) by end motif</a:t>
            </a:r>
            <a:endParaRPr b="0" lang="nb-NO" sz="2400" spc="-1" strike="noStrike">
              <a:solidFill>
                <a:srgbClr val="000000"/>
              </a:solidFill>
              <a:latin typeface="Arial"/>
            </a:endParaRPr>
          </a:p>
          <a:p>
            <a:pPr lvl="1" marL="864000" indent="-324000">
              <a:lnSpc>
                <a:spcPct val="100000"/>
              </a:lnSpc>
              <a:spcBef>
                <a:spcPts val="850"/>
              </a:spcBef>
              <a:buClr>
                <a:srgbClr val="000000"/>
              </a:buClr>
              <a:buSzPct val="75000"/>
              <a:buFont typeface="Symbol" charset="2"/>
              <a:buChar char=""/>
            </a:pPr>
            <a:r>
              <a:rPr b="0" lang="nb-NO" sz="2400" spc="-1" strike="noStrike">
                <a:solidFill>
                  <a:srgbClr val="00338d"/>
                </a:solidFill>
                <a:latin typeface="Calibri"/>
              </a:rPr>
              <a:t>25 (69%) by the combined data model.</a:t>
            </a:r>
            <a:endParaRPr b="0" lang="nb-NO" sz="2400" spc="-1" strike="noStrike">
              <a:solidFill>
                <a:srgbClr val="000000"/>
              </a:solidFill>
              <a:latin typeface="Arial"/>
            </a:endParaRPr>
          </a:p>
          <a:p>
            <a:pPr lvl="1" marL="864000" indent="-324000">
              <a:lnSpc>
                <a:spcPct val="100000"/>
              </a:lnSpc>
              <a:spcBef>
                <a:spcPts val="850"/>
              </a:spcBef>
              <a:buClr>
                <a:srgbClr val="000000"/>
              </a:buClr>
              <a:buSzPct val="75000"/>
              <a:buFont typeface="Symbol" charset="2"/>
              <a:buChar char=""/>
            </a:pPr>
            <a:r>
              <a:rPr b="0" lang="nb-NO" sz="2400" spc="-1" strike="noStrike">
                <a:solidFill>
                  <a:srgbClr val="00338d"/>
                </a:solidFill>
                <a:latin typeface="Calibri"/>
                <a:ea typeface="Droid Sans Fallback"/>
              </a:rPr>
              <a:t>21 (58%) by mutations</a:t>
            </a:r>
            <a:endParaRPr b="0" lang="nb-NO" sz="2400" spc="-1" strike="noStrike">
              <a:solidFill>
                <a:srgbClr val="000000"/>
              </a:solidFill>
              <a:latin typeface="Arial"/>
            </a:endParaRPr>
          </a:p>
          <a:p>
            <a:pPr marL="343080" indent="-342720">
              <a:lnSpc>
                <a:spcPct val="100000"/>
              </a:lnSpc>
              <a:spcBef>
                <a:spcPts val="1417"/>
              </a:spcBef>
              <a:buClr>
                <a:srgbClr val="00338d"/>
              </a:buClr>
              <a:buFont typeface="Arial"/>
              <a:buChar char="•"/>
            </a:pPr>
            <a:r>
              <a:rPr b="0" lang="nb-NO" sz="2400" spc="-1" strike="noStrike">
                <a:solidFill>
                  <a:srgbClr val="00338d"/>
                </a:solidFill>
                <a:latin typeface="Calibri"/>
                <a:ea typeface="Droid Sans Fallback"/>
              </a:rPr>
              <a:t>Classification concordance with mutations: 30-32 of 36 patients</a:t>
            </a:r>
            <a:endParaRPr b="0" lang="nb-NO" sz="2400" spc="-1" strike="noStrike">
              <a:solidFill>
                <a:srgbClr val="000000"/>
              </a:solidFill>
              <a:latin typeface="Arial"/>
            </a:endParaRPr>
          </a:p>
        </p:txBody>
      </p:sp>
      <p:sp>
        <p:nvSpPr>
          <p:cNvPr id="52" name=""/>
          <p:cNvSpPr/>
          <p:nvPr/>
        </p:nvSpPr>
        <p:spPr>
          <a:xfrm>
            <a:off x="6552000" y="4824360"/>
            <a:ext cx="3023640" cy="541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nb-NO" sz="1400" spc="-1" strike="noStrike">
                <a:solidFill>
                  <a:srgbClr val="000000"/>
                </a:solidFill>
                <a:latin typeface="Arial"/>
              </a:rPr>
              <a:t>Lapin et al. 2024, unpublished</a:t>
            </a:r>
            <a:endParaRPr b="0" lang="nb-NO"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 name="PlaceHolder 1"/>
          <p:cNvSpPr>
            <a:spLocks noGrp="1"/>
          </p:cNvSpPr>
          <p:nvPr>
            <p:ph type="title"/>
          </p:nvPr>
        </p:nvSpPr>
        <p:spPr>
          <a:xfrm>
            <a:off x="630360" y="792000"/>
            <a:ext cx="8297280" cy="645480"/>
          </a:xfrm>
          <a:prstGeom prst="rect">
            <a:avLst/>
          </a:prstGeom>
          <a:noFill/>
          <a:ln w="0">
            <a:noFill/>
          </a:ln>
        </p:spPr>
        <p:txBody>
          <a:bodyPr lIns="90000" rIns="90000" tIns="45000" bIns="45000" anchor="b">
            <a:noAutofit/>
          </a:bodyPr>
          <a:p>
            <a:pPr indent="0">
              <a:lnSpc>
                <a:spcPct val="100000"/>
              </a:lnSpc>
              <a:buNone/>
              <a:tabLst>
                <a:tab algn="l" pos="0"/>
              </a:tabLst>
            </a:pPr>
            <a:r>
              <a:rPr b="1" lang="nb-NO" sz="2800" spc="-1" strike="noStrike">
                <a:solidFill>
                  <a:srgbClr val="00338d"/>
                </a:solidFill>
                <a:latin typeface="Calibri"/>
              </a:rPr>
              <a:t>Cox</a:t>
            </a:r>
            <a:br>
              <a:rPr sz="2800"/>
            </a:br>
            <a:r>
              <a:rPr b="1" lang="nb-NO" sz="2800" spc="-1" strike="noStrike">
                <a:solidFill>
                  <a:srgbClr val="00338d"/>
                </a:solidFill>
                <a:latin typeface="Calibri"/>
              </a:rPr>
              <a:t>regression</a:t>
            </a:r>
            <a:endParaRPr b="0" lang="nb-NO" sz="2800" spc="-1" strike="noStrike">
              <a:solidFill>
                <a:srgbClr val="000000"/>
              </a:solidFill>
              <a:latin typeface="Arial"/>
            </a:endParaRPr>
          </a:p>
        </p:txBody>
      </p:sp>
      <p:pic>
        <p:nvPicPr>
          <p:cNvPr id="54" name="" descr=""/>
          <p:cNvPicPr/>
          <p:nvPr/>
        </p:nvPicPr>
        <p:blipFill>
          <a:blip r:embed="rId1"/>
          <a:stretch/>
        </p:blipFill>
        <p:spPr>
          <a:xfrm>
            <a:off x="3341520" y="207360"/>
            <a:ext cx="5082120" cy="2240280"/>
          </a:xfrm>
          <a:prstGeom prst="rect">
            <a:avLst/>
          </a:prstGeom>
          <a:ln w="0">
            <a:noFill/>
          </a:ln>
        </p:spPr>
      </p:pic>
      <p:pic>
        <p:nvPicPr>
          <p:cNvPr id="55" name="" descr=""/>
          <p:cNvPicPr/>
          <p:nvPr/>
        </p:nvPicPr>
        <p:blipFill>
          <a:blip r:embed="rId2"/>
          <a:stretch/>
        </p:blipFill>
        <p:spPr>
          <a:xfrm>
            <a:off x="576000" y="2592000"/>
            <a:ext cx="7813800" cy="2414160"/>
          </a:xfrm>
          <a:prstGeom prst="rect">
            <a:avLst/>
          </a:prstGeom>
          <a:ln w="0">
            <a:noFill/>
          </a:ln>
        </p:spPr>
      </p:pic>
      <p:sp>
        <p:nvSpPr>
          <p:cNvPr id="56" name=""/>
          <p:cNvSpPr/>
          <p:nvPr/>
        </p:nvSpPr>
        <p:spPr>
          <a:xfrm>
            <a:off x="6552000" y="4824720"/>
            <a:ext cx="3023640" cy="541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nb-NO" sz="1400" spc="-1" strike="noStrike">
                <a:solidFill>
                  <a:srgbClr val="000000"/>
                </a:solidFill>
                <a:latin typeface="Arial"/>
              </a:rPr>
              <a:t>Lapin et al. 2024, unpublished</a:t>
            </a:r>
            <a:endParaRPr b="0" lang="nb-NO"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Helse Stavanger norsk versjon 2014</Template>
  <TotalTime>19100</TotalTime>
  <Application>LibreOffice/24.2.6.2$Linux_X86_64 LibreOffice_project/420$Build-2</Application>
  <AppVersion>15.0000</AppVersion>
  <Company>Helse Vest</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2017-10-31T09:29:51Z</dcterms:created>
  <dc:creator>Lunde, Svein</dc:creator>
  <dc:description/>
  <dc:language>nb-NO</dc:language>
  <cp:lastModifiedBy/>
  <cp:lastPrinted>2024-11-21T14:10:48Z</cp:lastPrinted>
  <dcterms:modified xsi:type="dcterms:W3CDTF">2024-11-27T07:04:29Z</dcterms:modified>
  <cp:revision>190</cp:revision>
  <dc:subject/>
  <dc:title>PowerPoint-presentasjon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0x010100146AE79CD392C047B7BB13DB9C799745</vt:lpwstr>
  </property>
  <property fmtid="{D5CDD505-2E9C-101B-9397-08002B2CF9AE}" pid="3" name="HiddenSlides">
    <vt:r8>0</vt:r8>
  </property>
  <property fmtid="{D5CDD505-2E9C-101B-9397-08002B2CF9AE}" pid="4" name="HyperlinksChanged">
    <vt:bool>0</vt:bool>
  </property>
  <property fmtid="{D5CDD505-2E9C-101B-9397-08002B2CF9AE}" pid="5" name="LinksUpToDate">
    <vt:bool>0</vt:bool>
  </property>
  <property fmtid="{D5CDD505-2E9C-101B-9397-08002B2CF9AE}" pid="6" name="MMClips">
    <vt:r8>0</vt:r8>
  </property>
  <property fmtid="{D5CDD505-2E9C-101B-9397-08002B2CF9AE}" pid="7" name="Notes">
    <vt:r8>0</vt:r8>
  </property>
  <property fmtid="{D5CDD505-2E9C-101B-9397-08002B2CF9AE}" pid="8" name="PresentationFormat">
    <vt:lpwstr>Skjermfremvisning (16:9)</vt:lpwstr>
  </property>
  <property fmtid="{D5CDD505-2E9C-101B-9397-08002B2CF9AE}" pid="9" name="ScaleCrop">
    <vt:bool>0</vt:bool>
  </property>
  <property fmtid="{D5CDD505-2E9C-101B-9397-08002B2CF9AE}" pid="10" name="ShareDoc">
    <vt:bool>0</vt:bool>
  </property>
  <property fmtid="{D5CDD505-2E9C-101B-9397-08002B2CF9AE}" pid="11" name="Slides">
    <vt:r8>2</vt:r8>
  </property>
</Properties>
</file>