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3" r:id="rId3"/>
    <p:sldMasterId id="2147483685" r:id="rId4"/>
    <p:sldMasterId id="2147483697" r:id="rId5"/>
    <p:sldMasterId id="2147483710" r:id="rId6"/>
    <p:sldMasterId id="2147483728" r:id="rId7"/>
    <p:sldMasterId id="2147483746" r:id="rId8"/>
  </p:sldMasterIdLst>
  <p:notesMasterIdLst>
    <p:notesMasterId r:id="rId54"/>
  </p:notesMasterIdLst>
  <p:sldIdLst>
    <p:sldId id="256" r:id="rId9"/>
    <p:sldId id="257" r:id="rId10"/>
    <p:sldId id="661" r:id="rId11"/>
    <p:sldId id="1158" r:id="rId12"/>
    <p:sldId id="331" r:id="rId13"/>
    <p:sldId id="1145" r:id="rId14"/>
    <p:sldId id="1146" r:id="rId15"/>
    <p:sldId id="1151" r:id="rId16"/>
    <p:sldId id="406" r:id="rId17"/>
    <p:sldId id="1147" r:id="rId18"/>
    <p:sldId id="1138" r:id="rId19"/>
    <p:sldId id="993" r:id="rId20"/>
    <p:sldId id="1139" r:id="rId21"/>
    <p:sldId id="1134" r:id="rId22"/>
    <p:sldId id="1135" r:id="rId23"/>
    <p:sldId id="1125" r:id="rId24"/>
    <p:sldId id="1149" r:id="rId25"/>
    <p:sldId id="1148" r:id="rId26"/>
    <p:sldId id="1150" r:id="rId27"/>
    <p:sldId id="1152" r:id="rId28"/>
    <p:sldId id="1153" r:id="rId29"/>
    <p:sldId id="286" r:id="rId30"/>
    <p:sldId id="264" r:id="rId31"/>
    <p:sldId id="280" r:id="rId32"/>
    <p:sldId id="285" r:id="rId33"/>
    <p:sldId id="278" r:id="rId34"/>
    <p:sldId id="271" r:id="rId35"/>
    <p:sldId id="270" r:id="rId36"/>
    <p:sldId id="272" r:id="rId37"/>
    <p:sldId id="283" r:id="rId38"/>
    <p:sldId id="273" r:id="rId39"/>
    <p:sldId id="276" r:id="rId40"/>
    <p:sldId id="281" r:id="rId41"/>
    <p:sldId id="1154" r:id="rId42"/>
    <p:sldId id="1155" r:id="rId43"/>
    <p:sldId id="950" r:id="rId44"/>
    <p:sldId id="1163" r:id="rId45"/>
    <p:sldId id="1156" r:id="rId46"/>
    <p:sldId id="1164" r:id="rId47"/>
    <p:sldId id="1165" r:id="rId48"/>
    <p:sldId id="1159" r:id="rId49"/>
    <p:sldId id="1162" r:id="rId50"/>
    <p:sldId id="1161" r:id="rId51"/>
    <p:sldId id="1166" r:id="rId52"/>
    <p:sldId id="1167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55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carlotaarenillas\Downloads\Casos%20Longitudinales_MonitorizaciA&#771;&#179;n_bbdd_Actualizada_DEFINITIV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D7-2740-A1F9-90E02739205A}"/>
              </c:ext>
            </c:extLst>
          </c:dPt>
          <c:dPt>
            <c:idx val="1"/>
            <c:bubble3D val="0"/>
            <c:spPr>
              <a:solidFill>
                <a:srgbClr val="C1E5F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D7-2740-A1F9-90E02739205A}"/>
              </c:ext>
            </c:extLst>
          </c:dPt>
          <c:cat>
            <c:strRef>
              <c:f>Sheet2!$C$104:$C$105</c:f>
              <c:strCache>
                <c:ptCount val="2"/>
                <c:pt idx="0">
                  <c:v>Detectable TF</c:v>
                </c:pt>
                <c:pt idx="1">
                  <c:v>Undetectable TF</c:v>
                </c:pt>
              </c:strCache>
            </c:strRef>
          </c:cat>
          <c:val>
            <c:numRef>
              <c:f>Sheet2!$D$104:$D$105</c:f>
              <c:numCache>
                <c:formatCode>General</c:formatCode>
                <c:ptCount val="2"/>
                <c:pt idx="0">
                  <c:v>29</c:v>
                </c:pt>
                <c:pt idx="1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D7-2740-A1F9-90E0273920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1A83C-89C3-45CA-855F-01F68BD705D5}" type="doc">
      <dgm:prSet loTypeId="urn:microsoft.com/office/officeart/2005/8/layout/hChevron3" loCatId="process" qsTypeId="urn:microsoft.com/office/officeart/2005/8/quickstyle/simple3" qsCatId="simple" csTypeId="urn:microsoft.com/office/officeart/2005/8/colors/colorful3" csCatId="colorful" phldr="1"/>
      <dgm:spPr/>
    </dgm:pt>
    <dgm:pt modelId="{73BDD01A-A55E-4D24-8407-BEE64AECCD93}">
      <dgm:prSet phldrT="[Tekst]" phldr="0"/>
      <dgm:spPr/>
      <dgm:t>
        <a:bodyPr/>
        <a:lstStyle/>
        <a:p>
          <a:pPr rtl="0"/>
          <a:r>
            <a:rPr lang="da-DK">
              <a:latin typeface="Aptos Display" panose="020F0302020204030204"/>
            </a:rPr>
            <a:t>RefMat</a:t>
          </a:r>
          <a:endParaRPr lang="da-DK"/>
        </a:p>
      </dgm:t>
    </dgm:pt>
    <dgm:pt modelId="{7813F042-5DC7-48AC-8B1A-11EB97B211F0}" type="parTrans" cxnId="{56EBFE38-9083-44BE-BB44-743491CA18D7}">
      <dgm:prSet/>
      <dgm:spPr/>
      <dgm:t>
        <a:bodyPr/>
        <a:lstStyle/>
        <a:p>
          <a:endParaRPr lang="da-DK"/>
        </a:p>
      </dgm:t>
    </dgm:pt>
    <dgm:pt modelId="{88EB4357-6990-4C5F-8F10-FBD342BB53D8}" type="sibTrans" cxnId="{56EBFE38-9083-44BE-BB44-743491CA18D7}">
      <dgm:prSet/>
      <dgm:spPr/>
      <dgm:t>
        <a:bodyPr/>
        <a:lstStyle/>
        <a:p>
          <a:endParaRPr lang="da-DK"/>
        </a:p>
      </dgm:t>
    </dgm:pt>
    <dgm:pt modelId="{7D9C2407-81D3-4C1F-8CAB-5B751F09AE59}">
      <dgm:prSet phldrT="[Tekst]" phldr="0"/>
      <dgm:spPr/>
      <dgm:t>
        <a:bodyPr/>
        <a:lstStyle/>
        <a:p>
          <a:pPr rtl="0"/>
          <a:r>
            <a:rPr lang="da-DK">
              <a:latin typeface="Aptos Display" panose="020F0302020204030204"/>
            </a:rPr>
            <a:t>Pilot</a:t>
          </a:r>
          <a:endParaRPr lang="da-DK"/>
        </a:p>
      </dgm:t>
    </dgm:pt>
    <dgm:pt modelId="{F098B3A3-7E8E-41BC-9FF8-9C42EAA13902}" type="parTrans" cxnId="{9E07FE4C-A1B0-4FED-822A-103BBF323F52}">
      <dgm:prSet/>
      <dgm:spPr/>
      <dgm:t>
        <a:bodyPr/>
        <a:lstStyle/>
        <a:p>
          <a:endParaRPr lang="da-DK"/>
        </a:p>
      </dgm:t>
    </dgm:pt>
    <dgm:pt modelId="{DCFA1B29-163D-4B6D-95EF-16A4B39B545F}" type="sibTrans" cxnId="{9E07FE4C-A1B0-4FED-822A-103BBF323F52}">
      <dgm:prSet/>
      <dgm:spPr/>
      <dgm:t>
        <a:bodyPr/>
        <a:lstStyle/>
        <a:p>
          <a:endParaRPr lang="da-DK"/>
        </a:p>
      </dgm:t>
    </dgm:pt>
    <dgm:pt modelId="{6DDEE59A-5439-436E-90FF-535146B90ADD}">
      <dgm:prSet phldrT="[Tekst]" phldr="0"/>
      <dgm:spPr/>
      <dgm:t>
        <a:bodyPr/>
        <a:lstStyle/>
        <a:p>
          <a:r>
            <a:rPr lang="da-DK">
              <a:latin typeface="Aptos Display" panose="020F0302020204030204"/>
            </a:rPr>
            <a:t>Proof-of-concept</a:t>
          </a:r>
          <a:endParaRPr lang="da-DK"/>
        </a:p>
      </dgm:t>
    </dgm:pt>
    <dgm:pt modelId="{9035AB92-8438-4C1A-91B7-2F9FB4FC36EE}" type="parTrans" cxnId="{37118559-D9C3-4220-8EF4-9FA3F34A5AE1}">
      <dgm:prSet/>
      <dgm:spPr/>
      <dgm:t>
        <a:bodyPr/>
        <a:lstStyle/>
        <a:p>
          <a:endParaRPr lang="da-DK"/>
        </a:p>
      </dgm:t>
    </dgm:pt>
    <dgm:pt modelId="{506BB11D-06D3-4668-A812-132CE3D936F9}" type="sibTrans" cxnId="{37118559-D9C3-4220-8EF4-9FA3F34A5AE1}">
      <dgm:prSet/>
      <dgm:spPr/>
      <dgm:t>
        <a:bodyPr/>
        <a:lstStyle/>
        <a:p>
          <a:endParaRPr lang="da-DK"/>
        </a:p>
      </dgm:t>
    </dgm:pt>
    <dgm:pt modelId="{2BA323FD-6B7B-4903-B625-B0B735BF316C}">
      <dgm:prSet phldr="0"/>
      <dgm:spPr/>
      <dgm:t>
        <a:bodyPr/>
        <a:lstStyle/>
        <a:p>
          <a:r>
            <a:rPr lang="da-DK">
              <a:latin typeface="Aptos Display" panose="020F0302020204030204"/>
            </a:rPr>
            <a:t>EQA</a:t>
          </a:r>
        </a:p>
      </dgm:t>
    </dgm:pt>
    <dgm:pt modelId="{41140862-B78A-470A-8893-CEBD50E3E060}" type="parTrans" cxnId="{8228D373-0F18-4A3D-ABAF-DB222D018F65}">
      <dgm:prSet/>
      <dgm:spPr/>
      <dgm:t>
        <a:bodyPr/>
        <a:lstStyle/>
        <a:p>
          <a:endParaRPr lang="da-DK"/>
        </a:p>
      </dgm:t>
    </dgm:pt>
    <dgm:pt modelId="{DB10E201-ABF1-492F-A785-AD103B72630D}" type="sibTrans" cxnId="{8228D373-0F18-4A3D-ABAF-DB222D018F65}">
      <dgm:prSet/>
      <dgm:spPr/>
      <dgm:t>
        <a:bodyPr/>
        <a:lstStyle/>
        <a:p>
          <a:endParaRPr lang="da-DK"/>
        </a:p>
      </dgm:t>
    </dgm:pt>
    <dgm:pt modelId="{5101537A-58D0-4CFF-A583-4063FDCB4432}" type="pres">
      <dgm:prSet presAssocID="{2751A83C-89C3-45CA-855F-01F68BD705D5}" presName="Name0" presStyleCnt="0">
        <dgm:presLayoutVars>
          <dgm:dir/>
          <dgm:resizeHandles val="exact"/>
        </dgm:presLayoutVars>
      </dgm:prSet>
      <dgm:spPr/>
    </dgm:pt>
    <dgm:pt modelId="{CDE14F58-B178-4A68-9CA6-68EBD0E97BA6}" type="pres">
      <dgm:prSet presAssocID="{73BDD01A-A55E-4D24-8407-BEE64AECCD93}" presName="parTxOnly" presStyleLbl="node1" presStyleIdx="0" presStyleCnt="4">
        <dgm:presLayoutVars>
          <dgm:bulletEnabled val="1"/>
        </dgm:presLayoutVars>
      </dgm:prSet>
      <dgm:spPr/>
    </dgm:pt>
    <dgm:pt modelId="{773F1A6C-1A33-4770-9FAC-0C7548785860}" type="pres">
      <dgm:prSet presAssocID="{88EB4357-6990-4C5F-8F10-FBD342BB53D8}" presName="parSpace" presStyleCnt="0"/>
      <dgm:spPr/>
    </dgm:pt>
    <dgm:pt modelId="{69BA3288-C4F9-4C5A-A628-0BC502B31D96}" type="pres">
      <dgm:prSet presAssocID="{7D9C2407-81D3-4C1F-8CAB-5B751F09AE59}" presName="parTxOnly" presStyleLbl="node1" presStyleIdx="1" presStyleCnt="4">
        <dgm:presLayoutVars>
          <dgm:bulletEnabled val="1"/>
        </dgm:presLayoutVars>
      </dgm:prSet>
      <dgm:spPr/>
    </dgm:pt>
    <dgm:pt modelId="{9133BC31-EE1D-4079-B6C7-6750D4649312}" type="pres">
      <dgm:prSet presAssocID="{DCFA1B29-163D-4B6D-95EF-16A4B39B545F}" presName="parSpace" presStyleCnt="0"/>
      <dgm:spPr/>
    </dgm:pt>
    <dgm:pt modelId="{649E6A9C-ADAD-4547-9BA0-9933C50B15B6}" type="pres">
      <dgm:prSet presAssocID="{6DDEE59A-5439-436E-90FF-535146B90ADD}" presName="parTxOnly" presStyleLbl="node1" presStyleIdx="2" presStyleCnt="4">
        <dgm:presLayoutVars>
          <dgm:bulletEnabled val="1"/>
        </dgm:presLayoutVars>
      </dgm:prSet>
      <dgm:spPr/>
    </dgm:pt>
    <dgm:pt modelId="{18B15645-86B6-495E-86AE-5AA38F2B87A4}" type="pres">
      <dgm:prSet presAssocID="{506BB11D-06D3-4668-A812-132CE3D936F9}" presName="parSpace" presStyleCnt="0"/>
      <dgm:spPr/>
    </dgm:pt>
    <dgm:pt modelId="{305A84D2-B3FD-40BA-852C-53AC2B04D7C0}" type="pres">
      <dgm:prSet presAssocID="{2BA323FD-6B7B-4903-B625-B0B735BF316C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56EBFE38-9083-44BE-BB44-743491CA18D7}" srcId="{2751A83C-89C3-45CA-855F-01F68BD705D5}" destId="{73BDD01A-A55E-4D24-8407-BEE64AECCD93}" srcOrd="0" destOrd="0" parTransId="{7813F042-5DC7-48AC-8B1A-11EB97B211F0}" sibTransId="{88EB4357-6990-4C5F-8F10-FBD342BB53D8}"/>
    <dgm:cxn modelId="{9E07FE4C-A1B0-4FED-822A-103BBF323F52}" srcId="{2751A83C-89C3-45CA-855F-01F68BD705D5}" destId="{7D9C2407-81D3-4C1F-8CAB-5B751F09AE59}" srcOrd="1" destOrd="0" parTransId="{F098B3A3-7E8E-41BC-9FF8-9C42EAA13902}" sibTransId="{DCFA1B29-163D-4B6D-95EF-16A4B39B545F}"/>
    <dgm:cxn modelId="{37118559-D9C3-4220-8EF4-9FA3F34A5AE1}" srcId="{2751A83C-89C3-45CA-855F-01F68BD705D5}" destId="{6DDEE59A-5439-436E-90FF-535146B90ADD}" srcOrd="2" destOrd="0" parTransId="{9035AB92-8438-4C1A-91B7-2F9FB4FC36EE}" sibTransId="{506BB11D-06D3-4668-A812-132CE3D936F9}"/>
    <dgm:cxn modelId="{8228D373-0F18-4A3D-ABAF-DB222D018F65}" srcId="{2751A83C-89C3-45CA-855F-01F68BD705D5}" destId="{2BA323FD-6B7B-4903-B625-B0B735BF316C}" srcOrd="3" destOrd="0" parTransId="{41140862-B78A-470A-8893-CEBD50E3E060}" sibTransId="{DB10E201-ABF1-492F-A785-AD103B72630D}"/>
    <dgm:cxn modelId="{AB962792-D2DA-42A1-A968-2848C4A7A5D2}" type="presOf" srcId="{2BA323FD-6B7B-4903-B625-B0B735BF316C}" destId="{305A84D2-B3FD-40BA-852C-53AC2B04D7C0}" srcOrd="0" destOrd="0" presId="urn:microsoft.com/office/officeart/2005/8/layout/hChevron3"/>
    <dgm:cxn modelId="{D4F5D39D-CD63-4AD0-AA8C-0CC11FDE7288}" type="presOf" srcId="{6DDEE59A-5439-436E-90FF-535146B90ADD}" destId="{649E6A9C-ADAD-4547-9BA0-9933C50B15B6}" srcOrd="0" destOrd="0" presId="urn:microsoft.com/office/officeart/2005/8/layout/hChevron3"/>
    <dgm:cxn modelId="{C2E19AA2-2E1A-4103-99DB-1C5AA2E0B692}" type="presOf" srcId="{2751A83C-89C3-45CA-855F-01F68BD705D5}" destId="{5101537A-58D0-4CFF-A583-4063FDCB4432}" srcOrd="0" destOrd="0" presId="urn:microsoft.com/office/officeart/2005/8/layout/hChevron3"/>
    <dgm:cxn modelId="{4E0B73DB-590E-440F-B454-F8C3FE16F761}" type="presOf" srcId="{73BDD01A-A55E-4D24-8407-BEE64AECCD93}" destId="{CDE14F58-B178-4A68-9CA6-68EBD0E97BA6}" srcOrd="0" destOrd="0" presId="urn:microsoft.com/office/officeart/2005/8/layout/hChevron3"/>
    <dgm:cxn modelId="{97D97DDE-13AB-4A4B-BBD5-0F630DAB99FC}" type="presOf" srcId="{7D9C2407-81D3-4C1F-8CAB-5B751F09AE59}" destId="{69BA3288-C4F9-4C5A-A628-0BC502B31D96}" srcOrd="0" destOrd="0" presId="urn:microsoft.com/office/officeart/2005/8/layout/hChevron3"/>
    <dgm:cxn modelId="{D5874A36-E687-42CE-B6D9-7D49F728B0D3}" type="presParOf" srcId="{5101537A-58D0-4CFF-A583-4063FDCB4432}" destId="{CDE14F58-B178-4A68-9CA6-68EBD0E97BA6}" srcOrd="0" destOrd="0" presId="urn:microsoft.com/office/officeart/2005/8/layout/hChevron3"/>
    <dgm:cxn modelId="{BCDC4EDA-A955-4773-A075-E1DD298FE896}" type="presParOf" srcId="{5101537A-58D0-4CFF-A583-4063FDCB4432}" destId="{773F1A6C-1A33-4770-9FAC-0C7548785860}" srcOrd="1" destOrd="0" presId="urn:microsoft.com/office/officeart/2005/8/layout/hChevron3"/>
    <dgm:cxn modelId="{BEA60567-714D-4FEC-8D4B-B1E149E64D79}" type="presParOf" srcId="{5101537A-58D0-4CFF-A583-4063FDCB4432}" destId="{69BA3288-C4F9-4C5A-A628-0BC502B31D96}" srcOrd="2" destOrd="0" presId="urn:microsoft.com/office/officeart/2005/8/layout/hChevron3"/>
    <dgm:cxn modelId="{2E2CAC2F-1731-41C4-AD70-19DDE033A745}" type="presParOf" srcId="{5101537A-58D0-4CFF-A583-4063FDCB4432}" destId="{9133BC31-EE1D-4079-B6C7-6750D4649312}" srcOrd="3" destOrd="0" presId="urn:microsoft.com/office/officeart/2005/8/layout/hChevron3"/>
    <dgm:cxn modelId="{2AF6A371-2E9D-4DF6-A362-B59727117DA3}" type="presParOf" srcId="{5101537A-58D0-4CFF-A583-4063FDCB4432}" destId="{649E6A9C-ADAD-4547-9BA0-9933C50B15B6}" srcOrd="4" destOrd="0" presId="urn:microsoft.com/office/officeart/2005/8/layout/hChevron3"/>
    <dgm:cxn modelId="{9C7055D7-9196-4B07-B38B-676C9FD51232}" type="presParOf" srcId="{5101537A-58D0-4CFF-A583-4063FDCB4432}" destId="{18B15645-86B6-495E-86AE-5AA38F2B87A4}" srcOrd="5" destOrd="0" presId="urn:microsoft.com/office/officeart/2005/8/layout/hChevron3"/>
    <dgm:cxn modelId="{0A35EDCE-D0B9-400B-BB08-20D59008AA9B}" type="presParOf" srcId="{5101537A-58D0-4CFF-A583-4063FDCB4432}" destId="{305A84D2-B3FD-40BA-852C-53AC2B04D7C0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676F39-211E-42ED-8CCC-D6CE8DE32C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0CA939-34F0-4992-9BCF-3C99F0BFDFF4}">
      <dgm:prSet custT="1"/>
      <dgm:spPr>
        <a:solidFill>
          <a:srgbClr val="002060"/>
        </a:solidFill>
      </dgm:spPr>
      <dgm:t>
        <a:bodyPr/>
        <a:lstStyle/>
        <a:p>
          <a:r>
            <a:rPr lang="da-DK" sz="3200" dirty="0">
              <a:latin typeface="AU Passata" panose="020B0503030502030804" pitchFamily="34" charset="0"/>
              <a:cs typeface="Calibri" panose="020F0502020204030204" pitchFamily="34" charset="0"/>
            </a:rPr>
            <a:t>Reviews and </a:t>
          </a:r>
          <a:r>
            <a:rPr lang="da-DK" sz="3200" dirty="0" err="1">
              <a:latin typeface="AU Passata" panose="020B0503030502030804" pitchFamily="34" charset="0"/>
              <a:cs typeface="Calibri" panose="020F0502020204030204" pitchFamily="34" charset="0"/>
            </a:rPr>
            <a:t>prospective</a:t>
          </a:r>
          <a:r>
            <a:rPr lang="da-DK" sz="3200" dirty="0">
              <a:latin typeface="AU Passata" panose="020B0503030502030804" pitchFamily="34" charset="0"/>
              <a:cs typeface="Calibri" panose="020F0502020204030204" pitchFamily="34" charset="0"/>
            </a:rPr>
            <a:t> studies</a:t>
          </a:r>
          <a:endParaRPr lang="en-US" sz="3200" dirty="0">
            <a:latin typeface="AU Passata" panose="020B0503030502030804" pitchFamily="34" charset="0"/>
            <a:cs typeface="Calibri" panose="020F0502020204030204" pitchFamily="34" charset="0"/>
          </a:endParaRPr>
        </a:p>
      </dgm:t>
    </dgm:pt>
    <dgm:pt modelId="{FFD3CEE5-FE66-4FC5-9665-7BDF2279CB5F}" type="parTrans" cxnId="{48943C95-FE7E-4C1A-9FAA-F3025CF30D06}">
      <dgm:prSet/>
      <dgm:spPr/>
      <dgm:t>
        <a:bodyPr/>
        <a:lstStyle/>
        <a:p>
          <a:endParaRPr lang="en-US"/>
        </a:p>
      </dgm:t>
    </dgm:pt>
    <dgm:pt modelId="{6E269160-B69A-409D-85CA-3C68DA50A8B8}" type="sibTrans" cxnId="{48943C95-FE7E-4C1A-9FAA-F3025CF30D06}">
      <dgm:prSet/>
      <dgm:spPr/>
      <dgm:t>
        <a:bodyPr/>
        <a:lstStyle/>
        <a:p>
          <a:endParaRPr lang="en-US"/>
        </a:p>
      </dgm:t>
    </dgm:pt>
    <dgm:pt modelId="{2BC602F6-02E7-4FCA-AF95-7FE262408BCD}">
      <dgm:prSet custT="1"/>
      <dgm:spPr>
        <a:solidFill>
          <a:srgbClr val="002060"/>
        </a:solidFill>
      </dgm:spPr>
      <dgm:t>
        <a:bodyPr/>
        <a:lstStyle/>
        <a:p>
          <a:r>
            <a:rPr lang="da-DK" sz="3200" dirty="0" err="1">
              <a:latin typeface="AU Passata" panose="020B0503030502030804" pitchFamily="34" charset="0"/>
              <a:cs typeface="Calibri" panose="020F0502020204030204" pitchFamily="34" charset="0"/>
            </a:rPr>
            <a:t>Clinical</a:t>
          </a:r>
          <a:r>
            <a:rPr lang="da-DK" sz="3200" dirty="0">
              <a:latin typeface="AU Passata" panose="020B0503030502030804" pitchFamily="34" charset="0"/>
              <a:cs typeface="Calibri" panose="020F0502020204030204" pitchFamily="34" charset="0"/>
            </a:rPr>
            <a:t> </a:t>
          </a:r>
          <a:r>
            <a:rPr lang="da-DK" sz="3200" dirty="0" err="1">
              <a:latin typeface="AU Passata" panose="020B0503030502030804" pitchFamily="34" charset="0"/>
              <a:cs typeface="Calibri" panose="020F0502020204030204" pitchFamily="34" charset="0"/>
            </a:rPr>
            <a:t>trials</a:t>
          </a:r>
          <a:endParaRPr lang="en-US" sz="3200" dirty="0">
            <a:latin typeface="AU Passata" panose="020B0503030502030804" pitchFamily="34" charset="0"/>
            <a:cs typeface="Calibri" panose="020F0502020204030204" pitchFamily="34" charset="0"/>
          </a:endParaRPr>
        </a:p>
      </dgm:t>
    </dgm:pt>
    <dgm:pt modelId="{8D30CBAD-CF2A-4AEF-BF68-8E8F2C86FF78}" type="parTrans" cxnId="{4F90144E-6F07-4296-ACF4-A3835CC8C0DF}">
      <dgm:prSet/>
      <dgm:spPr/>
      <dgm:t>
        <a:bodyPr/>
        <a:lstStyle/>
        <a:p>
          <a:endParaRPr lang="en-US"/>
        </a:p>
      </dgm:t>
    </dgm:pt>
    <dgm:pt modelId="{D93E87A8-FB18-426C-A416-4B1E3FCFBCD3}" type="sibTrans" cxnId="{4F90144E-6F07-4296-ACF4-A3835CC8C0DF}">
      <dgm:prSet/>
      <dgm:spPr/>
      <dgm:t>
        <a:bodyPr/>
        <a:lstStyle/>
        <a:p>
          <a:endParaRPr lang="en-US"/>
        </a:p>
      </dgm:t>
    </dgm:pt>
    <dgm:pt modelId="{42EE7DA6-9995-43E3-96F4-D076880E3104}">
      <dgm:prSet custT="1"/>
      <dgm:spPr>
        <a:solidFill>
          <a:srgbClr val="002060"/>
        </a:solidFill>
      </dgm:spPr>
      <dgm:t>
        <a:bodyPr/>
        <a:lstStyle/>
        <a:p>
          <a:r>
            <a:rPr lang="da-DK" sz="3200" dirty="0">
              <a:latin typeface="AU Passata" panose="020B0503030502030804" pitchFamily="34" charset="0"/>
              <a:cs typeface="Calibri" panose="020F0502020204030204" pitchFamily="34" charset="0"/>
            </a:rPr>
            <a:t>A international ctDNA-RECIST </a:t>
          </a:r>
          <a:r>
            <a:rPr lang="da-DK" sz="3200" dirty="0" err="1">
              <a:latin typeface="AU Passata" panose="020B0503030502030804" pitchFamily="34" charset="0"/>
              <a:cs typeface="Calibri" panose="020F0502020204030204" pitchFamily="34" charset="0"/>
            </a:rPr>
            <a:t>network</a:t>
          </a:r>
          <a:r>
            <a:rPr lang="da-DK" sz="3200" dirty="0">
              <a:latin typeface="AU Passata" panose="020B0503030502030804" pitchFamily="34" charset="0"/>
              <a:cs typeface="Calibri" panose="020F0502020204030204" pitchFamily="34" charset="0"/>
            </a:rPr>
            <a:t> </a:t>
          </a:r>
          <a:endParaRPr lang="en-US" sz="3200" dirty="0">
            <a:latin typeface="AU Passata" panose="020B0503030502030804" pitchFamily="34" charset="0"/>
            <a:cs typeface="Calibri" panose="020F0502020204030204" pitchFamily="34" charset="0"/>
          </a:endParaRPr>
        </a:p>
      </dgm:t>
    </dgm:pt>
    <dgm:pt modelId="{16DA0294-4C4E-43F3-99FA-046E7A84F68F}" type="parTrans" cxnId="{D915C24D-C092-470F-AFD2-4FC58A6FB9C4}">
      <dgm:prSet/>
      <dgm:spPr/>
      <dgm:t>
        <a:bodyPr/>
        <a:lstStyle/>
        <a:p>
          <a:endParaRPr lang="en-US"/>
        </a:p>
      </dgm:t>
    </dgm:pt>
    <dgm:pt modelId="{815F3DE1-568A-4F7A-9CE6-1CBA1F66782C}" type="sibTrans" cxnId="{D915C24D-C092-470F-AFD2-4FC58A6FB9C4}">
      <dgm:prSet/>
      <dgm:spPr/>
      <dgm:t>
        <a:bodyPr/>
        <a:lstStyle/>
        <a:p>
          <a:endParaRPr lang="en-US"/>
        </a:p>
      </dgm:t>
    </dgm:pt>
    <dgm:pt modelId="{81D5FB16-60CC-4D45-A9AC-92E6087A8059}">
      <dgm:prSet custT="1"/>
      <dgm:spPr>
        <a:solidFill>
          <a:srgbClr val="002060"/>
        </a:solidFill>
      </dgm:spPr>
      <dgm:t>
        <a:bodyPr/>
        <a:lstStyle/>
        <a:p>
          <a:r>
            <a:rPr lang="en-US" sz="3200" dirty="0">
              <a:latin typeface="AU Passata" panose="020B0503030502030804" pitchFamily="34" charset="0"/>
              <a:cs typeface="Calibri" panose="020F0502020204030204" pitchFamily="34" charset="0"/>
            </a:rPr>
            <a:t>The first international </a:t>
          </a:r>
          <a:r>
            <a:rPr lang="en-US" sz="3200" dirty="0" err="1">
              <a:latin typeface="AU Passata" panose="020B0503030502030804" pitchFamily="34" charset="0"/>
              <a:cs typeface="Calibri" panose="020F0502020204030204" pitchFamily="34" charset="0"/>
            </a:rPr>
            <a:t>ctDNA</a:t>
          </a:r>
          <a:r>
            <a:rPr lang="en-US" sz="3200" dirty="0">
              <a:latin typeface="AU Passata" panose="020B0503030502030804" pitchFamily="34" charset="0"/>
              <a:cs typeface="Calibri" panose="020F0502020204030204" pitchFamily="34" charset="0"/>
            </a:rPr>
            <a:t>-RECIST symposium 2025 </a:t>
          </a:r>
        </a:p>
      </dgm:t>
    </dgm:pt>
    <dgm:pt modelId="{3B2D4BFC-EC0C-498C-8FC2-6DAE9566EA70}" type="parTrans" cxnId="{057D0672-441E-4F39-AFA7-6401FD204D6E}">
      <dgm:prSet/>
      <dgm:spPr/>
      <dgm:t>
        <a:bodyPr/>
        <a:lstStyle/>
        <a:p>
          <a:endParaRPr lang="en-US"/>
        </a:p>
      </dgm:t>
    </dgm:pt>
    <dgm:pt modelId="{2396EBAF-C65C-4A61-A3E7-A3E5D04DE148}" type="sibTrans" cxnId="{057D0672-441E-4F39-AFA7-6401FD204D6E}">
      <dgm:prSet/>
      <dgm:spPr/>
      <dgm:t>
        <a:bodyPr/>
        <a:lstStyle/>
        <a:p>
          <a:endParaRPr lang="en-US"/>
        </a:p>
      </dgm:t>
    </dgm:pt>
    <dgm:pt modelId="{FC44E26B-F102-4AC8-B078-DD7E34ACE2D5}" type="pres">
      <dgm:prSet presAssocID="{8F676F39-211E-42ED-8CCC-D6CE8DE32C1D}" presName="linear" presStyleCnt="0">
        <dgm:presLayoutVars>
          <dgm:animLvl val="lvl"/>
          <dgm:resizeHandles val="exact"/>
        </dgm:presLayoutVars>
      </dgm:prSet>
      <dgm:spPr/>
    </dgm:pt>
    <dgm:pt modelId="{3AE1D93E-2E92-4B74-B0AA-58D886E93F9F}" type="pres">
      <dgm:prSet presAssocID="{130CA939-34F0-4992-9BCF-3C99F0BFDFF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DADC17C-144A-4774-BF78-B12225362996}" type="pres">
      <dgm:prSet presAssocID="{6E269160-B69A-409D-85CA-3C68DA50A8B8}" presName="spacer" presStyleCnt="0"/>
      <dgm:spPr/>
    </dgm:pt>
    <dgm:pt modelId="{06A8A0BE-744F-47F9-ADCE-79DCAB4B199B}" type="pres">
      <dgm:prSet presAssocID="{2BC602F6-02E7-4FCA-AF95-7FE262408BC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BB84ADF-6B74-4707-8413-E08F2D4BE4FE}" type="pres">
      <dgm:prSet presAssocID="{D93E87A8-FB18-426C-A416-4B1E3FCFBCD3}" presName="spacer" presStyleCnt="0"/>
      <dgm:spPr/>
    </dgm:pt>
    <dgm:pt modelId="{82756CBB-B255-466B-B658-6CBEEC5D2169}" type="pres">
      <dgm:prSet presAssocID="{42EE7DA6-9995-43E3-96F4-D076880E31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FA0C3CE-82A8-4321-9DEB-F04224EAA1D9}" type="pres">
      <dgm:prSet presAssocID="{815F3DE1-568A-4F7A-9CE6-1CBA1F66782C}" presName="spacer" presStyleCnt="0"/>
      <dgm:spPr/>
    </dgm:pt>
    <dgm:pt modelId="{1AF35D9D-65D4-4E39-8C2E-EF11CC9A116E}" type="pres">
      <dgm:prSet presAssocID="{81D5FB16-60CC-4D45-A9AC-92E6087A805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915C24D-C092-470F-AFD2-4FC58A6FB9C4}" srcId="{8F676F39-211E-42ED-8CCC-D6CE8DE32C1D}" destId="{42EE7DA6-9995-43E3-96F4-D076880E3104}" srcOrd="2" destOrd="0" parTransId="{16DA0294-4C4E-43F3-99FA-046E7A84F68F}" sibTransId="{815F3DE1-568A-4F7A-9CE6-1CBA1F66782C}"/>
    <dgm:cxn modelId="{4F90144E-6F07-4296-ACF4-A3835CC8C0DF}" srcId="{8F676F39-211E-42ED-8CCC-D6CE8DE32C1D}" destId="{2BC602F6-02E7-4FCA-AF95-7FE262408BCD}" srcOrd="1" destOrd="0" parTransId="{8D30CBAD-CF2A-4AEF-BF68-8E8F2C86FF78}" sibTransId="{D93E87A8-FB18-426C-A416-4B1E3FCFBCD3}"/>
    <dgm:cxn modelId="{8D4A9057-9658-454D-9BD3-624D6ECCC8C6}" type="presOf" srcId="{130CA939-34F0-4992-9BCF-3C99F0BFDFF4}" destId="{3AE1D93E-2E92-4B74-B0AA-58D886E93F9F}" srcOrd="0" destOrd="0" presId="urn:microsoft.com/office/officeart/2005/8/layout/vList2"/>
    <dgm:cxn modelId="{057D0672-441E-4F39-AFA7-6401FD204D6E}" srcId="{8F676F39-211E-42ED-8CCC-D6CE8DE32C1D}" destId="{81D5FB16-60CC-4D45-A9AC-92E6087A8059}" srcOrd="3" destOrd="0" parTransId="{3B2D4BFC-EC0C-498C-8FC2-6DAE9566EA70}" sibTransId="{2396EBAF-C65C-4A61-A3E7-A3E5D04DE148}"/>
    <dgm:cxn modelId="{66DFD674-D635-49E1-A561-C3861C4E06FB}" type="presOf" srcId="{42EE7DA6-9995-43E3-96F4-D076880E3104}" destId="{82756CBB-B255-466B-B658-6CBEEC5D2169}" srcOrd="0" destOrd="0" presId="urn:microsoft.com/office/officeart/2005/8/layout/vList2"/>
    <dgm:cxn modelId="{34E14A8E-F03A-4E77-9D4D-FA6A69C65B25}" type="presOf" srcId="{8F676F39-211E-42ED-8CCC-D6CE8DE32C1D}" destId="{FC44E26B-F102-4AC8-B078-DD7E34ACE2D5}" srcOrd="0" destOrd="0" presId="urn:microsoft.com/office/officeart/2005/8/layout/vList2"/>
    <dgm:cxn modelId="{48943C95-FE7E-4C1A-9FAA-F3025CF30D06}" srcId="{8F676F39-211E-42ED-8CCC-D6CE8DE32C1D}" destId="{130CA939-34F0-4992-9BCF-3C99F0BFDFF4}" srcOrd="0" destOrd="0" parTransId="{FFD3CEE5-FE66-4FC5-9665-7BDF2279CB5F}" sibTransId="{6E269160-B69A-409D-85CA-3C68DA50A8B8}"/>
    <dgm:cxn modelId="{F6AAEDA3-0B6F-4689-B1A1-B9596A294234}" type="presOf" srcId="{81D5FB16-60CC-4D45-A9AC-92E6087A8059}" destId="{1AF35D9D-65D4-4E39-8C2E-EF11CC9A116E}" srcOrd="0" destOrd="0" presId="urn:microsoft.com/office/officeart/2005/8/layout/vList2"/>
    <dgm:cxn modelId="{966DF3DF-7F51-41FD-B44E-99C67D9FD912}" type="presOf" srcId="{2BC602F6-02E7-4FCA-AF95-7FE262408BCD}" destId="{06A8A0BE-744F-47F9-ADCE-79DCAB4B199B}" srcOrd="0" destOrd="0" presId="urn:microsoft.com/office/officeart/2005/8/layout/vList2"/>
    <dgm:cxn modelId="{E6753433-BE71-4C7B-B5B2-75132D769895}" type="presParOf" srcId="{FC44E26B-F102-4AC8-B078-DD7E34ACE2D5}" destId="{3AE1D93E-2E92-4B74-B0AA-58D886E93F9F}" srcOrd="0" destOrd="0" presId="urn:microsoft.com/office/officeart/2005/8/layout/vList2"/>
    <dgm:cxn modelId="{47BC72CB-2DF8-4A79-ADB1-FD0417973430}" type="presParOf" srcId="{FC44E26B-F102-4AC8-B078-DD7E34ACE2D5}" destId="{6DADC17C-144A-4774-BF78-B12225362996}" srcOrd="1" destOrd="0" presId="urn:microsoft.com/office/officeart/2005/8/layout/vList2"/>
    <dgm:cxn modelId="{0B3D4956-C45C-46B7-AFD4-A19EB3733180}" type="presParOf" srcId="{FC44E26B-F102-4AC8-B078-DD7E34ACE2D5}" destId="{06A8A0BE-744F-47F9-ADCE-79DCAB4B199B}" srcOrd="2" destOrd="0" presId="urn:microsoft.com/office/officeart/2005/8/layout/vList2"/>
    <dgm:cxn modelId="{25A3C63B-0E03-4838-9CCD-E39C495E90DD}" type="presParOf" srcId="{FC44E26B-F102-4AC8-B078-DD7E34ACE2D5}" destId="{DBB84ADF-6B74-4707-8413-E08F2D4BE4FE}" srcOrd="3" destOrd="0" presId="urn:microsoft.com/office/officeart/2005/8/layout/vList2"/>
    <dgm:cxn modelId="{9D6D8D82-CF73-48D8-957C-955B0C37CEBA}" type="presParOf" srcId="{FC44E26B-F102-4AC8-B078-DD7E34ACE2D5}" destId="{82756CBB-B255-466B-B658-6CBEEC5D2169}" srcOrd="4" destOrd="0" presId="urn:microsoft.com/office/officeart/2005/8/layout/vList2"/>
    <dgm:cxn modelId="{E6D0EF7D-4092-4BBD-BAA2-34376E3EF1F5}" type="presParOf" srcId="{FC44E26B-F102-4AC8-B078-DD7E34ACE2D5}" destId="{FFA0C3CE-82A8-4321-9DEB-F04224EAA1D9}" srcOrd="5" destOrd="0" presId="urn:microsoft.com/office/officeart/2005/8/layout/vList2"/>
    <dgm:cxn modelId="{C0FA4261-C4BC-4BEF-A1AF-7B3B51C01343}" type="presParOf" srcId="{FC44E26B-F102-4AC8-B078-DD7E34ACE2D5}" destId="{1AF35D9D-65D4-4E39-8C2E-EF11CC9A116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E14F58-B178-4A68-9CA6-68EBD0E97BA6}">
      <dsp:nvSpPr>
        <dsp:cNvPr id="0" name=""/>
        <dsp:cNvSpPr/>
      </dsp:nvSpPr>
      <dsp:spPr>
        <a:xfrm>
          <a:off x="2836" y="744140"/>
          <a:ext cx="2845943" cy="113837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6022" tIns="88011" rIns="44006" bIns="88011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300" kern="1200">
              <a:latin typeface="Aptos Display" panose="020F0302020204030204"/>
            </a:rPr>
            <a:t>RefMat</a:t>
          </a:r>
          <a:endParaRPr lang="da-DK" sz="3300" kern="1200"/>
        </a:p>
      </dsp:txBody>
      <dsp:txXfrm>
        <a:off x="2836" y="744140"/>
        <a:ext cx="2561349" cy="1138377"/>
      </dsp:txXfrm>
    </dsp:sp>
    <dsp:sp modelId="{69BA3288-C4F9-4C5A-A628-0BC502B31D96}">
      <dsp:nvSpPr>
        <dsp:cNvPr id="0" name=""/>
        <dsp:cNvSpPr/>
      </dsp:nvSpPr>
      <dsp:spPr>
        <a:xfrm>
          <a:off x="2279591" y="744140"/>
          <a:ext cx="2845943" cy="1138377"/>
        </a:xfrm>
        <a:prstGeom prst="chevron">
          <a:avLst/>
        </a:prstGeom>
        <a:gradFill rotWithShape="0">
          <a:gsLst>
            <a:gs pos="0">
              <a:schemeClr val="accent3">
                <a:hueOff val="1372388"/>
                <a:satOff val="8237"/>
                <a:lumOff val="62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72388"/>
                <a:satOff val="8237"/>
                <a:lumOff val="62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72388"/>
                <a:satOff val="8237"/>
                <a:lumOff val="62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300" kern="1200">
              <a:latin typeface="Aptos Display" panose="020F0302020204030204"/>
            </a:rPr>
            <a:t>Pilot</a:t>
          </a:r>
          <a:endParaRPr lang="da-DK" sz="3300" kern="1200"/>
        </a:p>
      </dsp:txBody>
      <dsp:txXfrm>
        <a:off x="2848780" y="744140"/>
        <a:ext cx="1707566" cy="1138377"/>
      </dsp:txXfrm>
    </dsp:sp>
    <dsp:sp modelId="{649E6A9C-ADAD-4547-9BA0-9933C50B15B6}">
      <dsp:nvSpPr>
        <dsp:cNvPr id="0" name=""/>
        <dsp:cNvSpPr/>
      </dsp:nvSpPr>
      <dsp:spPr>
        <a:xfrm>
          <a:off x="4556346" y="744140"/>
          <a:ext cx="2845943" cy="1138377"/>
        </a:xfrm>
        <a:prstGeom prst="chevron">
          <a:avLst/>
        </a:prstGeom>
        <a:gradFill rotWithShape="0">
          <a:gsLst>
            <a:gs pos="0">
              <a:schemeClr val="accent3">
                <a:hueOff val="2744775"/>
                <a:satOff val="16475"/>
                <a:lumOff val="1255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44775"/>
                <a:satOff val="16475"/>
                <a:lumOff val="1255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44775"/>
                <a:satOff val="16475"/>
                <a:lumOff val="1255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300" kern="1200">
              <a:latin typeface="Aptos Display" panose="020F0302020204030204"/>
            </a:rPr>
            <a:t>Proof-of-concept</a:t>
          </a:r>
          <a:endParaRPr lang="da-DK" sz="3300" kern="1200"/>
        </a:p>
      </dsp:txBody>
      <dsp:txXfrm>
        <a:off x="5125535" y="744140"/>
        <a:ext cx="1707566" cy="1138377"/>
      </dsp:txXfrm>
    </dsp:sp>
    <dsp:sp modelId="{305A84D2-B3FD-40BA-852C-53AC2B04D7C0}">
      <dsp:nvSpPr>
        <dsp:cNvPr id="0" name=""/>
        <dsp:cNvSpPr/>
      </dsp:nvSpPr>
      <dsp:spPr>
        <a:xfrm>
          <a:off x="6833100" y="744140"/>
          <a:ext cx="2845943" cy="1138377"/>
        </a:xfrm>
        <a:prstGeom prst="chevron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300" kern="1200">
              <a:latin typeface="Aptos Display" panose="020F0302020204030204"/>
            </a:rPr>
            <a:t>EQA</a:t>
          </a:r>
        </a:p>
      </dsp:txBody>
      <dsp:txXfrm>
        <a:off x="7402289" y="744140"/>
        <a:ext cx="1707566" cy="1138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1D93E-2E92-4B74-B0AA-58D886E93F9F}">
      <dsp:nvSpPr>
        <dsp:cNvPr id="0" name=""/>
        <dsp:cNvSpPr/>
      </dsp:nvSpPr>
      <dsp:spPr>
        <a:xfrm>
          <a:off x="0" y="36207"/>
          <a:ext cx="10512423" cy="992160"/>
        </a:xfrm>
        <a:prstGeom prst="roundRect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200" kern="1200" dirty="0">
              <a:latin typeface="AU Passata" panose="020B0503030502030804" pitchFamily="34" charset="0"/>
              <a:cs typeface="Calibri" panose="020F0502020204030204" pitchFamily="34" charset="0"/>
            </a:rPr>
            <a:t>Reviews and </a:t>
          </a:r>
          <a:r>
            <a:rPr lang="da-DK" sz="3200" kern="1200" dirty="0" err="1">
              <a:latin typeface="AU Passata" panose="020B0503030502030804" pitchFamily="34" charset="0"/>
              <a:cs typeface="Calibri" panose="020F0502020204030204" pitchFamily="34" charset="0"/>
            </a:rPr>
            <a:t>prospective</a:t>
          </a:r>
          <a:r>
            <a:rPr lang="da-DK" sz="3200" kern="1200" dirty="0">
              <a:latin typeface="AU Passata" panose="020B0503030502030804" pitchFamily="34" charset="0"/>
              <a:cs typeface="Calibri" panose="020F0502020204030204" pitchFamily="34" charset="0"/>
            </a:rPr>
            <a:t> studies</a:t>
          </a:r>
          <a:endParaRPr lang="en-US" sz="3200" kern="1200" dirty="0">
            <a:latin typeface="AU Passata" panose="020B0503030502030804" pitchFamily="34" charset="0"/>
            <a:cs typeface="Calibri" panose="020F0502020204030204" pitchFamily="34" charset="0"/>
          </a:endParaRPr>
        </a:p>
      </dsp:txBody>
      <dsp:txXfrm>
        <a:off x="48433" y="84640"/>
        <a:ext cx="10415557" cy="895294"/>
      </dsp:txXfrm>
    </dsp:sp>
    <dsp:sp modelId="{06A8A0BE-744F-47F9-ADCE-79DCAB4B199B}">
      <dsp:nvSpPr>
        <dsp:cNvPr id="0" name=""/>
        <dsp:cNvSpPr/>
      </dsp:nvSpPr>
      <dsp:spPr>
        <a:xfrm>
          <a:off x="0" y="1181007"/>
          <a:ext cx="10512423" cy="992160"/>
        </a:xfrm>
        <a:prstGeom prst="roundRect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200" kern="1200" dirty="0" err="1">
              <a:latin typeface="AU Passata" panose="020B0503030502030804" pitchFamily="34" charset="0"/>
              <a:cs typeface="Calibri" panose="020F0502020204030204" pitchFamily="34" charset="0"/>
            </a:rPr>
            <a:t>Clinical</a:t>
          </a:r>
          <a:r>
            <a:rPr lang="da-DK" sz="3200" kern="1200" dirty="0">
              <a:latin typeface="AU Passata" panose="020B0503030502030804" pitchFamily="34" charset="0"/>
              <a:cs typeface="Calibri" panose="020F0502020204030204" pitchFamily="34" charset="0"/>
            </a:rPr>
            <a:t> </a:t>
          </a:r>
          <a:r>
            <a:rPr lang="da-DK" sz="3200" kern="1200" dirty="0" err="1">
              <a:latin typeface="AU Passata" panose="020B0503030502030804" pitchFamily="34" charset="0"/>
              <a:cs typeface="Calibri" panose="020F0502020204030204" pitchFamily="34" charset="0"/>
            </a:rPr>
            <a:t>trials</a:t>
          </a:r>
          <a:endParaRPr lang="en-US" sz="3200" kern="1200" dirty="0">
            <a:latin typeface="AU Passata" panose="020B0503030502030804" pitchFamily="34" charset="0"/>
            <a:cs typeface="Calibri" panose="020F0502020204030204" pitchFamily="34" charset="0"/>
          </a:endParaRPr>
        </a:p>
      </dsp:txBody>
      <dsp:txXfrm>
        <a:off x="48433" y="1229440"/>
        <a:ext cx="10415557" cy="895294"/>
      </dsp:txXfrm>
    </dsp:sp>
    <dsp:sp modelId="{82756CBB-B255-466B-B658-6CBEEC5D2169}">
      <dsp:nvSpPr>
        <dsp:cNvPr id="0" name=""/>
        <dsp:cNvSpPr/>
      </dsp:nvSpPr>
      <dsp:spPr>
        <a:xfrm>
          <a:off x="0" y="2325807"/>
          <a:ext cx="10512423" cy="992160"/>
        </a:xfrm>
        <a:prstGeom prst="roundRect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200" kern="1200" dirty="0">
              <a:latin typeface="AU Passata" panose="020B0503030502030804" pitchFamily="34" charset="0"/>
              <a:cs typeface="Calibri" panose="020F0502020204030204" pitchFamily="34" charset="0"/>
            </a:rPr>
            <a:t>A international ctDNA-RECIST </a:t>
          </a:r>
          <a:r>
            <a:rPr lang="da-DK" sz="3200" kern="1200" dirty="0" err="1">
              <a:latin typeface="AU Passata" panose="020B0503030502030804" pitchFamily="34" charset="0"/>
              <a:cs typeface="Calibri" panose="020F0502020204030204" pitchFamily="34" charset="0"/>
            </a:rPr>
            <a:t>network</a:t>
          </a:r>
          <a:r>
            <a:rPr lang="da-DK" sz="3200" kern="1200" dirty="0">
              <a:latin typeface="AU Passata" panose="020B0503030502030804" pitchFamily="34" charset="0"/>
              <a:cs typeface="Calibri" panose="020F0502020204030204" pitchFamily="34" charset="0"/>
            </a:rPr>
            <a:t> </a:t>
          </a:r>
          <a:endParaRPr lang="en-US" sz="3200" kern="1200" dirty="0">
            <a:latin typeface="AU Passata" panose="020B0503030502030804" pitchFamily="34" charset="0"/>
            <a:cs typeface="Calibri" panose="020F0502020204030204" pitchFamily="34" charset="0"/>
          </a:endParaRPr>
        </a:p>
      </dsp:txBody>
      <dsp:txXfrm>
        <a:off x="48433" y="2374240"/>
        <a:ext cx="10415557" cy="895294"/>
      </dsp:txXfrm>
    </dsp:sp>
    <dsp:sp modelId="{1AF35D9D-65D4-4E39-8C2E-EF11CC9A116E}">
      <dsp:nvSpPr>
        <dsp:cNvPr id="0" name=""/>
        <dsp:cNvSpPr/>
      </dsp:nvSpPr>
      <dsp:spPr>
        <a:xfrm>
          <a:off x="0" y="3470607"/>
          <a:ext cx="10512423" cy="992160"/>
        </a:xfrm>
        <a:prstGeom prst="roundRect">
          <a:avLst/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U Passata" panose="020B0503030502030804" pitchFamily="34" charset="0"/>
              <a:cs typeface="Calibri" panose="020F0502020204030204" pitchFamily="34" charset="0"/>
            </a:rPr>
            <a:t>The first international </a:t>
          </a:r>
          <a:r>
            <a:rPr lang="en-US" sz="3200" kern="1200" dirty="0" err="1">
              <a:latin typeface="AU Passata" panose="020B0503030502030804" pitchFamily="34" charset="0"/>
              <a:cs typeface="Calibri" panose="020F0502020204030204" pitchFamily="34" charset="0"/>
            </a:rPr>
            <a:t>ctDNA</a:t>
          </a:r>
          <a:r>
            <a:rPr lang="en-US" sz="3200" kern="1200" dirty="0">
              <a:latin typeface="AU Passata" panose="020B0503030502030804" pitchFamily="34" charset="0"/>
              <a:cs typeface="Calibri" panose="020F0502020204030204" pitchFamily="34" charset="0"/>
            </a:rPr>
            <a:t>-RECIST symposium 2025 </a:t>
          </a:r>
        </a:p>
      </dsp:txBody>
      <dsp:txXfrm>
        <a:off x="48433" y="3519040"/>
        <a:ext cx="10415557" cy="8952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CBD12-54B2-4C9F-8FD9-4CF24E438AA1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A6AB-15E1-4A32-B5D7-36A6790CA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22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F8608-0964-E763-6E03-10AA06BA1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4122AE-7434-C131-B103-B4E53C7B5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E3546A8-8910-EE64-AEDC-7E047755B9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CFF67DA-8C28-4829-16B3-1CC91259C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963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3E96E-A206-444F-983C-45C3E1EFD4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017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3E96E-A206-444F-983C-45C3E1EFD4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501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A33D-6E3D-495C-8518-72EDEA4A1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EC41523-51AC-15D7-5516-74A304596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932CA0F-583A-0C50-B9ED-EE4038BE56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20FB42-499A-E783-AC16-7E4A124457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861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65BA3-F95E-152E-AFF4-340D7436B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2742C45-C008-5E89-5556-24E2A5CED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13FDF27-3834-3374-9575-096311B295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D59807-9330-CE52-97A9-FC7300BB2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701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A84F4-6D56-9FFB-06AB-B9A7DFD22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10D5706-74BF-1FA8-217E-3B88D28C2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3F3BE2B-CDEC-23B9-AF69-6E43BE681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C7944AD-6B38-E198-0F1A-839D928B7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559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893C3-3071-0736-882C-65AD9531C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7EE1B8-5DD9-EFEB-2512-2B06530B4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AE9A9B-B6F6-B257-9175-CD86D2576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8138A5-CD26-16B4-B003-21A008DDF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6987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C71E4-539B-6715-C447-B1C70365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C840B7-107A-5F85-59D7-2BFAD2126B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CEC08F9-F1A7-AD6E-7E40-42D538BA7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56E971-C63E-0578-BD5C-F239451D50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412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B9ADD8-D475-49CF-99DA-73F82B4438B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517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B9ADD8-D475-49CF-99DA-73F82B4438B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293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B9ADD8-D475-49CF-99DA-73F82B4438B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189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0D71F-72BB-A640-41E9-81FAC0CE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42BD6B-58C0-1AB9-A195-BB55A575D1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566941-CA5B-9883-02EB-320CE6770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99B764-C13C-DD0D-11B6-B842A779B6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960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70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EF49-7894-4F53-A8DD-F7DB3BFC5032}" type="slidenum"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70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bildplatzhalter 5"/>
          <p:cNvSpPr>
            <a:spLocks noGrp="1" noRot="1" noChangeAspect="1"/>
          </p:cNvSpPr>
          <p:nvPr>
            <p:ph type="sldImg"/>
          </p:nvPr>
        </p:nvSpPr>
        <p:spPr>
          <a:xfrm>
            <a:off x="622300" y="558800"/>
            <a:ext cx="5308600" cy="2986088"/>
          </a:xfrm>
        </p:spPr>
      </p:sp>
      <p:sp>
        <p:nvSpPr>
          <p:cNvPr id="7" name="Notizen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93417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8D681-7867-E949-A3D2-41DDE609BE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858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8D681-7867-E949-A3D2-41DDE609BE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5212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8D681-7867-E949-A3D2-41DDE609BE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575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C9F84-217C-A967-A62B-0F508F3FA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8FAE0CD-8BA6-B974-72A6-386E19650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F990B5B-86A4-933C-146B-2F792C1F1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61AA55-FBF4-8258-3BDC-9FE2BBB1E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22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784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6B1-B344-EF85-899F-31B4A466A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D3D8826-68DD-FBB6-2DF8-9E9671438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5B5AC33-606D-CF2B-C9BC-812181299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b="0" dirty="0">
              <a:ea typeface="Calibri"/>
              <a:cs typeface="Calibri"/>
            </a:endParaRPr>
          </a:p>
          <a:p>
            <a:endParaRPr lang="en-US" sz="16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3292BC-09C5-FC0C-A265-949E7875E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55537C-7177-4447-B27F-927461D48D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87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3E96E-A206-444F-983C-45C3E1EFD4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069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3E96E-A206-444F-983C-45C3E1EFD4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710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3E96E-A206-444F-983C-45C3E1EFD4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011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3E96E-A206-444F-983C-45C3E1EFD46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565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2681" y="2240692"/>
            <a:ext cx="10074876" cy="152464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74292"/>
            <a:ext cx="9144000" cy="88350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756" y="542513"/>
            <a:ext cx="2935979" cy="131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7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line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vid baggrund"/>
          <p:cNvSpPr/>
          <p:nvPr userDrawn="1"/>
        </p:nvSpPr>
        <p:spPr bwMode="auto">
          <a:xfrm>
            <a:off x="0" y="-1"/>
            <a:ext cx="12196376" cy="5894387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6" name="Black Rectangle"/>
          <p:cNvSpPr/>
          <p:nvPr userDrawn="1"/>
        </p:nvSpPr>
        <p:spPr>
          <a:xfrm>
            <a:off x="990258" y="1045684"/>
            <a:ext cx="648000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99"/>
          </a:p>
          <a:p>
            <a:pPr algn="ctr"/>
            <a:endParaRPr lang="en-GB" sz="4799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5995" y="228628"/>
            <a:ext cx="11559010" cy="752101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095" y="1373021"/>
            <a:ext cx="10222987" cy="4521366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974112" y="340162"/>
            <a:ext cx="18263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en-GB" sz="4799"/>
          </a:p>
          <a:p>
            <a:pPr algn="r">
              <a:lnSpc>
                <a:spcPct val="100000"/>
              </a:lnSpc>
            </a:pPr>
            <a: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en-GB" sz="479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811068" y="6581497"/>
            <a:ext cx="252066" cy="153888"/>
          </a:xfrm>
        </p:spPr>
        <p:txBody>
          <a:bodyPr/>
          <a:lstStyle/>
          <a:p>
            <a:pPr>
              <a:defRPr/>
            </a:pPr>
            <a:fld id="{E90C1E0A-682D-40DC-B1EA-26C007FDC330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17F83-4CBA-48F2-BAD0-783AE3701E32}" type="datetimeFigureOut">
              <a:rPr lang="en-GB" smtClean="0"/>
              <a:pPr/>
              <a:t>27/11/2024</a:t>
            </a:fld>
            <a:r>
              <a:rPr lang="en-GB"/>
              <a:t>19/09/2024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39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5">
          <p15:clr>
            <a:srgbClr val="00000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06793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687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4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69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56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15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67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21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871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30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9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64355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38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686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047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vid baggrund"/>
          <p:cNvSpPr/>
          <p:nvPr userDrawn="1"/>
        </p:nvSpPr>
        <p:spPr bwMode="auto">
          <a:xfrm>
            <a:off x="0" y="-1"/>
            <a:ext cx="12196376" cy="5894387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6" name="Black Rectangle"/>
          <p:cNvSpPr/>
          <p:nvPr userDrawn="1"/>
        </p:nvSpPr>
        <p:spPr>
          <a:xfrm>
            <a:off x="990258" y="1045684"/>
            <a:ext cx="648000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99"/>
          </a:p>
          <a:p>
            <a:pPr algn="ctr"/>
            <a:endParaRPr lang="en-GB" sz="4799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5995" y="228628"/>
            <a:ext cx="11559010" cy="752101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095" y="1373021"/>
            <a:ext cx="10222987" cy="4521366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974112" y="340162"/>
            <a:ext cx="18263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en-GB" sz="4799"/>
          </a:p>
          <a:p>
            <a:pPr algn="r">
              <a:lnSpc>
                <a:spcPct val="100000"/>
              </a:lnSpc>
            </a:pPr>
            <a: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en-GB" sz="479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811068" y="6581497"/>
            <a:ext cx="252066" cy="153888"/>
          </a:xfrm>
        </p:spPr>
        <p:txBody>
          <a:bodyPr/>
          <a:lstStyle/>
          <a:p>
            <a:pPr>
              <a:defRPr/>
            </a:pPr>
            <a:fld id="{E90C1E0A-682D-40DC-B1EA-26C007FDC330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17F83-4CBA-48F2-BAD0-783AE3701E32}" type="datetimeFigureOut">
              <a:rPr lang="en-GB" smtClean="0"/>
              <a:pPr/>
              <a:t>27/11/2024</a:t>
            </a:fld>
            <a:r>
              <a:rPr lang="en-GB"/>
              <a:t>19/09/2024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39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5">
          <p15:clr>
            <a:srgbClr val="00000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4D425-889B-CA4D-B11B-E06D0BD8E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F015486-F1E1-523B-98D3-3F796A340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0B1083-B468-D2FA-6CE6-00F31461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E76546-6482-3C50-DC52-401BBE19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73BF04-EBEF-9D13-BF73-2973B02D9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63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46D67F-5974-40FF-7189-C0661D33E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A28DDC-80EA-FC6C-C226-C05720716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B23EDA-A460-3B4C-03D5-1C23EBA8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7F6CE1-A0C7-8381-D6DD-9794332B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062FBA-3B88-100A-59F9-21A337F3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4728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A61A20-361C-F1D9-2A17-CF1EA9769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8502EF-BDD4-9D1D-6657-E06A800C0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70C4FA-0A8B-8FC8-824F-35200B1D4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B4F98-53F0-5FD3-F4BB-2263D9EF6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3E4C5E-FA60-F890-C1E7-522BEA4C2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28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60CB3-89A5-18D5-3E73-E41DFD0E3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ED7DBA-D100-4CFE-B58B-35495CBC5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D964185-B21C-D95E-C864-B922B2134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984AE6-4CC9-80D4-75A3-B41C08712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D5D5AE-A7E3-8711-4847-6C4BC04C4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11D0643-6774-0EAE-71A7-56160700E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029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F42947-022E-824F-7752-804C9C3B7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784FB5-F281-DFE4-544A-0CDDCE692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945513-B9E8-9467-496F-F78FD3311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0465622-7761-84D1-27A7-C72FC2C4CE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5A5252-7E27-65D2-A0D5-F16B1ABAED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5684586-BB28-403C-7657-A4212ADC4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D3A856A-3E53-2654-A427-10DA780D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9CB55D9-A09E-02A1-D314-5902980E1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982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6FB6DD-9502-73E7-6158-40F78ABA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13E761-A6B0-B9F4-FDD9-D4FB5CAB1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2291A5D-F0B8-A99A-D2BB-E769468B1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536928-3864-90BC-E0E8-909168E14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141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4BAC153-2563-C15B-BF4A-4ED1BCD7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048054-A9CC-183C-3714-9392B3FF9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CD7EB4-0E6E-9F9F-2592-C3524764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12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0987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1293"/>
            <a:ext cx="2293428" cy="70371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-12000" y="1268624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6919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1D0479-DD8C-3828-5134-7CC794695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0469A2-C347-EBC8-48A5-7E7EAA2AA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20C3DE6-75CF-EFEB-87A5-7EB3119B5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C3ED79-B299-CC9B-5012-F9597DEF0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59F0BD-C112-FDDD-5470-346A53B85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63B016-4E36-43A3-9D38-B657A3F0A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0122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1507F9-F0DB-C23E-A03E-4004BD89E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B2DFF1-E054-C45E-5776-3E7D891DB0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C46662-D217-9DEB-E188-EAFFDE1AA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2537A7-9310-FF25-3AF1-A5598AF0F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1E5B49-D213-81A7-275B-2EEDF4F7E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EB4A4A-0CB0-A100-A22F-DC14F2F50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9334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AEFD06-A4BD-8EB3-FA83-6FBE3FC4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6AF803-557D-24C9-EDC7-F76FCBEFE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8785F6-4001-04F4-7C07-0E5B70A2A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77D3B7-60FF-0A9E-58D5-D2845F28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752571-8E85-7B6C-F00C-B5AB791C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163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006F15-3587-3291-317F-6670C1AA2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018E24-A96F-B8A1-40BE-DBE6116EC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3681F2-9B97-D962-77B8-403CAA159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53D81A-4CE4-1028-35F2-BB438638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85081A-8C67-0FDE-9750-1842D7467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2145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C6103-EF27-EE7E-18A9-287E01DF3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381AFC8-38D3-5E6C-A8CC-E614203A1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48EC1C-D3C9-7D5F-9377-97AEF09D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112BE95-1518-9E72-2CB5-5419C1996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9D9140E-1507-45F5-5FC6-A4659F44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51048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5E2A64-3785-D77B-2862-3509C3D2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34F2225-4775-0D03-5D02-0A2CFC736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A896507-765E-86F7-17E6-52F390C5E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789C94D-B819-BC64-6E07-F57788F6C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D07E022-D838-79F2-2BD4-C3FF6ED48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02000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FA062-A7E6-60BD-3703-7603B8C7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D26B682-7DA8-8E49-D98E-CCFC1B266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B2A6ED-E6CC-8DAF-1393-1D80D25E3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68EB341-981D-B52D-F9A3-6C9A919C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DF1045-EB7C-E54A-164F-95421B7BD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620" y="136147"/>
            <a:ext cx="2403380" cy="67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23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F0A4-3A9F-F589-4AF1-A61F39C04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EE11E2B-29E7-D4D7-0989-628426620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B291FF7-86EA-A9E5-8FFB-4618362AC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F99DCFC-FF99-8C1B-5372-B824DA3BE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129117-D380-B9F1-BEB9-273CE66D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E1E44DB-80F9-A79D-7B27-D47CE851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21016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C6248-C378-C46F-B097-40774F80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79885FD-AF7D-9E7D-6902-625F27F85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A4F78D6-AF87-B3CC-5FEE-80ABA4083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1DBEE38-6AE9-BD59-8773-9505182E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AC79D99-11A5-FB42-E576-98E1C37E46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2C35DB5-3DAA-5534-AB24-F7DA0F829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28BE0D8-756A-6DE7-F18E-FB2A64BB5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D2C5259-AD71-A09D-0E5A-802D6B404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89513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E99C7B-1D57-3AE2-CE74-C596DA08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3A13150-B312-9C3B-2AFF-E9F5E7C83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635D940-5B52-46B4-AFF2-08F359044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4293BFE-829A-DC88-2945-D26018A1F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502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99225"/>
            <a:ext cx="842778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543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3B20490-9051-3ED2-1BCD-EECC45428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AE16ECD-9ED4-705F-2616-EAD6A685C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1BDFACA-5A26-BCC2-D03B-A05D92D0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3373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79CA0-34AE-3A64-A5B9-663F0D0EA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9128967-7CC8-184B-5EF8-C0D6A172C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2CD0248-BEAC-E08B-6585-46003C5BF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D46BF86-9E1D-1D3F-3409-B28C5384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4449965-43E7-BE16-DABA-A132A99BC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E47F7EB-F23B-7A7C-9524-726F804DE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6510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4A80BD-8C43-3084-7AFD-EAB6E4AB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E6CDD75D-99C0-280D-8F6F-312837AB9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41FC5C4-CDFA-9B4A-B7EE-2E443E06B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024FCC6-F5AC-A7A6-8851-F7B4A5E6D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DC5D9BF-678C-BA5D-5B12-F9561450B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DE57DFA-104C-EF19-F189-CADBC8A4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6902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77EE0-19C4-047B-1A40-74BBBF48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8CF86B5-A4EB-5FFE-8FA4-C1D68A9EA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69D95EC-2039-FFE3-10E2-CBF9BCFF0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124FA5-7E6D-0923-6D17-A4EF62E0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F3CBE4E-80AB-A203-DC15-BFF226F2C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08651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31174D6-C198-00DA-AB27-18C0B5CA3F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8A8A8CF-4B56-FB26-2C46-C31D41862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DBA72B3-3549-9A93-879B-F8B5F9F4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39A3720-BB82-5FCE-9329-52C89D54C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C4C3F74-9B35-A02C-6914-4D86B6D4C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87403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1" y="5"/>
            <a:ext cx="9141619" cy="3357563"/>
          </a:xfrm>
          <a:prstGeom prst="rect">
            <a:avLst/>
          </a:prstGeom>
        </p:spPr>
      </p:pic>
      <p:pic>
        <p:nvPicPr>
          <p:cNvPr id="16" name="Grafik 15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296244" y="5"/>
            <a:ext cx="7895758" cy="3357563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 bwMode="gray">
          <a:xfrm>
            <a:off x="-2" y="3573017"/>
            <a:ext cx="12192001" cy="1656000"/>
          </a:xfrm>
          <a:prstGeom prst="rect">
            <a:avLst/>
          </a:prstGeom>
          <a:solidFill>
            <a:srgbClr val="FEE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3949" tIns="35967" rIns="53949" bIns="35967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endParaRPr lang="de-DE" sz="8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08849" y="4077137"/>
            <a:ext cx="11373038" cy="936000"/>
          </a:xfrm>
        </p:spPr>
        <p:txBody>
          <a:bodyPr anchor="t"/>
          <a:lstStyle>
            <a:lvl1pPr algn="l">
              <a:lnSpc>
                <a:spcPct val="90000"/>
              </a:lnSpc>
              <a:defRPr sz="3597" baseline="0"/>
            </a:lvl1pPr>
          </a:lstStyle>
          <a:p>
            <a:r>
              <a:rPr lang="de-DE" dirty="0"/>
              <a:t>Titelzeile </a:t>
            </a:r>
            <a:br>
              <a:rPr lang="de-DE" dirty="0"/>
            </a:br>
            <a:r>
              <a:rPr lang="de-DE" dirty="0"/>
              <a:t>max. 2-zeilig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08849" y="3717033"/>
            <a:ext cx="11373038" cy="288000"/>
          </a:xfr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Dachzeile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08848" y="5373216"/>
            <a:ext cx="5542557" cy="107997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5pPr>
            <a:lvl6pPr marL="0" indent="0">
              <a:buNone/>
              <a:defRPr sz="1797">
                <a:latin typeface="+mn-lt"/>
              </a:defRPr>
            </a:lvl6pPr>
            <a:lvl7pPr marL="0" indent="0">
              <a:buNone/>
              <a:defRPr sz="1797">
                <a:latin typeface="+mn-lt"/>
              </a:defRPr>
            </a:lvl7pPr>
            <a:lvl8pPr marL="0" indent="0">
              <a:buNone/>
              <a:defRPr sz="1797">
                <a:latin typeface="+mn-lt"/>
              </a:defRPr>
            </a:lvl8pPr>
            <a:lvl9pPr marL="0" indent="0">
              <a:buNone/>
              <a:defRPr sz="1797">
                <a:latin typeface="+mn-lt"/>
              </a:defRPr>
            </a:lvl9pPr>
          </a:lstStyle>
          <a:p>
            <a:pPr lvl="0"/>
            <a:r>
              <a:rPr lang="de-DE" dirty="0"/>
              <a:t>Zusatzinformation (Autor | Datum)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Rechteck 10"/>
          <p:cNvSpPr/>
          <p:nvPr userDrawn="1"/>
        </p:nvSpPr>
        <p:spPr bwMode="gray">
          <a:xfrm>
            <a:off x="5" y="3429001"/>
            <a:ext cx="12191999" cy="72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/>
            <a:endParaRPr lang="de-DE" sz="1797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08848" y="404664"/>
            <a:ext cx="880649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839657" y="6103794"/>
            <a:ext cx="1943494" cy="48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2778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variables Bild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2" y="6"/>
            <a:ext cx="12192004" cy="3357563"/>
          </a:xfrm>
          <a:noFill/>
        </p:spPr>
        <p:txBody>
          <a:bodyPr lIns="6372000" tIns="0" bIns="0" anchor="ctr"/>
          <a:lstStyle>
            <a:lvl1pPr algn="l">
              <a:spcBef>
                <a:spcPts val="0"/>
              </a:spcBef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Fügen Sie bei Bedarf über das Icon ein Bild in den Platzhalter ein. </a:t>
            </a:r>
            <a:br>
              <a:rPr lang="de-DE" dirty="0"/>
            </a:br>
            <a:r>
              <a:rPr lang="de-DE" dirty="0"/>
              <a:t>Achten Sie hierbei darauf, ein Bild zu wählen, auf welchem </a:t>
            </a:r>
            <a:br>
              <a:rPr lang="de-DE" dirty="0"/>
            </a:br>
            <a:r>
              <a:rPr lang="de-DE" dirty="0"/>
              <a:t>das Logo mit der Unterzeile noch gut zu erkennen ist.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Klicken Sie nach dem Einfügen auf Start | Folien | Zurücksetzen, </a:t>
            </a:r>
            <a:br>
              <a:rPr lang="de-DE" dirty="0"/>
            </a:br>
            <a:r>
              <a:rPr lang="de-DE" dirty="0"/>
              <a:t>um das Bild hinter die anderen Elemente zu legen.</a:t>
            </a:r>
          </a:p>
        </p:txBody>
      </p:sp>
      <p:sp>
        <p:nvSpPr>
          <p:cNvPr id="9" name="Rechteck 8"/>
          <p:cNvSpPr/>
          <p:nvPr userDrawn="1"/>
        </p:nvSpPr>
        <p:spPr bwMode="gray">
          <a:xfrm>
            <a:off x="-2" y="3573017"/>
            <a:ext cx="12192001" cy="1656000"/>
          </a:xfrm>
          <a:prstGeom prst="rect">
            <a:avLst/>
          </a:prstGeom>
          <a:solidFill>
            <a:srgbClr val="FEE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3949" tIns="35967" rIns="53949" bIns="35967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endParaRPr lang="de-DE" sz="8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08849" y="4077137"/>
            <a:ext cx="11373038" cy="936000"/>
          </a:xfrm>
        </p:spPr>
        <p:txBody>
          <a:bodyPr anchor="t"/>
          <a:lstStyle>
            <a:lvl1pPr algn="l">
              <a:lnSpc>
                <a:spcPct val="90000"/>
              </a:lnSpc>
              <a:defRPr sz="3597" baseline="0"/>
            </a:lvl1pPr>
          </a:lstStyle>
          <a:p>
            <a:r>
              <a:rPr lang="de-DE" dirty="0"/>
              <a:t>Titelzeile </a:t>
            </a:r>
            <a:br>
              <a:rPr lang="de-DE" dirty="0"/>
            </a:br>
            <a:r>
              <a:rPr lang="de-DE" dirty="0"/>
              <a:t>max. 2-zeilig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08849" y="3717033"/>
            <a:ext cx="11373038" cy="288000"/>
          </a:xfr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Dachzeile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08848" y="5373216"/>
            <a:ext cx="5542557" cy="107997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5pPr>
            <a:lvl6pPr marL="0" indent="0">
              <a:buNone/>
              <a:defRPr sz="1797">
                <a:latin typeface="+mn-lt"/>
              </a:defRPr>
            </a:lvl6pPr>
            <a:lvl7pPr marL="0" indent="0">
              <a:buNone/>
              <a:defRPr sz="1797">
                <a:latin typeface="+mn-lt"/>
              </a:defRPr>
            </a:lvl7pPr>
            <a:lvl8pPr marL="0" indent="0">
              <a:buNone/>
              <a:defRPr sz="1797">
                <a:latin typeface="+mn-lt"/>
              </a:defRPr>
            </a:lvl8pPr>
            <a:lvl9pPr marL="0" indent="0">
              <a:buNone/>
              <a:defRPr sz="1797">
                <a:latin typeface="+mn-lt"/>
              </a:defRPr>
            </a:lvl9pPr>
          </a:lstStyle>
          <a:p>
            <a:pPr lvl="0"/>
            <a:r>
              <a:rPr lang="de-DE" dirty="0"/>
              <a:t>Zusatzinformation (Autor | Datum)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08849" y="404665"/>
            <a:ext cx="881770" cy="936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3" name="Rechteck 12"/>
          <p:cNvSpPr/>
          <p:nvPr userDrawn="1"/>
        </p:nvSpPr>
        <p:spPr bwMode="gray">
          <a:xfrm>
            <a:off x="5" y="3429001"/>
            <a:ext cx="12191999" cy="72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/>
            <a:endParaRPr lang="de-DE" sz="1797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839657" y="6103794"/>
            <a:ext cx="1943494" cy="48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746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variables Bil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2" y="6"/>
            <a:ext cx="12192004" cy="5229225"/>
          </a:xfrm>
          <a:solidFill>
            <a:srgbClr val="E6E7E8"/>
          </a:solidFill>
        </p:spPr>
        <p:txBody>
          <a:bodyPr lIns="6372000" tIns="0" rIns="0" bIns="0" anchor="ctr"/>
          <a:lstStyle>
            <a:lvl1pPr algn="l">
              <a:spcBef>
                <a:spcPts val="0"/>
              </a:spcBef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Fügen Sie über Klick auf das Icon ein Bild in den Platzhalter ein. </a:t>
            </a:r>
            <a:br>
              <a:rPr lang="de-DE" dirty="0"/>
            </a:br>
            <a:r>
              <a:rPr lang="de-DE" dirty="0"/>
              <a:t>Achten Sie hierbei darauf, ein Bild zu wählen, auf welchem </a:t>
            </a:r>
            <a:br>
              <a:rPr lang="de-DE" dirty="0"/>
            </a:br>
            <a:r>
              <a:rPr lang="de-DE" dirty="0"/>
              <a:t>das Logo mit der Unterzeile noch gut zu erkennen ist.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Klicken Sie nach dem Einfügen auf Start | Folien | Zurücksetzen, </a:t>
            </a:r>
            <a:br>
              <a:rPr lang="de-DE" dirty="0"/>
            </a:br>
            <a:r>
              <a:rPr lang="de-DE" dirty="0"/>
              <a:t>um das Bild hinter die anderen Elemente zu legen.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3573016"/>
            <a:ext cx="12192006" cy="1728000"/>
          </a:xfrm>
          <a:solidFill>
            <a:srgbClr val="FEE8D4">
              <a:alpha val="69804"/>
            </a:srgbClr>
          </a:solidFill>
        </p:spPr>
        <p:txBody>
          <a:bodyPr lIns="410400" tIns="503915" rIns="410400" anchor="t"/>
          <a:lstStyle>
            <a:lvl1pPr algn="l">
              <a:lnSpc>
                <a:spcPct val="90000"/>
              </a:lnSpc>
              <a:defRPr sz="3597" baseline="0"/>
            </a:lvl1pPr>
          </a:lstStyle>
          <a:p>
            <a:r>
              <a:rPr lang="de-DE" dirty="0"/>
              <a:t>Titelzeile </a:t>
            </a:r>
            <a:br>
              <a:rPr lang="de-DE" dirty="0"/>
            </a:br>
            <a:r>
              <a:rPr lang="de-DE" dirty="0"/>
              <a:t>max. 2-zeilig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08849" y="3717033"/>
            <a:ext cx="11373038" cy="288000"/>
          </a:xfr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Dachzeile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08848" y="5373216"/>
            <a:ext cx="5542557" cy="107997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5pPr>
            <a:lvl6pPr marL="0" indent="0">
              <a:buNone/>
              <a:defRPr sz="1797">
                <a:latin typeface="+mn-lt"/>
              </a:defRPr>
            </a:lvl6pPr>
            <a:lvl7pPr marL="0" indent="0">
              <a:buNone/>
              <a:defRPr sz="1797">
                <a:latin typeface="+mn-lt"/>
              </a:defRPr>
            </a:lvl7pPr>
            <a:lvl8pPr marL="0" indent="0">
              <a:buNone/>
              <a:defRPr sz="1797">
                <a:latin typeface="+mn-lt"/>
              </a:defRPr>
            </a:lvl8pPr>
            <a:lvl9pPr marL="0" indent="0">
              <a:buNone/>
              <a:defRPr sz="1797">
                <a:latin typeface="+mn-lt"/>
              </a:defRPr>
            </a:lvl9pPr>
          </a:lstStyle>
          <a:p>
            <a:pPr lvl="0"/>
            <a:r>
              <a:rPr lang="de-DE" dirty="0"/>
              <a:t>Zusatzinformation (Autor | Datum)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08849" y="404665"/>
            <a:ext cx="881770" cy="9360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0" y="3429001"/>
            <a:ext cx="12192000" cy="72000"/>
          </a:xfrm>
          <a:solidFill>
            <a:srgbClr val="EF7B05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839657" y="6103794"/>
            <a:ext cx="1943494" cy="48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891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1579BC6-32D1-4A1C-949A-6F98AFA4403B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 bwMode="gray">
          <a:xfrm>
            <a:off x="408849" y="2204864"/>
            <a:ext cx="11373038" cy="4248000"/>
          </a:xfrm>
        </p:spPr>
        <p:txBody>
          <a:bodyPr/>
          <a:lstStyle>
            <a:lvl1pPr marL="215768" indent="-359615"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575383" indent="-215768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lvl2pPr>
            <a:lvl3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3pPr>
            <a:lvl4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4pPr>
            <a:lvl5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5pPr>
            <a:lvl6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6pPr>
            <a:lvl7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7pPr>
            <a:lvl8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8pPr>
            <a:lvl9pPr marL="791154" indent="-215768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defRPr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610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>
            <a:no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>
            <a:noAutofit/>
          </a:bodyPr>
          <a:lstStyle/>
          <a:p>
            <a:fld id="{1E763CE5-8C0E-47FE-815D-7041A8B1BC76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>
            <a:noAutofit/>
          </a:bodyPr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>
            <a:noAutofit/>
          </a:bodyPr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083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42936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162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 userDrawn="1"/>
        </p:nvSpPr>
        <p:spPr bwMode="gray">
          <a:xfrm>
            <a:off x="1" y="0"/>
            <a:ext cx="1219200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/>
            <a:endParaRPr lang="de-DE" sz="1797" dirty="0"/>
          </a:p>
        </p:txBody>
      </p:sp>
      <p:sp>
        <p:nvSpPr>
          <p:cNvPr id="19" name="Bildplatzhalt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" y="6"/>
            <a:ext cx="12192004" cy="3357563"/>
          </a:xfrm>
          <a:noFill/>
        </p:spPr>
        <p:txBody>
          <a:bodyPr lIns="6372000" tIns="0" rIns="0" bIns="0" anchor="ctr"/>
          <a:lstStyle>
            <a:lvl1pPr algn="l">
              <a:spcBef>
                <a:spcPts val="0"/>
              </a:spcBef>
              <a:defRPr sz="1000" b="0" i="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Fügen Sie bei Bedarf über das Icon ein Bild in den Platzhalter ein. </a:t>
            </a:r>
            <a:br>
              <a:rPr lang="de-DE" dirty="0"/>
            </a:br>
            <a:r>
              <a:rPr lang="de-DE" dirty="0"/>
              <a:t>Achten Sie hierbei darauf, ein Bild zu wählen, auf welchem </a:t>
            </a:r>
            <a:br>
              <a:rPr lang="de-DE" dirty="0"/>
            </a:br>
            <a:r>
              <a:rPr lang="de-DE" dirty="0"/>
              <a:t>das Logo mit der Unterzeile noch gut zu erkennen ist.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Klicken Sie nach dem Einfügen auf Start | Folien | Zurücksetzen, </a:t>
            </a:r>
            <a:br>
              <a:rPr lang="de-DE" dirty="0"/>
            </a:br>
            <a:r>
              <a:rPr lang="de-DE" dirty="0"/>
              <a:t>um das Bild hinter die anderen Elemente zu legen.</a:t>
            </a:r>
          </a:p>
        </p:txBody>
      </p:sp>
      <p:sp>
        <p:nvSpPr>
          <p:cNvPr id="12" name="Rechteck 11"/>
          <p:cNvSpPr/>
          <p:nvPr userDrawn="1"/>
        </p:nvSpPr>
        <p:spPr bwMode="gray">
          <a:xfrm>
            <a:off x="-2" y="3573016"/>
            <a:ext cx="12192001" cy="3284984"/>
          </a:xfrm>
          <a:prstGeom prst="rect">
            <a:avLst/>
          </a:prstGeom>
          <a:solidFill>
            <a:srgbClr val="E9E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3949" tIns="35967" rIns="53949" bIns="35967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endParaRPr lang="de-DE" sz="8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408849" y="4077072"/>
            <a:ext cx="11373038" cy="1008000"/>
          </a:xfrm>
        </p:spPr>
        <p:txBody>
          <a:bodyPr bIns="35994" anchor="b"/>
          <a:lstStyle>
            <a:lvl1pPr>
              <a:defRPr sz="3597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Kapitelname </a:t>
            </a:r>
            <a:br>
              <a:rPr lang="de-DE" dirty="0"/>
            </a:br>
            <a:r>
              <a:rPr lang="de-DE" dirty="0"/>
              <a:t>(max. 2 Zeilen)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gray">
          <a:xfrm>
            <a:off x="408849" y="5157320"/>
            <a:ext cx="11373038" cy="1152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6</a:t>
            </a:r>
          </a:p>
          <a:p>
            <a:pPr lvl="6"/>
            <a:r>
              <a:rPr lang="de-DE" dirty="0"/>
              <a:t>7</a:t>
            </a:r>
          </a:p>
          <a:p>
            <a:pPr lvl="7"/>
            <a:r>
              <a:rPr lang="de-DE" dirty="0"/>
              <a:t>8</a:t>
            </a:r>
          </a:p>
          <a:p>
            <a:pPr lvl="8"/>
            <a:r>
              <a:rPr lang="de-DE" dirty="0"/>
              <a:t>9</a:t>
            </a:r>
          </a:p>
          <a:p>
            <a:pPr lvl="0"/>
            <a:endParaRPr lang="de-DE" dirty="0"/>
          </a:p>
        </p:txBody>
      </p:sp>
      <p:sp>
        <p:nvSpPr>
          <p:cNvPr id="20" name="Textplatzhalt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08848" y="161655"/>
            <a:ext cx="431888" cy="4608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9" name="Rechteck 8"/>
          <p:cNvSpPr/>
          <p:nvPr userDrawn="1"/>
        </p:nvSpPr>
        <p:spPr bwMode="gray">
          <a:xfrm>
            <a:off x="5" y="3429001"/>
            <a:ext cx="12191999" cy="72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/>
            <a:endParaRPr lang="de-DE" sz="1797" dirty="0"/>
          </a:p>
        </p:txBody>
      </p:sp>
    </p:spTree>
    <p:extLst>
      <p:ext uri="{BB962C8B-B14F-4D97-AF65-F5344CB8AC3E}">
        <p14:creationId xmlns:p14="http://schemas.microsoft.com/office/powerpoint/2010/main" val="25517948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408848" y="2205344"/>
            <a:ext cx="5542557" cy="4248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6239980" y="2205344"/>
            <a:ext cx="5542557" cy="4248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2D1ABAF-C42B-47DA-9D6D-70A46D527F9A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54382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08848" y="1124744"/>
            <a:ext cx="5542557" cy="720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408848" y="2205344"/>
            <a:ext cx="5542557" cy="4248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114A83F-706D-474F-A6EF-A259F67A0571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239978" y="836712"/>
            <a:ext cx="5952022" cy="6021288"/>
          </a:xfrm>
          <a:solidFill>
            <a:srgbClr val="E6E7E8"/>
          </a:solidFill>
          <a:ln>
            <a:noFill/>
          </a:ln>
        </p:spPr>
        <p:txBody>
          <a:bodyPr tIns="791866" anchor="ctr"/>
          <a:lstStyle>
            <a:lvl1pPr algn="ctr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Fügen Sie über Klick auf das Icon </a:t>
            </a:r>
            <a:br>
              <a:rPr lang="de-DE" dirty="0"/>
            </a:br>
            <a:r>
              <a:rPr lang="de-DE" dirty="0"/>
              <a:t>ein Bild in den Platzhalter ein.</a:t>
            </a:r>
          </a:p>
        </p:txBody>
      </p:sp>
    </p:spTree>
    <p:extLst>
      <p:ext uri="{BB962C8B-B14F-4D97-AF65-F5344CB8AC3E}">
        <p14:creationId xmlns:p14="http://schemas.microsoft.com/office/powerpoint/2010/main" val="42141433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20E670D-3D0C-4CB9-A024-DFCDDFC57520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836712"/>
            <a:ext cx="12192000" cy="6021288"/>
          </a:xfrm>
          <a:solidFill>
            <a:srgbClr val="E6E7E8"/>
          </a:solidFill>
          <a:ln>
            <a:noFill/>
          </a:ln>
        </p:spPr>
        <p:txBody>
          <a:bodyPr tIns="791866" anchor="ctr"/>
          <a:lstStyle>
            <a:lvl1pPr algn="ctr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Fügen Sie über Klick auf das Icon </a:t>
            </a:r>
            <a:br>
              <a:rPr lang="de-DE" dirty="0"/>
            </a:br>
            <a:r>
              <a:rPr lang="de-DE" dirty="0"/>
              <a:t>ein Bild in den Platzhalter ein.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339555" y="5157220"/>
            <a:ext cx="4852446" cy="533178"/>
          </a:xfrm>
          <a:solidFill>
            <a:srgbClr val="FFFFFF">
              <a:alpha val="69804"/>
            </a:srgbClr>
          </a:solidFill>
        </p:spPr>
        <p:txBody>
          <a:bodyPr wrap="none" lIns="215963" tIns="71987" rIns="410400" bIns="71987" anchor="b">
            <a:spAutoFit/>
          </a:bodyPr>
          <a:lstStyle>
            <a:lvl1pPr algn="r">
              <a:defRPr/>
            </a:lvl1pPr>
          </a:lstStyle>
          <a:p>
            <a:r>
              <a:rPr lang="de-DE" dirty="0"/>
              <a:t>Text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060766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FB86E86-D9D6-43D7-821C-045511A69342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7317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869677C-0504-403A-9DF8-5483DCC17135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B00EF49-7894-4F53-A8DD-F7DB3BFC503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55657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 userDrawn="1"/>
        </p:nvSpPr>
        <p:spPr bwMode="gray">
          <a:xfrm>
            <a:off x="-2" y="3573016"/>
            <a:ext cx="12192001" cy="3284984"/>
          </a:xfrm>
          <a:prstGeom prst="rect">
            <a:avLst/>
          </a:prstGeom>
          <a:solidFill>
            <a:srgbClr val="FEE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3949" tIns="35967" rIns="53949" bIns="35967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endParaRPr lang="de-DE" sz="800" dirty="0"/>
          </a:p>
        </p:txBody>
      </p:sp>
      <p:sp>
        <p:nvSpPr>
          <p:cNvPr id="10" name="Rechteck 9"/>
          <p:cNvSpPr/>
          <p:nvPr userDrawn="1"/>
        </p:nvSpPr>
        <p:spPr bwMode="gray">
          <a:xfrm>
            <a:off x="5" y="3429001"/>
            <a:ext cx="12191999" cy="72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/>
            <a:endParaRPr lang="de-DE" sz="1797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 bwMode="gray">
          <a:xfrm>
            <a:off x="408848" y="3717032"/>
            <a:ext cx="5542557" cy="2520000"/>
          </a:xfrm>
        </p:spPr>
        <p:txBody>
          <a:bodyPr/>
          <a:lstStyle>
            <a:lvl1pPr>
              <a:spcBef>
                <a:spcPts val="2996"/>
              </a:spcBef>
              <a:defRPr sz="1797">
                <a:solidFill>
                  <a:schemeClr val="accent1"/>
                </a:solidFill>
              </a:defRPr>
            </a:lvl1pPr>
            <a:lvl2pPr>
              <a:spcBef>
                <a:spcPts val="300"/>
              </a:spcBef>
              <a:spcAft>
                <a:spcPts val="300"/>
              </a:spcAft>
              <a:tabLst>
                <a:tab pos="804003" algn="l"/>
              </a:tabLst>
              <a:defRPr sz="1797"/>
            </a:lvl2pPr>
            <a:lvl3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3pPr>
            <a:lvl4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4pPr>
            <a:lvl5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5pPr>
            <a:lvl6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6pPr>
            <a:lvl7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7pPr>
            <a:lvl8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8pPr>
            <a:lvl9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3"/>
          </p:nvPr>
        </p:nvSpPr>
        <p:spPr bwMode="gray">
          <a:xfrm>
            <a:off x="6239980" y="3717032"/>
            <a:ext cx="5542557" cy="2520000"/>
          </a:xfrm>
        </p:spPr>
        <p:txBody>
          <a:bodyPr/>
          <a:lstStyle>
            <a:lvl1pPr>
              <a:spcBef>
                <a:spcPts val="2996"/>
              </a:spcBef>
              <a:defRPr sz="1797">
                <a:solidFill>
                  <a:schemeClr val="accent1"/>
                </a:solidFill>
              </a:defRPr>
            </a:lvl1pPr>
            <a:lvl2pPr>
              <a:spcBef>
                <a:spcPts val="300"/>
              </a:spcBef>
              <a:spcAft>
                <a:spcPts val="300"/>
              </a:spcAft>
              <a:tabLst>
                <a:tab pos="804003" algn="l"/>
              </a:tabLst>
              <a:defRPr sz="1797"/>
            </a:lvl2pPr>
            <a:lvl3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3pPr>
            <a:lvl4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4pPr>
            <a:lvl5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5pPr>
            <a:lvl6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6pPr>
            <a:lvl7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7pPr>
            <a:lvl8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8pPr>
            <a:lvl9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>
                <a:tab pos="804003" algn="l"/>
              </a:tabLst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08848" y="404664"/>
            <a:ext cx="880649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4413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652" indent="0" algn="ctr">
              <a:buNone/>
              <a:defRPr/>
            </a:lvl2pPr>
            <a:lvl3pPr marL="913304" indent="0" algn="ctr">
              <a:buNone/>
              <a:defRPr/>
            </a:lvl3pPr>
            <a:lvl4pPr marL="1369956" indent="0" algn="ctr">
              <a:buNone/>
              <a:defRPr/>
            </a:lvl4pPr>
            <a:lvl5pPr marL="1826607" indent="0" algn="ctr">
              <a:buNone/>
              <a:defRPr/>
            </a:lvl5pPr>
            <a:lvl6pPr marL="2283258" indent="0" algn="ctr">
              <a:buNone/>
              <a:defRPr/>
            </a:lvl6pPr>
            <a:lvl7pPr marL="2739910" indent="0" algn="ctr">
              <a:buNone/>
              <a:defRPr/>
            </a:lvl7pPr>
            <a:lvl8pPr marL="3196561" indent="0" algn="ctr">
              <a:buNone/>
              <a:defRPr/>
            </a:lvl8pPr>
            <a:lvl9pPr marL="365321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D3DE2-D82D-FA4A-BAFB-0CEE743739A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626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8E87C-ADF7-3A4C-80AE-FDD699BA6AC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597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8" y="4406909"/>
            <a:ext cx="10363200" cy="1362075"/>
          </a:xfrm>
        </p:spPr>
        <p:txBody>
          <a:bodyPr anchor="t"/>
          <a:lstStyle>
            <a:lvl1pPr algn="l">
              <a:defRPr sz="399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8" y="2906713"/>
            <a:ext cx="10363200" cy="1500187"/>
          </a:xfrm>
        </p:spPr>
        <p:txBody>
          <a:bodyPr anchor="b"/>
          <a:lstStyle>
            <a:lvl1pPr marL="0" indent="0">
              <a:buNone/>
              <a:defRPr sz="1996"/>
            </a:lvl1pPr>
            <a:lvl2pPr marL="456652" indent="0">
              <a:buNone/>
              <a:defRPr sz="1796"/>
            </a:lvl2pPr>
            <a:lvl3pPr marL="913304" indent="0">
              <a:buNone/>
              <a:defRPr sz="1600"/>
            </a:lvl3pPr>
            <a:lvl4pPr marL="1369956" indent="0">
              <a:buNone/>
              <a:defRPr sz="1400"/>
            </a:lvl4pPr>
            <a:lvl5pPr marL="1826607" indent="0">
              <a:buNone/>
              <a:defRPr sz="1400"/>
            </a:lvl5pPr>
            <a:lvl6pPr marL="2283258" indent="0">
              <a:buNone/>
              <a:defRPr sz="1400"/>
            </a:lvl6pPr>
            <a:lvl7pPr marL="2739910" indent="0">
              <a:buNone/>
              <a:defRPr sz="1400"/>
            </a:lvl7pPr>
            <a:lvl8pPr marL="3196561" indent="0">
              <a:buNone/>
              <a:defRPr sz="1400"/>
            </a:lvl8pPr>
            <a:lvl9pPr marL="365321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0A849-2DAC-2B49-89F2-727072CA5F4A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153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796"/>
            </a:lvl1pPr>
            <a:lvl2pPr>
              <a:defRPr sz="2396"/>
            </a:lvl2pPr>
            <a:lvl3pPr>
              <a:defRPr sz="1996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796"/>
            </a:lvl1pPr>
            <a:lvl2pPr>
              <a:defRPr sz="2396"/>
            </a:lvl2pPr>
            <a:lvl3pPr>
              <a:defRPr sz="1996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4341E-4462-3B43-8E84-8AF8F225B7D9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8759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396" b="1"/>
            </a:lvl1pPr>
            <a:lvl2pPr marL="456652" indent="0">
              <a:buNone/>
              <a:defRPr sz="1996" b="1"/>
            </a:lvl2pPr>
            <a:lvl3pPr marL="913304" indent="0">
              <a:buNone/>
              <a:defRPr sz="1796" b="1"/>
            </a:lvl3pPr>
            <a:lvl4pPr marL="1369956" indent="0">
              <a:buNone/>
              <a:defRPr sz="1600" b="1"/>
            </a:lvl4pPr>
            <a:lvl5pPr marL="1826607" indent="0">
              <a:buNone/>
              <a:defRPr sz="1600" b="1"/>
            </a:lvl5pPr>
            <a:lvl6pPr marL="2283258" indent="0">
              <a:buNone/>
              <a:defRPr sz="1600" b="1"/>
            </a:lvl6pPr>
            <a:lvl7pPr marL="2739910" indent="0">
              <a:buNone/>
              <a:defRPr sz="1600" b="1"/>
            </a:lvl7pPr>
            <a:lvl8pPr marL="3196561" indent="0">
              <a:buNone/>
              <a:defRPr sz="1600" b="1"/>
            </a:lvl8pPr>
            <a:lvl9pPr marL="36532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396"/>
            </a:lvl1pPr>
            <a:lvl2pPr>
              <a:defRPr sz="1996"/>
            </a:lvl2pPr>
            <a:lvl3pPr>
              <a:defRPr sz="1796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396" b="1"/>
            </a:lvl1pPr>
            <a:lvl2pPr marL="456652" indent="0">
              <a:buNone/>
              <a:defRPr sz="1996" b="1"/>
            </a:lvl2pPr>
            <a:lvl3pPr marL="913304" indent="0">
              <a:buNone/>
              <a:defRPr sz="1796" b="1"/>
            </a:lvl3pPr>
            <a:lvl4pPr marL="1369956" indent="0">
              <a:buNone/>
              <a:defRPr sz="1600" b="1"/>
            </a:lvl4pPr>
            <a:lvl5pPr marL="1826607" indent="0">
              <a:buNone/>
              <a:defRPr sz="1600" b="1"/>
            </a:lvl5pPr>
            <a:lvl6pPr marL="2283258" indent="0">
              <a:buNone/>
              <a:defRPr sz="1600" b="1"/>
            </a:lvl6pPr>
            <a:lvl7pPr marL="2739910" indent="0">
              <a:buNone/>
              <a:defRPr sz="1600" b="1"/>
            </a:lvl7pPr>
            <a:lvl8pPr marL="3196561" indent="0">
              <a:buNone/>
              <a:defRPr sz="1600" b="1"/>
            </a:lvl8pPr>
            <a:lvl9pPr marL="36532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396"/>
            </a:lvl1pPr>
            <a:lvl2pPr>
              <a:defRPr sz="1996"/>
            </a:lvl2pPr>
            <a:lvl3pPr>
              <a:defRPr sz="1796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587CD-1E17-7647-BFC7-4560F2AB99E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892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8E032-CA3C-9B4D-9793-85A872120FC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8397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6CC37-215E-9E40-800C-5417F45CC22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40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0"/>
          </a:xfrm>
        </p:spPr>
        <p:txBody>
          <a:bodyPr anchor="b"/>
          <a:lstStyle>
            <a:lvl1pPr algn="l">
              <a:defRPr sz="199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273059"/>
            <a:ext cx="6815667" cy="5853113"/>
          </a:xfrm>
        </p:spPr>
        <p:txBody>
          <a:bodyPr/>
          <a:lstStyle>
            <a:lvl1pPr>
              <a:defRPr sz="3196"/>
            </a:lvl1pPr>
            <a:lvl2pPr>
              <a:defRPr sz="2796"/>
            </a:lvl2pPr>
            <a:lvl3pPr>
              <a:defRPr sz="2396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652" indent="0">
              <a:buNone/>
              <a:defRPr sz="1200"/>
            </a:lvl2pPr>
            <a:lvl3pPr marL="913304" indent="0">
              <a:buNone/>
              <a:defRPr sz="1000"/>
            </a:lvl3pPr>
            <a:lvl4pPr marL="1369956" indent="0">
              <a:buNone/>
              <a:defRPr sz="900"/>
            </a:lvl4pPr>
            <a:lvl5pPr marL="1826607" indent="0">
              <a:buNone/>
              <a:defRPr sz="900"/>
            </a:lvl5pPr>
            <a:lvl6pPr marL="2283258" indent="0">
              <a:buNone/>
              <a:defRPr sz="900"/>
            </a:lvl6pPr>
            <a:lvl7pPr marL="2739910" indent="0">
              <a:buNone/>
              <a:defRPr sz="900"/>
            </a:lvl7pPr>
            <a:lvl8pPr marL="3196561" indent="0">
              <a:buNone/>
              <a:defRPr sz="900"/>
            </a:lvl8pPr>
            <a:lvl9pPr marL="36532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BBD2A-551E-2B43-BF4F-E522576AD726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6411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9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196"/>
            </a:lvl1pPr>
            <a:lvl2pPr marL="456652" indent="0">
              <a:buNone/>
              <a:defRPr sz="2796"/>
            </a:lvl2pPr>
            <a:lvl3pPr marL="913304" indent="0">
              <a:buNone/>
              <a:defRPr sz="2396"/>
            </a:lvl3pPr>
            <a:lvl4pPr marL="1369956" indent="0">
              <a:buNone/>
              <a:defRPr sz="1996"/>
            </a:lvl4pPr>
            <a:lvl5pPr marL="1826607" indent="0">
              <a:buNone/>
              <a:defRPr sz="1996"/>
            </a:lvl5pPr>
            <a:lvl6pPr marL="2283258" indent="0">
              <a:buNone/>
              <a:defRPr sz="1996"/>
            </a:lvl6pPr>
            <a:lvl7pPr marL="2739910" indent="0">
              <a:buNone/>
              <a:defRPr sz="1996"/>
            </a:lvl7pPr>
            <a:lvl8pPr marL="3196561" indent="0">
              <a:buNone/>
              <a:defRPr sz="1996"/>
            </a:lvl8pPr>
            <a:lvl9pPr marL="3653213" indent="0">
              <a:buNone/>
              <a:defRPr sz="199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652" indent="0">
              <a:buNone/>
              <a:defRPr sz="1200"/>
            </a:lvl2pPr>
            <a:lvl3pPr marL="913304" indent="0">
              <a:buNone/>
              <a:defRPr sz="1000"/>
            </a:lvl3pPr>
            <a:lvl4pPr marL="1369956" indent="0">
              <a:buNone/>
              <a:defRPr sz="900"/>
            </a:lvl4pPr>
            <a:lvl5pPr marL="1826607" indent="0">
              <a:buNone/>
              <a:defRPr sz="900"/>
            </a:lvl5pPr>
            <a:lvl6pPr marL="2283258" indent="0">
              <a:buNone/>
              <a:defRPr sz="900"/>
            </a:lvl6pPr>
            <a:lvl7pPr marL="2739910" indent="0">
              <a:buNone/>
              <a:defRPr sz="900"/>
            </a:lvl7pPr>
            <a:lvl8pPr marL="3196561" indent="0">
              <a:buNone/>
              <a:defRPr sz="900"/>
            </a:lvl8pPr>
            <a:lvl9pPr marL="36532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43422-48C4-6348-A9FF-082A69FEBB5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291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06989-0736-0E4E-A6AA-3A751798E88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940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6CE4E-2644-A14E-BB95-9D01EBE3AC9A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806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/>
          <a:lstStyle/>
          <a:p>
            <a:fld id="{AB6C09D1-9D44-46E9-90D5-584F6311654E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804333" y="1341437"/>
            <a:ext cx="10549467" cy="4967288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7" name="Datumsplatzhalter 2"/>
          <p:cNvSpPr>
            <a:spLocks noGrp="1"/>
          </p:cNvSpPr>
          <p:nvPr>
            <p:ph type="dt" sz="half" idx="10"/>
          </p:nvPr>
        </p:nvSpPr>
        <p:spPr>
          <a:xfrm>
            <a:off x="7932830" y="6528895"/>
            <a:ext cx="3289777" cy="219508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srgbClr val="000000"/>
                </a:solidFill>
              </a:rPr>
              <a:t>Dpt. of Dermatology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7932829" y="6351778"/>
            <a:ext cx="3289777" cy="177118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Christoph Hoeller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182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8000" y="234000"/>
            <a:ext cx="109728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787829" y="2861046"/>
            <a:ext cx="10972800" cy="2283703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2864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85103"/>
            <a:ext cx="6172200" cy="45759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878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3" y="6287157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751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7" y="6287157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751"/>
            </a:lvl1pPr>
          </a:lstStyle>
          <a:p>
            <a:pPr lvl="0"/>
            <a:r>
              <a:rPr lang="en-GB" dirty="0"/>
              <a:t>References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9900" y="321299"/>
            <a:ext cx="11252200" cy="82172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7803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1" y="9"/>
            <a:ext cx="9141619" cy="3357563"/>
          </a:xfrm>
          <a:prstGeom prst="rect">
            <a:avLst/>
          </a:prstGeom>
        </p:spPr>
      </p:pic>
      <p:pic>
        <p:nvPicPr>
          <p:cNvPr id="16" name="Grafik 15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296244" y="9"/>
            <a:ext cx="7895758" cy="3357563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 bwMode="gray">
          <a:xfrm>
            <a:off x="-2" y="3573017"/>
            <a:ext cx="12192001" cy="1656000"/>
          </a:xfrm>
          <a:prstGeom prst="rect">
            <a:avLst/>
          </a:prstGeom>
          <a:solidFill>
            <a:srgbClr val="FEE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3921" tIns="35949" rIns="53921" bIns="35949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 defTabSz="913304"/>
            <a:endParaRPr lang="de-DE" sz="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08849" y="4077137"/>
            <a:ext cx="11373038" cy="936000"/>
          </a:xfrm>
        </p:spPr>
        <p:txBody>
          <a:bodyPr anchor="t"/>
          <a:lstStyle>
            <a:lvl1pPr algn="l">
              <a:lnSpc>
                <a:spcPct val="90000"/>
              </a:lnSpc>
              <a:defRPr sz="3595" baseline="0"/>
            </a:lvl1pPr>
          </a:lstStyle>
          <a:p>
            <a:r>
              <a:rPr lang="de-DE" dirty="0"/>
              <a:t>Titelzeile </a:t>
            </a:r>
            <a:br>
              <a:rPr lang="de-DE" dirty="0"/>
            </a:br>
            <a:r>
              <a:rPr lang="de-DE" dirty="0"/>
              <a:t>max. 2-zeilig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08849" y="3717033"/>
            <a:ext cx="11373038" cy="288000"/>
          </a:xfr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5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Dachzeile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08848" y="5373216"/>
            <a:ext cx="5542557" cy="107997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5" b="0">
                <a:latin typeface="+mn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5" b="0"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795" b="0"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795" b="0"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795" b="0">
                <a:latin typeface="+mn-lt"/>
              </a:defRPr>
            </a:lvl5pPr>
            <a:lvl6pPr marL="0" indent="0">
              <a:buNone/>
              <a:defRPr sz="1795">
                <a:latin typeface="+mn-lt"/>
              </a:defRPr>
            </a:lvl6pPr>
            <a:lvl7pPr marL="0" indent="0">
              <a:buNone/>
              <a:defRPr sz="1795">
                <a:latin typeface="+mn-lt"/>
              </a:defRPr>
            </a:lvl7pPr>
            <a:lvl8pPr marL="0" indent="0">
              <a:buNone/>
              <a:defRPr sz="1795">
                <a:latin typeface="+mn-lt"/>
              </a:defRPr>
            </a:lvl8pPr>
            <a:lvl9pPr marL="0" indent="0">
              <a:buNone/>
              <a:defRPr sz="1795">
                <a:latin typeface="+mn-lt"/>
              </a:defRPr>
            </a:lvl9pPr>
          </a:lstStyle>
          <a:p>
            <a:pPr lvl="0"/>
            <a:r>
              <a:rPr lang="de-DE" dirty="0"/>
              <a:t>Zusatzinformation (Autor | Datum)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Rechteck 10"/>
          <p:cNvSpPr/>
          <p:nvPr userDrawn="1"/>
        </p:nvSpPr>
        <p:spPr bwMode="gray">
          <a:xfrm>
            <a:off x="7" y="3429001"/>
            <a:ext cx="12191999" cy="72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5" tIns="45652" rIns="91305" bIns="45652" rtlCol="0" anchor="ctr"/>
          <a:lstStyle/>
          <a:p>
            <a:pPr algn="ctr" defTabSz="913304"/>
            <a:endParaRPr lang="de-DE" sz="1795" dirty="0">
              <a:solidFill>
                <a:srgbClr val="FFFFFF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08848" y="404664"/>
            <a:ext cx="880649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839657" y="6103794"/>
            <a:ext cx="1943494" cy="48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038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3" y="6287152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7" y="6287152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1000"/>
            </a:lvl1pPr>
          </a:lstStyle>
          <a:p>
            <a:pPr lvl="0"/>
            <a:r>
              <a:rPr lang="en-GB" dirty="0"/>
              <a:t>References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1458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396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899" y="6287144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1" y="6287144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GB" dirty="0"/>
              <a:t>References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97983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26" indent="0" algn="ctr">
              <a:buNone/>
              <a:defRPr/>
            </a:lvl2pPr>
            <a:lvl3pPr marL="913852" indent="0" algn="ctr">
              <a:buNone/>
              <a:defRPr/>
            </a:lvl3pPr>
            <a:lvl4pPr marL="1370778" indent="0" algn="ctr">
              <a:buNone/>
              <a:defRPr/>
            </a:lvl4pPr>
            <a:lvl5pPr marL="1827703" indent="0" algn="ctr">
              <a:buNone/>
              <a:defRPr/>
            </a:lvl5pPr>
            <a:lvl6pPr marL="2284628" indent="0" algn="ctr">
              <a:buNone/>
              <a:defRPr/>
            </a:lvl6pPr>
            <a:lvl7pPr marL="2741554" indent="0" algn="ctr">
              <a:buNone/>
              <a:defRPr/>
            </a:lvl7pPr>
            <a:lvl8pPr marL="3198480" indent="0" algn="ctr">
              <a:buNone/>
              <a:defRPr/>
            </a:lvl8pPr>
            <a:lvl9pPr marL="365540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D3DE2-D82D-FA4A-BAFB-0CEE743739A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478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8E87C-ADF7-3A4C-80AE-FDD699BA6AC8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626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5"/>
            <a:ext cx="10363200" cy="1362075"/>
          </a:xfrm>
        </p:spPr>
        <p:txBody>
          <a:bodyPr anchor="t"/>
          <a:lstStyle>
            <a:lvl1pPr algn="l">
              <a:defRPr sz="399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3"/>
            <a:ext cx="10363200" cy="1500187"/>
          </a:xfrm>
        </p:spPr>
        <p:txBody>
          <a:bodyPr anchor="b"/>
          <a:lstStyle>
            <a:lvl1pPr marL="0" indent="0">
              <a:buNone/>
              <a:defRPr sz="1998"/>
            </a:lvl1pPr>
            <a:lvl2pPr marL="456926" indent="0">
              <a:buNone/>
              <a:defRPr sz="1798"/>
            </a:lvl2pPr>
            <a:lvl3pPr marL="913852" indent="0">
              <a:buNone/>
              <a:defRPr sz="1600"/>
            </a:lvl3pPr>
            <a:lvl4pPr marL="1370778" indent="0">
              <a:buNone/>
              <a:defRPr sz="1400"/>
            </a:lvl4pPr>
            <a:lvl5pPr marL="1827703" indent="0">
              <a:buNone/>
              <a:defRPr sz="1400"/>
            </a:lvl5pPr>
            <a:lvl6pPr marL="2284628" indent="0">
              <a:buNone/>
              <a:defRPr sz="1400"/>
            </a:lvl6pPr>
            <a:lvl7pPr marL="2741554" indent="0">
              <a:buNone/>
              <a:defRPr sz="1400"/>
            </a:lvl7pPr>
            <a:lvl8pPr marL="3198480" indent="0">
              <a:buNone/>
              <a:defRPr sz="1400"/>
            </a:lvl8pPr>
            <a:lvl9pPr marL="365540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0A849-2DAC-2B49-89F2-727072CA5F4A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2314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798"/>
            </a:lvl1pPr>
            <a:lvl2pPr>
              <a:defRPr sz="2398"/>
            </a:lvl2pPr>
            <a:lvl3pPr>
              <a:defRPr sz="1998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798"/>
            </a:lvl1pPr>
            <a:lvl2pPr>
              <a:defRPr sz="2398"/>
            </a:lvl2pPr>
            <a:lvl3pPr>
              <a:defRPr sz="1998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4341E-4462-3B43-8E84-8AF8F225B7D9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9941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926" indent="0">
              <a:buNone/>
              <a:defRPr sz="1998" b="1"/>
            </a:lvl2pPr>
            <a:lvl3pPr marL="913852" indent="0">
              <a:buNone/>
              <a:defRPr sz="1798" b="1"/>
            </a:lvl3pPr>
            <a:lvl4pPr marL="1370778" indent="0">
              <a:buNone/>
              <a:defRPr sz="1600" b="1"/>
            </a:lvl4pPr>
            <a:lvl5pPr marL="1827703" indent="0">
              <a:buNone/>
              <a:defRPr sz="1600" b="1"/>
            </a:lvl5pPr>
            <a:lvl6pPr marL="2284628" indent="0">
              <a:buNone/>
              <a:defRPr sz="1600" b="1"/>
            </a:lvl6pPr>
            <a:lvl7pPr marL="2741554" indent="0">
              <a:buNone/>
              <a:defRPr sz="1600" b="1"/>
            </a:lvl7pPr>
            <a:lvl8pPr marL="3198480" indent="0">
              <a:buNone/>
              <a:defRPr sz="1600" b="1"/>
            </a:lvl8pPr>
            <a:lvl9pPr marL="365540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398"/>
            </a:lvl1pPr>
            <a:lvl2pPr>
              <a:defRPr sz="1998"/>
            </a:lvl2pPr>
            <a:lvl3pPr>
              <a:defRPr sz="179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926" indent="0">
              <a:buNone/>
              <a:defRPr sz="1998" b="1"/>
            </a:lvl2pPr>
            <a:lvl3pPr marL="913852" indent="0">
              <a:buNone/>
              <a:defRPr sz="1798" b="1"/>
            </a:lvl3pPr>
            <a:lvl4pPr marL="1370778" indent="0">
              <a:buNone/>
              <a:defRPr sz="1600" b="1"/>
            </a:lvl4pPr>
            <a:lvl5pPr marL="1827703" indent="0">
              <a:buNone/>
              <a:defRPr sz="1600" b="1"/>
            </a:lvl5pPr>
            <a:lvl6pPr marL="2284628" indent="0">
              <a:buNone/>
              <a:defRPr sz="1600" b="1"/>
            </a:lvl6pPr>
            <a:lvl7pPr marL="2741554" indent="0">
              <a:buNone/>
              <a:defRPr sz="1600" b="1"/>
            </a:lvl7pPr>
            <a:lvl8pPr marL="3198480" indent="0">
              <a:buNone/>
              <a:defRPr sz="1600" b="1"/>
            </a:lvl8pPr>
            <a:lvl9pPr marL="365540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398"/>
            </a:lvl1pPr>
            <a:lvl2pPr>
              <a:defRPr sz="1998"/>
            </a:lvl2pPr>
            <a:lvl3pPr>
              <a:defRPr sz="179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587CD-1E17-7647-BFC7-4560F2AB99E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5372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8E032-CA3C-9B4D-9793-85A872120FC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57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276865"/>
            <a:ext cx="6172200" cy="4584189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38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6CC37-215E-9E40-800C-5417F45CC22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7679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9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5"/>
            <a:ext cx="6815667" cy="5853113"/>
          </a:xfrm>
        </p:spPr>
        <p:txBody>
          <a:bodyPr/>
          <a:lstStyle>
            <a:lvl1pPr>
              <a:defRPr sz="3198"/>
            </a:lvl1pPr>
            <a:lvl2pPr>
              <a:defRPr sz="2798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26" indent="0">
              <a:buNone/>
              <a:defRPr sz="1200"/>
            </a:lvl2pPr>
            <a:lvl3pPr marL="913852" indent="0">
              <a:buNone/>
              <a:defRPr sz="1000"/>
            </a:lvl3pPr>
            <a:lvl4pPr marL="1370778" indent="0">
              <a:buNone/>
              <a:defRPr sz="900"/>
            </a:lvl4pPr>
            <a:lvl5pPr marL="1827703" indent="0">
              <a:buNone/>
              <a:defRPr sz="900"/>
            </a:lvl5pPr>
            <a:lvl6pPr marL="2284628" indent="0">
              <a:buNone/>
              <a:defRPr sz="900"/>
            </a:lvl6pPr>
            <a:lvl7pPr marL="2741554" indent="0">
              <a:buNone/>
              <a:defRPr sz="900"/>
            </a:lvl7pPr>
            <a:lvl8pPr marL="3198480" indent="0">
              <a:buNone/>
              <a:defRPr sz="900"/>
            </a:lvl8pPr>
            <a:lvl9pPr marL="36554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BBD2A-551E-2B43-BF4F-E522576AD726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664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198"/>
            </a:lvl1pPr>
            <a:lvl2pPr marL="456926" indent="0">
              <a:buNone/>
              <a:defRPr sz="2798"/>
            </a:lvl2pPr>
            <a:lvl3pPr marL="913852" indent="0">
              <a:buNone/>
              <a:defRPr sz="2398"/>
            </a:lvl3pPr>
            <a:lvl4pPr marL="1370778" indent="0">
              <a:buNone/>
              <a:defRPr sz="1998"/>
            </a:lvl4pPr>
            <a:lvl5pPr marL="1827703" indent="0">
              <a:buNone/>
              <a:defRPr sz="1998"/>
            </a:lvl5pPr>
            <a:lvl6pPr marL="2284628" indent="0">
              <a:buNone/>
              <a:defRPr sz="1998"/>
            </a:lvl6pPr>
            <a:lvl7pPr marL="2741554" indent="0">
              <a:buNone/>
              <a:defRPr sz="1998"/>
            </a:lvl7pPr>
            <a:lvl8pPr marL="3198480" indent="0">
              <a:buNone/>
              <a:defRPr sz="1998"/>
            </a:lvl8pPr>
            <a:lvl9pPr marL="3655406" indent="0">
              <a:buNone/>
              <a:defRPr sz="19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26" indent="0">
              <a:buNone/>
              <a:defRPr sz="1200"/>
            </a:lvl2pPr>
            <a:lvl3pPr marL="913852" indent="0">
              <a:buNone/>
              <a:defRPr sz="1000"/>
            </a:lvl3pPr>
            <a:lvl4pPr marL="1370778" indent="0">
              <a:buNone/>
              <a:defRPr sz="900"/>
            </a:lvl4pPr>
            <a:lvl5pPr marL="1827703" indent="0">
              <a:buNone/>
              <a:defRPr sz="900"/>
            </a:lvl5pPr>
            <a:lvl6pPr marL="2284628" indent="0">
              <a:buNone/>
              <a:defRPr sz="900"/>
            </a:lvl6pPr>
            <a:lvl7pPr marL="2741554" indent="0">
              <a:buNone/>
              <a:defRPr sz="900"/>
            </a:lvl7pPr>
            <a:lvl8pPr marL="3198480" indent="0">
              <a:buNone/>
              <a:defRPr sz="900"/>
            </a:lvl8pPr>
            <a:lvl9pPr marL="365540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43422-48C4-6348-A9FF-082A69FEBB55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3268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06989-0736-0E4E-A6AA-3A751798E882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644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6CE4E-2644-A14E-BB95-9D01EBE3AC9A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81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8000" y="234000"/>
            <a:ext cx="109728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787829" y="2861046"/>
            <a:ext cx="10972800" cy="2283703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303146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3" y="6287153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751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7" y="6287153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751"/>
            </a:lvl1pPr>
          </a:lstStyle>
          <a:p>
            <a:pPr lvl="0"/>
            <a:r>
              <a:rPr lang="en-GB" dirty="0"/>
              <a:t>References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9900" y="321295"/>
            <a:ext cx="11252200" cy="82172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08083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1" y="5"/>
            <a:ext cx="9141619" cy="3357563"/>
          </a:xfrm>
          <a:prstGeom prst="rect">
            <a:avLst/>
          </a:prstGeom>
        </p:spPr>
      </p:pic>
      <p:pic>
        <p:nvPicPr>
          <p:cNvPr id="16" name="Grafik 15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296244" y="5"/>
            <a:ext cx="7895758" cy="3357563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 bwMode="gray">
          <a:xfrm>
            <a:off x="-2" y="3573017"/>
            <a:ext cx="12192001" cy="1656000"/>
          </a:xfrm>
          <a:prstGeom prst="rect">
            <a:avLst/>
          </a:prstGeom>
          <a:solidFill>
            <a:srgbClr val="FEE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3949" tIns="35967" rIns="53949" bIns="35967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 defTabSz="913852"/>
            <a:endParaRPr lang="de-DE" sz="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08849" y="4077137"/>
            <a:ext cx="11373038" cy="936000"/>
          </a:xfrm>
        </p:spPr>
        <p:txBody>
          <a:bodyPr anchor="t"/>
          <a:lstStyle>
            <a:lvl1pPr algn="l">
              <a:lnSpc>
                <a:spcPct val="90000"/>
              </a:lnSpc>
              <a:defRPr sz="3597" baseline="0"/>
            </a:lvl1pPr>
          </a:lstStyle>
          <a:p>
            <a:r>
              <a:rPr lang="de-DE" dirty="0"/>
              <a:t>Titelzeile </a:t>
            </a:r>
            <a:br>
              <a:rPr lang="de-DE" dirty="0"/>
            </a:br>
            <a:r>
              <a:rPr lang="de-DE" dirty="0"/>
              <a:t>max. 2-zeilig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08849" y="3717033"/>
            <a:ext cx="11373038" cy="288000"/>
          </a:xfr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97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Dachzeile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08848" y="5373216"/>
            <a:ext cx="5542557" cy="107997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797" b="0">
                <a:latin typeface="+mn-l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797" b="0">
                <a:latin typeface="+mn-lt"/>
              </a:defRPr>
            </a:lvl5pPr>
            <a:lvl6pPr marL="0" indent="0">
              <a:buNone/>
              <a:defRPr sz="1797">
                <a:latin typeface="+mn-lt"/>
              </a:defRPr>
            </a:lvl6pPr>
            <a:lvl7pPr marL="0" indent="0">
              <a:buNone/>
              <a:defRPr sz="1797">
                <a:latin typeface="+mn-lt"/>
              </a:defRPr>
            </a:lvl7pPr>
            <a:lvl8pPr marL="0" indent="0">
              <a:buNone/>
              <a:defRPr sz="1797">
                <a:latin typeface="+mn-lt"/>
              </a:defRPr>
            </a:lvl8pPr>
            <a:lvl9pPr marL="0" indent="0">
              <a:buNone/>
              <a:defRPr sz="1797">
                <a:latin typeface="+mn-lt"/>
              </a:defRPr>
            </a:lvl9pPr>
          </a:lstStyle>
          <a:p>
            <a:pPr lvl="0"/>
            <a:r>
              <a:rPr lang="de-DE" dirty="0"/>
              <a:t>Zusatzinformation (Autor | Datum)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Rechteck 10"/>
          <p:cNvSpPr/>
          <p:nvPr userDrawn="1"/>
        </p:nvSpPr>
        <p:spPr bwMode="gray">
          <a:xfrm>
            <a:off x="5" y="3429001"/>
            <a:ext cx="12191999" cy="72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 defTabSz="913852"/>
            <a:endParaRPr lang="de-DE" sz="1797" dirty="0">
              <a:solidFill>
                <a:srgbClr val="FFFFFF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08848" y="404664"/>
            <a:ext cx="880649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839657" y="6103794"/>
            <a:ext cx="1943494" cy="48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0044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3" y="6287148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7" y="6287148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1000"/>
            </a:lvl1pPr>
          </a:lstStyle>
          <a:p>
            <a:pPr lvl="0"/>
            <a:r>
              <a:rPr lang="en-GB" dirty="0"/>
              <a:t>References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742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39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899" y="6287140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1" y="6287140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GB" dirty="0"/>
              <a:t>References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620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051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9899" y="6287140"/>
            <a:ext cx="5514340" cy="327025"/>
          </a:xfrm>
        </p:spPr>
        <p:txBody>
          <a:bodyPr bIns="0" anchor="b">
            <a:no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GB" dirty="0"/>
              <a:t>Footnotes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207761" y="6287140"/>
            <a:ext cx="5514340" cy="327025"/>
          </a:xfrm>
        </p:spPr>
        <p:txBody>
          <a:bodyPr bIns="0" anchor="b">
            <a:noAutofit/>
          </a:bodyPr>
          <a:lstStyle>
            <a:lvl1pPr marL="0" indent="0" algn="r">
              <a:buNone/>
              <a:defRPr sz="1000"/>
            </a:lvl1pPr>
          </a:lstStyle>
          <a:p>
            <a:pPr lvl="0"/>
            <a:r>
              <a:rPr lang="en-GB" dirty="0"/>
              <a:t>References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07536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23886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9656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1823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0381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58914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7334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572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9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2310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9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72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4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22567-DB23-427C-B99F-0BA720C11A2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6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AE9C44-9DAE-47EA-BF7B-527501938C3F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5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E89AC2A-E10E-091D-5D3A-99DD4185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580C0B-3E54-7FE3-FB2A-74C1C667B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DF323F-9FCD-AE01-8C6F-D33A73A6AA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90FD8-FA13-48B8-BA4D-098A1DA367BB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D1AC9-36CE-46DB-A078-78DF5CA21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69A759-EA26-2466-D906-E88C2CD00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E9B8C-FE64-46CC-869B-C0AE4E1E87A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92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7EBDC93-1EC0-3220-0804-8D069C59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CB1A53A-4CD5-BCFD-FB65-BA18C8779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7192EEF-C4A1-6196-17F1-191CD243E8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0DF1F2-5900-4F83-B196-1AEFC9B99E72}" type="datetimeFigureOut">
              <a:rPr lang="da-DK" smtClean="0"/>
              <a:t>27.11.2024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788E02B-4AE0-B71A-E684-5CD26B0B5D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868095-A843-A788-1810-F83A58125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A66B2E-848E-478F-BC31-056EAEE15E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63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08849" y="1124744"/>
            <a:ext cx="11373038" cy="72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08848" y="2204864"/>
            <a:ext cx="11337048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6</a:t>
            </a:r>
          </a:p>
          <a:p>
            <a:pPr lvl="6"/>
            <a:r>
              <a:rPr lang="de-DE" dirty="0"/>
              <a:t>7</a:t>
            </a:r>
          </a:p>
          <a:p>
            <a:pPr lvl="7"/>
            <a:r>
              <a:rPr lang="de-DE" dirty="0"/>
              <a:t>8</a:t>
            </a:r>
          </a:p>
          <a:p>
            <a:pPr lvl="8"/>
            <a:r>
              <a:rPr lang="de-DE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984206" y="332680"/>
            <a:ext cx="3023213" cy="216000"/>
          </a:xfrm>
          <a:prstGeom prst="rect">
            <a:avLst/>
          </a:prstGeom>
        </p:spPr>
        <p:txBody>
          <a:bodyPr vert="horz" lIns="0" tIns="28795" rIns="0" bIns="0" rtlCol="0" anchor="t"/>
          <a:lstStyle>
            <a:lvl1pPr algn="l"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fld id="{B5DB385E-B3B0-4F6B-AE0C-876846D0A2A7}" type="datetime1">
              <a:rPr lang="de-DE" smtClean="0"/>
              <a:t>27.11.24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6239978" y="332656"/>
            <a:ext cx="5182650" cy="216000"/>
          </a:xfrm>
          <a:prstGeom prst="rect">
            <a:avLst/>
          </a:prstGeom>
        </p:spPr>
        <p:txBody>
          <a:bodyPr vert="horz" lIns="0" tIns="28795" rIns="0" bIns="0" rtlCol="0" anchor="t"/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423244" y="332656"/>
            <a:ext cx="359906" cy="216000"/>
          </a:xfrm>
          <a:prstGeom prst="rect">
            <a:avLst/>
          </a:prstGeom>
        </p:spPr>
        <p:txBody>
          <a:bodyPr vert="horz" lIns="0" tIns="28795" rIns="0" bIns="0" rtlCol="0" anchor="t"/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9B00EF49-7894-4F53-A8DD-F7DB3BFC5032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24" name="Gruppieren 23"/>
          <p:cNvGrpSpPr/>
          <p:nvPr userDrawn="1"/>
        </p:nvGrpSpPr>
        <p:grpSpPr bwMode="gray">
          <a:xfrm>
            <a:off x="408849" y="-171392"/>
            <a:ext cx="11374302" cy="72000"/>
            <a:chOff x="306636" y="-675416"/>
            <a:chExt cx="8530727" cy="360000"/>
          </a:xfrm>
        </p:grpSpPr>
        <p:cxnSp>
          <p:nvCxnSpPr>
            <p:cNvPr id="13" name="Gerade Verbindung 12"/>
            <p:cNvCxnSpPr/>
            <p:nvPr userDrawn="1"/>
          </p:nvCxnSpPr>
          <p:spPr bwMode="gray">
            <a:xfrm>
              <a:off x="306636" y="-675416"/>
              <a:ext cx="0" cy="360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/>
            <p:nvPr userDrawn="1"/>
          </p:nvCxnSpPr>
          <p:spPr bwMode="gray">
            <a:xfrm>
              <a:off x="3006233" y="-675416"/>
              <a:ext cx="0" cy="360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 bwMode="gray">
            <a:xfrm>
              <a:off x="3222201" y="-675416"/>
              <a:ext cx="0" cy="360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/>
            <p:nvPr userDrawn="1"/>
          </p:nvCxnSpPr>
          <p:spPr bwMode="gray">
            <a:xfrm>
              <a:off x="4464016" y="-675416"/>
              <a:ext cx="0" cy="360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 bwMode="gray">
            <a:xfrm>
              <a:off x="4679983" y="-675416"/>
              <a:ext cx="0" cy="360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 bwMode="gray">
            <a:xfrm>
              <a:off x="5921798" y="-675416"/>
              <a:ext cx="0" cy="360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>
              <a:off x="6137766" y="-675416"/>
              <a:ext cx="0" cy="36000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 userDrawn="1"/>
          </p:nvCxnSpPr>
          <p:spPr bwMode="gray">
            <a:xfrm>
              <a:off x="8837363" y="-675416"/>
              <a:ext cx="0" cy="360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pieren 22"/>
          <p:cNvGrpSpPr/>
          <p:nvPr userDrawn="1"/>
        </p:nvGrpSpPr>
        <p:grpSpPr bwMode="gray">
          <a:xfrm>
            <a:off x="-240693" y="2204864"/>
            <a:ext cx="96000" cy="4248000"/>
            <a:chOff x="-756592" y="2204864"/>
            <a:chExt cx="360000" cy="4248472"/>
          </a:xfrm>
        </p:grpSpPr>
        <p:cxnSp>
          <p:nvCxnSpPr>
            <p:cNvPr id="21" name="Gerade Verbindung 20"/>
            <p:cNvCxnSpPr/>
            <p:nvPr userDrawn="1"/>
          </p:nvCxnSpPr>
          <p:spPr bwMode="gray">
            <a:xfrm rot="16200000">
              <a:off x="-576592" y="2024864"/>
              <a:ext cx="0" cy="360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 userDrawn="1"/>
          </p:nvCxnSpPr>
          <p:spPr bwMode="gray">
            <a:xfrm rot="16200000">
              <a:off x="-576592" y="6273336"/>
              <a:ext cx="0" cy="360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hteck 24"/>
          <p:cNvSpPr/>
          <p:nvPr userDrawn="1"/>
        </p:nvSpPr>
        <p:spPr bwMode="gray">
          <a:xfrm>
            <a:off x="4" y="764704"/>
            <a:ext cx="12191999" cy="36000"/>
          </a:xfrm>
          <a:prstGeom prst="rect">
            <a:avLst/>
          </a:prstGeom>
          <a:solidFill>
            <a:srgbClr val="EF7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3" tIns="45676" rIns="91353" bIns="45676" rtlCol="0" anchor="ctr"/>
          <a:lstStyle/>
          <a:p>
            <a:pPr algn="ctr"/>
            <a:endParaRPr lang="de-DE" sz="1797" dirty="0"/>
          </a:p>
        </p:txBody>
      </p:sp>
      <p:pic>
        <p:nvPicPr>
          <p:cNvPr id="32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08848" y="161660"/>
            <a:ext cx="431888" cy="459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839657" y="6103794"/>
            <a:ext cx="1943494" cy="48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8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l" defTabSz="913423" rtl="0" eaLnBrk="1" latinLnBrk="0" hangingPunct="1">
        <a:lnSpc>
          <a:spcPct val="90000"/>
        </a:lnSpc>
        <a:spcBef>
          <a:spcPct val="0"/>
        </a:spcBef>
        <a:buNone/>
        <a:defRPr sz="2797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3423" rtl="0" eaLnBrk="1" latinLnBrk="0" hangingPunct="1">
        <a:lnSpc>
          <a:spcPct val="105000"/>
        </a:lnSpc>
        <a:spcBef>
          <a:spcPts val="1996"/>
        </a:spcBef>
        <a:spcAft>
          <a:spcPts val="0"/>
        </a:spcAft>
        <a:buFont typeface="Arial" panose="020B0604020202020204" pitchFamily="34" charset="0"/>
        <a:buNone/>
        <a:defRPr sz="1797" b="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3423" rtl="0" eaLnBrk="1" latinLnBrk="0" hangingPunct="1">
        <a:lnSpc>
          <a:spcPct val="105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797" kern="1200">
          <a:solidFill>
            <a:schemeClr val="tx1"/>
          </a:solidFill>
          <a:latin typeface="+mj-lt"/>
          <a:ea typeface="+mn-ea"/>
          <a:cs typeface="+mn-cs"/>
        </a:defRPr>
      </a:lvl2pPr>
      <a:lvl3pPr marL="215768" indent="-215768" algn="l" defTabSz="913423" rtl="0" eaLnBrk="1" latinLnBrk="0" hangingPunct="1">
        <a:lnSpc>
          <a:spcPct val="105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j-lt"/>
          <a:ea typeface="+mn-ea"/>
          <a:cs typeface="+mn-cs"/>
        </a:defRPr>
      </a:lvl3pPr>
      <a:lvl4pPr marL="431537" indent="-215768" algn="l" defTabSz="913423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Symbol" panose="05050102010706020507" pitchFamily="18" charset="2"/>
        <a:buChar char="-"/>
        <a:defRPr sz="1797" kern="1200">
          <a:solidFill>
            <a:schemeClr val="tx1"/>
          </a:solidFill>
          <a:latin typeface="+mj-lt"/>
          <a:ea typeface="+mn-ea"/>
          <a:cs typeface="+mn-cs"/>
        </a:defRPr>
      </a:lvl4pPr>
      <a:lvl5pPr marL="647309" indent="-215768" algn="l" defTabSz="913423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Symbol" panose="05050102010706020507" pitchFamily="18" charset="2"/>
        <a:buChar char="-"/>
        <a:defRPr sz="1797" kern="1200">
          <a:solidFill>
            <a:schemeClr val="tx1"/>
          </a:solidFill>
          <a:latin typeface="+mj-lt"/>
          <a:ea typeface="+mn-ea"/>
          <a:cs typeface="+mn-cs"/>
        </a:defRPr>
      </a:lvl5pPr>
      <a:lvl6pPr marL="863077" indent="-215768" algn="l" defTabSz="913423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Symbol" panose="05050102010706020507" pitchFamily="18" charset="2"/>
        <a:buChar char="-"/>
        <a:defRPr sz="1797" kern="1200">
          <a:solidFill>
            <a:schemeClr val="tx1"/>
          </a:solidFill>
          <a:latin typeface="+mj-lt"/>
          <a:ea typeface="+mn-ea"/>
          <a:cs typeface="+mn-cs"/>
        </a:defRPr>
      </a:lvl6pPr>
      <a:lvl7pPr marL="863077" indent="-215768" algn="l" defTabSz="913423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Symbol" panose="05050102010706020507" pitchFamily="18" charset="2"/>
        <a:buChar char="-"/>
        <a:defRPr sz="1797" kern="1200">
          <a:solidFill>
            <a:schemeClr val="tx1"/>
          </a:solidFill>
          <a:latin typeface="+mj-lt"/>
          <a:ea typeface="+mn-ea"/>
          <a:cs typeface="+mn-cs"/>
        </a:defRPr>
      </a:lvl7pPr>
      <a:lvl8pPr marL="863077" indent="-215768" algn="l" defTabSz="913423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Symbol" panose="05050102010706020507" pitchFamily="18" charset="2"/>
        <a:buChar char="-"/>
        <a:defRPr sz="1797" kern="1200">
          <a:solidFill>
            <a:schemeClr val="tx1"/>
          </a:solidFill>
          <a:latin typeface="+mj-lt"/>
          <a:ea typeface="+mn-ea"/>
          <a:cs typeface="+mn-cs"/>
        </a:defRPr>
      </a:lvl8pPr>
      <a:lvl9pPr marL="863077" indent="-215768" algn="l" defTabSz="913423" rtl="0" eaLnBrk="1" latinLnBrk="0" hangingPunct="1">
        <a:lnSpc>
          <a:spcPct val="105000"/>
        </a:lnSpc>
        <a:spcBef>
          <a:spcPts val="0"/>
        </a:spcBef>
        <a:spcAft>
          <a:spcPts val="0"/>
        </a:spcAft>
        <a:buFont typeface="Symbol" panose="05050102010706020507" pitchFamily="18" charset="2"/>
        <a:buChar char="-"/>
        <a:defRPr sz="1797" kern="1200">
          <a:solidFill>
            <a:schemeClr val="tx1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6712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3423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70135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6845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3557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40268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196979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3691" algn="l" defTabSz="91342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4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3304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3304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3304" fontAlgn="base">
              <a:spcBef>
                <a:spcPct val="0"/>
              </a:spcBef>
              <a:spcAft>
                <a:spcPct val="0"/>
              </a:spcAft>
            </a:pPr>
            <a:fld id="{E55992BC-7F6A-5F43-A67B-CDEE6E34BEB8}" type="slidenum">
              <a:rPr lang="de-DE" smtClean="0">
                <a:solidFill>
                  <a:srgbClr val="000000"/>
                </a:solidFill>
              </a:rPr>
              <a:pPr defTabSz="913304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9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6652"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3304"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69956"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6607" algn="ctr" rtl="0" fontAlgn="base">
        <a:spcBef>
          <a:spcPct val="0"/>
        </a:spcBef>
        <a:spcAft>
          <a:spcPct val="0"/>
        </a:spcAft>
        <a:defRPr sz="4396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488" indent="-342488" algn="l" rtl="0" fontAlgn="base">
        <a:spcBef>
          <a:spcPct val="20000"/>
        </a:spcBef>
        <a:spcAft>
          <a:spcPct val="0"/>
        </a:spcAft>
        <a:buChar char="•"/>
        <a:defRPr sz="3196">
          <a:solidFill>
            <a:schemeClr val="tx1"/>
          </a:solidFill>
          <a:latin typeface="+mn-lt"/>
          <a:ea typeface="+mn-ea"/>
          <a:cs typeface="+mn-cs"/>
        </a:defRPr>
      </a:lvl1pPr>
      <a:lvl2pPr marL="742058" indent="-285406" algn="l" rtl="0" fontAlgn="base">
        <a:spcBef>
          <a:spcPct val="20000"/>
        </a:spcBef>
        <a:spcAft>
          <a:spcPct val="0"/>
        </a:spcAft>
        <a:buChar char="–"/>
        <a:defRPr sz="2796">
          <a:solidFill>
            <a:schemeClr val="tx1"/>
          </a:solidFill>
          <a:latin typeface="+mn-lt"/>
          <a:ea typeface="Arial" charset="0"/>
          <a:cs typeface="+mn-cs"/>
        </a:defRPr>
      </a:lvl2pPr>
      <a:lvl3pPr marL="1141628" indent="-228324" algn="l" rtl="0" fontAlgn="base">
        <a:spcBef>
          <a:spcPct val="20000"/>
        </a:spcBef>
        <a:spcAft>
          <a:spcPct val="0"/>
        </a:spcAft>
        <a:buChar char="•"/>
        <a:defRPr sz="2396">
          <a:solidFill>
            <a:schemeClr val="tx1"/>
          </a:solidFill>
          <a:latin typeface="+mn-lt"/>
          <a:ea typeface="Arial" charset="0"/>
          <a:cs typeface="+mn-cs"/>
        </a:defRPr>
      </a:lvl3pPr>
      <a:lvl4pPr marL="1598280" indent="-228324" algn="l" rtl="0" fontAlgn="base">
        <a:spcBef>
          <a:spcPct val="20000"/>
        </a:spcBef>
        <a:spcAft>
          <a:spcPct val="0"/>
        </a:spcAft>
        <a:buChar char="–"/>
        <a:defRPr sz="1996">
          <a:solidFill>
            <a:schemeClr val="tx1"/>
          </a:solidFill>
          <a:latin typeface="+mn-lt"/>
          <a:ea typeface="Arial" charset="0"/>
          <a:cs typeface="+mn-cs"/>
        </a:defRPr>
      </a:lvl4pPr>
      <a:lvl5pPr marL="2054932" indent="-228324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  <a:ea typeface="Arial" charset="0"/>
          <a:cs typeface="+mn-cs"/>
        </a:defRPr>
      </a:lvl5pPr>
      <a:lvl6pPr marL="2511584" indent="-228324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  <a:ea typeface="Arial" charset="0"/>
          <a:cs typeface="+mn-cs"/>
        </a:defRPr>
      </a:lvl6pPr>
      <a:lvl7pPr marL="2968235" indent="-228324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  <a:ea typeface="Arial" charset="0"/>
          <a:cs typeface="+mn-cs"/>
        </a:defRPr>
      </a:lvl7pPr>
      <a:lvl8pPr marL="3424887" indent="-228324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  <a:ea typeface="Arial" charset="0"/>
          <a:cs typeface="+mn-cs"/>
        </a:defRPr>
      </a:lvl8pPr>
      <a:lvl9pPr marL="3881538" indent="-228324" algn="l" rtl="0" fontAlgn="base">
        <a:spcBef>
          <a:spcPct val="20000"/>
        </a:spcBef>
        <a:spcAft>
          <a:spcPct val="0"/>
        </a:spcAft>
        <a:buChar char="»"/>
        <a:defRPr sz="1996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652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3304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9956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6607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3258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9910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6561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53213" algn="l" defTabSz="456652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2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3852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3852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3852" fontAlgn="base">
              <a:spcBef>
                <a:spcPct val="0"/>
              </a:spcBef>
              <a:spcAft>
                <a:spcPct val="0"/>
              </a:spcAft>
            </a:pPr>
            <a:fld id="{E55992BC-7F6A-5F43-A67B-CDEE6E34BEB8}" type="slidenum">
              <a:rPr lang="de-DE" smtClean="0">
                <a:solidFill>
                  <a:srgbClr val="000000"/>
                </a:solidFill>
              </a:rPr>
              <a:pPr defTabSz="913852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</p:sldLayoutIdLst>
  <p:txStyles>
    <p:titleStyle>
      <a:lvl1pPr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6926"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3852"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0778"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7703" algn="ctr" rtl="0" fontAlgn="base">
        <a:spcBef>
          <a:spcPct val="0"/>
        </a:spcBef>
        <a:spcAft>
          <a:spcPct val="0"/>
        </a:spcAft>
        <a:defRPr sz="4398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694" indent="-342694" algn="l" rtl="0" fontAlgn="base">
        <a:spcBef>
          <a:spcPct val="20000"/>
        </a:spcBef>
        <a:spcAft>
          <a:spcPct val="0"/>
        </a:spcAft>
        <a:buChar char="•"/>
        <a:defRPr sz="3198">
          <a:solidFill>
            <a:schemeClr val="tx1"/>
          </a:solidFill>
          <a:latin typeface="+mn-lt"/>
          <a:ea typeface="+mn-ea"/>
          <a:cs typeface="+mn-cs"/>
        </a:defRPr>
      </a:lvl1pPr>
      <a:lvl2pPr marL="742504" indent="-285578" algn="l" rtl="0" fontAlgn="base">
        <a:spcBef>
          <a:spcPct val="20000"/>
        </a:spcBef>
        <a:spcAft>
          <a:spcPct val="0"/>
        </a:spcAft>
        <a:buChar char="–"/>
        <a:defRPr sz="2798">
          <a:solidFill>
            <a:schemeClr val="tx1"/>
          </a:solidFill>
          <a:latin typeface="+mn-lt"/>
          <a:ea typeface="Arial" charset="0"/>
          <a:cs typeface="+mn-cs"/>
        </a:defRPr>
      </a:lvl2pPr>
      <a:lvl3pPr marL="1142314" indent="-228462" algn="l" rtl="0" fontAlgn="base">
        <a:spcBef>
          <a:spcPct val="20000"/>
        </a:spcBef>
        <a:spcAft>
          <a:spcPct val="0"/>
        </a:spcAft>
        <a:buChar char="•"/>
        <a:defRPr sz="2398">
          <a:solidFill>
            <a:schemeClr val="tx1"/>
          </a:solidFill>
          <a:latin typeface="+mn-lt"/>
          <a:ea typeface="Arial" charset="0"/>
          <a:cs typeface="+mn-cs"/>
        </a:defRPr>
      </a:lvl3pPr>
      <a:lvl4pPr marL="1599240" indent="-228462" algn="l" rtl="0" fontAlgn="base">
        <a:spcBef>
          <a:spcPct val="20000"/>
        </a:spcBef>
        <a:spcAft>
          <a:spcPct val="0"/>
        </a:spcAft>
        <a:buChar char="–"/>
        <a:defRPr sz="1998">
          <a:solidFill>
            <a:schemeClr val="tx1"/>
          </a:solidFill>
          <a:latin typeface="+mn-lt"/>
          <a:ea typeface="Arial" charset="0"/>
          <a:cs typeface="+mn-cs"/>
        </a:defRPr>
      </a:lvl4pPr>
      <a:lvl5pPr marL="2056166" indent="-228462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  <a:ea typeface="Arial" charset="0"/>
          <a:cs typeface="+mn-cs"/>
        </a:defRPr>
      </a:lvl5pPr>
      <a:lvl6pPr marL="2513092" indent="-228462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  <a:ea typeface="Arial" charset="0"/>
          <a:cs typeface="+mn-cs"/>
        </a:defRPr>
      </a:lvl6pPr>
      <a:lvl7pPr marL="2970017" indent="-228462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  <a:ea typeface="Arial" charset="0"/>
          <a:cs typeface="+mn-cs"/>
        </a:defRPr>
      </a:lvl7pPr>
      <a:lvl8pPr marL="3426943" indent="-228462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  <a:ea typeface="Arial" charset="0"/>
          <a:cs typeface="+mn-cs"/>
        </a:defRPr>
      </a:lvl8pPr>
      <a:lvl9pPr marL="3883868" indent="-228462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926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852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778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703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628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554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8480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5406" algn="l" defTabSz="45692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FE25-7F26-48C3-9210-9C051CF91CD9}" type="datetimeFigureOut">
              <a:rPr lang="de-DE" smtClean="0"/>
              <a:t>27.11.24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5DF43-FC6E-440C-9F61-F3DF2CF6A0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10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mads.heilskov@clin.au.dk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hyperlink" Target="mailto:mhj@clin.au.dk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microsoft.com/office/2007/relationships/hdphoto" Target="../media/hdphoto3.wdp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6" Type="http://schemas.microsoft.com/office/2007/relationships/hdphoto" Target="../media/hdphoto5.wdp"/><Relationship Id="rId5" Type="http://schemas.openxmlformats.org/officeDocument/2006/relationships/image" Target="../media/image52.png"/><Relationship Id="rId4" Type="http://schemas.microsoft.com/office/2007/relationships/hdphoto" Target="../media/hdphoto4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0.png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6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8562" y="2238632"/>
            <a:ext cx="10074876" cy="2380735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4800" dirty="0"/>
              <a:t>ELBS General Assembly 2024</a:t>
            </a:r>
            <a:br>
              <a:rPr lang="en-GB" sz="4800" dirty="0"/>
            </a:br>
            <a:br>
              <a:rPr lang="en-GB" sz="4800" dirty="0"/>
            </a:br>
            <a:r>
              <a:rPr lang="en-GB" sz="4800" dirty="0"/>
              <a:t>The clinical WG </a:t>
            </a:r>
            <a:br>
              <a:rPr lang="en-GB" sz="4800" dirty="0"/>
            </a:br>
            <a:br>
              <a:rPr lang="en-GB" sz="2000" dirty="0">
                <a:solidFill>
                  <a:srgbClr val="FF0000"/>
                </a:solidFill>
              </a:rPr>
            </a:b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8119" y="5214551"/>
            <a:ext cx="9144000" cy="109563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November 26</a:t>
            </a:r>
            <a:r>
              <a:rPr lang="en-GB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27</a:t>
            </a:r>
            <a:r>
              <a:rPr lang="en-GB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PRBB, Barcelona, Spain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78D9F-0B77-60BC-4B86-D6E401F0B90B}"/>
              </a:ext>
            </a:extLst>
          </p:cNvPr>
          <p:cNvSpPr txBox="1"/>
          <p:nvPr/>
        </p:nvSpPr>
        <p:spPr>
          <a:xfrm>
            <a:off x="8494613" y="3439631"/>
            <a:ext cx="30527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Nikolas von Bubnoff</a:t>
            </a:r>
            <a:br>
              <a:rPr lang="en-GB" sz="1800" dirty="0"/>
            </a:br>
            <a:r>
              <a:rPr lang="en-GB" sz="1800" dirty="0"/>
              <a:t>Rodrigo De Almeida Toledo</a:t>
            </a:r>
            <a:br>
              <a:rPr lang="en-GB" sz="1800" dirty="0"/>
            </a:br>
            <a:r>
              <a:rPr lang="en-GB" sz="1800" dirty="0"/>
              <a:t>Christoffer Gebhardt</a:t>
            </a:r>
            <a:br>
              <a:rPr lang="en-GB" sz="1800" dirty="0"/>
            </a:br>
            <a:r>
              <a:rPr lang="en-GB" sz="1800" dirty="0"/>
              <a:t>Jean-Yves Pierga</a:t>
            </a:r>
            <a:br>
              <a:rPr lang="en-GB" sz="1800" dirty="0"/>
            </a:br>
            <a:r>
              <a:rPr lang="en-GB" sz="1800" dirty="0"/>
              <a:t>Claus Lindbjerg Andersen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3444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3C6D7-8B5A-2D1D-E5EB-483CBF3EA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339ADDB-A1B1-E2F0-A5B4-15E46102B43F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AF0F549-4261-97DD-B30E-BC406F15D7EC}"/>
              </a:ext>
            </a:extLst>
          </p:cNvPr>
          <p:cNvSpPr txBox="1"/>
          <p:nvPr/>
        </p:nvSpPr>
        <p:spPr>
          <a:xfrm>
            <a:off x="455965" y="2488402"/>
            <a:ext cx="96120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Pheochromocytoma / Paraganglioma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Prognosis in advanced setting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 in the Hereditary setting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Gastroenteropancreatic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lung NE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Predictive biomarkers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TBD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5BF93AF-AC76-79FF-3AA2-AF631C49678E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54466D65-F925-23FD-19C3-F0F1FA588008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C9CB821-D9BB-3A00-5A37-A0ED44623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31619301-11A5-FE0C-E31A-2BD2A4E7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710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1354">
            <a:extLst>
              <a:ext uri="{FF2B5EF4-FFF2-40B4-BE49-F238E27FC236}">
                <a16:creationId xmlns:a16="http://schemas.microsoft.com/office/drawing/2014/main" id="{4D7B0E6E-6F2D-F366-EC45-E621AFEB2C83}"/>
              </a:ext>
            </a:extLst>
          </p:cNvPr>
          <p:cNvGrpSpPr/>
          <p:nvPr/>
        </p:nvGrpSpPr>
        <p:grpSpPr>
          <a:xfrm>
            <a:off x="158850" y="2745175"/>
            <a:ext cx="4637405" cy="3942062"/>
            <a:chOff x="1506219" y="2609744"/>
            <a:chExt cx="4713928" cy="3995427"/>
          </a:xfrm>
        </p:grpSpPr>
        <p:pic>
          <p:nvPicPr>
            <p:cNvPr id="62" name="Imagen 1239">
              <a:extLst>
                <a:ext uri="{FF2B5EF4-FFF2-40B4-BE49-F238E27FC236}">
                  <a16:creationId xmlns:a16="http://schemas.microsoft.com/office/drawing/2014/main" id="{EF13F171-B59B-658F-3415-BEDF3FACD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70C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1506219" y="6069624"/>
              <a:ext cx="1226095" cy="535547"/>
            </a:xfrm>
            <a:prstGeom prst="rect">
              <a:avLst/>
            </a:prstGeom>
            <a:noFill/>
          </p:spPr>
        </p:pic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4404E6E0-A01D-8926-A734-57CE2501C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51" y="2744067"/>
              <a:ext cx="855296" cy="1445834"/>
            </a:xfrm>
            <a:custGeom>
              <a:avLst/>
              <a:gdLst>
                <a:gd name="T0" fmla="*/ 54 w 114"/>
                <a:gd name="T1" fmla="*/ 47 h 214"/>
                <a:gd name="T2" fmla="*/ 29 w 114"/>
                <a:gd name="T3" fmla="*/ 69 h 214"/>
                <a:gd name="T4" fmla="*/ 11 w 114"/>
                <a:gd name="T5" fmla="*/ 83 h 214"/>
                <a:gd name="T6" fmla="*/ 22 w 114"/>
                <a:gd name="T7" fmla="*/ 120 h 214"/>
                <a:gd name="T8" fmla="*/ 29 w 114"/>
                <a:gd name="T9" fmla="*/ 130 h 214"/>
                <a:gd name="T10" fmla="*/ 15 w 114"/>
                <a:gd name="T11" fmla="*/ 163 h 214"/>
                <a:gd name="T12" fmla="*/ 7 w 114"/>
                <a:gd name="T13" fmla="*/ 196 h 214"/>
                <a:gd name="T14" fmla="*/ 18 w 114"/>
                <a:gd name="T15" fmla="*/ 210 h 214"/>
                <a:gd name="T16" fmla="*/ 44 w 114"/>
                <a:gd name="T17" fmla="*/ 203 h 214"/>
                <a:gd name="T18" fmla="*/ 33 w 114"/>
                <a:gd name="T19" fmla="*/ 246 h 214"/>
                <a:gd name="T20" fmla="*/ 25 w 114"/>
                <a:gd name="T21" fmla="*/ 282 h 214"/>
                <a:gd name="T22" fmla="*/ 40 w 114"/>
                <a:gd name="T23" fmla="*/ 279 h 214"/>
                <a:gd name="T24" fmla="*/ 47 w 114"/>
                <a:gd name="T25" fmla="*/ 261 h 214"/>
                <a:gd name="T26" fmla="*/ 73 w 114"/>
                <a:gd name="T27" fmla="*/ 268 h 214"/>
                <a:gd name="T28" fmla="*/ 58 w 114"/>
                <a:gd name="T29" fmla="*/ 330 h 214"/>
                <a:gd name="T30" fmla="*/ 51 w 114"/>
                <a:gd name="T31" fmla="*/ 362 h 214"/>
                <a:gd name="T32" fmla="*/ 80 w 114"/>
                <a:gd name="T33" fmla="*/ 377 h 214"/>
                <a:gd name="T34" fmla="*/ 127 w 114"/>
                <a:gd name="T35" fmla="*/ 355 h 214"/>
                <a:gd name="T36" fmla="*/ 138 w 114"/>
                <a:gd name="T37" fmla="*/ 366 h 214"/>
                <a:gd name="T38" fmla="*/ 145 w 114"/>
                <a:gd name="T39" fmla="*/ 416 h 214"/>
                <a:gd name="T40" fmla="*/ 167 w 114"/>
                <a:gd name="T41" fmla="*/ 438 h 214"/>
                <a:gd name="T42" fmla="*/ 163 w 114"/>
                <a:gd name="T43" fmla="*/ 482 h 214"/>
                <a:gd name="T44" fmla="*/ 149 w 114"/>
                <a:gd name="T45" fmla="*/ 489 h 214"/>
                <a:gd name="T46" fmla="*/ 120 w 114"/>
                <a:gd name="T47" fmla="*/ 496 h 214"/>
                <a:gd name="T48" fmla="*/ 94 w 114"/>
                <a:gd name="T49" fmla="*/ 521 h 214"/>
                <a:gd name="T50" fmla="*/ 73 w 114"/>
                <a:gd name="T51" fmla="*/ 547 h 214"/>
                <a:gd name="T52" fmla="*/ 105 w 114"/>
                <a:gd name="T53" fmla="*/ 565 h 214"/>
                <a:gd name="T54" fmla="*/ 58 w 114"/>
                <a:gd name="T55" fmla="*/ 612 h 214"/>
                <a:gd name="T56" fmla="*/ 69 w 114"/>
                <a:gd name="T57" fmla="*/ 641 h 214"/>
                <a:gd name="T58" fmla="*/ 102 w 114"/>
                <a:gd name="T59" fmla="*/ 630 h 214"/>
                <a:gd name="T60" fmla="*/ 120 w 114"/>
                <a:gd name="T61" fmla="*/ 641 h 214"/>
                <a:gd name="T62" fmla="*/ 171 w 114"/>
                <a:gd name="T63" fmla="*/ 637 h 214"/>
                <a:gd name="T64" fmla="*/ 178 w 114"/>
                <a:gd name="T65" fmla="*/ 648 h 214"/>
                <a:gd name="T66" fmla="*/ 109 w 114"/>
                <a:gd name="T67" fmla="*/ 674 h 214"/>
                <a:gd name="T68" fmla="*/ 84 w 114"/>
                <a:gd name="T69" fmla="*/ 706 h 214"/>
                <a:gd name="T70" fmla="*/ 29 w 114"/>
                <a:gd name="T71" fmla="*/ 757 h 214"/>
                <a:gd name="T72" fmla="*/ 58 w 114"/>
                <a:gd name="T73" fmla="*/ 768 h 214"/>
                <a:gd name="T74" fmla="*/ 127 w 114"/>
                <a:gd name="T75" fmla="*/ 750 h 214"/>
                <a:gd name="T76" fmla="*/ 163 w 114"/>
                <a:gd name="T77" fmla="*/ 717 h 214"/>
                <a:gd name="T78" fmla="*/ 218 w 114"/>
                <a:gd name="T79" fmla="*/ 713 h 214"/>
                <a:gd name="T80" fmla="*/ 261 w 114"/>
                <a:gd name="T81" fmla="*/ 703 h 214"/>
                <a:gd name="T82" fmla="*/ 309 w 114"/>
                <a:gd name="T83" fmla="*/ 706 h 214"/>
                <a:gd name="T84" fmla="*/ 378 w 114"/>
                <a:gd name="T85" fmla="*/ 684 h 214"/>
                <a:gd name="T86" fmla="*/ 345 w 114"/>
                <a:gd name="T87" fmla="*/ 655 h 214"/>
                <a:gd name="T88" fmla="*/ 360 w 114"/>
                <a:gd name="T89" fmla="*/ 623 h 214"/>
                <a:gd name="T90" fmla="*/ 385 w 114"/>
                <a:gd name="T91" fmla="*/ 616 h 214"/>
                <a:gd name="T92" fmla="*/ 407 w 114"/>
                <a:gd name="T93" fmla="*/ 565 h 214"/>
                <a:gd name="T94" fmla="*/ 316 w 114"/>
                <a:gd name="T95" fmla="*/ 532 h 214"/>
                <a:gd name="T96" fmla="*/ 305 w 114"/>
                <a:gd name="T97" fmla="*/ 471 h 214"/>
                <a:gd name="T98" fmla="*/ 312 w 114"/>
                <a:gd name="T99" fmla="*/ 449 h 214"/>
                <a:gd name="T100" fmla="*/ 287 w 114"/>
                <a:gd name="T101" fmla="*/ 409 h 214"/>
                <a:gd name="T102" fmla="*/ 232 w 114"/>
                <a:gd name="T103" fmla="*/ 319 h 214"/>
                <a:gd name="T104" fmla="*/ 174 w 114"/>
                <a:gd name="T105" fmla="*/ 254 h 214"/>
                <a:gd name="T106" fmla="*/ 171 w 114"/>
                <a:gd name="T107" fmla="*/ 235 h 214"/>
                <a:gd name="T108" fmla="*/ 182 w 114"/>
                <a:gd name="T109" fmla="*/ 206 h 214"/>
                <a:gd name="T110" fmla="*/ 218 w 114"/>
                <a:gd name="T111" fmla="*/ 130 h 214"/>
                <a:gd name="T112" fmla="*/ 160 w 114"/>
                <a:gd name="T113" fmla="*/ 98 h 214"/>
                <a:gd name="T114" fmla="*/ 84 w 114"/>
                <a:gd name="T115" fmla="*/ 120 h 214"/>
                <a:gd name="T116" fmla="*/ 109 w 114"/>
                <a:gd name="T117" fmla="*/ 80 h 214"/>
                <a:gd name="T118" fmla="*/ 145 w 114"/>
                <a:gd name="T119" fmla="*/ 7 h 214"/>
                <a:gd name="T120" fmla="*/ 69 w 114"/>
                <a:gd name="T121" fmla="*/ 11 h 2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14" h="214">
                  <a:moveTo>
                    <a:pt x="17" y="3"/>
                  </a:moveTo>
                  <a:cubicBezTo>
                    <a:pt x="17" y="3"/>
                    <a:pt x="14" y="3"/>
                    <a:pt x="14" y="5"/>
                  </a:cubicBezTo>
                  <a:cubicBezTo>
                    <a:pt x="14" y="6"/>
                    <a:pt x="12" y="9"/>
                    <a:pt x="13" y="10"/>
                  </a:cubicBezTo>
                  <a:cubicBezTo>
                    <a:pt x="14" y="11"/>
                    <a:pt x="17" y="13"/>
                    <a:pt x="15" y="13"/>
                  </a:cubicBezTo>
                  <a:cubicBezTo>
                    <a:pt x="14" y="14"/>
                    <a:pt x="13" y="13"/>
                    <a:pt x="12" y="13"/>
                  </a:cubicBezTo>
                  <a:cubicBezTo>
                    <a:pt x="11" y="13"/>
                    <a:pt x="10" y="14"/>
                    <a:pt x="10" y="15"/>
                  </a:cubicBezTo>
                  <a:cubicBezTo>
                    <a:pt x="10" y="17"/>
                    <a:pt x="11" y="18"/>
                    <a:pt x="9" y="18"/>
                  </a:cubicBezTo>
                  <a:cubicBezTo>
                    <a:pt x="8" y="19"/>
                    <a:pt x="7" y="17"/>
                    <a:pt x="8" y="19"/>
                  </a:cubicBezTo>
                  <a:cubicBezTo>
                    <a:pt x="9" y="20"/>
                    <a:pt x="10" y="19"/>
                    <a:pt x="11" y="20"/>
                  </a:cubicBezTo>
                  <a:cubicBezTo>
                    <a:pt x="12" y="22"/>
                    <a:pt x="11" y="22"/>
                    <a:pt x="10" y="22"/>
                  </a:cubicBezTo>
                  <a:cubicBezTo>
                    <a:pt x="9" y="23"/>
                    <a:pt x="9" y="22"/>
                    <a:pt x="7" y="22"/>
                  </a:cubicBezTo>
                  <a:cubicBezTo>
                    <a:pt x="6" y="22"/>
                    <a:pt x="3" y="22"/>
                    <a:pt x="3" y="23"/>
                  </a:cubicBezTo>
                  <a:cubicBezTo>
                    <a:pt x="3" y="24"/>
                    <a:pt x="3" y="26"/>
                    <a:pt x="4" y="27"/>
                  </a:cubicBezTo>
                  <a:cubicBezTo>
                    <a:pt x="4" y="28"/>
                    <a:pt x="1" y="28"/>
                    <a:pt x="3" y="29"/>
                  </a:cubicBezTo>
                  <a:cubicBezTo>
                    <a:pt x="4" y="30"/>
                    <a:pt x="5" y="31"/>
                    <a:pt x="5" y="31"/>
                  </a:cubicBezTo>
                  <a:cubicBezTo>
                    <a:pt x="5" y="31"/>
                    <a:pt x="9" y="33"/>
                    <a:pt x="6" y="33"/>
                  </a:cubicBezTo>
                  <a:cubicBezTo>
                    <a:pt x="3" y="32"/>
                    <a:pt x="1" y="29"/>
                    <a:pt x="2" y="32"/>
                  </a:cubicBezTo>
                  <a:cubicBezTo>
                    <a:pt x="3" y="35"/>
                    <a:pt x="3" y="36"/>
                    <a:pt x="4" y="36"/>
                  </a:cubicBezTo>
                  <a:cubicBezTo>
                    <a:pt x="5" y="37"/>
                    <a:pt x="6" y="38"/>
                    <a:pt x="6" y="38"/>
                  </a:cubicBezTo>
                  <a:cubicBezTo>
                    <a:pt x="7" y="37"/>
                    <a:pt x="7" y="35"/>
                    <a:pt x="8" y="36"/>
                  </a:cubicBezTo>
                  <a:cubicBezTo>
                    <a:pt x="9" y="37"/>
                    <a:pt x="11" y="39"/>
                    <a:pt x="9" y="40"/>
                  </a:cubicBezTo>
                  <a:cubicBezTo>
                    <a:pt x="7" y="40"/>
                    <a:pt x="6" y="39"/>
                    <a:pt x="6" y="40"/>
                  </a:cubicBezTo>
                  <a:cubicBezTo>
                    <a:pt x="7" y="42"/>
                    <a:pt x="8" y="43"/>
                    <a:pt x="6" y="43"/>
                  </a:cubicBezTo>
                  <a:cubicBezTo>
                    <a:pt x="4" y="43"/>
                    <a:pt x="3" y="43"/>
                    <a:pt x="4" y="45"/>
                  </a:cubicBezTo>
                  <a:cubicBezTo>
                    <a:pt x="4" y="46"/>
                    <a:pt x="5" y="48"/>
                    <a:pt x="4" y="48"/>
                  </a:cubicBezTo>
                  <a:cubicBezTo>
                    <a:pt x="3" y="48"/>
                    <a:pt x="2" y="48"/>
                    <a:pt x="3" y="49"/>
                  </a:cubicBezTo>
                  <a:cubicBezTo>
                    <a:pt x="3" y="50"/>
                    <a:pt x="3" y="51"/>
                    <a:pt x="2" y="51"/>
                  </a:cubicBezTo>
                  <a:cubicBezTo>
                    <a:pt x="1" y="52"/>
                    <a:pt x="0" y="54"/>
                    <a:pt x="2" y="54"/>
                  </a:cubicBezTo>
                  <a:cubicBezTo>
                    <a:pt x="3" y="54"/>
                    <a:pt x="4" y="55"/>
                    <a:pt x="4" y="55"/>
                  </a:cubicBezTo>
                  <a:cubicBezTo>
                    <a:pt x="4" y="55"/>
                    <a:pt x="3" y="55"/>
                    <a:pt x="3" y="56"/>
                  </a:cubicBezTo>
                  <a:cubicBezTo>
                    <a:pt x="2" y="57"/>
                    <a:pt x="1" y="58"/>
                    <a:pt x="3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7" y="58"/>
                    <a:pt x="7" y="57"/>
                  </a:cubicBezTo>
                  <a:cubicBezTo>
                    <a:pt x="8" y="57"/>
                    <a:pt x="9" y="56"/>
                    <a:pt x="10" y="55"/>
                  </a:cubicBezTo>
                  <a:cubicBezTo>
                    <a:pt x="11" y="54"/>
                    <a:pt x="16" y="47"/>
                    <a:pt x="16" y="47"/>
                  </a:cubicBezTo>
                  <a:cubicBezTo>
                    <a:pt x="17" y="47"/>
                    <a:pt x="12" y="55"/>
                    <a:pt x="12" y="56"/>
                  </a:cubicBezTo>
                  <a:cubicBezTo>
                    <a:pt x="12" y="58"/>
                    <a:pt x="10" y="59"/>
                    <a:pt x="10" y="60"/>
                  </a:cubicBezTo>
                  <a:cubicBezTo>
                    <a:pt x="9" y="61"/>
                    <a:pt x="7" y="62"/>
                    <a:pt x="7" y="63"/>
                  </a:cubicBezTo>
                  <a:cubicBezTo>
                    <a:pt x="6" y="63"/>
                    <a:pt x="6" y="65"/>
                    <a:pt x="7" y="66"/>
                  </a:cubicBezTo>
                  <a:cubicBezTo>
                    <a:pt x="8" y="67"/>
                    <a:pt x="10" y="67"/>
                    <a:pt x="9" y="68"/>
                  </a:cubicBezTo>
                  <a:cubicBezTo>
                    <a:pt x="8" y="69"/>
                    <a:pt x="7" y="68"/>
                    <a:pt x="7" y="70"/>
                  </a:cubicBezTo>
                  <a:cubicBezTo>
                    <a:pt x="7" y="72"/>
                    <a:pt x="8" y="73"/>
                    <a:pt x="7" y="73"/>
                  </a:cubicBezTo>
                  <a:cubicBezTo>
                    <a:pt x="6" y="73"/>
                    <a:pt x="4" y="76"/>
                    <a:pt x="5" y="76"/>
                  </a:cubicBezTo>
                  <a:cubicBezTo>
                    <a:pt x="7" y="77"/>
                    <a:pt x="9" y="76"/>
                    <a:pt x="7" y="78"/>
                  </a:cubicBezTo>
                  <a:cubicBezTo>
                    <a:pt x="5" y="81"/>
                    <a:pt x="1" y="87"/>
                    <a:pt x="4" y="89"/>
                  </a:cubicBezTo>
                  <a:cubicBezTo>
                    <a:pt x="8" y="90"/>
                    <a:pt x="7" y="86"/>
                    <a:pt x="8" y="85"/>
                  </a:cubicBezTo>
                  <a:cubicBezTo>
                    <a:pt x="9" y="83"/>
                    <a:pt x="9" y="80"/>
                    <a:pt x="10" y="80"/>
                  </a:cubicBezTo>
                  <a:cubicBezTo>
                    <a:pt x="10" y="79"/>
                    <a:pt x="11" y="78"/>
                    <a:pt x="11" y="77"/>
                  </a:cubicBezTo>
                  <a:cubicBezTo>
                    <a:pt x="11" y="75"/>
                    <a:pt x="11" y="74"/>
                    <a:pt x="11" y="73"/>
                  </a:cubicBezTo>
                  <a:cubicBezTo>
                    <a:pt x="10" y="73"/>
                    <a:pt x="9" y="72"/>
                    <a:pt x="10" y="71"/>
                  </a:cubicBezTo>
                  <a:cubicBezTo>
                    <a:pt x="11" y="70"/>
                    <a:pt x="10" y="70"/>
                    <a:pt x="11" y="69"/>
                  </a:cubicBezTo>
                  <a:cubicBezTo>
                    <a:pt x="12" y="68"/>
                    <a:pt x="11" y="71"/>
                    <a:pt x="13" y="72"/>
                  </a:cubicBezTo>
                  <a:cubicBezTo>
                    <a:pt x="15" y="73"/>
                    <a:pt x="16" y="72"/>
                    <a:pt x="16" y="72"/>
                  </a:cubicBezTo>
                  <a:cubicBezTo>
                    <a:pt x="16" y="72"/>
                    <a:pt x="17" y="71"/>
                    <a:pt x="17" y="70"/>
                  </a:cubicBezTo>
                  <a:cubicBezTo>
                    <a:pt x="17" y="69"/>
                    <a:pt x="18" y="71"/>
                    <a:pt x="19" y="72"/>
                  </a:cubicBezTo>
                  <a:cubicBezTo>
                    <a:pt x="21" y="73"/>
                    <a:pt x="22" y="71"/>
                    <a:pt x="20" y="74"/>
                  </a:cubicBezTo>
                  <a:cubicBezTo>
                    <a:pt x="18" y="77"/>
                    <a:pt x="16" y="78"/>
                    <a:pt x="18" y="80"/>
                  </a:cubicBezTo>
                  <a:cubicBezTo>
                    <a:pt x="19" y="81"/>
                    <a:pt x="19" y="81"/>
                    <a:pt x="19" y="83"/>
                  </a:cubicBezTo>
                  <a:cubicBezTo>
                    <a:pt x="19" y="85"/>
                    <a:pt x="20" y="84"/>
                    <a:pt x="18" y="86"/>
                  </a:cubicBezTo>
                  <a:cubicBezTo>
                    <a:pt x="16" y="88"/>
                    <a:pt x="15" y="90"/>
                    <a:pt x="16" y="91"/>
                  </a:cubicBezTo>
                  <a:cubicBezTo>
                    <a:pt x="16" y="93"/>
                    <a:pt x="17" y="91"/>
                    <a:pt x="16" y="94"/>
                  </a:cubicBezTo>
                  <a:cubicBezTo>
                    <a:pt x="15" y="96"/>
                    <a:pt x="15" y="96"/>
                    <a:pt x="14" y="97"/>
                  </a:cubicBezTo>
                  <a:cubicBezTo>
                    <a:pt x="14" y="98"/>
                    <a:pt x="11" y="98"/>
                    <a:pt x="12" y="98"/>
                  </a:cubicBezTo>
                  <a:cubicBezTo>
                    <a:pt x="14" y="99"/>
                    <a:pt x="12" y="99"/>
                    <a:pt x="14" y="100"/>
                  </a:cubicBezTo>
                  <a:cubicBezTo>
                    <a:pt x="16" y="101"/>
                    <a:pt x="16" y="98"/>
                    <a:pt x="17" y="99"/>
                  </a:cubicBezTo>
                  <a:cubicBezTo>
                    <a:pt x="17" y="101"/>
                    <a:pt x="15" y="106"/>
                    <a:pt x="17" y="105"/>
                  </a:cubicBezTo>
                  <a:cubicBezTo>
                    <a:pt x="19" y="104"/>
                    <a:pt x="16" y="99"/>
                    <a:pt x="19" y="100"/>
                  </a:cubicBezTo>
                  <a:cubicBezTo>
                    <a:pt x="21" y="101"/>
                    <a:pt x="21" y="104"/>
                    <a:pt x="22" y="104"/>
                  </a:cubicBezTo>
                  <a:cubicBezTo>
                    <a:pt x="24" y="104"/>
                    <a:pt x="22" y="99"/>
                    <a:pt x="25" y="102"/>
                  </a:cubicBezTo>
                  <a:cubicBezTo>
                    <a:pt x="28" y="104"/>
                    <a:pt x="27" y="102"/>
                    <a:pt x="28" y="101"/>
                  </a:cubicBezTo>
                  <a:cubicBezTo>
                    <a:pt x="28" y="99"/>
                    <a:pt x="30" y="100"/>
                    <a:pt x="31" y="101"/>
                  </a:cubicBezTo>
                  <a:cubicBezTo>
                    <a:pt x="32" y="101"/>
                    <a:pt x="34" y="98"/>
                    <a:pt x="35" y="98"/>
                  </a:cubicBezTo>
                  <a:cubicBezTo>
                    <a:pt x="37" y="98"/>
                    <a:pt x="36" y="96"/>
                    <a:pt x="37" y="95"/>
                  </a:cubicBezTo>
                  <a:cubicBezTo>
                    <a:pt x="38" y="95"/>
                    <a:pt x="37" y="99"/>
                    <a:pt x="40" y="99"/>
                  </a:cubicBezTo>
                  <a:cubicBezTo>
                    <a:pt x="42" y="98"/>
                    <a:pt x="47" y="97"/>
                    <a:pt x="44" y="99"/>
                  </a:cubicBezTo>
                  <a:cubicBezTo>
                    <a:pt x="41" y="101"/>
                    <a:pt x="37" y="98"/>
                    <a:pt x="38" y="101"/>
                  </a:cubicBezTo>
                  <a:cubicBezTo>
                    <a:pt x="39" y="104"/>
                    <a:pt x="36" y="105"/>
                    <a:pt x="36" y="107"/>
                  </a:cubicBezTo>
                  <a:cubicBezTo>
                    <a:pt x="36" y="109"/>
                    <a:pt x="35" y="109"/>
                    <a:pt x="37" y="111"/>
                  </a:cubicBezTo>
                  <a:cubicBezTo>
                    <a:pt x="38" y="112"/>
                    <a:pt x="39" y="112"/>
                    <a:pt x="40" y="113"/>
                  </a:cubicBezTo>
                  <a:cubicBezTo>
                    <a:pt x="40" y="113"/>
                    <a:pt x="40" y="114"/>
                    <a:pt x="40" y="115"/>
                  </a:cubicBezTo>
                  <a:cubicBezTo>
                    <a:pt x="40" y="117"/>
                    <a:pt x="41" y="117"/>
                    <a:pt x="42" y="117"/>
                  </a:cubicBezTo>
                  <a:cubicBezTo>
                    <a:pt x="43" y="118"/>
                    <a:pt x="44" y="117"/>
                    <a:pt x="44" y="117"/>
                  </a:cubicBezTo>
                  <a:cubicBezTo>
                    <a:pt x="44" y="117"/>
                    <a:pt x="45" y="115"/>
                    <a:pt x="46" y="116"/>
                  </a:cubicBezTo>
                  <a:cubicBezTo>
                    <a:pt x="47" y="117"/>
                    <a:pt x="45" y="119"/>
                    <a:pt x="46" y="121"/>
                  </a:cubicBezTo>
                  <a:cubicBezTo>
                    <a:pt x="47" y="122"/>
                    <a:pt x="46" y="120"/>
                    <a:pt x="45" y="123"/>
                  </a:cubicBezTo>
                  <a:cubicBezTo>
                    <a:pt x="44" y="127"/>
                    <a:pt x="45" y="127"/>
                    <a:pt x="45" y="128"/>
                  </a:cubicBezTo>
                  <a:cubicBezTo>
                    <a:pt x="44" y="129"/>
                    <a:pt x="42" y="128"/>
                    <a:pt x="43" y="129"/>
                  </a:cubicBezTo>
                  <a:cubicBezTo>
                    <a:pt x="44" y="131"/>
                    <a:pt x="45" y="131"/>
                    <a:pt x="45" y="133"/>
                  </a:cubicBezTo>
                  <a:cubicBezTo>
                    <a:pt x="44" y="134"/>
                    <a:pt x="42" y="134"/>
                    <a:pt x="44" y="135"/>
                  </a:cubicBezTo>
                  <a:cubicBezTo>
                    <a:pt x="45" y="136"/>
                    <a:pt x="49" y="136"/>
                    <a:pt x="47" y="137"/>
                  </a:cubicBezTo>
                  <a:cubicBezTo>
                    <a:pt x="45" y="138"/>
                    <a:pt x="43" y="137"/>
                    <a:pt x="42" y="136"/>
                  </a:cubicBezTo>
                  <a:cubicBezTo>
                    <a:pt x="42" y="135"/>
                    <a:pt x="41" y="133"/>
                    <a:pt x="41" y="135"/>
                  </a:cubicBezTo>
                  <a:cubicBezTo>
                    <a:pt x="42" y="137"/>
                    <a:pt x="43" y="138"/>
                    <a:pt x="42" y="138"/>
                  </a:cubicBezTo>
                  <a:cubicBezTo>
                    <a:pt x="40" y="139"/>
                    <a:pt x="38" y="136"/>
                    <a:pt x="38" y="137"/>
                  </a:cubicBezTo>
                  <a:cubicBezTo>
                    <a:pt x="38" y="138"/>
                    <a:pt x="36" y="139"/>
                    <a:pt x="35" y="138"/>
                  </a:cubicBezTo>
                  <a:cubicBezTo>
                    <a:pt x="34" y="138"/>
                    <a:pt x="34" y="135"/>
                    <a:pt x="33" y="137"/>
                  </a:cubicBezTo>
                  <a:cubicBezTo>
                    <a:pt x="32" y="138"/>
                    <a:pt x="32" y="137"/>
                    <a:pt x="31" y="137"/>
                  </a:cubicBezTo>
                  <a:cubicBezTo>
                    <a:pt x="30" y="137"/>
                    <a:pt x="29" y="139"/>
                    <a:pt x="29" y="138"/>
                  </a:cubicBezTo>
                  <a:cubicBezTo>
                    <a:pt x="28" y="137"/>
                    <a:pt x="26" y="138"/>
                    <a:pt x="26" y="140"/>
                  </a:cubicBezTo>
                  <a:cubicBezTo>
                    <a:pt x="26" y="141"/>
                    <a:pt x="27" y="143"/>
                    <a:pt x="26" y="144"/>
                  </a:cubicBezTo>
                  <a:cubicBezTo>
                    <a:pt x="24" y="145"/>
                    <a:pt x="23" y="144"/>
                    <a:pt x="22" y="146"/>
                  </a:cubicBezTo>
                  <a:cubicBezTo>
                    <a:pt x="21" y="147"/>
                    <a:pt x="19" y="146"/>
                    <a:pt x="20" y="148"/>
                  </a:cubicBezTo>
                  <a:cubicBezTo>
                    <a:pt x="20" y="150"/>
                    <a:pt x="21" y="148"/>
                    <a:pt x="19" y="150"/>
                  </a:cubicBezTo>
                  <a:cubicBezTo>
                    <a:pt x="18" y="151"/>
                    <a:pt x="18" y="152"/>
                    <a:pt x="20" y="151"/>
                  </a:cubicBezTo>
                  <a:cubicBezTo>
                    <a:pt x="22" y="151"/>
                    <a:pt x="21" y="151"/>
                    <a:pt x="23" y="149"/>
                  </a:cubicBezTo>
                  <a:cubicBezTo>
                    <a:pt x="24" y="148"/>
                    <a:pt x="27" y="147"/>
                    <a:pt x="28" y="147"/>
                  </a:cubicBezTo>
                  <a:cubicBezTo>
                    <a:pt x="28" y="148"/>
                    <a:pt x="28" y="147"/>
                    <a:pt x="29" y="149"/>
                  </a:cubicBezTo>
                  <a:cubicBezTo>
                    <a:pt x="29" y="151"/>
                    <a:pt x="29" y="154"/>
                    <a:pt x="29" y="156"/>
                  </a:cubicBezTo>
                  <a:cubicBezTo>
                    <a:pt x="30" y="158"/>
                    <a:pt x="30" y="161"/>
                    <a:pt x="28" y="162"/>
                  </a:cubicBezTo>
                  <a:cubicBezTo>
                    <a:pt x="25" y="163"/>
                    <a:pt x="24" y="163"/>
                    <a:pt x="23" y="165"/>
                  </a:cubicBezTo>
                  <a:cubicBezTo>
                    <a:pt x="23" y="166"/>
                    <a:pt x="24" y="164"/>
                    <a:pt x="21" y="166"/>
                  </a:cubicBezTo>
                  <a:cubicBezTo>
                    <a:pt x="18" y="169"/>
                    <a:pt x="18" y="169"/>
                    <a:pt x="16" y="169"/>
                  </a:cubicBezTo>
                  <a:cubicBezTo>
                    <a:pt x="14" y="170"/>
                    <a:pt x="12" y="166"/>
                    <a:pt x="13" y="170"/>
                  </a:cubicBezTo>
                  <a:cubicBezTo>
                    <a:pt x="14" y="173"/>
                    <a:pt x="14" y="172"/>
                    <a:pt x="14" y="174"/>
                  </a:cubicBezTo>
                  <a:cubicBezTo>
                    <a:pt x="13" y="176"/>
                    <a:pt x="14" y="175"/>
                    <a:pt x="16" y="176"/>
                  </a:cubicBezTo>
                  <a:cubicBezTo>
                    <a:pt x="18" y="177"/>
                    <a:pt x="17" y="177"/>
                    <a:pt x="19" y="177"/>
                  </a:cubicBezTo>
                  <a:cubicBezTo>
                    <a:pt x="20" y="177"/>
                    <a:pt x="20" y="174"/>
                    <a:pt x="22" y="174"/>
                  </a:cubicBezTo>
                  <a:cubicBezTo>
                    <a:pt x="23" y="174"/>
                    <a:pt x="23" y="172"/>
                    <a:pt x="24" y="172"/>
                  </a:cubicBezTo>
                  <a:cubicBezTo>
                    <a:pt x="26" y="173"/>
                    <a:pt x="25" y="174"/>
                    <a:pt x="26" y="174"/>
                  </a:cubicBezTo>
                  <a:cubicBezTo>
                    <a:pt x="28" y="174"/>
                    <a:pt x="28" y="172"/>
                    <a:pt x="28" y="174"/>
                  </a:cubicBezTo>
                  <a:cubicBezTo>
                    <a:pt x="28" y="176"/>
                    <a:pt x="23" y="176"/>
                    <a:pt x="25" y="177"/>
                  </a:cubicBezTo>
                  <a:cubicBezTo>
                    <a:pt x="27" y="178"/>
                    <a:pt x="27" y="177"/>
                    <a:pt x="28" y="177"/>
                  </a:cubicBezTo>
                  <a:cubicBezTo>
                    <a:pt x="30" y="177"/>
                    <a:pt x="29" y="176"/>
                    <a:pt x="31" y="177"/>
                  </a:cubicBezTo>
                  <a:cubicBezTo>
                    <a:pt x="32" y="177"/>
                    <a:pt x="32" y="175"/>
                    <a:pt x="33" y="177"/>
                  </a:cubicBezTo>
                  <a:cubicBezTo>
                    <a:pt x="34" y="178"/>
                    <a:pt x="37" y="181"/>
                    <a:pt x="38" y="181"/>
                  </a:cubicBezTo>
                  <a:cubicBezTo>
                    <a:pt x="40" y="181"/>
                    <a:pt x="39" y="179"/>
                    <a:pt x="41" y="179"/>
                  </a:cubicBezTo>
                  <a:cubicBezTo>
                    <a:pt x="43" y="180"/>
                    <a:pt x="43" y="178"/>
                    <a:pt x="44" y="178"/>
                  </a:cubicBezTo>
                  <a:cubicBezTo>
                    <a:pt x="46" y="178"/>
                    <a:pt x="45" y="176"/>
                    <a:pt x="47" y="176"/>
                  </a:cubicBezTo>
                  <a:cubicBezTo>
                    <a:pt x="49" y="177"/>
                    <a:pt x="47" y="177"/>
                    <a:pt x="50" y="175"/>
                  </a:cubicBezTo>
                  <a:cubicBezTo>
                    <a:pt x="52" y="173"/>
                    <a:pt x="51" y="172"/>
                    <a:pt x="52" y="172"/>
                  </a:cubicBezTo>
                  <a:cubicBezTo>
                    <a:pt x="54" y="173"/>
                    <a:pt x="54" y="172"/>
                    <a:pt x="54" y="172"/>
                  </a:cubicBezTo>
                  <a:cubicBezTo>
                    <a:pt x="54" y="172"/>
                    <a:pt x="51" y="178"/>
                    <a:pt x="49" y="179"/>
                  </a:cubicBezTo>
                  <a:cubicBezTo>
                    <a:pt x="46" y="180"/>
                    <a:pt x="46" y="180"/>
                    <a:pt x="44" y="183"/>
                  </a:cubicBezTo>
                  <a:cubicBezTo>
                    <a:pt x="43" y="186"/>
                    <a:pt x="41" y="188"/>
                    <a:pt x="39" y="187"/>
                  </a:cubicBezTo>
                  <a:cubicBezTo>
                    <a:pt x="36" y="186"/>
                    <a:pt x="36" y="185"/>
                    <a:pt x="34" y="186"/>
                  </a:cubicBezTo>
                  <a:cubicBezTo>
                    <a:pt x="32" y="186"/>
                    <a:pt x="32" y="185"/>
                    <a:pt x="30" y="186"/>
                  </a:cubicBezTo>
                  <a:cubicBezTo>
                    <a:pt x="28" y="187"/>
                    <a:pt x="26" y="187"/>
                    <a:pt x="27" y="188"/>
                  </a:cubicBezTo>
                  <a:cubicBezTo>
                    <a:pt x="28" y="190"/>
                    <a:pt x="32" y="192"/>
                    <a:pt x="28" y="191"/>
                  </a:cubicBezTo>
                  <a:cubicBezTo>
                    <a:pt x="24" y="190"/>
                    <a:pt x="24" y="188"/>
                    <a:pt x="23" y="191"/>
                  </a:cubicBezTo>
                  <a:cubicBezTo>
                    <a:pt x="23" y="193"/>
                    <a:pt x="25" y="193"/>
                    <a:pt x="23" y="195"/>
                  </a:cubicBezTo>
                  <a:cubicBezTo>
                    <a:pt x="22" y="197"/>
                    <a:pt x="24" y="196"/>
                    <a:pt x="21" y="197"/>
                  </a:cubicBezTo>
                  <a:cubicBezTo>
                    <a:pt x="19" y="198"/>
                    <a:pt x="19" y="196"/>
                    <a:pt x="18" y="199"/>
                  </a:cubicBezTo>
                  <a:cubicBezTo>
                    <a:pt x="17" y="201"/>
                    <a:pt x="17" y="200"/>
                    <a:pt x="16" y="202"/>
                  </a:cubicBezTo>
                  <a:cubicBezTo>
                    <a:pt x="15" y="205"/>
                    <a:pt x="9" y="209"/>
                    <a:pt x="8" y="209"/>
                  </a:cubicBezTo>
                  <a:cubicBezTo>
                    <a:pt x="6" y="209"/>
                    <a:pt x="5" y="209"/>
                    <a:pt x="6" y="211"/>
                  </a:cubicBezTo>
                  <a:cubicBezTo>
                    <a:pt x="7" y="214"/>
                    <a:pt x="8" y="214"/>
                    <a:pt x="9" y="214"/>
                  </a:cubicBezTo>
                  <a:cubicBezTo>
                    <a:pt x="9" y="214"/>
                    <a:pt x="10" y="210"/>
                    <a:pt x="11" y="212"/>
                  </a:cubicBezTo>
                  <a:cubicBezTo>
                    <a:pt x="12" y="213"/>
                    <a:pt x="17" y="214"/>
                    <a:pt x="16" y="212"/>
                  </a:cubicBezTo>
                  <a:cubicBezTo>
                    <a:pt x="16" y="209"/>
                    <a:pt x="17" y="208"/>
                    <a:pt x="19" y="207"/>
                  </a:cubicBezTo>
                  <a:cubicBezTo>
                    <a:pt x="20" y="207"/>
                    <a:pt x="21" y="206"/>
                    <a:pt x="22" y="205"/>
                  </a:cubicBezTo>
                  <a:cubicBezTo>
                    <a:pt x="23" y="204"/>
                    <a:pt x="22" y="202"/>
                    <a:pt x="24" y="203"/>
                  </a:cubicBezTo>
                  <a:cubicBezTo>
                    <a:pt x="26" y="204"/>
                    <a:pt x="32" y="207"/>
                    <a:pt x="35" y="207"/>
                  </a:cubicBezTo>
                  <a:cubicBezTo>
                    <a:pt x="37" y="207"/>
                    <a:pt x="38" y="206"/>
                    <a:pt x="37" y="204"/>
                  </a:cubicBezTo>
                  <a:cubicBezTo>
                    <a:pt x="37" y="202"/>
                    <a:pt x="36" y="201"/>
                    <a:pt x="38" y="199"/>
                  </a:cubicBezTo>
                  <a:cubicBezTo>
                    <a:pt x="39" y="198"/>
                    <a:pt x="38" y="196"/>
                    <a:pt x="40" y="198"/>
                  </a:cubicBezTo>
                  <a:cubicBezTo>
                    <a:pt x="42" y="199"/>
                    <a:pt x="43" y="199"/>
                    <a:pt x="45" y="198"/>
                  </a:cubicBezTo>
                  <a:cubicBezTo>
                    <a:pt x="47" y="196"/>
                    <a:pt x="47" y="194"/>
                    <a:pt x="49" y="196"/>
                  </a:cubicBezTo>
                  <a:cubicBezTo>
                    <a:pt x="51" y="198"/>
                    <a:pt x="51" y="197"/>
                    <a:pt x="52" y="199"/>
                  </a:cubicBezTo>
                  <a:cubicBezTo>
                    <a:pt x="52" y="201"/>
                    <a:pt x="54" y="201"/>
                    <a:pt x="57" y="200"/>
                  </a:cubicBezTo>
                  <a:cubicBezTo>
                    <a:pt x="59" y="200"/>
                    <a:pt x="60" y="198"/>
                    <a:pt x="60" y="197"/>
                  </a:cubicBezTo>
                  <a:cubicBezTo>
                    <a:pt x="59" y="196"/>
                    <a:pt x="61" y="196"/>
                    <a:pt x="62" y="197"/>
                  </a:cubicBezTo>
                  <a:cubicBezTo>
                    <a:pt x="64" y="197"/>
                    <a:pt x="64" y="199"/>
                    <a:pt x="66" y="199"/>
                  </a:cubicBezTo>
                  <a:cubicBezTo>
                    <a:pt x="67" y="198"/>
                    <a:pt x="66" y="190"/>
                    <a:pt x="68" y="192"/>
                  </a:cubicBezTo>
                  <a:cubicBezTo>
                    <a:pt x="70" y="194"/>
                    <a:pt x="70" y="195"/>
                    <a:pt x="72" y="194"/>
                  </a:cubicBezTo>
                  <a:cubicBezTo>
                    <a:pt x="74" y="194"/>
                    <a:pt x="76" y="190"/>
                    <a:pt x="76" y="193"/>
                  </a:cubicBezTo>
                  <a:cubicBezTo>
                    <a:pt x="77" y="197"/>
                    <a:pt x="78" y="196"/>
                    <a:pt x="79" y="196"/>
                  </a:cubicBezTo>
                  <a:cubicBezTo>
                    <a:pt x="80" y="196"/>
                    <a:pt x="80" y="194"/>
                    <a:pt x="82" y="194"/>
                  </a:cubicBezTo>
                  <a:cubicBezTo>
                    <a:pt x="83" y="195"/>
                    <a:pt x="84" y="194"/>
                    <a:pt x="85" y="195"/>
                  </a:cubicBezTo>
                  <a:cubicBezTo>
                    <a:pt x="87" y="196"/>
                    <a:pt x="92" y="195"/>
                    <a:pt x="94" y="194"/>
                  </a:cubicBezTo>
                  <a:cubicBezTo>
                    <a:pt x="96" y="193"/>
                    <a:pt x="97" y="192"/>
                    <a:pt x="98" y="192"/>
                  </a:cubicBezTo>
                  <a:cubicBezTo>
                    <a:pt x="100" y="191"/>
                    <a:pt x="100" y="190"/>
                    <a:pt x="101" y="191"/>
                  </a:cubicBezTo>
                  <a:cubicBezTo>
                    <a:pt x="102" y="191"/>
                    <a:pt x="102" y="190"/>
                    <a:pt x="104" y="189"/>
                  </a:cubicBezTo>
                  <a:cubicBezTo>
                    <a:pt x="106" y="188"/>
                    <a:pt x="108" y="183"/>
                    <a:pt x="108" y="182"/>
                  </a:cubicBezTo>
                  <a:cubicBezTo>
                    <a:pt x="108" y="181"/>
                    <a:pt x="106" y="182"/>
                    <a:pt x="103" y="182"/>
                  </a:cubicBezTo>
                  <a:cubicBezTo>
                    <a:pt x="101" y="183"/>
                    <a:pt x="100" y="183"/>
                    <a:pt x="98" y="183"/>
                  </a:cubicBezTo>
                  <a:cubicBezTo>
                    <a:pt x="96" y="182"/>
                    <a:pt x="93" y="183"/>
                    <a:pt x="95" y="181"/>
                  </a:cubicBezTo>
                  <a:cubicBezTo>
                    <a:pt x="97" y="180"/>
                    <a:pt x="98" y="179"/>
                    <a:pt x="98" y="178"/>
                  </a:cubicBezTo>
                  <a:cubicBezTo>
                    <a:pt x="99" y="178"/>
                    <a:pt x="101" y="176"/>
                    <a:pt x="101" y="175"/>
                  </a:cubicBezTo>
                  <a:cubicBezTo>
                    <a:pt x="101" y="174"/>
                    <a:pt x="101" y="174"/>
                    <a:pt x="101" y="173"/>
                  </a:cubicBezTo>
                  <a:cubicBezTo>
                    <a:pt x="100" y="173"/>
                    <a:pt x="100" y="172"/>
                    <a:pt x="99" y="172"/>
                  </a:cubicBezTo>
                  <a:cubicBezTo>
                    <a:pt x="99" y="172"/>
                    <a:pt x="100" y="172"/>
                    <a:pt x="102" y="172"/>
                  </a:cubicBezTo>
                  <a:cubicBezTo>
                    <a:pt x="103" y="173"/>
                    <a:pt x="103" y="172"/>
                    <a:pt x="105" y="173"/>
                  </a:cubicBezTo>
                  <a:cubicBezTo>
                    <a:pt x="106" y="173"/>
                    <a:pt x="106" y="173"/>
                    <a:pt x="107" y="172"/>
                  </a:cubicBezTo>
                  <a:cubicBezTo>
                    <a:pt x="108" y="171"/>
                    <a:pt x="107" y="172"/>
                    <a:pt x="106" y="170"/>
                  </a:cubicBezTo>
                  <a:cubicBezTo>
                    <a:pt x="105" y="168"/>
                    <a:pt x="105" y="166"/>
                    <a:pt x="107" y="166"/>
                  </a:cubicBezTo>
                  <a:cubicBezTo>
                    <a:pt x="109" y="166"/>
                    <a:pt x="109" y="168"/>
                    <a:pt x="111" y="165"/>
                  </a:cubicBezTo>
                  <a:cubicBezTo>
                    <a:pt x="112" y="162"/>
                    <a:pt x="112" y="164"/>
                    <a:pt x="113" y="161"/>
                  </a:cubicBezTo>
                  <a:cubicBezTo>
                    <a:pt x="113" y="158"/>
                    <a:pt x="114" y="159"/>
                    <a:pt x="112" y="156"/>
                  </a:cubicBezTo>
                  <a:cubicBezTo>
                    <a:pt x="111" y="153"/>
                    <a:pt x="105" y="144"/>
                    <a:pt x="100" y="145"/>
                  </a:cubicBezTo>
                  <a:cubicBezTo>
                    <a:pt x="96" y="146"/>
                    <a:pt x="91" y="144"/>
                    <a:pt x="92" y="146"/>
                  </a:cubicBezTo>
                  <a:cubicBezTo>
                    <a:pt x="92" y="148"/>
                    <a:pt x="93" y="152"/>
                    <a:pt x="91" y="150"/>
                  </a:cubicBezTo>
                  <a:cubicBezTo>
                    <a:pt x="89" y="149"/>
                    <a:pt x="86" y="149"/>
                    <a:pt x="87" y="147"/>
                  </a:cubicBezTo>
                  <a:cubicBezTo>
                    <a:pt x="88" y="144"/>
                    <a:pt x="89" y="142"/>
                    <a:pt x="90" y="141"/>
                  </a:cubicBezTo>
                  <a:cubicBezTo>
                    <a:pt x="91" y="140"/>
                    <a:pt x="91" y="140"/>
                    <a:pt x="91" y="139"/>
                  </a:cubicBezTo>
                  <a:cubicBezTo>
                    <a:pt x="91" y="138"/>
                    <a:pt x="91" y="133"/>
                    <a:pt x="88" y="132"/>
                  </a:cubicBezTo>
                  <a:cubicBezTo>
                    <a:pt x="85" y="131"/>
                    <a:pt x="89" y="131"/>
                    <a:pt x="84" y="130"/>
                  </a:cubicBezTo>
                  <a:cubicBezTo>
                    <a:pt x="78" y="129"/>
                    <a:pt x="76" y="128"/>
                    <a:pt x="75" y="127"/>
                  </a:cubicBezTo>
                  <a:cubicBezTo>
                    <a:pt x="75" y="127"/>
                    <a:pt x="86" y="128"/>
                    <a:pt x="87" y="129"/>
                  </a:cubicBezTo>
                  <a:cubicBezTo>
                    <a:pt x="89" y="129"/>
                    <a:pt x="91" y="129"/>
                    <a:pt x="89" y="127"/>
                  </a:cubicBezTo>
                  <a:cubicBezTo>
                    <a:pt x="88" y="126"/>
                    <a:pt x="87" y="125"/>
                    <a:pt x="86" y="124"/>
                  </a:cubicBezTo>
                  <a:cubicBezTo>
                    <a:pt x="84" y="123"/>
                    <a:pt x="83" y="122"/>
                    <a:pt x="83" y="121"/>
                  </a:cubicBezTo>
                  <a:cubicBezTo>
                    <a:pt x="83" y="119"/>
                    <a:pt x="83" y="119"/>
                    <a:pt x="83" y="118"/>
                  </a:cubicBezTo>
                  <a:cubicBezTo>
                    <a:pt x="84" y="117"/>
                    <a:pt x="84" y="117"/>
                    <a:pt x="83" y="116"/>
                  </a:cubicBezTo>
                  <a:cubicBezTo>
                    <a:pt x="81" y="115"/>
                    <a:pt x="80" y="114"/>
                    <a:pt x="79" y="113"/>
                  </a:cubicBezTo>
                  <a:cubicBezTo>
                    <a:pt x="78" y="113"/>
                    <a:pt x="74" y="104"/>
                    <a:pt x="71" y="106"/>
                  </a:cubicBezTo>
                  <a:cubicBezTo>
                    <a:pt x="67" y="108"/>
                    <a:pt x="71" y="104"/>
                    <a:pt x="68" y="101"/>
                  </a:cubicBezTo>
                  <a:cubicBezTo>
                    <a:pt x="66" y="97"/>
                    <a:pt x="66" y="95"/>
                    <a:pt x="66" y="93"/>
                  </a:cubicBezTo>
                  <a:cubicBezTo>
                    <a:pt x="66" y="91"/>
                    <a:pt x="63" y="91"/>
                    <a:pt x="64" y="88"/>
                  </a:cubicBezTo>
                  <a:cubicBezTo>
                    <a:pt x="65" y="84"/>
                    <a:pt x="66" y="84"/>
                    <a:pt x="63" y="82"/>
                  </a:cubicBezTo>
                  <a:cubicBezTo>
                    <a:pt x="60" y="80"/>
                    <a:pt x="60" y="79"/>
                    <a:pt x="59" y="78"/>
                  </a:cubicBezTo>
                  <a:cubicBezTo>
                    <a:pt x="58" y="77"/>
                    <a:pt x="56" y="75"/>
                    <a:pt x="53" y="73"/>
                  </a:cubicBezTo>
                  <a:cubicBezTo>
                    <a:pt x="50" y="72"/>
                    <a:pt x="49" y="71"/>
                    <a:pt x="48" y="70"/>
                  </a:cubicBezTo>
                  <a:cubicBezTo>
                    <a:pt x="46" y="70"/>
                    <a:pt x="47" y="70"/>
                    <a:pt x="43" y="71"/>
                  </a:cubicBezTo>
                  <a:cubicBezTo>
                    <a:pt x="40" y="72"/>
                    <a:pt x="37" y="71"/>
                    <a:pt x="34" y="70"/>
                  </a:cubicBezTo>
                  <a:cubicBezTo>
                    <a:pt x="31" y="70"/>
                    <a:pt x="41" y="70"/>
                    <a:pt x="43" y="68"/>
                  </a:cubicBezTo>
                  <a:cubicBezTo>
                    <a:pt x="45" y="66"/>
                    <a:pt x="44" y="65"/>
                    <a:pt x="47" y="65"/>
                  </a:cubicBezTo>
                  <a:cubicBezTo>
                    <a:pt x="50" y="66"/>
                    <a:pt x="52" y="65"/>
                    <a:pt x="50" y="63"/>
                  </a:cubicBezTo>
                  <a:cubicBezTo>
                    <a:pt x="49" y="62"/>
                    <a:pt x="48" y="61"/>
                    <a:pt x="46" y="61"/>
                  </a:cubicBezTo>
                  <a:cubicBezTo>
                    <a:pt x="44" y="62"/>
                    <a:pt x="44" y="61"/>
                    <a:pt x="43" y="61"/>
                  </a:cubicBezTo>
                  <a:cubicBezTo>
                    <a:pt x="42" y="60"/>
                    <a:pt x="48" y="58"/>
                    <a:pt x="50" y="57"/>
                  </a:cubicBezTo>
                  <a:cubicBezTo>
                    <a:pt x="51" y="55"/>
                    <a:pt x="51" y="53"/>
                    <a:pt x="52" y="51"/>
                  </a:cubicBezTo>
                  <a:cubicBezTo>
                    <a:pt x="54" y="49"/>
                    <a:pt x="56" y="46"/>
                    <a:pt x="56" y="44"/>
                  </a:cubicBezTo>
                  <a:cubicBezTo>
                    <a:pt x="56" y="42"/>
                    <a:pt x="55" y="40"/>
                    <a:pt x="57" y="39"/>
                  </a:cubicBezTo>
                  <a:cubicBezTo>
                    <a:pt x="59" y="38"/>
                    <a:pt x="60" y="38"/>
                    <a:pt x="60" y="36"/>
                  </a:cubicBezTo>
                  <a:cubicBezTo>
                    <a:pt x="60" y="35"/>
                    <a:pt x="60" y="31"/>
                    <a:pt x="59" y="29"/>
                  </a:cubicBezTo>
                  <a:cubicBezTo>
                    <a:pt x="59" y="28"/>
                    <a:pt x="59" y="27"/>
                    <a:pt x="55" y="27"/>
                  </a:cubicBezTo>
                  <a:cubicBezTo>
                    <a:pt x="52" y="28"/>
                    <a:pt x="54" y="28"/>
                    <a:pt x="50" y="27"/>
                  </a:cubicBezTo>
                  <a:cubicBezTo>
                    <a:pt x="45" y="27"/>
                    <a:pt x="47" y="26"/>
                    <a:pt x="44" y="27"/>
                  </a:cubicBezTo>
                  <a:cubicBezTo>
                    <a:pt x="42" y="27"/>
                    <a:pt x="42" y="28"/>
                    <a:pt x="40" y="28"/>
                  </a:cubicBezTo>
                  <a:cubicBezTo>
                    <a:pt x="37" y="29"/>
                    <a:pt x="38" y="28"/>
                    <a:pt x="35" y="29"/>
                  </a:cubicBezTo>
                  <a:cubicBezTo>
                    <a:pt x="33" y="30"/>
                    <a:pt x="33" y="26"/>
                    <a:pt x="30" y="30"/>
                  </a:cubicBezTo>
                  <a:cubicBezTo>
                    <a:pt x="27" y="34"/>
                    <a:pt x="22" y="35"/>
                    <a:pt x="23" y="33"/>
                  </a:cubicBezTo>
                  <a:cubicBezTo>
                    <a:pt x="24" y="31"/>
                    <a:pt x="28" y="29"/>
                    <a:pt x="27" y="29"/>
                  </a:cubicBezTo>
                  <a:cubicBezTo>
                    <a:pt x="25" y="28"/>
                    <a:pt x="25" y="25"/>
                    <a:pt x="27" y="26"/>
                  </a:cubicBezTo>
                  <a:cubicBezTo>
                    <a:pt x="29" y="27"/>
                    <a:pt x="31" y="25"/>
                    <a:pt x="31" y="24"/>
                  </a:cubicBezTo>
                  <a:cubicBezTo>
                    <a:pt x="31" y="23"/>
                    <a:pt x="31" y="23"/>
                    <a:pt x="30" y="22"/>
                  </a:cubicBezTo>
                  <a:cubicBezTo>
                    <a:pt x="29" y="20"/>
                    <a:pt x="28" y="21"/>
                    <a:pt x="30" y="19"/>
                  </a:cubicBezTo>
                  <a:cubicBezTo>
                    <a:pt x="33" y="18"/>
                    <a:pt x="33" y="16"/>
                    <a:pt x="35" y="15"/>
                  </a:cubicBezTo>
                  <a:cubicBezTo>
                    <a:pt x="36" y="13"/>
                    <a:pt x="45" y="8"/>
                    <a:pt x="43" y="6"/>
                  </a:cubicBezTo>
                  <a:cubicBezTo>
                    <a:pt x="41" y="4"/>
                    <a:pt x="43" y="0"/>
                    <a:pt x="40" y="2"/>
                  </a:cubicBezTo>
                  <a:cubicBezTo>
                    <a:pt x="36" y="4"/>
                    <a:pt x="35" y="1"/>
                    <a:pt x="33" y="3"/>
                  </a:cubicBezTo>
                  <a:cubicBezTo>
                    <a:pt x="31" y="6"/>
                    <a:pt x="31" y="1"/>
                    <a:pt x="28" y="3"/>
                  </a:cubicBezTo>
                  <a:cubicBezTo>
                    <a:pt x="26" y="5"/>
                    <a:pt x="24" y="5"/>
                    <a:pt x="22" y="4"/>
                  </a:cubicBezTo>
                  <a:cubicBezTo>
                    <a:pt x="20" y="4"/>
                    <a:pt x="19" y="3"/>
                    <a:pt x="19" y="3"/>
                  </a:cubicBezTo>
                  <a:cubicBezTo>
                    <a:pt x="19" y="2"/>
                    <a:pt x="17" y="3"/>
                    <a:pt x="17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id="{605BA27C-0978-C750-3343-BFA6F2D08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466" y="2764589"/>
              <a:ext cx="134286" cy="149248"/>
            </a:xfrm>
            <a:custGeom>
              <a:avLst/>
              <a:gdLst>
                <a:gd name="T0" fmla="*/ 58 w 18"/>
                <a:gd name="T1" fmla="*/ 18 h 22"/>
                <a:gd name="T2" fmla="*/ 47 w 18"/>
                <a:gd name="T3" fmla="*/ 15 h 22"/>
                <a:gd name="T4" fmla="*/ 33 w 18"/>
                <a:gd name="T5" fmla="*/ 29 h 22"/>
                <a:gd name="T6" fmla="*/ 18 w 18"/>
                <a:gd name="T7" fmla="*/ 40 h 22"/>
                <a:gd name="T8" fmla="*/ 7 w 18"/>
                <a:gd name="T9" fmla="*/ 44 h 22"/>
                <a:gd name="T10" fmla="*/ 22 w 18"/>
                <a:gd name="T11" fmla="*/ 62 h 22"/>
                <a:gd name="T12" fmla="*/ 18 w 18"/>
                <a:gd name="T13" fmla="*/ 80 h 22"/>
                <a:gd name="T14" fmla="*/ 40 w 18"/>
                <a:gd name="T15" fmla="*/ 65 h 22"/>
                <a:gd name="T16" fmla="*/ 47 w 18"/>
                <a:gd name="T17" fmla="*/ 44 h 22"/>
                <a:gd name="T18" fmla="*/ 58 w 18"/>
                <a:gd name="T19" fmla="*/ 36 h 22"/>
                <a:gd name="T20" fmla="*/ 58 w 18"/>
                <a:gd name="T21" fmla="*/ 18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" h="22">
                  <a:moveTo>
                    <a:pt x="16" y="5"/>
                  </a:moveTo>
                  <a:cubicBezTo>
                    <a:pt x="15" y="3"/>
                    <a:pt x="14" y="0"/>
                    <a:pt x="13" y="4"/>
                  </a:cubicBezTo>
                  <a:cubicBezTo>
                    <a:pt x="11" y="8"/>
                    <a:pt x="11" y="6"/>
                    <a:pt x="9" y="8"/>
                  </a:cubicBezTo>
                  <a:cubicBezTo>
                    <a:pt x="7" y="10"/>
                    <a:pt x="6" y="10"/>
                    <a:pt x="5" y="11"/>
                  </a:cubicBezTo>
                  <a:cubicBezTo>
                    <a:pt x="3" y="11"/>
                    <a:pt x="0" y="8"/>
                    <a:pt x="2" y="12"/>
                  </a:cubicBezTo>
                  <a:cubicBezTo>
                    <a:pt x="3" y="16"/>
                    <a:pt x="6" y="14"/>
                    <a:pt x="6" y="17"/>
                  </a:cubicBezTo>
                  <a:cubicBezTo>
                    <a:pt x="6" y="20"/>
                    <a:pt x="4" y="22"/>
                    <a:pt x="5" y="22"/>
                  </a:cubicBezTo>
                  <a:cubicBezTo>
                    <a:pt x="7" y="22"/>
                    <a:pt x="10" y="22"/>
                    <a:pt x="11" y="18"/>
                  </a:cubicBezTo>
                  <a:cubicBezTo>
                    <a:pt x="12" y="15"/>
                    <a:pt x="11" y="10"/>
                    <a:pt x="13" y="12"/>
                  </a:cubicBezTo>
                  <a:cubicBezTo>
                    <a:pt x="16" y="13"/>
                    <a:pt x="14" y="12"/>
                    <a:pt x="16" y="10"/>
                  </a:cubicBezTo>
                  <a:cubicBezTo>
                    <a:pt x="18" y="8"/>
                    <a:pt x="16" y="5"/>
                    <a:pt x="16" y="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D95FF706-9FB3-EFE6-8EA9-9587F015D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1817" y="2939954"/>
              <a:ext cx="82637" cy="128726"/>
            </a:xfrm>
            <a:custGeom>
              <a:avLst/>
              <a:gdLst>
                <a:gd name="T0" fmla="*/ 22 w 11"/>
                <a:gd name="T1" fmla="*/ 0 h 19"/>
                <a:gd name="T2" fmla="*/ 11 w 11"/>
                <a:gd name="T3" fmla="*/ 7 h 19"/>
                <a:gd name="T4" fmla="*/ 25 w 11"/>
                <a:gd name="T5" fmla="*/ 25 h 19"/>
                <a:gd name="T6" fmla="*/ 22 w 11"/>
                <a:gd name="T7" fmla="*/ 47 h 19"/>
                <a:gd name="T8" fmla="*/ 25 w 11"/>
                <a:gd name="T9" fmla="*/ 65 h 19"/>
                <a:gd name="T10" fmla="*/ 33 w 11"/>
                <a:gd name="T11" fmla="*/ 44 h 19"/>
                <a:gd name="T12" fmla="*/ 33 w 11"/>
                <a:gd name="T13" fmla="*/ 11 h 19"/>
                <a:gd name="T14" fmla="*/ 29 w 11"/>
                <a:gd name="T15" fmla="*/ 0 h 19"/>
                <a:gd name="T16" fmla="*/ 22 w 11"/>
                <a:gd name="T17" fmla="*/ 0 h 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" h="19">
                  <a:moveTo>
                    <a:pt x="6" y="0"/>
                  </a:moveTo>
                  <a:cubicBezTo>
                    <a:pt x="4" y="1"/>
                    <a:pt x="0" y="0"/>
                    <a:pt x="3" y="2"/>
                  </a:cubicBezTo>
                  <a:cubicBezTo>
                    <a:pt x="7" y="5"/>
                    <a:pt x="9" y="5"/>
                    <a:pt x="7" y="7"/>
                  </a:cubicBezTo>
                  <a:cubicBezTo>
                    <a:pt x="5" y="10"/>
                    <a:pt x="5" y="9"/>
                    <a:pt x="6" y="13"/>
                  </a:cubicBezTo>
                  <a:cubicBezTo>
                    <a:pt x="7" y="16"/>
                    <a:pt x="5" y="17"/>
                    <a:pt x="7" y="18"/>
                  </a:cubicBezTo>
                  <a:cubicBezTo>
                    <a:pt x="8" y="19"/>
                    <a:pt x="8" y="19"/>
                    <a:pt x="9" y="12"/>
                  </a:cubicBezTo>
                  <a:cubicBezTo>
                    <a:pt x="11" y="6"/>
                    <a:pt x="10" y="5"/>
                    <a:pt x="9" y="3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7" y="0"/>
                    <a:pt x="6" y="0"/>
                    <a:pt x="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A388F4B3-2D1A-0E6B-8ACF-BFA1B08A3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454" y="2939954"/>
              <a:ext cx="134286" cy="108204"/>
            </a:xfrm>
            <a:custGeom>
              <a:avLst/>
              <a:gdLst>
                <a:gd name="T0" fmla="*/ 25 w 18"/>
                <a:gd name="T1" fmla="*/ 0 h 16"/>
                <a:gd name="T2" fmla="*/ 22 w 18"/>
                <a:gd name="T3" fmla="*/ 7 h 16"/>
                <a:gd name="T4" fmla="*/ 14 w 18"/>
                <a:gd name="T5" fmla="*/ 22 h 16"/>
                <a:gd name="T6" fmla="*/ 11 w 18"/>
                <a:gd name="T7" fmla="*/ 22 h 16"/>
                <a:gd name="T8" fmla="*/ 29 w 18"/>
                <a:gd name="T9" fmla="*/ 33 h 16"/>
                <a:gd name="T10" fmla="*/ 51 w 18"/>
                <a:gd name="T11" fmla="*/ 47 h 16"/>
                <a:gd name="T12" fmla="*/ 58 w 18"/>
                <a:gd name="T13" fmla="*/ 47 h 16"/>
                <a:gd name="T14" fmla="*/ 54 w 18"/>
                <a:gd name="T15" fmla="*/ 25 h 16"/>
                <a:gd name="T16" fmla="*/ 40 w 18"/>
                <a:gd name="T17" fmla="*/ 18 h 16"/>
                <a:gd name="T18" fmla="*/ 43 w 18"/>
                <a:gd name="T19" fmla="*/ 7 h 16"/>
                <a:gd name="T20" fmla="*/ 40 w 18"/>
                <a:gd name="T21" fmla="*/ 0 h 16"/>
                <a:gd name="T22" fmla="*/ 25 w 18"/>
                <a:gd name="T23" fmla="*/ 0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" h="16">
                  <a:moveTo>
                    <a:pt x="7" y="0"/>
                  </a:moveTo>
                  <a:cubicBezTo>
                    <a:pt x="8" y="4"/>
                    <a:pt x="6" y="1"/>
                    <a:pt x="6" y="2"/>
                  </a:cubicBezTo>
                  <a:cubicBezTo>
                    <a:pt x="6" y="6"/>
                    <a:pt x="6" y="6"/>
                    <a:pt x="4" y="6"/>
                  </a:cubicBezTo>
                  <a:cubicBezTo>
                    <a:pt x="3" y="6"/>
                    <a:pt x="0" y="4"/>
                    <a:pt x="3" y="6"/>
                  </a:cubicBezTo>
                  <a:cubicBezTo>
                    <a:pt x="5" y="8"/>
                    <a:pt x="5" y="4"/>
                    <a:pt x="8" y="9"/>
                  </a:cubicBezTo>
                  <a:cubicBezTo>
                    <a:pt x="11" y="14"/>
                    <a:pt x="11" y="10"/>
                    <a:pt x="14" y="13"/>
                  </a:cubicBezTo>
                  <a:cubicBezTo>
                    <a:pt x="16" y="16"/>
                    <a:pt x="17" y="15"/>
                    <a:pt x="16" y="13"/>
                  </a:cubicBezTo>
                  <a:cubicBezTo>
                    <a:pt x="16" y="11"/>
                    <a:pt x="18" y="8"/>
                    <a:pt x="15" y="7"/>
                  </a:cubicBezTo>
                  <a:cubicBezTo>
                    <a:pt x="12" y="7"/>
                    <a:pt x="10" y="7"/>
                    <a:pt x="11" y="5"/>
                  </a:cubicBezTo>
                  <a:cubicBezTo>
                    <a:pt x="11" y="3"/>
                    <a:pt x="13" y="3"/>
                    <a:pt x="12" y="2"/>
                  </a:cubicBezTo>
                  <a:cubicBezTo>
                    <a:pt x="11" y="1"/>
                    <a:pt x="12" y="0"/>
                    <a:pt x="11" y="0"/>
                  </a:cubicBezTo>
                  <a:cubicBezTo>
                    <a:pt x="9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BB61ABB5-3C1B-D900-D92A-FE75D32D6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366" y="3042562"/>
              <a:ext cx="28923" cy="39177"/>
            </a:xfrm>
            <a:custGeom>
              <a:avLst/>
              <a:gdLst>
                <a:gd name="T0" fmla="*/ 4 w 4"/>
                <a:gd name="T1" fmla="*/ 4 h 6"/>
                <a:gd name="T2" fmla="*/ 11 w 4"/>
                <a:gd name="T3" fmla="*/ 14 h 6"/>
                <a:gd name="T4" fmla="*/ 14 w 4"/>
                <a:gd name="T5" fmla="*/ 14 h 6"/>
                <a:gd name="T6" fmla="*/ 4 w 4"/>
                <a:gd name="T7" fmla="*/ 4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6">
                  <a:moveTo>
                    <a:pt x="1" y="1"/>
                  </a:moveTo>
                  <a:cubicBezTo>
                    <a:pt x="0" y="3"/>
                    <a:pt x="2" y="2"/>
                    <a:pt x="3" y="4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3"/>
                    <a:pt x="1" y="0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27C485ED-0C78-2E01-87E4-D7EA1ACB5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0565" y="3102260"/>
              <a:ext cx="30990" cy="41042"/>
            </a:xfrm>
            <a:custGeom>
              <a:avLst/>
              <a:gdLst>
                <a:gd name="T0" fmla="*/ 8 w 4"/>
                <a:gd name="T1" fmla="*/ 0 h 6"/>
                <a:gd name="T2" fmla="*/ 4 w 4"/>
                <a:gd name="T3" fmla="*/ 11 h 6"/>
                <a:gd name="T4" fmla="*/ 11 w 4"/>
                <a:gd name="T5" fmla="*/ 15 h 6"/>
                <a:gd name="T6" fmla="*/ 15 w 4"/>
                <a:gd name="T7" fmla="*/ 11 h 6"/>
                <a:gd name="T8" fmla="*/ 8 w 4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4"/>
                    <a:pt x="3" y="2"/>
                    <a:pt x="3" y="4"/>
                  </a:cubicBezTo>
                  <a:cubicBezTo>
                    <a:pt x="3" y="6"/>
                    <a:pt x="4" y="3"/>
                    <a:pt x="4" y="3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11">
              <a:extLst>
                <a:ext uri="{FF2B5EF4-FFF2-40B4-BE49-F238E27FC236}">
                  <a16:creationId xmlns:a16="http://schemas.microsoft.com/office/drawing/2014/main" id="{3236780B-D5BB-836E-11A3-4434032D3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0565" y="3150766"/>
              <a:ext cx="68176" cy="33580"/>
            </a:xfrm>
            <a:custGeom>
              <a:avLst/>
              <a:gdLst>
                <a:gd name="T0" fmla="*/ 15 w 9"/>
                <a:gd name="T1" fmla="*/ 4 h 5"/>
                <a:gd name="T2" fmla="*/ 7 w 9"/>
                <a:gd name="T3" fmla="*/ 11 h 5"/>
                <a:gd name="T4" fmla="*/ 22 w 9"/>
                <a:gd name="T5" fmla="*/ 14 h 5"/>
                <a:gd name="T6" fmla="*/ 29 w 9"/>
                <a:gd name="T7" fmla="*/ 11 h 5"/>
                <a:gd name="T8" fmla="*/ 29 w 9"/>
                <a:gd name="T9" fmla="*/ 4 h 5"/>
                <a:gd name="T10" fmla="*/ 15 w 9"/>
                <a:gd name="T11" fmla="*/ 4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" h="5">
                  <a:moveTo>
                    <a:pt x="4" y="1"/>
                  </a:moveTo>
                  <a:cubicBezTo>
                    <a:pt x="3" y="2"/>
                    <a:pt x="0" y="1"/>
                    <a:pt x="2" y="3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7" y="4"/>
                    <a:pt x="8" y="3"/>
                  </a:cubicBezTo>
                  <a:cubicBezTo>
                    <a:pt x="8" y="3"/>
                    <a:pt x="9" y="2"/>
                    <a:pt x="8" y="1"/>
                  </a:cubicBezTo>
                  <a:cubicBezTo>
                    <a:pt x="7" y="0"/>
                    <a:pt x="6" y="0"/>
                    <a:pt x="4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5B4440F6-3312-E87D-37F1-09C24A5BE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378" y="3115320"/>
              <a:ext cx="22726" cy="35446"/>
            </a:xfrm>
            <a:custGeom>
              <a:avLst/>
              <a:gdLst>
                <a:gd name="T0" fmla="*/ 11 w 3"/>
                <a:gd name="T1" fmla="*/ 0 h 5"/>
                <a:gd name="T2" fmla="*/ 4 w 3"/>
                <a:gd name="T3" fmla="*/ 15 h 5"/>
                <a:gd name="T4" fmla="*/ 4 w 3"/>
                <a:gd name="T5" fmla="*/ 4 h 5"/>
                <a:gd name="T6" fmla="*/ 11 w 3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3" y="2"/>
                    <a:pt x="1" y="5"/>
                    <a:pt x="1" y="4"/>
                  </a:cubicBezTo>
                  <a:cubicBezTo>
                    <a:pt x="0" y="4"/>
                    <a:pt x="1" y="1"/>
                    <a:pt x="1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13">
              <a:extLst>
                <a:ext uri="{FF2B5EF4-FFF2-40B4-BE49-F238E27FC236}">
                  <a16:creationId xmlns:a16="http://schemas.microsoft.com/office/drawing/2014/main" id="{63E81B07-641A-838C-8F4A-0590117C0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103" y="3217928"/>
              <a:ext cx="74373" cy="74624"/>
            </a:xfrm>
            <a:custGeom>
              <a:avLst/>
              <a:gdLst>
                <a:gd name="T0" fmla="*/ 32 w 10"/>
                <a:gd name="T1" fmla="*/ 0 h 11"/>
                <a:gd name="T2" fmla="*/ 14 w 10"/>
                <a:gd name="T3" fmla="*/ 15 h 11"/>
                <a:gd name="T4" fmla="*/ 7 w 10"/>
                <a:gd name="T5" fmla="*/ 22 h 11"/>
                <a:gd name="T6" fmla="*/ 18 w 10"/>
                <a:gd name="T7" fmla="*/ 29 h 11"/>
                <a:gd name="T8" fmla="*/ 29 w 10"/>
                <a:gd name="T9" fmla="*/ 22 h 11"/>
                <a:gd name="T10" fmla="*/ 36 w 10"/>
                <a:gd name="T11" fmla="*/ 11 h 11"/>
                <a:gd name="T12" fmla="*/ 32 w 10"/>
                <a:gd name="T13" fmla="*/ 0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" h="11">
                  <a:moveTo>
                    <a:pt x="9" y="0"/>
                  </a:moveTo>
                  <a:cubicBezTo>
                    <a:pt x="7" y="2"/>
                    <a:pt x="6" y="4"/>
                    <a:pt x="4" y="4"/>
                  </a:cubicBezTo>
                  <a:cubicBezTo>
                    <a:pt x="2" y="5"/>
                    <a:pt x="0" y="3"/>
                    <a:pt x="2" y="6"/>
                  </a:cubicBezTo>
                  <a:cubicBezTo>
                    <a:pt x="3" y="9"/>
                    <a:pt x="4" y="6"/>
                    <a:pt x="5" y="8"/>
                  </a:cubicBezTo>
                  <a:cubicBezTo>
                    <a:pt x="7" y="11"/>
                    <a:pt x="8" y="8"/>
                    <a:pt x="8" y="6"/>
                  </a:cubicBezTo>
                  <a:cubicBezTo>
                    <a:pt x="8" y="4"/>
                    <a:pt x="10" y="3"/>
                    <a:pt x="10" y="3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14">
              <a:extLst>
                <a:ext uri="{FF2B5EF4-FFF2-40B4-BE49-F238E27FC236}">
                  <a16:creationId xmlns:a16="http://schemas.microsoft.com/office/drawing/2014/main" id="{10BB0EFA-5937-FA51-3AAF-D54146578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642" y="3480975"/>
              <a:ext cx="66110" cy="67162"/>
            </a:xfrm>
            <a:custGeom>
              <a:avLst/>
              <a:gdLst>
                <a:gd name="T0" fmla="*/ 28 w 9"/>
                <a:gd name="T1" fmla="*/ 7 h 10"/>
                <a:gd name="T2" fmla="*/ 18 w 9"/>
                <a:gd name="T3" fmla="*/ 14 h 10"/>
                <a:gd name="T4" fmla="*/ 11 w 9"/>
                <a:gd name="T5" fmla="*/ 32 h 10"/>
                <a:gd name="T6" fmla="*/ 28 w 9"/>
                <a:gd name="T7" fmla="*/ 25 h 10"/>
                <a:gd name="T8" fmla="*/ 28 w 9"/>
                <a:gd name="T9" fmla="*/ 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10">
                  <a:moveTo>
                    <a:pt x="8" y="2"/>
                  </a:moveTo>
                  <a:cubicBezTo>
                    <a:pt x="6" y="3"/>
                    <a:pt x="5" y="0"/>
                    <a:pt x="5" y="4"/>
                  </a:cubicBezTo>
                  <a:cubicBezTo>
                    <a:pt x="5" y="8"/>
                    <a:pt x="0" y="8"/>
                    <a:pt x="3" y="9"/>
                  </a:cubicBezTo>
                  <a:cubicBezTo>
                    <a:pt x="5" y="10"/>
                    <a:pt x="8" y="9"/>
                    <a:pt x="8" y="7"/>
                  </a:cubicBezTo>
                  <a:cubicBezTo>
                    <a:pt x="9" y="6"/>
                    <a:pt x="8" y="2"/>
                    <a:pt x="8" y="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15">
              <a:extLst>
                <a:ext uri="{FF2B5EF4-FFF2-40B4-BE49-F238E27FC236}">
                  <a16:creationId xmlns:a16="http://schemas.microsoft.com/office/drawing/2014/main" id="{088DCDF0-960F-9C43-B406-CF394668E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103" y="3648879"/>
              <a:ext cx="66110" cy="48506"/>
            </a:xfrm>
            <a:custGeom>
              <a:avLst/>
              <a:gdLst>
                <a:gd name="T0" fmla="*/ 14 w 9"/>
                <a:gd name="T1" fmla="*/ 0 h 7"/>
                <a:gd name="T2" fmla="*/ 11 w 9"/>
                <a:gd name="T3" fmla="*/ 22 h 7"/>
                <a:gd name="T4" fmla="*/ 25 w 9"/>
                <a:gd name="T5" fmla="*/ 22 h 7"/>
                <a:gd name="T6" fmla="*/ 32 w 9"/>
                <a:gd name="T7" fmla="*/ 11 h 7"/>
                <a:gd name="T8" fmla="*/ 14 w 9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7">
                  <a:moveTo>
                    <a:pt x="4" y="0"/>
                  </a:moveTo>
                  <a:cubicBezTo>
                    <a:pt x="2" y="2"/>
                    <a:pt x="0" y="5"/>
                    <a:pt x="3" y="6"/>
                  </a:cubicBezTo>
                  <a:cubicBezTo>
                    <a:pt x="6" y="7"/>
                    <a:pt x="7" y="6"/>
                    <a:pt x="7" y="6"/>
                  </a:cubicBezTo>
                  <a:cubicBezTo>
                    <a:pt x="9" y="3"/>
                    <a:pt x="9" y="3"/>
                    <a:pt x="9" y="3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E0AA9844-D6C6-A7C4-3BCB-D287DE4FF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8388" y="2663847"/>
              <a:ext cx="53714" cy="41042"/>
            </a:xfrm>
            <a:custGeom>
              <a:avLst/>
              <a:gdLst>
                <a:gd name="T0" fmla="*/ 11 w 7"/>
                <a:gd name="T1" fmla="*/ 4 h 6"/>
                <a:gd name="T2" fmla="*/ 7 w 7"/>
                <a:gd name="T3" fmla="*/ 15 h 6"/>
                <a:gd name="T4" fmla="*/ 19 w 7"/>
                <a:gd name="T5" fmla="*/ 18 h 6"/>
                <a:gd name="T6" fmla="*/ 22 w 7"/>
                <a:gd name="T7" fmla="*/ 15 h 6"/>
                <a:gd name="T8" fmla="*/ 22 w 7"/>
                <a:gd name="T9" fmla="*/ 7 h 6"/>
                <a:gd name="T10" fmla="*/ 19 w 7"/>
                <a:gd name="T11" fmla="*/ 0 h 6"/>
                <a:gd name="T12" fmla="*/ 11 w 7"/>
                <a:gd name="T13" fmla="*/ 4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" h="6">
                  <a:moveTo>
                    <a:pt x="3" y="1"/>
                  </a:moveTo>
                  <a:cubicBezTo>
                    <a:pt x="2" y="1"/>
                    <a:pt x="0" y="2"/>
                    <a:pt x="2" y="4"/>
                  </a:cubicBezTo>
                  <a:cubicBezTo>
                    <a:pt x="3" y="6"/>
                    <a:pt x="4" y="5"/>
                    <a:pt x="5" y="5"/>
                  </a:cubicBezTo>
                  <a:cubicBezTo>
                    <a:pt x="6" y="5"/>
                    <a:pt x="6" y="4"/>
                    <a:pt x="6" y="4"/>
                  </a:cubicBezTo>
                  <a:cubicBezTo>
                    <a:pt x="6" y="4"/>
                    <a:pt x="7" y="3"/>
                    <a:pt x="6" y="2"/>
                  </a:cubicBezTo>
                  <a:cubicBezTo>
                    <a:pt x="5" y="1"/>
                    <a:pt x="6" y="0"/>
                    <a:pt x="5" y="0"/>
                  </a:cubicBezTo>
                  <a:cubicBezTo>
                    <a:pt x="4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17">
              <a:extLst>
                <a:ext uri="{FF2B5EF4-FFF2-40B4-BE49-F238E27FC236}">
                  <a16:creationId xmlns:a16="http://schemas.microsoft.com/office/drawing/2014/main" id="{33653685-BE2C-B47C-E5FC-039DFAED1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378" y="2630266"/>
              <a:ext cx="37187" cy="33580"/>
            </a:xfrm>
            <a:custGeom>
              <a:avLst/>
              <a:gdLst>
                <a:gd name="T0" fmla="*/ 11 w 5"/>
                <a:gd name="T1" fmla="*/ 0 h 5"/>
                <a:gd name="T2" fmla="*/ 7 w 5"/>
                <a:gd name="T3" fmla="*/ 11 h 5"/>
                <a:gd name="T4" fmla="*/ 18 w 5"/>
                <a:gd name="T5" fmla="*/ 11 h 5"/>
                <a:gd name="T6" fmla="*/ 14 w 5"/>
                <a:gd name="T7" fmla="*/ 4 h 5"/>
                <a:gd name="T8" fmla="*/ 11 w 5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2" y="1"/>
                    <a:pt x="0" y="1"/>
                    <a:pt x="2" y="3"/>
                  </a:cubicBezTo>
                  <a:cubicBezTo>
                    <a:pt x="4" y="5"/>
                    <a:pt x="4" y="3"/>
                    <a:pt x="5" y="3"/>
                  </a:cubicBezTo>
                  <a:cubicBezTo>
                    <a:pt x="5" y="3"/>
                    <a:pt x="3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C7C442B1-851E-C702-C552-166946042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2849" y="2689965"/>
              <a:ext cx="30990" cy="33580"/>
            </a:xfrm>
            <a:custGeom>
              <a:avLst/>
              <a:gdLst>
                <a:gd name="T0" fmla="*/ 8 w 4"/>
                <a:gd name="T1" fmla="*/ 7 h 5"/>
                <a:gd name="T2" fmla="*/ 0 w 4"/>
                <a:gd name="T3" fmla="*/ 7 h 5"/>
                <a:gd name="T4" fmla="*/ 4 w 4"/>
                <a:gd name="T5" fmla="*/ 18 h 5"/>
                <a:gd name="T6" fmla="*/ 8 w 4"/>
                <a:gd name="T7" fmla="*/ 14 h 5"/>
                <a:gd name="T8" fmla="*/ 8 w 4"/>
                <a:gd name="T9" fmla="*/ 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5">
                  <a:moveTo>
                    <a:pt x="2" y="2"/>
                  </a:moveTo>
                  <a:cubicBezTo>
                    <a:pt x="2" y="2"/>
                    <a:pt x="0" y="0"/>
                    <a:pt x="0" y="2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1" y="4"/>
                    <a:pt x="2" y="4"/>
                  </a:cubicBezTo>
                  <a:cubicBezTo>
                    <a:pt x="4" y="4"/>
                    <a:pt x="2" y="2"/>
                    <a:pt x="2" y="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19">
              <a:extLst>
                <a:ext uri="{FF2B5EF4-FFF2-40B4-BE49-F238E27FC236}">
                  <a16:creationId xmlns:a16="http://schemas.microsoft.com/office/drawing/2014/main" id="{3676961A-F8C5-DE43-D5DF-66FF5F969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575" y="2710487"/>
              <a:ext cx="37187" cy="20522"/>
            </a:xfrm>
            <a:custGeom>
              <a:avLst/>
              <a:gdLst>
                <a:gd name="T0" fmla="*/ 11 w 5"/>
                <a:gd name="T1" fmla="*/ 0 h 3"/>
                <a:gd name="T2" fmla="*/ 7 w 5"/>
                <a:gd name="T3" fmla="*/ 11 h 3"/>
                <a:gd name="T4" fmla="*/ 18 w 5"/>
                <a:gd name="T5" fmla="*/ 7 h 3"/>
                <a:gd name="T6" fmla="*/ 18 w 5"/>
                <a:gd name="T7" fmla="*/ 0 h 3"/>
                <a:gd name="T8" fmla="*/ 11 w 5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cubicBezTo>
                    <a:pt x="2" y="1"/>
                    <a:pt x="0" y="2"/>
                    <a:pt x="2" y="3"/>
                  </a:cubicBezTo>
                  <a:cubicBezTo>
                    <a:pt x="4" y="3"/>
                    <a:pt x="4" y="3"/>
                    <a:pt x="5" y="2"/>
                  </a:cubicBezTo>
                  <a:cubicBezTo>
                    <a:pt x="5" y="2"/>
                    <a:pt x="5" y="0"/>
                    <a:pt x="5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20">
              <a:extLst>
                <a:ext uri="{FF2B5EF4-FFF2-40B4-BE49-F238E27FC236}">
                  <a16:creationId xmlns:a16="http://schemas.microsoft.com/office/drawing/2014/main" id="{113AC74A-4DC3-CC18-A0D4-FCAA73317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103" y="2656385"/>
              <a:ext cx="37187" cy="41042"/>
            </a:xfrm>
            <a:custGeom>
              <a:avLst/>
              <a:gdLst>
                <a:gd name="T0" fmla="*/ 4 w 5"/>
                <a:gd name="T1" fmla="*/ 7 h 6"/>
                <a:gd name="T2" fmla="*/ 4 w 5"/>
                <a:gd name="T3" fmla="*/ 18 h 6"/>
                <a:gd name="T4" fmla="*/ 11 w 5"/>
                <a:gd name="T5" fmla="*/ 22 h 6"/>
                <a:gd name="T6" fmla="*/ 14 w 5"/>
                <a:gd name="T7" fmla="*/ 15 h 6"/>
                <a:gd name="T8" fmla="*/ 18 w 5"/>
                <a:gd name="T9" fmla="*/ 7 h 6"/>
                <a:gd name="T10" fmla="*/ 18 w 5"/>
                <a:gd name="T11" fmla="*/ 4 h 6"/>
                <a:gd name="T12" fmla="*/ 14 w 5"/>
                <a:gd name="T13" fmla="*/ 0 h 6"/>
                <a:gd name="T14" fmla="*/ 7 w 5"/>
                <a:gd name="T15" fmla="*/ 4 h 6"/>
                <a:gd name="T16" fmla="*/ 4 w 5"/>
                <a:gd name="T17" fmla="*/ 7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6">
                  <a:moveTo>
                    <a:pt x="1" y="2"/>
                  </a:moveTo>
                  <a:cubicBezTo>
                    <a:pt x="1" y="3"/>
                    <a:pt x="0" y="5"/>
                    <a:pt x="1" y="5"/>
                  </a:cubicBezTo>
                  <a:cubicBezTo>
                    <a:pt x="2" y="6"/>
                    <a:pt x="1" y="5"/>
                    <a:pt x="3" y="6"/>
                  </a:cubicBezTo>
                  <a:cubicBezTo>
                    <a:pt x="4" y="6"/>
                    <a:pt x="4" y="4"/>
                    <a:pt x="4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3" y="1"/>
                    <a:pt x="2" y="0"/>
                    <a:pt x="2" y="1"/>
                  </a:cubicBezTo>
                  <a:cubicBezTo>
                    <a:pt x="2" y="2"/>
                    <a:pt x="1" y="2"/>
                    <a:pt x="1" y="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21">
              <a:extLst>
                <a:ext uri="{FF2B5EF4-FFF2-40B4-BE49-F238E27FC236}">
                  <a16:creationId xmlns:a16="http://schemas.microsoft.com/office/drawing/2014/main" id="{22A997F4-6F1B-C3B7-CD99-09E5C87BE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025" y="2609744"/>
              <a:ext cx="37187" cy="41042"/>
            </a:xfrm>
            <a:custGeom>
              <a:avLst/>
              <a:gdLst>
                <a:gd name="T0" fmla="*/ 4 w 5"/>
                <a:gd name="T1" fmla="*/ 15 h 6"/>
                <a:gd name="T2" fmla="*/ 11 w 5"/>
                <a:gd name="T3" fmla="*/ 18 h 6"/>
                <a:gd name="T4" fmla="*/ 14 w 5"/>
                <a:gd name="T5" fmla="*/ 15 h 6"/>
                <a:gd name="T6" fmla="*/ 14 w 5"/>
                <a:gd name="T7" fmla="*/ 4 h 6"/>
                <a:gd name="T8" fmla="*/ 7 w 5"/>
                <a:gd name="T9" fmla="*/ 4 h 6"/>
                <a:gd name="T10" fmla="*/ 0 w 5"/>
                <a:gd name="T11" fmla="*/ 11 h 6"/>
                <a:gd name="T12" fmla="*/ 4 w 5"/>
                <a:gd name="T13" fmla="*/ 15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6">
                  <a:moveTo>
                    <a:pt x="1" y="4"/>
                  </a:moveTo>
                  <a:cubicBezTo>
                    <a:pt x="2" y="6"/>
                    <a:pt x="2" y="6"/>
                    <a:pt x="3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3"/>
                    <a:pt x="5" y="1"/>
                    <a:pt x="4" y="1"/>
                  </a:cubicBezTo>
                  <a:cubicBezTo>
                    <a:pt x="3" y="1"/>
                    <a:pt x="2" y="0"/>
                    <a:pt x="2" y="1"/>
                  </a:cubicBezTo>
                  <a:cubicBezTo>
                    <a:pt x="2" y="2"/>
                    <a:pt x="0" y="3"/>
                    <a:pt x="0" y="3"/>
                  </a:cubicBezTo>
                  <a:lnTo>
                    <a:pt x="1" y="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22">
              <a:extLst>
                <a:ext uri="{FF2B5EF4-FFF2-40B4-BE49-F238E27FC236}">
                  <a16:creationId xmlns:a16="http://schemas.microsoft.com/office/drawing/2014/main" id="{BE61CB6A-3BB4-F3F9-B8D6-C3E4B44EF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565" y="2689965"/>
              <a:ext cx="37187" cy="14924"/>
            </a:xfrm>
            <a:custGeom>
              <a:avLst/>
              <a:gdLst>
                <a:gd name="T0" fmla="*/ 11 w 5"/>
                <a:gd name="T1" fmla="*/ 0 h 2"/>
                <a:gd name="T2" fmla="*/ 7 w 5"/>
                <a:gd name="T3" fmla="*/ 8 h 2"/>
                <a:gd name="T4" fmla="*/ 14 w 5"/>
                <a:gd name="T5" fmla="*/ 4 h 2"/>
                <a:gd name="T6" fmla="*/ 11 w 5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2">
                  <a:moveTo>
                    <a:pt x="3" y="0"/>
                  </a:moveTo>
                  <a:cubicBezTo>
                    <a:pt x="3" y="1"/>
                    <a:pt x="0" y="2"/>
                    <a:pt x="2" y="2"/>
                  </a:cubicBezTo>
                  <a:cubicBezTo>
                    <a:pt x="4" y="2"/>
                    <a:pt x="3" y="2"/>
                    <a:pt x="4" y="1"/>
                  </a:cubicBezTo>
                  <a:cubicBezTo>
                    <a:pt x="5" y="1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25">
              <a:extLst>
                <a:ext uri="{FF2B5EF4-FFF2-40B4-BE49-F238E27FC236}">
                  <a16:creationId xmlns:a16="http://schemas.microsoft.com/office/drawing/2014/main" id="{E1EAF427-C94F-3D47-C58C-7F60B4815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618" y="3285088"/>
              <a:ext cx="128087" cy="100742"/>
            </a:xfrm>
            <a:custGeom>
              <a:avLst/>
              <a:gdLst>
                <a:gd name="T0" fmla="*/ 18 w 17"/>
                <a:gd name="T1" fmla="*/ 4 h 15"/>
                <a:gd name="T2" fmla="*/ 0 w 17"/>
                <a:gd name="T3" fmla="*/ 11 h 15"/>
                <a:gd name="T4" fmla="*/ 7 w 17"/>
                <a:gd name="T5" fmla="*/ 22 h 15"/>
                <a:gd name="T6" fmla="*/ 15 w 17"/>
                <a:gd name="T7" fmla="*/ 32 h 15"/>
                <a:gd name="T8" fmla="*/ 26 w 17"/>
                <a:gd name="T9" fmla="*/ 47 h 15"/>
                <a:gd name="T10" fmla="*/ 44 w 17"/>
                <a:gd name="T11" fmla="*/ 50 h 15"/>
                <a:gd name="T12" fmla="*/ 58 w 17"/>
                <a:gd name="T13" fmla="*/ 36 h 15"/>
                <a:gd name="T14" fmla="*/ 51 w 17"/>
                <a:gd name="T15" fmla="*/ 22 h 15"/>
                <a:gd name="T16" fmla="*/ 40 w 17"/>
                <a:gd name="T17" fmla="*/ 11 h 15"/>
                <a:gd name="T18" fmla="*/ 33 w 17"/>
                <a:gd name="T19" fmla="*/ 0 h 15"/>
                <a:gd name="T20" fmla="*/ 18 w 17"/>
                <a:gd name="T21" fmla="*/ 4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" h="15">
                  <a:moveTo>
                    <a:pt x="5" y="1"/>
                  </a:moveTo>
                  <a:cubicBezTo>
                    <a:pt x="4" y="2"/>
                    <a:pt x="1" y="3"/>
                    <a:pt x="0" y="3"/>
                  </a:cubicBezTo>
                  <a:cubicBezTo>
                    <a:pt x="0" y="4"/>
                    <a:pt x="0" y="6"/>
                    <a:pt x="2" y="6"/>
                  </a:cubicBezTo>
                  <a:cubicBezTo>
                    <a:pt x="3" y="7"/>
                    <a:pt x="4" y="8"/>
                    <a:pt x="4" y="9"/>
                  </a:cubicBezTo>
                  <a:cubicBezTo>
                    <a:pt x="5" y="11"/>
                    <a:pt x="6" y="12"/>
                    <a:pt x="7" y="13"/>
                  </a:cubicBezTo>
                  <a:cubicBezTo>
                    <a:pt x="7" y="14"/>
                    <a:pt x="10" y="15"/>
                    <a:pt x="12" y="14"/>
                  </a:cubicBezTo>
                  <a:cubicBezTo>
                    <a:pt x="13" y="14"/>
                    <a:pt x="16" y="11"/>
                    <a:pt x="16" y="10"/>
                  </a:cubicBezTo>
                  <a:cubicBezTo>
                    <a:pt x="17" y="9"/>
                    <a:pt x="15" y="6"/>
                    <a:pt x="14" y="6"/>
                  </a:cubicBezTo>
                  <a:cubicBezTo>
                    <a:pt x="14" y="5"/>
                    <a:pt x="11" y="4"/>
                    <a:pt x="11" y="3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0"/>
                    <a:pt x="5" y="1"/>
                    <a:pt x="5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27">
              <a:extLst>
                <a:ext uri="{FF2B5EF4-FFF2-40B4-BE49-F238E27FC236}">
                  <a16:creationId xmlns:a16="http://schemas.microsoft.com/office/drawing/2014/main" id="{3ECDD7BC-3E22-2A3A-89F0-1C46E1C66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443" y="3210466"/>
              <a:ext cx="173538" cy="175366"/>
            </a:xfrm>
            <a:custGeom>
              <a:avLst/>
              <a:gdLst>
                <a:gd name="T0" fmla="*/ 44 w 23"/>
                <a:gd name="T1" fmla="*/ 18 h 26"/>
                <a:gd name="T2" fmla="*/ 47 w 23"/>
                <a:gd name="T3" fmla="*/ 11 h 26"/>
                <a:gd name="T4" fmla="*/ 29 w 23"/>
                <a:gd name="T5" fmla="*/ 4 h 26"/>
                <a:gd name="T6" fmla="*/ 22 w 23"/>
                <a:gd name="T7" fmla="*/ 7 h 26"/>
                <a:gd name="T8" fmla="*/ 22 w 23"/>
                <a:gd name="T9" fmla="*/ 25 h 26"/>
                <a:gd name="T10" fmla="*/ 4 w 23"/>
                <a:gd name="T11" fmla="*/ 22 h 26"/>
                <a:gd name="T12" fmla="*/ 7 w 23"/>
                <a:gd name="T13" fmla="*/ 33 h 26"/>
                <a:gd name="T14" fmla="*/ 18 w 23"/>
                <a:gd name="T15" fmla="*/ 54 h 26"/>
                <a:gd name="T16" fmla="*/ 22 w 23"/>
                <a:gd name="T17" fmla="*/ 76 h 26"/>
                <a:gd name="T18" fmla="*/ 47 w 23"/>
                <a:gd name="T19" fmla="*/ 72 h 26"/>
                <a:gd name="T20" fmla="*/ 51 w 23"/>
                <a:gd name="T21" fmla="*/ 87 h 26"/>
                <a:gd name="T22" fmla="*/ 69 w 23"/>
                <a:gd name="T23" fmla="*/ 90 h 26"/>
                <a:gd name="T24" fmla="*/ 66 w 23"/>
                <a:gd name="T25" fmla="*/ 76 h 26"/>
                <a:gd name="T26" fmla="*/ 80 w 23"/>
                <a:gd name="T27" fmla="*/ 47 h 26"/>
                <a:gd name="T28" fmla="*/ 69 w 23"/>
                <a:gd name="T29" fmla="*/ 33 h 26"/>
                <a:gd name="T30" fmla="*/ 44 w 23"/>
                <a:gd name="T31" fmla="*/ 18 h 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" h="26">
                  <a:moveTo>
                    <a:pt x="12" y="5"/>
                  </a:moveTo>
                  <a:cubicBezTo>
                    <a:pt x="12" y="4"/>
                    <a:pt x="14" y="3"/>
                    <a:pt x="13" y="3"/>
                  </a:cubicBezTo>
                  <a:cubicBezTo>
                    <a:pt x="12" y="2"/>
                    <a:pt x="9" y="0"/>
                    <a:pt x="8" y="1"/>
                  </a:cubicBezTo>
                  <a:cubicBezTo>
                    <a:pt x="8" y="3"/>
                    <a:pt x="6" y="2"/>
                    <a:pt x="6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2" y="6"/>
                    <a:pt x="1" y="6"/>
                  </a:cubicBezTo>
                  <a:cubicBezTo>
                    <a:pt x="0" y="6"/>
                    <a:pt x="0" y="8"/>
                    <a:pt x="2" y="9"/>
                  </a:cubicBezTo>
                  <a:cubicBezTo>
                    <a:pt x="3" y="10"/>
                    <a:pt x="5" y="13"/>
                    <a:pt x="5" y="15"/>
                  </a:cubicBezTo>
                  <a:cubicBezTo>
                    <a:pt x="5" y="16"/>
                    <a:pt x="4" y="21"/>
                    <a:pt x="6" y="21"/>
                  </a:cubicBezTo>
                  <a:cubicBezTo>
                    <a:pt x="9" y="21"/>
                    <a:pt x="12" y="18"/>
                    <a:pt x="13" y="20"/>
                  </a:cubicBezTo>
                  <a:cubicBezTo>
                    <a:pt x="14" y="22"/>
                    <a:pt x="12" y="23"/>
                    <a:pt x="14" y="24"/>
                  </a:cubicBezTo>
                  <a:cubicBezTo>
                    <a:pt x="16" y="25"/>
                    <a:pt x="19" y="26"/>
                    <a:pt x="19" y="25"/>
                  </a:cubicBezTo>
                  <a:cubicBezTo>
                    <a:pt x="19" y="24"/>
                    <a:pt x="17" y="21"/>
                    <a:pt x="18" y="21"/>
                  </a:cubicBezTo>
                  <a:cubicBezTo>
                    <a:pt x="19" y="20"/>
                    <a:pt x="23" y="14"/>
                    <a:pt x="22" y="13"/>
                  </a:cubicBezTo>
                  <a:cubicBezTo>
                    <a:pt x="22" y="12"/>
                    <a:pt x="23" y="11"/>
                    <a:pt x="19" y="9"/>
                  </a:cubicBezTo>
                  <a:cubicBezTo>
                    <a:pt x="15" y="8"/>
                    <a:pt x="12" y="5"/>
                    <a:pt x="12" y="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28">
              <a:extLst>
                <a:ext uri="{FF2B5EF4-FFF2-40B4-BE49-F238E27FC236}">
                  <a16:creationId xmlns:a16="http://schemas.microsoft.com/office/drawing/2014/main" id="{95C90A5B-01B1-56E2-8325-02E08C45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9904" y="3385831"/>
              <a:ext cx="105363" cy="61564"/>
            </a:xfrm>
            <a:custGeom>
              <a:avLst/>
              <a:gdLst>
                <a:gd name="T0" fmla="*/ 18 w 14"/>
                <a:gd name="T1" fmla="*/ 7 h 9"/>
                <a:gd name="T2" fmla="*/ 4 w 14"/>
                <a:gd name="T3" fmla="*/ 4 h 9"/>
                <a:gd name="T4" fmla="*/ 7 w 14"/>
                <a:gd name="T5" fmla="*/ 18 h 9"/>
                <a:gd name="T6" fmla="*/ 33 w 14"/>
                <a:gd name="T7" fmla="*/ 29 h 9"/>
                <a:gd name="T8" fmla="*/ 44 w 14"/>
                <a:gd name="T9" fmla="*/ 26 h 9"/>
                <a:gd name="T10" fmla="*/ 47 w 14"/>
                <a:gd name="T11" fmla="*/ 7 h 9"/>
                <a:gd name="T12" fmla="*/ 33 w 14"/>
                <a:gd name="T13" fmla="*/ 4 h 9"/>
                <a:gd name="T14" fmla="*/ 18 w 14"/>
                <a:gd name="T15" fmla="*/ 7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9">
                  <a:moveTo>
                    <a:pt x="5" y="2"/>
                  </a:moveTo>
                  <a:cubicBezTo>
                    <a:pt x="5" y="2"/>
                    <a:pt x="1" y="0"/>
                    <a:pt x="1" y="1"/>
                  </a:cubicBezTo>
                  <a:cubicBezTo>
                    <a:pt x="1" y="2"/>
                    <a:pt x="0" y="5"/>
                    <a:pt x="2" y="5"/>
                  </a:cubicBezTo>
                  <a:cubicBezTo>
                    <a:pt x="4" y="6"/>
                    <a:pt x="8" y="8"/>
                    <a:pt x="9" y="8"/>
                  </a:cubicBezTo>
                  <a:cubicBezTo>
                    <a:pt x="10" y="9"/>
                    <a:pt x="12" y="8"/>
                    <a:pt x="12" y="7"/>
                  </a:cubicBezTo>
                  <a:cubicBezTo>
                    <a:pt x="13" y="6"/>
                    <a:pt x="14" y="3"/>
                    <a:pt x="13" y="2"/>
                  </a:cubicBezTo>
                  <a:cubicBezTo>
                    <a:pt x="13" y="2"/>
                    <a:pt x="9" y="1"/>
                    <a:pt x="9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51">
              <a:extLst>
                <a:ext uri="{FF2B5EF4-FFF2-40B4-BE49-F238E27FC236}">
                  <a16:creationId xmlns:a16="http://schemas.microsoft.com/office/drawing/2014/main" id="{E4566FC5-6F81-FE75-E3E5-124CA4865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642" y="4014536"/>
              <a:ext cx="1394505" cy="1216365"/>
            </a:xfrm>
            <a:custGeom>
              <a:avLst/>
              <a:gdLst>
                <a:gd name="T0" fmla="*/ 653 w 186"/>
                <a:gd name="T1" fmla="*/ 518 h 180"/>
                <a:gd name="T2" fmla="*/ 631 w 186"/>
                <a:gd name="T3" fmla="*/ 500 h 180"/>
                <a:gd name="T4" fmla="*/ 628 w 186"/>
                <a:gd name="T5" fmla="*/ 442 h 180"/>
                <a:gd name="T6" fmla="*/ 624 w 186"/>
                <a:gd name="T7" fmla="*/ 373 h 180"/>
                <a:gd name="T8" fmla="*/ 581 w 186"/>
                <a:gd name="T9" fmla="*/ 351 h 180"/>
                <a:gd name="T10" fmla="*/ 613 w 186"/>
                <a:gd name="T11" fmla="*/ 286 h 180"/>
                <a:gd name="T12" fmla="*/ 642 w 186"/>
                <a:gd name="T13" fmla="*/ 239 h 180"/>
                <a:gd name="T14" fmla="*/ 668 w 186"/>
                <a:gd name="T15" fmla="*/ 177 h 180"/>
                <a:gd name="T16" fmla="*/ 653 w 186"/>
                <a:gd name="T17" fmla="*/ 152 h 180"/>
                <a:gd name="T18" fmla="*/ 599 w 186"/>
                <a:gd name="T19" fmla="*/ 138 h 180"/>
                <a:gd name="T20" fmla="*/ 544 w 186"/>
                <a:gd name="T21" fmla="*/ 127 h 180"/>
                <a:gd name="T22" fmla="*/ 515 w 186"/>
                <a:gd name="T23" fmla="*/ 87 h 180"/>
                <a:gd name="T24" fmla="*/ 461 w 186"/>
                <a:gd name="T25" fmla="*/ 58 h 180"/>
                <a:gd name="T26" fmla="*/ 435 w 186"/>
                <a:gd name="T27" fmla="*/ 51 h 180"/>
                <a:gd name="T28" fmla="*/ 399 w 186"/>
                <a:gd name="T29" fmla="*/ 22 h 180"/>
                <a:gd name="T30" fmla="*/ 392 w 186"/>
                <a:gd name="T31" fmla="*/ 4 h 180"/>
                <a:gd name="T32" fmla="*/ 385 w 186"/>
                <a:gd name="T33" fmla="*/ 0 h 180"/>
                <a:gd name="T34" fmla="*/ 341 w 186"/>
                <a:gd name="T35" fmla="*/ 33 h 180"/>
                <a:gd name="T36" fmla="*/ 312 w 186"/>
                <a:gd name="T37" fmla="*/ 91 h 180"/>
                <a:gd name="T38" fmla="*/ 279 w 186"/>
                <a:gd name="T39" fmla="*/ 130 h 180"/>
                <a:gd name="T40" fmla="*/ 218 w 186"/>
                <a:gd name="T41" fmla="*/ 141 h 180"/>
                <a:gd name="T42" fmla="*/ 192 w 186"/>
                <a:gd name="T43" fmla="*/ 116 h 180"/>
                <a:gd name="T44" fmla="*/ 156 w 186"/>
                <a:gd name="T45" fmla="*/ 105 h 180"/>
                <a:gd name="T46" fmla="*/ 181 w 186"/>
                <a:gd name="T47" fmla="*/ 163 h 180"/>
                <a:gd name="T48" fmla="*/ 171 w 186"/>
                <a:gd name="T49" fmla="*/ 199 h 180"/>
                <a:gd name="T50" fmla="*/ 127 w 186"/>
                <a:gd name="T51" fmla="*/ 199 h 180"/>
                <a:gd name="T52" fmla="*/ 94 w 186"/>
                <a:gd name="T53" fmla="*/ 188 h 180"/>
                <a:gd name="T54" fmla="*/ 62 w 186"/>
                <a:gd name="T55" fmla="*/ 196 h 180"/>
                <a:gd name="T56" fmla="*/ 15 w 186"/>
                <a:gd name="T57" fmla="*/ 210 h 180"/>
                <a:gd name="T58" fmla="*/ 22 w 186"/>
                <a:gd name="T59" fmla="*/ 228 h 180"/>
                <a:gd name="T60" fmla="*/ 18 w 186"/>
                <a:gd name="T61" fmla="*/ 246 h 180"/>
                <a:gd name="T62" fmla="*/ 65 w 186"/>
                <a:gd name="T63" fmla="*/ 257 h 180"/>
                <a:gd name="T64" fmla="*/ 105 w 186"/>
                <a:gd name="T65" fmla="*/ 279 h 180"/>
                <a:gd name="T66" fmla="*/ 134 w 186"/>
                <a:gd name="T67" fmla="*/ 293 h 180"/>
                <a:gd name="T68" fmla="*/ 149 w 186"/>
                <a:gd name="T69" fmla="*/ 326 h 180"/>
                <a:gd name="T70" fmla="*/ 210 w 186"/>
                <a:gd name="T71" fmla="*/ 398 h 180"/>
                <a:gd name="T72" fmla="*/ 232 w 186"/>
                <a:gd name="T73" fmla="*/ 471 h 180"/>
                <a:gd name="T74" fmla="*/ 200 w 186"/>
                <a:gd name="T75" fmla="*/ 485 h 180"/>
                <a:gd name="T76" fmla="*/ 174 w 186"/>
                <a:gd name="T77" fmla="*/ 580 h 180"/>
                <a:gd name="T78" fmla="*/ 174 w 186"/>
                <a:gd name="T79" fmla="*/ 583 h 180"/>
                <a:gd name="T80" fmla="*/ 196 w 186"/>
                <a:gd name="T81" fmla="*/ 601 h 180"/>
                <a:gd name="T82" fmla="*/ 240 w 186"/>
                <a:gd name="T83" fmla="*/ 619 h 180"/>
                <a:gd name="T84" fmla="*/ 272 w 186"/>
                <a:gd name="T85" fmla="*/ 627 h 180"/>
                <a:gd name="T86" fmla="*/ 298 w 186"/>
                <a:gd name="T87" fmla="*/ 630 h 180"/>
                <a:gd name="T88" fmla="*/ 341 w 186"/>
                <a:gd name="T89" fmla="*/ 641 h 180"/>
                <a:gd name="T90" fmla="*/ 388 w 186"/>
                <a:gd name="T91" fmla="*/ 648 h 180"/>
                <a:gd name="T92" fmla="*/ 410 w 186"/>
                <a:gd name="T93" fmla="*/ 645 h 180"/>
                <a:gd name="T94" fmla="*/ 428 w 186"/>
                <a:gd name="T95" fmla="*/ 641 h 180"/>
                <a:gd name="T96" fmla="*/ 428 w 186"/>
                <a:gd name="T97" fmla="*/ 590 h 180"/>
                <a:gd name="T98" fmla="*/ 508 w 186"/>
                <a:gd name="T99" fmla="*/ 583 h 180"/>
                <a:gd name="T100" fmla="*/ 581 w 186"/>
                <a:gd name="T101" fmla="*/ 605 h 180"/>
                <a:gd name="T102" fmla="*/ 653 w 186"/>
                <a:gd name="T103" fmla="*/ 554 h 1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86" h="180">
                  <a:moveTo>
                    <a:pt x="181" y="153"/>
                  </a:moveTo>
                  <a:cubicBezTo>
                    <a:pt x="183" y="150"/>
                    <a:pt x="183" y="145"/>
                    <a:pt x="180" y="143"/>
                  </a:cubicBezTo>
                  <a:cubicBezTo>
                    <a:pt x="178" y="142"/>
                    <a:pt x="175" y="143"/>
                    <a:pt x="174" y="141"/>
                  </a:cubicBezTo>
                  <a:cubicBezTo>
                    <a:pt x="173" y="141"/>
                    <a:pt x="175" y="139"/>
                    <a:pt x="174" y="138"/>
                  </a:cubicBezTo>
                  <a:cubicBezTo>
                    <a:pt x="174" y="137"/>
                    <a:pt x="173" y="137"/>
                    <a:pt x="172" y="136"/>
                  </a:cubicBezTo>
                  <a:cubicBezTo>
                    <a:pt x="168" y="131"/>
                    <a:pt x="172" y="127"/>
                    <a:pt x="173" y="122"/>
                  </a:cubicBezTo>
                  <a:cubicBezTo>
                    <a:pt x="175" y="118"/>
                    <a:pt x="175" y="116"/>
                    <a:pt x="173" y="112"/>
                  </a:cubicBezTo>
                  <a:cubicBezTo>
                    <a:pt x="173" y="110"/>
                    <a:pt x="173" y="105"/>
                    <a:pt x="172" y="103"/>
                  </a:cubicBezTo>
                  <a:cubicBezTo>
                    <a:pt x="169" y="99"/>
                    <a:pt x="164" y="104"/>
                    <a:pt x="161" y="104"/>
                  </a:cubicBezTo>
                  <a:cubicBezTo>
                    <a:pt x="156" y="103"/>
                    <a:pt x="158" y="99"/>
                    <a:pt x="160" y="97"/>
                  </a:cubicBezTo>
                  <a:cubicBezTo>
                    <a:pt x="163" y="93"/>
                    <a:pt x="165" y="90"/>
                    <a:pt x="167" y="86"/>
                  </a:cubicBezTo>
                  <a:cubicBezTo>
                    <a:pt x="168" y="84"/>
                    <a:pt x="168" y="81"/>
                    <a:pt x="169" y="79"/>
                  </a:cubicBezTo>
                  <a:cubicBezTo>
                    <a:pt x="171" y="77"/>
                    <a:pt x="173" y="78"/>
                    <a:pt x="174" y="77"/>
                  </a:cubicBezTo>
                  <a:cubicBezTo>
                    <a:pt x="179" y="75"/>
                    <a:pt x="177" y="71"/>
                    <a:pt x="177" y="66"/>
                  </a:cubicBezTo>
                  <a:cubicBezTo>
                    <a:pt x="177" y="63"/>
                    <a:pt x="178" y="60"/>
                    <a:pt x="178" y="57"/>
                  </a:cubicBezTo>
                  <a:cubicBezTo>
                    <a:pt x="179" y="54"/>
                    <a:pt x="182" y="52"/>
                    <a:pt x="184" y="49"/>
                  </a:cubicBezTo>
                  <a:cubicBezTo>
                    <a:pt x="185" y="47"/>
                    <a:pt x="186" y="44"/>
                    <a:pt x="184" y="43"/>
                  </a:cubicBezTo>
                  <a:cubicBezTo>
                    <a:pt x="184" y="43"/>
                    <a:pt x="181" y="42"/>
                    <a:pt x="180" y="42"/>
                  </a:cubicBezTo>
                  <a:cubicBezTo>
                    <a:pt x="177" y="41"/>
                    <a:pt x="174" y="40"/>
                    <a:pt x="171" y="39"/>
                  </a:cubicBezTo>
                  <a:cubicBezTo>
                    <a:pt x="168" y="39"/>
                    <a:pt x="167" y="39"/>
                    <a:pt x="165" y="38"/>
                  </a:cubicBezTo>
                  <a:cubicBezTo>
                    <a:pt x="164" y="37"/>
                    <a:pt x="163" y="35"/>
                    <a:pt x="162" y="35"/>
                  </a:cubicBezTo>
                  <a:cubicBezTo>
                    <a:pt x="158" y="34"/>
                    <a:pt x="154" y="37"/>
                    <a:pt x="150" y="35"/>
                  </a:cubicBezTo>
                  <a:cubicBezTo>
                    <a:pt x="148" y="34"/>
                    <a:pt x="146" y="32"/>
                    <a:pt x="144" y="29"/>
                  </a:cubicBezTo>
                  <a:cubicBezTo>
                    <a:pt x="143" y="28"/>
                    <a:pt x="143" y="25"/>
                    <a:pt x="142" y="24"/>
                  </a:cubicBezTo>
                  <a:cubicBezTo>
                    <a:pt x="139" y="22"/>
                    <a:pt x="137" y="27"/>
                    <a:pt x="134" y="24"/>
                  </a:cubicBezTo>
                  <a:cubicBezTo>
                    <a:pt x="131" y="20"/>
                    <a:pt x="131" y="18"/>
                    <a:pt x="127" y="16"/>
                  </a:cubicBezTo>
                  <a:cubicBezTo>
                    <a:pt x="125" y="15"/>
                    <a:pt x="125" y="16"/>
                    <a:pt x="123" y="15"/>
                  </a:cubicBezTo>
                  <a:cubicBezTo>
                    <a:pt x="122" y="15"/>
                    <a:pt x="121" y="15"/>
                    <a:pt x="120" y="14"/>
                  </a:cubicBezTo>
                  <a:cubicBezTo>
                    <a:pt x="117" y="10"/>
                    <a:pt x="119" y="8"/>
                    <a:pt x="114" y="8"/>
                  </a:cubicBezTo>
                  <a:cubicBezTo>
                    <a:pt x="111" y="8"/>
                    <a:pt x="112" y="9"/>
                    <a:pt x="110" y="6"/>
                  </a:cubicBezTo>
                  <a:cubicBezTo>
                    <a:pt x="109" y="5"/>
                    <a:pt x="108" y="3"/>
                    <a:pt x="108" y="1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6" y="0"/>
                    <a:pt x="106" y="0"/>
                  </a:cubicBezTo>
                  <a:cubicBezTo>
                    <a:pt x="105" y="0"/>
                    <a:pt x="101" y="3"/>
                    <a:pt x="98" y="3"/>
                  </a:cubicBezTo>
                  <a:cubicBezTo>
                    <a:pt x="96" y="3"/>
                    <a:pt x="93" y="4"/>
                    <a:pt x="94" y="9"/>
                  </a:cubicBezTo>
                  <a:cubicBezTo>
                    <a:pt x="94" y="13"/>
                    <a:pt x="99" y="15"/>
                    <a:pt x="94" y="18"/>
                  </a:cubicBezTo>
                  <a:cubicBezTo>
                    <a:pt x="89" y="21"/>
                    <a:pt x="90" y="24"/>
                    <a:pt x="86" y="25"/>
                  </a:cubicBezTo>
                  <a:cubicBezTo>
                    <a:pt x="82" y="27"/>
                    <a:pt x="74" y="26"/>
                    <a:pt x="75" y="31"/>
                  </a:cubicBezTo>
                  <a:cubicBezTo>
                    <a:pt x="75" y="36"/>
                    <a:pt x="76" y="35"/>
                    <a:pt x="77" y="36"/>
                  </a:cubicBezTo>
                  <a:cubicBezTo>
                    <a:pt x="78" y="38"/>
                    <a:pt x="77" y="36"/>
                    <a:pt x="72" y="38"/>
                  </a:cubicBezTo>
                  <a:cubicBezTo>
                    <a:pt x="68" y="39"/>
                    <a:pt x="62" y="40"/>
                    <a:pt x="60" y="39"/>
                  </a:cubicBezTo>
                  <a:cubicBezTo>
                    <a:pt x="57" y="38"/>
                    <a:pt x="53" y="41"/>
                    <a:pt x="54" y="37"/>
                  </a:cubicBezTo>
                  <a:cubicBezTo>
                    <a:pt x="54" y="33"/>
                    <a:pt x="56" y="29"/>
                    <a:pt x="53" y="32"/>
                  </a:cubicBezTo>
                  <a:cubicBezTo>
                    <a:pt x="49" y="34"/>
                    <a:pt x="48" y="37"/>
                    <a:pt x="47" y="34"/>
                  </a:cubicBezTo>
                  <a:cubicBezTo>
                    <a:pt x="45" y="31"/>
                    <a:pt x="45" y="26"/>
                    <a:pt x="43" y="29"/>
                  </a:cubicBezTo>
                  <a:cubicBezTo>
                    <a:pt x="42" y="32"/>
                    <a:pt x="41" y="33"/>
                    <a:pt x="44" y="36"/>
                  </a:cubicBezTo>
                  <a:cubicBezTo>
                    <a:pt x="47" y="40"/>
                    <a:pt x="49" y="41"/>
                    <a:pt x="50" y="45"/>
                  </a:cubicBezTo>
                  <a:cubicBezTo>
                    <a:pt x="50" y="49"/>
                    <a:pt x="51" y="53"/>
                    <a:pt x="52" y="54"/>
                  </a:cubicBezTo>
                  <a:cubicBezTo>
                    <a:pt x="53" y="55"/>
                    <a:pt x="50" y="57"/>
                    <a:pt x="47" y="55"/>
                  </a:cubicBezTo>
                  <a:cubicBezTo>
                    <a:pt x="45" y="53"/>
                    <a:pt x="45" y="49"/>
                    <a:pt x="42" y="53"/>
                  </a:cubicBezTo>
                  <a:cubicBezTo>
                    <a:pt x="39" y="57"/>
                    <a:pt x="38" y="53"/>
                    <a:pt x="35" y="55"/>
                  </a:cubicBezTo>
                  <a:cubicBezTo>
                    <a:pt x="33" y="57"/>
                    <a:pt x="33" y="52"/>
                    <a:pt x="31" y="54"/>
                  </a:cubicBezTo>
                  <a:cubicBezTo>
                    <a:pt x="29" y="56"/>
                    <a:pt x="29" y="53"/>
                    <a:pt x="26" y="52"/>
                  </a:cubicBezTo>
                  <a:cubicBezTo>
                    <a:pt x="24" y="51"/>
                    <a:pt x="24" y="48"/>
                    <a:pt x="22" y="51"/>
                  </a:cubicBezTo>
                  <a:cubicBezTo>
                    <a:pt x="20" y="53"/>
                    <a:pt x="19" y="52"/>
                    <a:pt x="17" y="54"/>
                  </a:cubicBezTo>
                  <a:cubicBezTo>
                    <a:pt x="15" y="56"/>
                    <a:pt x="19" y="56"/>
                    <a:pt x="12" y="56"/>
                  </a:cubicBezTo>
                  <a:cubicBezTo>
                    <a:pt x="4" y="56"/>
                    <a:pt x="0" y="56"/>
                    <a:pt x="4" y="58"/>
                  </a:cubicBezTo>
                  <a:cubicBezTo>
                    <a:pt x="7" y="60"/>
                    <a:pt x="12" y="60"/>
                    <a:pt x="11" y="61"/>
                  </a:cubicBezTo>
                  <a:cubicBezTo>
                    <a:pt x="7" y="63"/>
                    <a:pt x="6" y="60"/>
                    <a:pt x="6" y="63"/>
                  </a:cubicBezTo>
                  <a:cubicBezTo>
                    <a:pt x="6" y="65"/>
                    <a:pt x="9" y="66"/>
                    <a:pt x="9" y="66"/>
                  </a:cubicBezTo>
                  <a:cubicBezTo>
                    <a:pt x="9" y="66"/>
                    <a:pt x="4" y="65"/>
                    <a:pt x="5" y="68"/>
                  </a:cubicBezTo>
                  <a:cubicBezTo>
                    <a:pt x="7" y="70"/>
                    <a:pt x="7" y="70"/>
                    <a:pt x="12" y="71"/>
                  </a:cubicBezTo>
                  <a:cubicBezTo>
                    <a:pt x="16" y="72"/>
                    <a:pt x="16" y="71"/>
                    <a:pt x="18" y="71"/>
                  </a:cubicBezTo>
                  <a:cubicBezTo>
                    <a:pt x="20" y="71"/>
                    <a:pt x="21" y="68"/>
                    <a:pt x="23" y="72"/>
                  </a:cubicBezTo>
                  <a:cubicBezTo>
                    <a:pt x="24" y="76"/>
                    <a:pt x="27" y="79"/>
                    <a:pt x="29" y="77"/>
                  </a:cubicBezTo>
                  <a:cubicBezTo>
                    <a:pt x="32" y="75"/>
                    <a:pt x="34" y="69"/>
                    <a:pt x="35" y="74"/>
                  </a:cubicBezTo>
                  <a:cubicBezTo>
                    <a:pt x="37" y="79"/>
                    <a:pt x="34" y="82"/>
                    <a:pt x="37" y="81"/>
                  </a:cubicBezTo>
                  <a:cubicBezTo>
                    <a:pt x="40" y="80"/>
                    <a:pt x="38" y="79"/>
                    <a:pt x="39" y="84"/>
                  </a:cubicBezTo>
                  <a:cubicBezTo>
                    <a:pt x="41" y="90"/>
                    <a:pt x="37" y="86"/>
                    <a:pt x="41" y="90"/>
                  </a:cubicBezTo>
                  <a:cubicBezTo>
                    <a:pt x="45" y="94"/>
                    <a:pt x="43" y="93"/>
                    <a:pt x="47" y="96"/>
                  </a:cubicBezTo>
                  <a:cubicBezTo>
                    <a:pt x="52" y="99"/>
                    <a:pt x="58" y="107"/>
                    <a:pt x="58" y="110"/>
                  </a:cubicBezTo>
                  <a:cubicBezTo>
                    <a:pt x="59" y="112"/>
                    <a:pt x="54" y="112"/>
                    <a:pt x="58" y="116"/>
                  </a:cubicBezTo>
                  <a:cubicBezTo>
                    <a:pt x="62" y="120"/>
                    <a:pt x="63" y="124"/>
                    <a:pt x="64" y="130"/>
                  </a:cubicBezTo>
                  <a:cubicBezTo>
                    <a:pt x="65" y="135"/>
                    <a:pt x="58" y="116"/>
                    <a:pt x="57" y="120"/>
                  </a:cubicBezTo>
                  <a:cubicBezTo>
                    <a:pt x="56" y="124"/>
                    <a:pt x="54" y="129"/>
                    <a:pt x="55" y="134"/>
                  </a:cubicBezTo>
                  <a:cubicBezTo>
                    <a:pt x="57" y="139"/>
                    <a:pt x="55" y="139"/>
                    <a:pt x="54" y="143"/>
                  </a:cubicBezTo>
                  <a:cubicBezTo>
                    <a:pt x="53" y="146"/>
                    <a:pt x="55" y="159"/>
                    <a:pt x="48" y="160"/>
                  </a:cubicBezTo>
                  <a:cubicBezTo>
                    <a:pt x="48" y="160"/>
                    <a:pt x="48" y="160"/>
                    <a:pt x="47" y="160"/>
                  </a:cubicBezTo>
                  <a:cubicBezTo>
                    <a:pt x="48" y="161"/>
                    <a:pt x="48" y="161"/>
                    <a:pt x="48" y="161"/>
                  </a:cubicBezTo>
                  <a:cubicBezTo>
                    <a:pt x="49" y="161"/>
                    <a:pt x="49" y="161"/>
                    <a:pt x="51" y="162"/>
                  </a:cubicBezTo>
                  <a:cubicBezTo>
                    <a:pt x="52" y="163"/>
                    <a:pt x="53" y="165"/>
                    <a:pt x="54" y="166"/>
                  </a:cubicBezTo>
                  <a:cubicBezTo>
                    <a:pt x="56" y="167"/>
                    <a:pt x="58" y="167"/>
                    <a:pt x="60" y="168"/>
                  </a:cubicBezTo>
                  <a:cubicBezTo>
                    <a:pt x="62" y="169"/>
                    <a:pt x="64" y="171"/>
                    <a:pt x="66" y="171"/>
                  </a:cubicBezTo>
                  <a:cubicBezTo>
                    <a:pt x="68" y="172"/>
                    <a:pt x="70" y="171"/>
                    <a:pt x="72" y="172"/>
                  </a:cubicBezTo>
                  <a:cubicBezTo>
                    <a:pt x="73" y="172"/>
                    <a:pt x="74" y="173"/>
                    <a:pt x="75" y="173"/>
                  </a:cubicBezTo>
                  <a:cubicBezTo>
                    <a:pt x="76" y="174"/>
                    <a:pt x="77" y="174"/>
                    <a:pt x="78" y="174"/>
                  </a:cubicBezTo>
                  <a:cubicBezTo>
                    <a:pt x="79" y="174"/>
                    <a:pt x="81" y="174"/>
                    <a:pt x="82" y="174"/>
                  </a:cubicBezTo>
                  <a:cubicBezTo>
                    <a:pt x="83" y="174"/>
                    <a:pt x="83" y="173"/>
                    <a:pt x="84" y="172"/>
                  </a:cubicBezTo>
                  <a:cubicBezTo>
                    <a:pt x="89" y="170"/>
                    <a:pt x="90" y="175"/>
                    <a:pt x="94" y="177"/>
                  </a:cubicBezTo>
                  <a:cubicBezTo>
                    <a:pt x="96" y="178"/>
                    <a:pt x="99" y="177"/>
                    <a:pt x="101" y="177"/>
                  </a:cubicBezTo>
                  <a:cubicBezTo>
                    <a:pt x="103" y="178"/>
                    <a:pt x="105" y="180"/>
                    <a:pt x="107" y="179"/>
                  </a:cubicBezTo>
                  <a:cubicBezTo>
                    <a:pt x="108" y="179"/>
                    <a:pt x="109" y="178"/>
                    <a:pt x="110" y="178"/>
                  </a:cubicBezTo>
                  <a:cubicBezTo>
                    <a:pt x="111" y="178"/>
                    <a:pt x="112" y="178"/>
                    <a:pt x="113" y="178"/>
                  </a:cubicBezTo>
                  <a:cubicBezTo>
                    <a:pt x="114" y="178"/>
                    <a:pt x="117" y="177"/>
                    <a:pt x="117" y="178"/>
                  </a:cubicBezTo>
                  <a:cubicBezTo>
                    <a:pt x="118" y="177"/>
                    <a:pt x="118" y="177"/>
                    <a:pt x="118" y="177"/>
                  </a:cubicBezTo>
                  <a:cubicBezTo>
                    <a:pt x="116" y="175"/>
                    <a:pt x="114" y="171"/>
                    <a:pt x="115" y="169"/>
                  </a:cubicBezTo>
                  <a:cubicBezTo>
                    <a:pt x="116" y="166"/>
                    <a:pt x="114" y="164"/>
                    <a:pt x="118" y="163"/>
                  </a:cubicBezTo>
                  <a:cubicBezTo>
                    <a:pt x="123" y="162"/>
                    <a:pt x="125" y="154"/>
                    <a:pt x="131" y="158"/>
                  </a:cubicBezTo>
                  <a:cubicBezTo>
                    <a:pt x="137" y="161"/>
                    <a:pt x="138" y="164"/>
                    <a:pt x="140" y="161"/>
                  </a:cubicBezTo>
                  <a:cubicBezTo>
                    <a:pt x="143" y="158"/>
                    <a:pt x="144" y="159"/>
                    <a:pt x="148" y="162"/>
                  </a:cubicBezTo>
                  <a:cubicBezTo>
                    <a:pt x="152" y="166"/>
                    <a:pt x="156" y="168"/>
                    <a:pt x="160" y="167"/>
                  </a:cubicBezTo>
                  <a:cubicBezTo>
                    <a:pt x="164" y="165"/>
                    <a:pt x="168" y="163"/>
                    <a:pt x="171" y="159"/>
                  </a:cubicBezTo>
                  <a:cubicBezTo>
                    <a:pt x="172" y="157"/>
                    <a:pt x="177" y="154"/>
                    <a:pt x="180" y="153"/>
                  </a:cubicBezTo>
                  <a:cubicBezTo>
                    <a:pt x="181" y="153"/>
                    <a:pt x="181" y="153"/>
                    <a:pt x="181" y="15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52">
              <a:extLst>
                <a:ext uri="{FF2B5EF4-FFF2-40B4-BE49-F238E27FC236}">
                  <a16:creationId xmlns:a16="http://schemas.microsoft.com/office/drawing/2014/main" id="{D667F679-7881-3065-6729-592A7EA02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553" y="5257019"/>
              <a:ext cx="376000" cy="656689"/>
            </a:xfrm>
            <a:custGeom>
              <a:avLst/>
              <a:gdLst>
                <a:gd name="T0" fmla="*/ 124 w 50"/>
                <a:gd name="T1" fmla="*/ 334 h 97"/>
                <a:gd name="T2" fmla="*/ 120 w 50"/>
                <a:gd name="T3" fmla="*/ 337 h 97"/>
                <a:gd name="T4" fmla="*/ 98 w 50"/>
                <a:gd name="T5" fmla="*/ 337 h 97"/>
                <a:gd name="T6" fmla="*/ 55 w 50"/>
                <a:gd name="T7" fmla="*/ 341 h 97"/>
                <a:gd name="T8" fmla="*/ 47 w 50"/>
                <a:gd name="T9" fmla="*/ 319 h 97"/>
                <a:gd name="T10" fmla="*/ 51 w 50"/>
                <a:gd name="T11" fmla="*/ 290 h 97"/>
                <a:gd name="T12" fmla="*/ 47 w 50"/>
                <a:gd name="T13" fmla="*/ 269 h 97"/>
                <a:gd name="T14" fmla="*/ 44 w 50"/>
                <a:gd name="T15" fmla="*/ 240 h 97"/>
                <a:gd name="T16" fmla="*/ 36 w 50"/>
                <a:gd name="T17" fmla="*/ 232 h 97"/>
                <a:gd name="T18" fmla="*/ 15 w 50"/>
                <a:gd name="T19" fmla="*/ 232 h 97"/>
                <a:gd name="T20" fmla="*/ 25 w 50"/>
                <a:gd name="T21" fmla="*/ 203 h 97"/>
                <a:gd name="T22" fmla="*/ 47 w 50"/>
                <a:gd name="T23" fmla="*/ 123 h 97"/>
                <a:gd name="T24" fmla="*/ 55 w 50"/>
                <a:gd name="T25" fmla="*/ 47 h 97"/>
                <a:gd name="T26" fmla="*/ 58 w 50"/>
                <a:gd name="T27" fmla="*/ 15 h 97"/>
                <a:gd name="T28" fmla="*/ 58 w 50"/>
                <a:gd name="T29" fmla="*/ 11 h 97"/>
                <a:gd name="T30" fmla="*/ 62 w 50"/>
                <a:gd name="T31" fmla="*/ 11 h 97"/>
                <a:gd name="T32" fmla="*/ 73 w 50"/>
                <a:gd name="T33" fmla="*/ 0 h 97"/>
                <a:gd name="T34" fmla="*/ 80 w 50"/>
                <a:gd name="T35" fmla="*/ 7 h 97"/>
                <a:gd name="T36" fmla="*/ 87 w 50"/>
                <a:gd name="T37" fmla="*/ 11 h 97"/>
                <a:gd name="T38" fmla="*/ 87 w 50"/>
                <a:gd name="T39" fmla="*/ 29 h 97"/>
                <a:gd name="T40" fmla="*/ 95 w 50"/>
                <a:gd name="T41" fmla="*/ 25 h 97"/>
                <a:gd name="T42" fmla="*/ 109 w 50"/>
                <a:gd name="T43" fmla="*/ 29 h 97"/>
                <a:gd name="T44" fmla="*/ 138 w 50"/>
                <a:gd name="T45" fmla="*/ 18 h 97"/>
                <a:gd name="T46" fmla="*/ 149 w 50"/>
                <a:gd name="T47" fmla="*/ 18 h 97"/>
                <a:gd name="T48" fmla="*/ 164 w 50"/>
                <a:gd name="T49" fmla="*/ 18 h 97"/>
                <a:gd name="T50" fmla="*/ 182 w 50"/>
                <a:gd name="T51" fmla="*/ 40 h 97"/>
                <a:gd name="T52" fmla="*/ 164 w 50"/>
                <a:gd name="T53" fmla="*/ 58 h 97"/>
                <a:gd name="T54" fmla="*/ 149 w 50"/>
                <a:gd name="T55" fmla="*/ 80 h 97"/>
                <a:gd name="T56" fmla="*/ 146 w 50"/>
                <a:gd name="T57" fmla="*/ 98 h 97"/>
                <a:gd name="T58" fmla="*/ 149 w 50"/>
                <a:gd name="T59" fmla="*/ 109 h 97"/>
                <a:gd name="T60" fmla="*/ 153 w 50"/>
                <a:gd name="T61" fmla="*/ 127 h 97"/>
                <a:gd name="T62" fmla="*/ 146 w 50"/>
                <a:gd name="T63" fmla="*/ 160 h 97"/>
                <a:gd name="T64" fmla="*/ 127 w 50"/>
                <a:gd name="T65" fmla="*/ 185 h 97"/>
                <a:gd name="T66" fmla="*/ 142 w 50"/>
                <a:gd name="T67" fmla="*/ 214 h 97"/>
                <a:gd name="T68" fmla="*/ 135 w 50"/>
                <a:gd name="T69" fmla="*/ 243 h 97"/>
                <a:gd name="T70" fmla="*/ 142 w 50"/>
                <a:gd name="T71" fmla="*/ 261 h 97"/>
                <a:gd name="T72" fmla="*/ 124 w 50"/>
                <a:gd name="T73" fmla="*/ 334 h 9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0" h="97">
                  <a:moveTo>
                    <a:pt x="34" y="92"/>
                  </a:moveTo>
                  <a:cubicBezTo>
                    <a:pt x="34" y="93"/>
                    <a:pt x="34" y="93"/>
                    <a:pt x="33" y="93"/>
                  </a:cubicBezTo>
                  <a:cubicBezTo>
                    <a:pt x="30" y="96"/>
                    <a:pt x="31" y="96"/>
                    <a:pt x="27" y="93"/>
                  </a:cubicBezTo>
                  <a:cubicBezTo>
                    <a:pt x="22" y="90"/>
                    <a:pt x="22" y="91"/>
                    <a:pt x="15" y="94"/>
                  </a:cubicBezTo>
                  <a:cubicBezTo>
                    <a:pt x="8" y="97"/>
                    <a:pt x="13" y="88"/>
                    <a:pt x="13" y="88"/>
                  </a:cubicBezTo>
                  <a:cubicBezTo>
                    <a:pt x="13" y="88"/>
                    <a:pt x="14" y="83"/>
                    <a:pt x="14" y="80"/>
                  </a:cubicBezTo>
                  <a:cubicBezTo>
                    <a:pt x="14" y="77"/>
                    <a:pt x="15" y="77"/>
                    <a:pt x="13" y="74"/>
                  </a:cubicBezTo>
                  <a:cubicBezTo>
                    <a:pt x="12" y="72"/>
                    <a:pt x="14" y="71"/>
                    <a:pt x="12" y="66"/>
                  </a:cubicBezTo>
                  <a:cubicBezTo>
                    <a:pt x="11" y="61"/>
                    <a:pt x="10" y="69"/>
                    <a:pt x="10" y="64"/>
                  </a:cubicBezTo>
                  <a:cubicBezTo>
                    <a:pt x="9" y="58"/>
                    <a:pt x="8" y="64"/>
                    <a:pt x="4" y="64"/>
                  </a:cubicBezTo>
                  <a:cubicBezTo>
                    <a:pt x="0" y="63"/>
                    <a:pt x="4" y="61"/>
                    <a:pt x="7" y="56"/>
                  </a:cubicBezTo>
                  <a:cubicBezTo>
                    <a:pt x="9" y="50"/>
                    <a:pt x="11" y="42"/>
                    <a:pt x="13" y="34"/>
                  </a:cubicBezTo>
                  <a:cubicBezTo>
                    <a:pt x="15" y="26"/>
                    <a:pt x="17" y="21"/>
                    <a:pt x="15" y="13"/>
                  </a:cubicBezTo>
                  <a:cubicBezTo>
                    <a:pt x="14" y="4"/>
                    <a:pt x="15" y="7"/>
                    <a:pt x="16" y="4"/>
                  </a:cubicBezTo>
                  <a:cubicBezTo>
                    <a:pt x="16" y="4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2"/>
                    <a:pt x="19" y="0"/>
                    <a:pt x="20" y="0"/>
                  </a:cubicBezTo>
                  <a:cubicBezTo>
                    <a:pt x="21" y="0"/>
                    <a:pt x="21" y="1"/>
                    <a:pt x="22" y="2"/>
                  </a:cubicBezTo>
                  <a:cubicBezTo>
                    <a:pt x="22" y="3"/>
                    <a:pt x="23" y="3"/>
                    <a:pt x="24" y="3"/>
                  </a:cubicBezTo>
                  <a:cubicBezTo>
                    <a:pt x="24" y="5"/>
                    <a:pt x="24" y="7"/>
                    <a:pt x="24" y="8"/>
                  </a:cubicBezTo>
                  <a:cubicBezTo>
                    <a:pt x="25" y="8"/>
                    <a:pt x="25" y="7"/>
                    <a:pt x="26" y="7"/>
                  </a:cubicBezTo>
                  <a:cubicBezTo>
                    <a:pt x="28" y="7"/>
                    <a:pt x="29" y="8"/>
                    <a:pt x="30" y="8"/>
                  </a:cubicBezTo>
                  <a:cubicBezTo>
                    <a:pt x="33" y="8"/>
                    <a:pt x="35" y="5"/>
                    <a:pt x="38" y="5"/>
                  </a:cubicBezTo>
                  <a:cubicBezTo>
                    <a:pt x="39" y="5"/>
                    <a:pt x="40" y="5"/>
                    <a:pt x="41" y="5"/>
                  </a:cubicBezTo>
                  <a:cubicBezTo>
                    <a:pt x="42" y="5"/>
                    <a:pt x="44" y="4"/>
                    <a:pt x="45" y="5"/>
                  </a:cubicBezTo>
                  <a:cubicBezTo>
                    <a:pt x="46" y="5"/>
                    <a:pt x="50" y="10"/>
                    <a:pt x="50" y="11"/>
                  </a:cubicBezTo>
                  <a:cubicBezTo>
                    <a:pt x="50" y="13"/>
                    <a:pt x="46" y="15"/>
                    <a:pt x="45" y="16"/>
                  </a:cubicBezTo>
                  <a:cubicBezTo>
                    <a:pt x="44" y="18"/>
                    <a:pt x="42" y="20"/>
                    <a:pt x="41" y="22"/>
                  </a:cubicBezTo>
                  <a:cubicBezTo>
                    <a:pt x="41" y="23"/>
                    <a:pt x="40" y="25"/>
                    <a:pt x="40" y="27"/>
                  </a:cubicBezTo>
                  <a:cubicBezTo>
                    <a:pt x="40" y="29"/>
                    <a:pt x="41" y="29"/>
                    <a:pt x="41" y="30"/>
                  </a:cubicBezTo>
                  <a:cubicBezTo>
                    <a:pt x="42" y="32"/>
                    <a:pt x="39" y="35"/>
                    <a:pt x="42" y="35"/>
                  </a:cubicBezTo>
                  <a:cubicBezTo>
                    <a:pt x="42" y="38"/>
                    <a:pt x="38" y="42"/>
                    <a:pt x="40" y="44"/>
                  </a:cubicBezTo>
                  <a:cubicBezTo>
                    <a:pt x="38" y="46"/>
                    <a:pt x="35" y="48"/>
                    <a:pt x="35" y="51"/>
                  </a:cubicBezTo>
                  <a:cubicBezTo>
                    <a:pt x="35" y="54"/>
                    <a:pt x="38" y="56"/>
                    <a:pt x="39" y="59"/>
                  </a:cubicBezTo>
                  <a:cubicBezTo>
                    <a:pt x="40" y="61"/>
                    <a:pt x="37" y="64"/>
                    <a:pt x="37" y="67"/>
                  </a:cubicBezTo>
                  <a:cubicBezTo>
                    <a:pt x="38" y="69"/>
                    <a:pt x="39" y="70"/>
                    <a:pt x="39" y="72"/>
                  </a:cubicBezTo>
                  <a:cubicBezTo>
                    <a:pt x="39" y="78"/>
                    <a:pt x="29" y="86"/>
                    <a:pt x="34" y="9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56">
              <a:extLst>
                <a:ext uri="{FF2B5EF4-FFF2-40B4-BE49-F238E27FC236}">
                  <a16:creationId xmlns:a16="http://schemas.microsoft.com/office/drawing/2014/main" id="{C07A453C-FD67-ED42-4978-6C50C7C92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289" y="5717820"/>
              <a:ext cx="82637" cy="59699"/>
            </a:xfrm>
            <a:custGeom>
              <a:avLst/>
              <a:gdLst>
                <a:gd name="T0" fmla="*/ 22 w 11"/>
                <a:gd name="T1" fmla="*/ 0 h 9"/>
                <a:gd name="T2" fmla="*/ 15 w 11"/>
                <a:gd name="T3" fmla="*/ 14 h 9"/>
                <a:gd name="T4" fmla="*/ 11 w 11"/>
                <a:gd name="T5" fmla="*/ 18 h 9"/>
                <a:gd name="T6" fmla="*/ 33 w 11"/>
                <a:gd name="T7" fmla="*/ 32 h 9"/>
                <a:gd name="T8" fmla="*/ 40 w 11"/>
                <a:gd name="T9" fmla="*/ 21 h 9"/>
                <a:gd name="T10" fmla="*/ 33 w 11"/>
                <a:gd name="T11" fmla="*/ 7 h 9"/>
                <a:gd name="T12" fmla="*/ 22 w 11"/>
                <a:gd name="T13" fmla="*/ 0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" h="9">
                  <a:moveTo>
                    <a:pt x="6" y="0"/>
                  </a:moveTo>
                  <a:cubicBezTo>
                    <a:pt x="5" y="2"/>
                    <a:pt x="6" y="3"/>
                    <a:pt x="4" y="4"/>
                  </a:cubicBezTo>
                  <a:cubicBezTo>
                    <a:pt x="3" y="5"/>
                    <a:pt x="0" y="3"/>
                    <a:pt x="3" y="5"/>
                  </a:cubicBezTo>
                  <a:cubicBezTo>
                    <a:pt x="5" y="8"/>
                    <a:pt x="8" y="9"/>
                    <a:pt x="9" y="9"/>
                  </a:cubicBezTo>
                  <a:cubicBezTo>
                    <a:pt x="10" y="8"/>
                    <a:pt x="11" y="7"/>
                    <a:pt x="11" y="6"/>
                  </a:cubicBezTo>
                  <a:cubicBezTo>
                    <a:pt x="11" y="5"/>
                    <a:pt x="10" y="2"/>
                    <a:pt x="9" y="2"/>
                  </a:cubicBezTo>
                  <a:cubicBezTo>
                    <a:pt x="8" y="2"/>
                    <a:pt x="6" y="0"/>
                    <a:pt x="6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57">
              <a:extLst>
                <a:ext uri="{FF2B5EF4-FFF2-40B4-BE49-F238E27FC236}">
                  <a16:creationId xmlns:a16="http://schemas.microsoft.com/office/drawing/2014/main" id="{F085AF38-107B-85BD-79B3-8E07EED7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0476" y="5676778"/>
              <a:ext cx="37187" cy="41042"/>
            </a:xfrm>
            <a:custGeom>
              <a:avLst/>
              <a:gdLst>
                <a:gd name="T0" fmla="*/ 4 w 5"/>
                <a:gd name="T1" fmla="*/ 0 h 6"/>
                <a:gd name="T2" fmla="*/ 7 w 5"/>
                <a:gd name="T3" fmla="*/ 15 h 6"/>
                <a:gd name="T4" fmla="*/ 18 w 5"/>
                <a:gd name="T5" fmla="*/ 18 h 6"/>
                <a:gd name="T6" fmla="*/ 18 w 5"/>
                <a:gd name="T7" fmla="*/ 4 h 6"/>
                <a:gd name="T8" fmla="*/ 4 w 5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6">
                  <a:moveTo>
                    <a:pt x="1" y="0"/>
                  </a:moveTo>
                  <a:cubicBezTo>
                    <a:pt x="1" y="1"/>
                    <a:pt x="0" y="2"/>
                    <a:pt x="2" y="4"/>
                  </a:cubicBezTo>
                  <a:cubicBezTo>
                    <a:pt x="4" y="5"/>
                    <a:pt x="5" y="6"/>
                    <a:pt x="5" y="5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5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58">
              <a:extLst>
                <a:ext uri="{FF2B5EF4-FFF2-40B4-BE49-F238E27FC236}">
                  <a16:creationId xmlns:a16="http://schemas.microsoft.com/office/drawing/2014/main" id="{967738B3-7BEE-6445-588F-97867DFBB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0717" y="5736476"/>
              <a:ext cx="353274" cy="203350"/>
            </a:xfrm>
            <a:custGeom>
              <a:avLst/>
              <a:gdLst>
                <a:gd name="T0" fmla="*/ 167 w 47"/>
                <a:gd name="T1" fmla="*/ 11 h 30"/>
                <a:gd name="T2" fmla="*/ 149 w 47"/>
                <a:gd name="T3" fmla="*/ 11 h 30"/>
                <a:gd name="T4" fmla="*/ 120 w 47"/>
                <a:gd name="T5" fmla="*/ 18 h 30"/>
                <a:gd name="T6" fmla="*/ 91 w 47"/>
                <a:gd name="T7" fmla="*/ 25 h 30"/>
                <a:gd name="T8" fmla="*/ 65 w 47"/>
                <a:gd name="T9" fmla="*/ 18 h 30"/>
                <a:gd name="T10" fmla="*/ 44 w 47"/>
                <a:gd name="T11" fmla="*/ 11 h 30"/>
                <a:gd name="T12" fmla="*/ 25 w 47"/>
                <a:gd name="T13" fmla="*/ 22 h 30"/>
                <a:gd name="T14" fmla="*/ 7 w 47"/>
                <a:gd name="T15" fmla="*/ 36 h 30"/>
                <a:gd name="T16" fmla="*/ 33 w 47"/>
                <a:gd name="T17" fmla="*/ 47 h 30"/>
                <a:gd name="T18" fmla="*/ 58 w 47"/>
                <a:gd name="T19" fmla="*/ 62 h 30"/>
                <a:gd name="T20" fmla="*/ 84 w 47"/>
                <a:gd name="T21" fmla="*/ 87 h 30"/>
                <a:gd name="T22" fmla="*/ 102 w 47"/>
                <a:gd name="T23" fmla="*/ 84 h 30"/>
                <a:gd name="T24" fmla="*/ 116 w 47"/>
                <a:gd name="T25" fmla="*/ 98 h 30"/>
                <a:gd name="T26" fmla="*/ 138 w 47"/>
                <a:gd name="T27" fmla="*/ 109 h 30"/>
                <a:gd name="T28" fmla="*/ 153 w 47"/>
                <a:gd name="T29" fmla="*/ 94 h 30"/>
                <a:gd name="T30" fmla="*/ 156 w 47"/>
                <a:gd name="T31" fmla="*/ 73 h 30"/>
                <a:gd name="T32" fmla="*/ 146 w 47"/>
                <a:gd name="T33" fmla="*/ 55 h 30"/>
                <a:gd name="T34" fmla="*/ 167 w 47"/>
                <a:gd name="T35" fmla="*/ 11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7" h="30">
                  <a:moveTo>
                    <a:pt x="46" y="3"/>
                  </a:moveTo>
                  <a:cubicBezTo>
                    <a:pt x="45" y="1"/>
                    <a:pt x="43" y="2"/>
                    <a:pt x="41" y="3"/>
                  </a:cubicBezTo>
                  <a:cubicBezTo>
                    <a:pt x="38" y="5"/>
                    <a:pt x="35" y="4"/>
                    <a:pt x="33" y="5"/>
                  </a:cubicBezTo>
                  <a:cubicBezTo>
                    <a:pt x="31" y="5"/>
                    <a:pt x="26" y="7"/>
                    <a:pt x="25" y="7"/>
                  </a:cubicBezTo>
                  <a:cubicBezTo>
                    <a:pt x="23" y="6"/>
                    <a:pt x="21" y="7"/>
                    <a:pt x="18" y="5"/>
                  </a:cubicBezTo>
                  <a:cubicBezTo>
                    <a:pt x="16" y="4"/>
                    <a:pt x="14" y="0"/>
                    <a:pt x="12" y="3"/>
                  </a:cubicBezTo>
                  <a:cubicBezTo>
                    <a:pt x="11" y="5"/>
                    <a:pt x="7" y="6"/>
                    <a:pt x="7" y="6"/>
                  </a:cubicBezTo>
                  <a:cubicBezTo>
                    <a:pt x="7" y="6"/>
                    <a:pt x="0" y="8"/>
                    <a:pt x="2" y="10"/>
                  </a:cubicBezTo>
                  <a:cubicBezTo>
                    <a:pt x="4" y="12"/>
                    <a:pt x="4" y="11"/>
                    <a:pt x="9" y="13"/>
                  </a:cubicBezTo>
                  <a:cubicBezTo>
                    <a:pt x="13" y="15"/>
                    <a:pt x="13" y="14"/>
                    <a:pt x="16" y="17"/>
                  </a:cubicBezTo>
                  <a:cubicBezTo>
                    <a:pt x="19" y="21"/>
                    <a:pt x="20" y="22"/>
                    <a:pt x="23" y="24"/>
                  </a:cubicBezTo>
                  <a:cubicBezTo>
                    <a:pt x="26" y="25"/>
                    <a:pt x="26" y="21"/>
                    <a:pt x="28" y="23"/>
                  </a:cubicBezTo>
                  <a:cubicBezTo>
                    <a:pt x="30" y="24"/>
                    <a:pt x="29" y="25"/>
                    <a:pt x="32" y="27"/>
                  </a:cubicBezTo>
                  <a:cubicBezTo>
                    <a:pt x="36" y="29"/>
                    <a:pt x="35" y="29"/>
                    <a:pt x="38" y="30"/>
                  </a:cubicBezTo>
                  <a:cubicBezTo>
                    <a:pt x="41" y="30"/>
                    <a:pt x="42" y="28"/>
                    <a:pt x="42" y="26"/>
                  </a:cubicBezTo>
                  <a:cubicBezTo>
                    <a:pt x="42" y="24"/>
                    <a:pt x="44" y="21"/>
                    <a:pt x="43" y="20"/>
                  </a:cubicBezTo>
                  <a:cubicBezTo>
                    <a:pt x="42" y="18"/>
                    <a:pt x="39" y="18"/>
                    <a:pt x="40" y="15"/>
                  </a:cubicBezTo>
                  <a:cubicBezTo>
                    <a:pt x="42" y="13"/>
                    <a:pt x="47" y="5"/>
                    <a:pt x="46" y="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59">
              <a:extLst>
                <a:ext uri="{FF2B5EF4-FFF2-40B4-BE49-F238E27FC236}">
                  <a16:creationId xmlns:a16="http://schemas.microsoft.com/office/drawing/2014/main" id="{936CDF78-28A5-3CC3-9320-53F49D8F2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4058" y="5148815"/>
              <a:ext cx="103296" cy="216409"/>
            </a:xfrm>
            <a:custGeom>
              <a:avLst/>
              <a:gdLst>
                <a:gd name="T0" fmla="*/ 43 w 14"/>
                <a:gd name="T1" fmla="*/ 0 h 32"/>
                <a:gd name="T2" fmla="*/ 36 w 14"/>
                <a:gd name="T3" fmla="*/ 11 h 32"/>
                <a:gd name="T4" fmla="*/ 36 w 14"/>
                <a:gd name="T5" fmla="*/ 22 h 32"/>
                <a:gd name="T6" fmla="*/ 21 w 14"/>
                <a:gd name="T7" fmla="*/ 22 h 32"/>
                <a:gd name="T8" fmla="*/ 7 w 14"/>
                <a:gd name="T9" fmla="*/ 40 h 32"/>
                <a:gd name="T10" fmla="*/ 0 w 14"/>
                <a:gd name="T11" fmla="*/ 47 h 32"/>
                <a:gd name="T12" fmla="*/ 4 w 14"/>
                <a:gd name="T13" fmla="*/ 65 h 32"/>
                <a:gd name="T14" fmla="*/ 7 w 14"/>
                <a:gd name="T15" fmla="*/ 76 h 32"/>
                <a:gd name="T16" fmla="*/ 11 w 14"/>
                <a:gd name="T17" fmla="*/ 94 h 32"/>
                <a:gd name="T18" fmla="*/ 14 w 14"/>
                <a:gd name="T19" fmla="*/ 98 h 32"/>
                <a:gd name="T20" fmla="*/ 21 w 14"/>
                <a:gd name="T21" fmla="*/ 112 h 32"/>
                <a:gd name="T22" fmla="*/ 32 w 14"/>
                <a:gd name="T23" fmla="*/ 112 h 32"/>
                <a:gd name="T24" fmla="*/ 50 w 14"/>
                <a:gd name="T25" fmla="*/ 65 h 32"/>
                <a:gd name="T26" fmla="*/ 46 w 14"/>
                <a:gd name="T27" fmla="*/ 33 h 32"/>
                <a:gd name="T28" fmla="*/ 43 w 14"/>
                <a:gd name="T29" fmla="*/ 0 h 3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4" h="32">
                  <a:moveTo>
                    <a:pt x="12" y="0"/>
                  </a:moveTo>
                  <a:cubicBezTo>
                    <a:pt x="10" y="0"/>
                    <a:pt x="9" y="1"/>
                    <a:pt x="10" y="3"/>
                  </a:cubicBezTo>
                  <a:cubicBezTo>
                    <a:pt x="10" y="4"/>
                    <a:pt x="11" y="7"/>
                    <a:pt x="10" y="6"/>
                  </a:cubicBezTo>
                  <a:cubicBezTo>
                    <a:pt x="8" y="6"/>
                    <a:pt x="7" y="4"/>
                    <a:pt x="6" y="6"/>
                  </a:cubicBezTo>
                  <a:cubicBezTo>
                    <a:pt x="5" y="9"/>
                    <a:pt x="3" y="10"/>
                    <a:pt x="2" y="11"/>
                  </a:cubicBezTo>
                  <a:cubicBezTo>
                    <a:pt x="1" y="12"/>
                    <a:pt x="0" y="11"/>
                    <a:pt x="0" y="13"/>
                  </a:cubicBezTo>
                  <a:cubicBezTo>
                    <a:pt x="0" y="15"/>
                    <a:pt x="1" y="17"/>
                    <a:pt x="1" y="18"/>
                  </a:cubicBezTo>
                  <a:cubicBezTo>
                    <a:pt x="2" y="18"/>
                    <a:pt x="3" y="19"/>
                    <a:pt x="2" y="21"/>
                  </a:cubicBezTo>
                  <a:cubicBezTo>
                    <a:pt x="2" y="23"/>
                    <a:pt x="1" y="25"/>
                    <a:pt x="3" y="26"/>
                  </a:cubicBezTo>
                  <a:cubicBezTo>
                    <a:pt x="4" y="27"/>
                    <a:pt x="4" y="25"/>
                    <a:pt x="4" y="27"/>
                  </a:cubicBezTo>
                  <a:cubicBezTo>
                    <a:pt x="4" y="29"/>
                    <a:pt x="4" y="30"/>
                    <a:pt x="6" y="31"/>
                  </a:cubicBezTo>
                  <a:cubicBezTo>
                    <a:pt x="7" y="32"/>
                    <a:pt x="8" y="32"/>
                    <a:pt x="9" y="31"/>
                  </a:cubicBezTo>
                  <a:cubicBezTo>
                    <a:pt x="10" y="30"/>
                    <a:pt x="13" y="21"/>
                    <a:pt x="14" y="18"/>
                  </a:cubicBezTo>
                  <a:cubicBezTo>
                    <a:pt x="14" y="14"/>
                    <a:pt x="14" y="10"/>
                    <a:pt x="13" y="9"/>
                  </a:cubicBezTo>
                  <a:cubicBezTo>
                    <a:pt x="12" y="7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60">
              <a:extLst>
                <a:ext uri="{FF2B5EF4-FFF2-40B4-BE49-F238E27FC236}">
                  <a16:creationId xmlns:a16="http://schemas.microsoft.com/office/drawing/2014/main" id="{0C766123-9188-E6EB-EE5E-00DE947E9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883" y="5393207"/>
              <a:ext cx="202462" cy="283569"/>
            </a:xfrm>
            <a:custGeom>
              <a:avLst/>
              <a:gdLst>
                <a:gd name="T0" fmla="*/ 62 w 27"/>
                <a:gd name="T1" fmla="*/ 4 h 42"/>
                <a:gd name="T2" fmla="*/ 54 w 27"/>
                <a:gd name="T3" fmla="*/ 11 h 42"/>
                <a:gd name="T4" fmla="*/ 33 w 27"/>
                <a:gd name="T5" fmla="*/ 22 h 42"/>
                <a:gd name="T6" fmla="*/ 18 w 27"/>
                <a:gd name="T7" fmla="*/ 14 h 42"/>
                <a:gd name="T8" fmla="*/ 15 w 27"/>
                <a:gd name="T9" fmla="*/ 4 h 42"/>
                <a:gd name="T10" fmla="*/ 7 w 27"/>
                <a:gd name="T11" fmla="*/ 29 h 42"/>
                <a:gd name="T12" fmla="*/ 18 w 27"/>
                <a:gd name="T13" fmla="*/ 43 h 42"/>
                <a:gd name="T14" fmla="*/ 29 w 27"/>
                <a:gd name="T15" fmla="*/ 69 h 42"/>
                <a:gd name="T16" fmla="*/ 22 w 27"/>
                <a:gd name="T17" fmla="*/ 112 h 42"/>
                <a:gd name="T18" fmla="*/ 18 w 27"/>
                <a:gd name="T19" fmla="*/ 119 h 42"/>
                <a:gd name="T20" fmla="*/ 29 w 27"/>
                <a:gd name="T21" fmla="*/ 145 h 42"/>
                <a:gd name="T22" fmla="*/ 44 w 27"/>
                <a:gd name="T23" fmla="*/ 148 h 42"/>
                <a:gd name="T24" fmla="*/ 76 w 27"/>
                <a:gd name="T25" fmla="*/ 127 h 42"/>
                <a:gd name="T26" fmla="*/ 80 w 27"/>
                <a:gd name="T27" fmla="*/ 138 h 42"/>
                <a:gd name="T28" fmla="*/ 91 w 27"/>
                <a:gd name="T29" fmla="*/ 116 h 42"/>
                <a:gd name="T30" fmla="*/ 91 w 27"/>
                <a:gd name="T31" fmla="*/ 83 h 42"/>
                <a:gd name="T32" fmla="*/ 94 w 27"/>
                <a:gd name="T33" fmla="*/ 65 h 42"/>
                <a:gd name="T34" fmla="*/ 94 w 27"/>
                <a:gd name="T35" fmla="*/ 43 h 42"/>
                <a:gd name="T36" fmla="*/ 91 w 27"/>
                <a:gd name="T37" fmla="*/ 25 h 42"/>
                <a:gd name="T38" fmla="*/ 83 w 27"/>
                <a:gd name="T39" fmla="*/ 7 h 42"/>
                <a:gd name="T40" fmla="*/ 62 w 27"/>
                <a:gd name="T41" fmla="*/ 4 h 4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7" h="42">
                  <a:moveTo>
                    <a:pt x="17" y="1"/>
                  </a:moveTo>
                  <a:cubicBezTo>
                    <a:pt x="16" y="0"/>
                    <a:pt x="16" y="2"/>
                    <a:pt x="15" y="3"/>
                  </a:cubicBezTo>
                  <a:cubicBezTo>
                    <a:pt x="13" y="4"/>
                    <a:pt x="10" y="6"/>
                    <a:pt x="9" y="6"/>
                  </a:cubicBezTo>
                  <a:cubicBezTo>
                    <a:pt x="7" y="5"/>
                    <a:pt x="5" y="5"/>
                    <a:pt x="5" y="4"/>
                  </a:cubicBezTo>
                  <a:cubicBezTo>
                    <a:pt x="5" y="3"/>
                    <a:pt x="5" y="1"/>
                    <a:pt x="4" y="1"/>
                  </a:cubicBezTo>
                  <a:cubicBezTo>
                    <a:pt x="4" y="2"/>
                    <a:pt x="0" y="6"/>
                    <a:pt x="2" y="8"/>
                  </a:cubicBezTo>
                  <a:cubicBezTo>
                    <a:pt x="4" y="10"/>
                    <a:pt x="4" y="10"/>
                    <a:pt x="5" y="12"/>
                  </a:cubicBezTo>
                  <a:cubicBezTo>
                    <a:pt x="6" y="14"/>
                    <a:pt x="7" y="17"/>
                    <a:pt x="8" y="19"/>
                  </a:cubicBezTo>
                  <a:cubicBezTo>
                    <a:pt x="8" y="22"/>
                    <a:pt x="6" y="29"/>
                    <a:pt x="6" y="31"/>
                  </a:cubicBezTo>
                  <a:cubicBezTo>
                    <a:pt x="5" y="32"/>
                    <a:pt x="3" y="32"/>
                    <a:pt x="5" y="33"/>
                  </a:cubicBezTo>
                  <a:cubicBezTo>
                    <a:pt x="7" y="35"/>
                    <a:pt x="7" y="38"/>
                    <a:pt x="8" y="40"/>
                  </a:cubicBezTo>
                  <a:cubicBezTo>
                    <a:pt x="9" y="42"/>
                    <a:pt x="10" y="40"/>
                    <a:pt x="12" y="41"/>
                  </a:cubicBezTo>
                  <a:cubicBezTo>
                    <a:pt x="15" y="41"/>
                    <a:pt x="20" y="34"/>
                    <a:pt x="21" y="35"/>
                  </a:cubicBezTo>
                  <a:cubicBezTo>
                    <a:pt x="21" y="36"/>
                    <a:pt x="21" y="39"/>
                    <a:pt x="22" y="38"/>
                  </a:cubicBezTo>
                  <a:cubicBezTo>
                    <a:pt x="24" y="37"/>
                    <a:pt x="25" y="35"/>
                    <a:pt x="25" y="32"/>
                  </a:cubicBezTo>
                  <a:cubicBezTo>
                    <a:pt x="24" y="29"/>
                    <a:pt x="24" y="26"/>
                    <a:pt x="25" y="23"/>
                  </a:cubicBezTo>
                  <a:cubicBezTo>
                    <a:pt x="26" y="21"/>
                    <a:pt x="27" y="19"/>
                    <a:pt x="26" y="18"/>
                  </a:cubicBezTo>
                  <a:cubicBezTo>
                    <a:pt x="24" y="16"/>
                    <a:pt x="26" y="13"/>
                    <a:pt x="26" y="12"/>
                  </a:cubicBezTo>
                  <a:cubicBezTo>
                    <a:pt x="26" y="11"/>
                    <a:pt x="26" y="9"/>
                    <a:pt x="25" y="7"/>
                  </a:cubicBezTo>
                  <a:cubicBezTo>
                    <a:pt x="24" y="5"/>
                    <a:pt x="23" y="3"/>
                    <a:pt x="23" y="2"/>
                  </a:cubicBezTo>
                  <a:cubicBezTo>
                    <a:pt x="23" y="1"/>
                    <a:pt x="17" y="1"/>
                    <a:pt x="17" y="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61">
              <a:extLst>
                <a:ext uri="{FF2B5EF4-FFF2-40B4-BE49-F238E27FC236}">
                  <a16:creationId xmlns:a16="http://schemas.microsoft.com/office/drawing/2014/main" id="{C35D8CC0-B131-BB9A-A86B-285495671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498" y="5527530"/>
              <a:ext cx="134286" cy="95146"/>
            </a:xfrm>
            <a:custGeom>
              <a:avLst/>
              <a:gdLst>
                <a:gd name="T0" fmla="*/ 40 w 18"/>
                <a:gd name="T1" fmla="*/ 4 h 14"/>
                <a:gd name="T2" fmla="*/ 14 w 18"/>
                <a:gd name="T3" fmla="*/ 15 h 14"/>
                <a:gd name="T4" fmla="*/ 11 w 18"/>
                <a:gd name="T5" fmla="*/ 36 h 14"/>
                <a:gd name="T6" fmla="*/ 36 w 18"/>
                <a:gd name="T7" fmla="*/ 40 h 14"/>
                <a:gd name="T8" fmla="*/ 61 w 18"/>
                <a:gd name="T9" fmla="*/ 29 h 14"/>
                <a:gd name="T10" fmla="*/ 54 w 18"/>
                <a:gd name="T11" fmla="*/ 15 h 14"/>
                <a:gd name="T12" fmla="*/ 51 w 18"/>
                <a:gd name="T13" fmla="*/ 4 h 14"/>
                <a:gd name="T14" fmla="*/ 40 w 18"/>
                <a:gd name="T15" fmla="*/ 4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" h="14">
                  <a:moveTo>
                    <a:pt x="11" y="1"/>
                  </a:moveTo>
                  <a:cubicBezTo>
                    <a:pt x="8" y="2"/>
                    <a:pt x="5" y="3"/>
                    <a:pt x="4" y="4"/>
                  </a:cubicBezTo>
                  <a:cubicBezTo>
                    <a:pt x="3" y="6"/>
                    <a:pt x="0" y="9"/>
                    <a:pt x="3" y="10"/>
                  </a:cubicBezTo>
                  <a:cubicBezTo>
                    <a:pt x="7" y="11"/>
                    <a:pt x="6" y="7"/>
                    <a:pt x="10" y="11"/>
                  </a:cubicBezTo>
                  <a:cubicBezTo>
                    <a:pt x="13" y="14"/>
                    <a:pt x="16" y="11"/>
                    <a:pt x="17" y="8"/>
                  </a:cubicBezTo>
                  <a:cubicBezTo>
                    <a:pt x="18" y="6"/>
                    <a:pt x="15" y="5"/>
                    <a:pt x="15" y="4"/>
                  </a:cubicBezTo>
                  <a:cubicBezTo>
                    <a:pt x="14" y="3"/>
                    <a:pt x="15" y="1"/>
                    <a:pt x="14" y="1"/>
                  </a:cubicBezTo>
                  <a:cubicBezTo>
                    <a:pt x="14" y="0"/>
                    <a:pt x="11" y="1"/>
                    <a:pt x="11" y="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62">
              <a:extLst>
                <a:ext uri="{FF2B5EF4-FFF2-40B4-BE49-F238E27FC236}">
                  <a16:creationId xmlns:a16="http://schemas.microsoft.com/office/drawing/2014/main" id="{24FC86B4-F975-6A6D-C56F-FE3613454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1048" y="5514471"/>
              <a:ext cx="97099" cy="33580"/>
            </a:xfrm>
            <a:custGeom>
              <a:avLst/>
              <a:gdLst>
                <a:gd name="T0" fmla="*/ 18 w 13"/>
                <a:gd name="T1" fmla="*/ 4 h 5"/>
                <a:gd name="T2" fmla="*/ 18 w 13"/>
                <a:gd name="T3" fmla="*/ 14 h 5"/>
                <a:gd name="T4" fmla="*/ 36 w 13"/>
                <a:gd name="T5" fmla="*/ 14 h 5"/>
                <a:gd name="T6" fmla="*/ 36 w 13"/>
                <a:gd name="T7" fmla="*/ 0 h 5"/>
                <a:gd name="T8" fmla="*/ 29 w 13"/>
                <a:gd name="T9" fmla="*/ 0 h 5"/>
                <a:gd name="T10" fmla="*/ 18 w 13"/>
                <a:gd name="T11" fmla="*/ 4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5">
                  <a:moveTo>
                    <a:pt x="5" y="1"/>
                  </a:moveTo>
                  <a:cubicBezTo>
                    <a:pt x="4" y="1"/>
                    <a:pt x="0" y="3"/>
                    <a:pt x="5" y="4"/>
                  </a:cubicBezTo>
                  <a:cubicBezTo>
                    <a:pt x="10" y="5"/>
                    <a:pt x="8" y="5"/>
                    <a:pt x="10" y="4"/>
                  </a:cubicBezTo>
                  <a:cubicBezTo>
                    <a:pt x="13" y="4"/>
                    <a:pt x="11" y="0"/>
                    <a:pt x="10" y="0"/>
                  </a:cubicBezTo>
                  <a:cubicBezTo>
                    <a:pt x="10" y="0"/>
                    <a:pt x="8" y="0"/>
                    <a:pt x="8" y="0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63">
              <a:extLst>
                <a:ext uri="{FF2B5EF4-FFF2-40B4-BE49-F238E27FC236}">
                  <a16:creationId xmlns:a16="http://schemas.microsoft.com/office/drawing/2014/main" id="{92FEA56F-FBDD-79FD-306B-78B9FBE0C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0322" y="5602154"/>
              <a:ext cx="59913" cy="67162"/>
            </a:xfrm>
            <a:custGeom>
              <a:avLst/>
              <a:gdLst>
                <a:gd name="T0" fmla="*/ 4 w 8"/>
                <a:gd name="T1" fmla="*/ 14 h 10"/>
                <a:gd name="T2" fmla="*/ 11 w 8"/>
                <a:gd name="T3" fmla="*/ 36 h 10"/>
                <a:gd name="T4" fmla="*/ 18 w 8"/>
                <a:gd name="T5" fmla="*/ 25 h 10"/>
                <a:gd name="T6" fmla="*/ 22 w 8"/>
                <a:gd name="T7" fmla="*/ 4 h 10"/>
                <a:gd name="T8" fmla="*/ 4 w 8"/>
                <a:gd name="T9" fmla="*/ 1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10">
                  <a:moveTo>
                    <a:pt x="1" y="4"/>
                  </a:moveTo>
                  <a:cubicBezTo>
                    <a:pt x="0" y="6"/>
                    <a:pt x="1" y="10"/>
                    <a:pt x="3" y="10"/>
                  </a:cubicBezTo>
                  <a:cubicBezTo>
                    <a:pt x="5" y="10"/>
                    <a:pt x="3" y="7"/>
                    <a:pt x="5" y="7"/>
                  </a:cubicBezTo>
                  <a:cubicBezTo>
                    <a:pt x="8" y="7"/>
                    <a:pt x="7" y="0"/>
                    <a:pt x="6" y="1"/>
                  </a:cubicBezTo>
                  <a:cubicBezTo>
                    <a:pt x="5" y="2"/>
                    <a:pt x="1" y="4"/>
                    <a:pt x="1" y="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65">
              <a:extLst>
                <a:ext uri="{FF2B5EF4-FFF2-40B4-BE49-F238E27FC236}">
                  <a16:creationId xmlns:a16="http://schemas.microsoft.com/office/drawing/2014/main" id="{102C4DFB-3E3B-ADC0-3158-01CADD6C5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8299" y="6055493"/>
              <a:ext cx="328483" cy="100742"/>
            </a:xfrm>
            <a:custGeom>
              <a:avLst/>
              <a:gdLst>
                <a:gd name="T0" fmla="*/ 72 w 44"/>
                <a:gd name="T1" fmla="*/ 11 h 15"/>
                <a:gd name="T2" fmla="*/ 40 w 44"/>
                <a:gd name="T3" fmla="*/ 4 h 15"/>
                <a:gd name="T4" fmla="*/ 22 w 44"/>
                <a:gd name="T5" fmla="*/ 4 h 15"/>
                <a:gd name="T6" fmla="*/ 11 w 44"/>
                <a:gd name="T7" fmla="*/ 22 h 15"/>
                <a:gd name="T8" fmla="*/ 54 w 44"/>
                <a:gd name="T9" fmla="*/ 29 h 15"/>
                <a:gd name="T10" fmla="*/ 83 w 44"/>
                <a:gd name="T11" fmla="*/ 47 h 15"/>
                <a:gd name="T12" fmla="*/ 116 w 44"/>
                <a:gd name="T13" fmla="*/ 43 h 15"/>
                <a:gd name="T14" fmla="*/ 148 w 44"/>
                <a:gd name="T15" fmla="*/ 36 h 15"/>
                <a:gd name="T16" fmla="*/ 152 w 44"/>
                <a:gd name="T17" fmla="*/ 22 h 15"/>
                <a:gd name="T18" fmla="*/ 112 w 44"/>
                <a:gd name="T19" fmla="*/ 22 h 15"/>
                <a:gd name="T20" fmla="*/ 83 w 44"/>
                <a:gd name="T21" fmla="*/ 22 h 15"/>
                <a:gd name="T22" fmla="*/ 72 w 44"/>
                <a:gd name="T23" fmla="*/ 11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" h="15">
                  <a:moveTo>
                    <a:pt x="20" y="3"/>
                  </a:moveTo>
                  <a:cubicBezTo>
                    <a:pt x="17" y="4"/>
                    <a:pt x="11" y="1"/>
                    <a:pt x="11" y="1"/>
                  </a:cubicBezTo>
                  <a:cubicBezTo>
                    <a:pt x="11" y="1"/>
                    <a:pt x="8" y="0"/>
                    <a:pt x="6" y="1"/>
                  </a:cubicBezTo>
                  <a:cubicBezTo>
                    <a:pt x="5" y="2"/>
                    <a:pt x="0" y="5"/>
                    <a:pt x="3" y="6"/>
                  </a:cubicBezTo>
                  <a:cubicBezTo>
                    <a:pt x="7" y="8"/>
                    <a:pt x="12" y="7"/>
                    <a:pt x="15" y="8"/>
                  </a:cubicBezTo>
                  <a:cubicBezTo>
                    <a:pt x="19" y="10"/>
                    <a:pt x="19" y="10"/>
                    <a:pt x="23" y="13"/>
                  </a:cubicBezTo>
                  <a:cubicBezTo>
                    <a:pt x="26" y="15"/>
                    <a:pt x="26" y="11"/>
                    <a:pt x="32" y="12"/>
                  </a:cubicBezTo>
                  <a:cubicBezTo>
                    <a:pt x="38" y="12"/>
                    <a:pt x="39" y="12"/>
                    <a:pt x="41" y="10"/>
                  </a:cubicBezTo>
                  <a:cubicBezTo>
                    <a:pt x="42" y="8"/>
                    <a:pt x="44" y="6"/>
                    <a:pt x="42" y="6"/>
                  </a:cubicBezTo>
                  <a:cubicBezTo>
                    <a:pt x="40" y="6"/>
                    <a:pt x="32" y="6"/>
                    <a:pt x="31" y="6"/>
                  </a:cubicBezTo>
                  <a:cubicBezTo>
                    <a:pt x="29" y="6"/>
                    <a:pt x="23" y="6"/>
                    <a:pt x="23" y="6"/>
                  </a:cubicBezTo>
                  <a:lnTo>
                    <a:pt x="20" y="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66">
              <a:extLst>
                <a:ext uri="{FF2B5EF4-FFF2-40B4-BE49-F238E27FC236}">
                  <a16:creationId xmlns:a16="http://schemas.microsoft.com/office/drawing/2014/main" id="{AD30566A-4530-1DCF-0204-ABF3373C0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849" y="5777520"/>
              <a:ext cx="74373" cy="74624"/>
            </a:xfrm>
            <a:custGeom>
              <a:avLst/>
              <a:gdLst>
                <a:gd name="T0" fmla="*/ 7 w 10"/>
                <a:gd name="T1" fmla="*/ 0 h 11"/>
                <a:gd name="T2" fmla="*/ 7 w 10"/>
                <a:gd name="T3" fmla="*/ 11 h 11"/>
                <a:gd name="T4" fmla="*/ 18 w 10"/>
                <a:gd name="T5" fmla="*/ 22 h 11"/>
                <a:gd name="T6" fmla="*/ 29 w 10"/>
                <a:gd name="T7" fmla="*/ 36 h 11"/>
                <a:gd name="T8" fmla="*/ 36 w 10"/>
                <a:gd name="T9" fmla="*/ 36 h 11"/>
                <a:gd name="T10" fmla="*/ 29 w 10"/>
                <a:gd name="T11" fmla="*/ 22 h 11"/>
                <a:gd name="T12" fmla="*/ 25 w 10"/>
                <a:gd name="T13" fmla="*/ 15 h 11"/>
                <a:gd name="T14" fmla="*/ 7 w 10"/>
                <a:gd name="T15" fmla="*/ 0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" h="11">
                  <a:moveTo>
                    <a:pt x="2" y="0"/>
                  </a:moveTo>
                  <a:cubicBezTo>
                    <a:pt x="1" y="1"/>
                    <a:pt x="0" y="2"/>
                    <a:pt x="2" y="3"/>
                  </a:cubicBezTo>
                  <a:cubicBezTo>
                    <a:pt x="4" y="4"/>
                    <a:pt x="5" y="3"/>
                    <a:pt x="5" y="6"/>
                  </a:cubicBezTo>
                  <a:cubicBezTo>
                    <a:pt x="6" y="8"/>
                    <a:pt x="6" y="9"/>
                    <a:pt x="8" y="10"/>
                  </a:cubicBezTo>
                  <a:cubicBezTo>
                    <a:pt x="9" y="11"/>
                    <a:pt x="9" y="10"/>
                    <a:pt x="10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8" y="6"/>
                    <a:pt x="7" y="4"/>
                    <a:pt x="7" y="4"/>
                  </a:cubicBezTo>
                  <a:cubicBezTo>
                    <a:pt x="6" y="3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67">
              <a:extLst>
                <a:ext uri="{FF2B5EF4-FFF2-40B4-BE49-F238E27FC236}">
                  <a16:creationId xmlns:a16="http://schemas.microsoft.com/office/drawing/2014/main" id="{A15FC209-E11F-8720-1E56-1A0638DD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5222" y="5839084"/>
              <a:ext cx="22726" cy="13060"/>
            </a:xfrm>
            <a:custGeom>
              <a:avLst/>
              <a:gdLst>
                <a:gd name="T0" fmla="*/ 7 w 3"/>
                <a:gd name="T1" fmla="*/ 0 h 2"/>
                <a:gd name="T2" fmla="*/ 4 w 3"/>
                <a:gd name="T3" fmla="*/ 7 h 2"/>
                <a:gd name="T4" fmla="*/ 11 w 3"/>
                <a:gd name="T5" fmla="*/ 4 h 2"/>
                <a:gd name="T6" fmla="*/ 7 w 3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1" y="1"/>
                    <a:pt x="0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68">
              <a:extLst>
                <a:ext uri="{FF2B5EF4-FFF2-40B4-BE49-F238E27FC236}">
                  <a16:creationId xmlns:a16="http://schemas.microsoft.com/office/drawing/2014/main" id="{40CC7520-DA74-E5D6-F04B-EF643F4C7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685" y="5872666"/>
              <a:ext cx="16527" cy="26118"/>
            </a:xfrm>
            <a:custGeom>
              <a:avLst/>
              <a:gdLst>
                <a:gd name="T0" fmla="*/ 0 w 2"/>
                <a:gd name="T1" fmla="*/ 0 h 4"/>
                <a:gd name="T2" fmla="*/ 4 w 2"/>
                <a:gd name="T3" fmla="*/ 14 h 4"/>
                <a:gd name="T4" fmla="*/ 8 w 2"/>
                <a:gd name="T5" fmla="*/ 11 h 4"/>
                <a:gd name="T6" fmla="*/ 0 w 2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0" y="1"/>
                    <a:pt x="0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69">
              <a:extLst>
                <a:ext uri="{FF2B5EF4-FFF2-40B4-BE49-F238E27FC236}">
                  <a16:creationId xmlns:a16="http://schemas.microsoft.com/office/drawing/2014/main" id="{927D3BC6-869F-D96D-C69C-BA5CF7A8E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036" y="5872666"/>
              <a:ext cx="45450" cy="33580"/>
            </a:xfrm>
            <a:custGeom>
              <a:avLst/>
              <a:gdLst>
                <a:gd name="T0" fmla="*/ 11 w 6"/>
                <a:gd name="T1" fmla="*/ 4 h 5"/>
                <a:gd name="T2" fmla="*/ 15 w 6"/>
                <a:gd name="T3" fmla="*/ 18 h 5"/>
                <a:gd name="T4" fmla="*/ 11 w 6"/>
                <a:gd name="T5" fmla="*/ 4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5">
                  <a:moveTo>
                    <a:pt x="3" y="1"/>
                  </a:moveTo>
                  <a:cubicBezTo>
                    <a:pt x="0" y="2"/>
                    <a:pt x="4" y="5"/>
                    <a:pt x="4" y="5"/>
                  </a:cubicBezTo>
                  <a:cubicBezTo>
                    <a:pt x="4" y="5"/>
                    <a:pt x="6" y="0"/>
                    <a:pt x="3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70">
              <a:extLst>
                <a:ext uri="{FF2B5EF4-FFF2-40B4-BE49-F238E27FC236}">
                  <a16:creationId xmlns:a16="http://schemas.microsoft.com/office/drawing/2014/main" id="{69B1C475-EC92-F948-D09E-7F95DAB3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6959" y="5913708"/>
              <a:ext cx="22726" cy="18656"/>
            </a:xfrm>
            <a:custGeom>
              <a:avLst/>
              <a:gdLst>
                <a:gd name="T0" fmla="*/ 4 w 3"/>
                <a:gd name="T1" fmla="*/ 3 h 3"/>
                <a:gd name="T2" fmla="*/ 4 w 3"/>
                <a:gd name="T3" fmla="*/ 10 h 3"/>
                <a:gd name="T4" fmla="*/ 11 w 3"/>
                <a:gd name="T5" fmla="*/ 7 h 3"/>
                <a:gd name="T6" fmla="*/ 4 w 3"/>
                <a:gd name="T7" fmla="*/ 3 h 3"/>
                <a:gd name="T8" fmla="*/ 4 w 3"/>
                <a:gd name="T9" fmla="*/ 3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0" y="1"/>
                    <a:pt x="0" y="3"/>
                    <a:pt x="1" y="3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2"/>
                    <a:pt x="2" y="0"/>
                    <a:pt x="1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71">
              <a:extLst>
                <a:ext uri="{FF2B5EF4-FFF2-40B4-BE49-F238E27FC236}">
                  <a16:creationId xmlns:a16="http://schemas.microsoft.com/office/drawing/2014/main" id="{B5FF2414-2519-A4DE-ED6E-BE18DEAF0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23" y="5852144"/>
              <a:ext cx="22726" cy="20522"/>
            </a:xfrm>
            <a:custGeom>
              <a:avLst/>
              <a:gdLst>
                <a:gd name="T0" fmla="*/ 7 w 3"/>
                <a:gd name="T1" fmla="*/ 0 h 3"/>
                <a:gd name="T2" fmla="*/ 4 w 3"/>
                <a:gd name="T3" fmla="*/ 11 h 3"/>
                <a:gd name="T4" fmla="*/ 7 w 3"/>
                <a:gd name="T5" fmla="*/ 0 h 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3" y="0"/>
                    <a:pt x="2" y="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72">
              <a:extLst>
                <a:ext uri="{FF2B5EF4-FFF2-40B4-BE49-F238E27FC236}">
                  <a16:creationId xmlns:a16="http://schemas.microsoft.com/office/drawing/2014/main" id="{AAC2EE18-EC73-AAE9-118A-E99C459AB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23" y="5852144"/>
              <a:ext cx="22726" cy="20522"/>
            </a:xfrm>
            <a:custGeom>
              <a:avLst/>
              <a:gdLst>
                <a:gd name="T0" fmla="*/ 7 w 3"/>
                <a:gd name="T1" fmla="*/ 0 h 3"/>
                <a:gd name="T2" fmla="*/ 4 w 3"/>
                <a:gd name="T3" fmla="*/ 11 h 3"/>
                <a:gd name="T4" fmla="*/ 7 w 3"/>
                <a:gd name="T5" fmla="*/ 0 h 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3" y="0"/>
                    <a:pt x="2" y="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73">
              <a:extLst>
                <a:ext uri="{FF2B5EF4-FFF2-40B4-BE49-F238E27FC236}">
                  <a16:creationId xmlns:a16="http://schemas.microsoft.com/office/drawing/2014/main" id="{05C90C07-85BA-E5B8-EF51-F8F35EE03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585" y="5885724"/>
              <a:ext cx="22726" cy="20522"/>
            </a:xfrm>
            <a:custGeom>
              <a:avLst/>
              <a:gdLst>
                <a:gd name="T0" fmla="*/ 7 w 3"/>
                <a:gd name="T1" fmla="*/ 4 h 3"/>
                <a:gd name="T2" fmla="*/ 4 w 3"/>
                <a:gd name="T3" fmla="*/ 11 h 3"/>
                <a:gd name="T4" fmla="*/ 7 w 3"/>
                <a:gd name="T5" fmla="*/ 4 h 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3"/>
                    <a:pt x="3" y="1"/>
                    <a:pt x="2" y="1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 74">
              <a:extLst>
                <a:ext uri="{FF2B5EF4-FFF2-40B4-BE49-F238E27FC236}">
                  <a16:creationId xmlns:a16="http://schemas.microsoft.com/office/drawing/2014/main" id="{5308E9AA-90B2-9A93-AF7C-4DAC86240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585" y="5885724"/>
              <a:ext cx="22726" cy="20522"/>
            </a:xfrm>
            <a:custGeom>
              <a:avLst/>
              <a:gdLst>
                <a:gd name="T0" fmla="*/ 7 w 3"/>
                <a:gd name="T1" fmla="*/ 4 h 3"/>
                <a:gd name="T2" fmla="*/ 4 w 3"/>
                <a:gd name="T3" fmla="*/ 11 h 3"/>
                <a:gd name="T4" fmla="*/ 7 w 3"/>
                <a:gd name="T5" fmla="*/ 4 h 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3"/>
                    <a:pt x="3" y="1"/>
                    <a:pt x="2" y="1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75">
              <a:extLst>
                <a:ext uri="{FF2B5EF4-FFF2-40B4-BE49-F238E27FC236}">
                  <a16:creationId xmlns:a16="http://schemas.microsoft.com/office/drawing/2014/main" id="{66BDE2E7-1AB7-2D5B-462E-CDB99C3C7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575" y="5507008"/>
              <a:ext cx="103296" cy="69026"/>
            </a:xfrm>
            <a:custGeom>
              <a:avLst/>
              <a:gdLst>
                <a:gd name="T0" fmla="*/ 46 w 14"/>
                <a:gd name="T1" fmla="*/ 0 h 10"/>
                <a:gd name="T2" fmla="*/ 32 w 14"/>
                <a:gd name="T3" fmla="*/ 11 h 10"/>
                <a:gd name="T4" fmla="*/ 21 w 14"/>
                <a:gd name="T5" fmla="*/ 19 h 10"/>
                <a:gd name="T6" fmla="*/ 7 w 14"/>
                <a:gd name="T7" fmla="*/ 30 h 10"/>
                <a:gd name="T8" fmla="*/ 18 w 14"/>
                <a:gd name="T9" fmla="*/ 33 h 10"/>
                <a:gd name="T10" fmla="*/ 29 w 14"/>
                <a:gd name="T11" fmla="*/ 22 h 10"/>
                <a:gd name="T12" fmla="*/ 43 w 14"/>
                <a:gd name="T13" fmla="*/ 11 h 10"/>
                <a:gd name="T14" fmla="*/ 43 w 14"/>
                <a:gd name="T15" fmla="*/ 4 h 10"/>
                <a:gd name="T16" fmla="*/ 50 w 14"/>
                <a:gd name="T17" fmla="*/ 0 h 10"/>
                <a:gd name="T18" fmla="*/ 50 w 14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" h="10">
                  <a:moveTo>
                    <a:pt x="13" y="0"/>
                  </a:moveTo>
                  <a:cubicBezTo>
                    <a:pt x="12" y="1"/>
                    <a:pt x="10" y="1"/>
                    <a:pt x="9" y="3"/>
                  </a:cubicBezTo>
                  <a:cubicBezTo>
                    <a:pt x="7" y="1"/>
                    <a:pt x="6" y="3"/>
                    <a:pt x="6" y="5"/>
                  </a:cubicBezTo>
                  <a:cubicBezTo>
                    <a:pt x="4" y="6"/>
                    <a:pt x="0" y="4"/>
                    <a:pt x="2" y="8"/>
                  </a:cubicBezTo>
                  <a:cubicBezTo>
                    <a:pt x="3" y="9"/>
                    <a:pt x="4" y="10"/>
                    <a:pt x="5" y="9"/>
                  </a:cubicBezTo>
                  <a:cubicBezTo>
                    <a:pt x="6" y="7"/>
                    <a:pt x="5" y="5"/>
                    <a:pt x="8" y="6"/>
                  </a:cubicBezTo>
                  <a:cubicBezTo>
                    <a:pt x="8" y="5"/>
                    <a:pt x="10" y="3"/>
                    <a:pt x="12" y="3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3" y="1"/>
                    <a:pt x="14" y="1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76">
              <a:extLst>
                <a:ext uri="{FF2B5EF4-FFF2-40B4-BE49-F238E27FC236}">
                  <a16:creationId xmlns:a16="http://schemas.microsoft.com/office/drawing/2014/main" id="{B6460936-1653-17A1-5E1C-F59184D26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575" y="5507008"/>
              <a:ext cx="103296" cy="69026"/>
            </a:xfrm>
            <a:custGeom>
              <a:avLst/>
              <a:gdLst>
                <a:gd name="T0" fmla="*/ 46 w 14"/>
                <a:gd name="T1" fmla="*/ 0 h 10"/>
                <a:gd name="T2" fmla="*/ 32 w 14"/>
                <a:gd name="T3" fmla="*/ 11 h 10"/>
                <a:gd name="T4" fmla="*/ 21 w 14"/>
                <a:gd name="T5" fmla="*/ 19 h 10"/>
                <a:gd name="T6" fmla="*/ 7 w 14"/>
                <a:gd name="T7" fmla="*/ 30 h 10"/>
                <a:gd name="T8" fmla="*/ 18 w 14"/>
                <a:gd name="T9" fmla="*/ 33 h 10"/>
                <a:gd name="T10" fmla="*/ 29 w 14"/>
                <a:gd name="T11" fmla="*/ 22 h 10"/>
                <a:gd name="T12" fmla="*/ 43 w 14"/>
                <a:gd name="T13" fmla="*/ 11 h 10"/>
                <a:gd name="T14" fmla="*/ 43 w 14"/>
                <a:gd name="T15" fmla="*/ 4 h 10"/>
                <a:gd name="T16" fmla="*/ 50 w 14"/>
                <a:gd name="T17" fmla="*/ 0 h 10"/>
                <a:gd name="T18" fmla="*/ 50 w 14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" h="10">
                  <a:moveTo>
                    <a:pt x="13" y="0"/>
                  </a:moveTo>
                  <a:cubicBezTo>
                    <a:pt x="12" y="1"/>
                    <a:pt x="10" y="1"/>
                    <a:pt x="9" y="3"/>
                  </a:cubicBezTo>
                  <a:cubicBezTo>
                    <a:pt x="7" y="1"/>
                    <a:pt x="6" y="3"/>
                    <a:pt x="6" y="5"/>
                  </a:cubicBezTo>
                  <a:cubicBezTo>
                    <a:pt x="4" y="6"/>
                    <a:pt x="0" y="4"/>
                    <a:pt x="2" y="8"/>
                  </a:cubicBezTo>
                  <a:cubicBezTo>
                    <a:pt x="3" y="9"/>
                    <a:pt x="4" y="10"/>
                    <a:pt x="5" y="9"/>
                  </a:cubicBezTo>
                  <a:cubicBezTo>
                    <a:pt x="6" y="7"/>
                    <a:pt x="5" y="5"/>
                    <a:pt x="8" y="6"/>
                  </a:cubicBezTo>
                  <a:cubicBezTo>
                    <a:pt x="8" y="5"/>
                    <a:pt x="10" y="3"/>
                    <a:pt x="12" y="3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3" y="1"/>
                    <a:pt x="14" y="1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77">
              <a:extLst>
                <a:ext uri="{FF2B5EF4-FFF2-40B4-BE49-F238E27FC236}">
                  <a16:creationId xmlns:a16="http://schemas.microsoft.com/office/drawing/2014/main" id="{43BD0D4F-73F9-C4EB-D540-91246B41F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5222" y="5467831"/>
              <a:ext cx="30990" cy="18656"/>
            </a:xfrm>
            <a:custGeom>
              <a:avLst/>
              <a:gdLst>
                <a:gd name="T0" fmla="*/ 11 w 4"/>
                <a:gd name="T1" fmla="*/ 3 h 3"/>
                <a:gd name="T2" fmla="*/ 4 w 4"/>
                <a:gd name="T3" fmla="*/ 7 h 3"/>
                <a:gd name="T4" fmla="*/ 15 w 4"/>
                <a:gd name="T5" fmla="*/ 10 h 3"/>
                <a:gd name="T6" fmla="*/ 8 w 4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2"/>
                    <a:pt x="4" y="3"/>
                  </a:cubicBezTo>
                  <a:cubicBezTo>
                    <a:pt x="4" y="2"/>
                    <a:pt x="3" y="1"/>
                    <a:pt x="2" y="1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78">
              <a:extLst>
                <a:ext uri="{FF2B5EF4-FFF2-40B4-BE49-F238E27FC236}">
                  <a16:creationId xmlns:a16="http://schemas.microsoft.com/office/drawing/2014/main" id="{D75D7FF8-8BE2-F51F-33B6-1A4EA0AF5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5222" y="5467831"/>
              <a:ext cx="30990" cy="18656"/>
            </a:xfrm>
            <a:custGeom>
              <a:avLst/>
              <a:gdLst>
                <a:gd name="T0" fmla="*/ 11 w 4"/>
                <a:gd name="T1" fmla="*/ 3 h 3"/>
                <a:gd name="T2" fmla="*/ 4 w 4"/>
                <a:gd name="T3" fmla="*/ 7 h 3"/>
                <a:gd name="T4" fmla="*/ 15 w 4"/>
                <a:gd name="T5" fmla="*/ 10 h 3"/>
                <a:gd name="T6" fmla="*/ 8 w 4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2"/>
                    <a:pt x="4" y="3"/>
                  </a:cubicBezTo>
                  <a:cubicBezTo>
                    <a:pt x="4" y="2"/>
                    <a:pt x="3" y="1"/>
                    <a:pt x="2" y="1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79">
              <a:extLst>
                <a:ext uri="{FF2B5EF4-FFF2-40B4-BE49-F238E27FC236}">
                  <a16:creationId xmlns:a16="http://schemas.microsoft.com/office/drawing/2014/main" id="{B0B8CFF9-B3B2-DAE6-1226-3D849983C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6871" y="5689836"/>
              <a:ext cx="30990" cy="61564"/>
            </a:xfrm>
            <a:custGeom>
              <a:avLst/>
              <a:gdLst>
                <a:gd name="T0" fmla="*/ 15 w 4"/>
                <a:gd name="T1" fmla="*/ 11 h 9"/>
                <a:gd name="T2" fmla="*/ 0 w 4"/>
                <a:gd name="T3" fmla="*/ 11 h 9"/>
                <a:gd name="T4" fmla="*/ 8 w 4"/>
                <a:gd name="T5" fmla="*/ 22 h 9"/>
                <a:gd name="T6" fmla="*/ 8 w 4"/>
                <a:gd name="T7" fmla="*/ 29 h 9"/>
                <a:gd name="T8" fmla="*/ 11 w 4"/>
                <a:gd name="T9" fmla="*/ 26 h 9"/>
                <a:gd name="T10" fmla="*/ 15 w 4"/>
                <a:gd name="T11" fmla="*/ 11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" h="9">
                  <a:moveTo>
                    <a:pt x="4" y="3"/>
                  </a:moveTo>
                  <a:cubicBezTo>
                    <a:pt x="3" y="3"/>
                    <a:pt x="1" y="0"/>
                    <a:pt x="0" y="3"/>
                  </a:cubicBezTo>
                  <a:cubicBezTo>
                    <a:pt x="0" y="5"/>
                    <a:pt x="2" y="4"/>
                    <a:pt x="2" y="6"/>
                  </a:cubicBezTo>
                  <a:cubicBezTo>
                    <a:pt x="2" y="6"/>
                    <a:pt x="1" y="7"/>
                    <a:pt x="2" y="8"/>
                  </a:cubicBezTo>
                  <a:cubicBezTo>
                    <a:pt x="2" y="9"/>
                    <a:pt x="3" y="8"/>
                    <a:pt x="3" y="7"/>
                  </a:cubicBezTo>
                  <a:cubicBezTo>
                    <a:pt x="4" y="7"/>
                    <a:pt x="4" y="4"/>
                    <a:pt x="4" y="3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80">
              <a:extLst>
                <a:ext uri="{FF2B5EF4-FFF2-40B4-BE49-F238E27FC236}">
                  <a16:creationId xmlns:a16="http://schemas.microsoft.com/office/drawing/2014/main" id="{6D02A5BB-3175-2C6A-BA36-9A828736A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6871" y="5689836"/>
              <a:ext cx="30990" cy="61564"/>
            </a:xfrm>
            <a:custGeom>
              <a:avLst/>
              <a:gdLst>
                <a:gd name="T0" fmla="*/ 15 w 4"/>
                <a:gd name="T1" fmla="*/ 11 h 9"/>
                <a:gd name="T2" fmla="*/ 0 w 4"/>
                <a:gd name="T3" fmla="*/ 11 h 9"/>
                <a:gd name="T4" fmla="*/ 8 w 4"/>
                <a:gd name="T5" fmla="*/ 22 h 9"/>
                <a:gd name="T6" fmla="*/ 8 w 4"/>
                <a:gd name="T7" fmla="*/ 29 h 9"/>
                <a:gd name="T8" fmla="*/ 11 w 4"/>
                <a:gd name="T9" fmla="*/ 26 h 9"/>
                <a:gd name="T10" fmla="*/ 15 w 4"/>
                <a:gd name="T11" fmla="*/ 11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" h="9">
                  <a:moveTo>
                    <a:pt x="4" y="3"/>
                  </a:moveTo>
                  <a:cubicBezTo>
                    <a:pt x="3" y="3"/>
                    <a:pt x="1" y="0"/>
                    <a:pt x="0" y="3"/>
                  </a:cubicBezTo>
                  <a:cubicBezTo>
                    <a:pt x="0" y="5"/>
                    <a:pt x="2" y="4"/>
                    <a:pt x="2" y="6"/>
                  </a:cubicBezTo>
                  <a:cubicBezTo>
                    <a:pt x="2" y="6"/>
                    <a:pt x="1" y="7"/>
                    <a:pt x="2" y="8"/>
                  </a:cubicBezTo>
                  <a:cubicBezTo>
                    <a:pt x="2" y="9"/>
                    <a:pt x="3" y="8"/>
                    <a:pt x="3" y="7"/>
                  </a:cubicBezTo>
                  <a:cubicBezTo>
                    <a:pt x="4" y="7"/>
                    <a:pt x="4" y="4"/>
                    <a:pt x="4" y="3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82">
              <a:extLst>
                <a:ext uri="{FF2B5EF4-FFF2-40B4-BE49-F238E27FC236}">
                  <a16:creationId xmlns:a16="http://schemas.microsoft.com/office/drawing/2014/main" id="{4EDA69B4-3B14-6E95-500A-F033D398E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462" y="5923036"/>
              <a:ext cx="97099" cy="108204"/>
            </a:xfrm>
            <a:custGeom>
              <a:avLst/>
              <a:gdLst>
                <a:gd name="T0" fmla="*/ 36 w 13"/>
                <a:gd name="T1" fmla="*/ 36 h 16"/>
                <a:gd name="T2" fmla="*/ 43 w 13"/>
                <a:gd name="T3" fmla="*/ 15 h 16"/>
                <a:gd name="T4" fmla="*/ 25 w 13"/>
                <a:gd name="T5" fmla="*/ 18 h 16"/>
                <a:gd name="T6" fmla="*/ 18 w 13"/>
                <a:gd name="T7" fmla="*/ 4 h 16"/>
                <a:gd name="T8" fmla="*/ 0 w 13"/>
                <a:gd name="T9" fmla="*/ 0 h 16"/>
                <a:gd name="T10" fmla="*/ 22 w 13"/>
                <a:gd name="T11" fmla="*/ 15 h 16"/>
                <a:gd name="T12" fmla="*/ 29 w 13"/>
                <a:gd name="T13" fmla="*/ 29 h 16"/>
                <a:gd name="T14" fmla="*/ 18 w 13"/>
                <a:gd name="T15" fmla="*/ 54 h 16"/>
                <a:gd name="T16" fmla="*/ 36 w 13"/>
                <a:gd name="T17" fmla="*/ 44 h 16"/>
                <a:gd name="T18" fmla="*/ 40 w 13"/>
                <a:gd name="T19" fmla="*/ 29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" h="16">
                  <a:moveTo>
                    <a:pt x="10" y="10"/>
                  </a:moveTo>
                  <a:cubicBezTo>
                    <a:pt x="11" y="8"/>
                    <a:pt x="13" y="6"/>
                    <a:pt x="12" y="4"/>
                  </a:cubicBezTo>
                  <a:cubicBezTo>
                    <a:pt x="11" y="3"/>
                    <a:pt x="7" y="2"/>
                    <a:pt x="7" y="5"/>
                  </a:cubicBezTo>
                  <a:cubicBezTo>
                    <a:pt x="6" y="3"/>
                    <a:pt x="7" y="2"/>
                    <a:pt x="5" y="1"/>
                  </a:cubicBezTo>
                  <a:cubicBezTo>
                    <a:pt x="4" y="1"/>
                    <a:pt x="2" y="0"/>
                    <a:pt x="0" y="0"/>
                  </a:cubicBezTo>
                  <a:cubicBezTo>
                    <a:pt x="0" y="5"/>
                    <a:pt x="5" y="3"/>
                    <a:pt x="6" y="4"/>
                  </a:cubicBezTo>
                  <a:cubicBezTo>
                    <a:pt x="8" y="6"/>
                    <a:pt x="6" y="8"/>
                    <a:pt x="8" y="8"/>
                  </a:cubicBezTo>
                  <a:cubicBezTo>
                    <a:pt x="7" y="9"/>
                    <a:pt x="1" y="14"/>
                    <a:pt x="5" y="15"/>
                  </a:cubicBezTo>
                  <a:cubicBezTo>
                    <a:pt x="7" y="16"/>
                    <a:pt x="8" y="7"/>
                    <a:pt x="10" y="12"/>
                  </a:cubicBezTo>
                  <a:cubicBezTo>
                    <a:pt x="10" y="11"/>
                    <a:pt x="11" y="10"/>
                    <a:pt x="11" y="8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83">
              <a:extLst>
                <a:ext uri="{FF2B5EF4-FFF2-40B4-BE49-F238E27FC236}">
                  <a16:creationId xmlns:a16="http://schemas.microsoft.com/office/drawing/2014/main" id="{2CE66F64-C2D5-63C5-9792-0CB2067A0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662" y="5656256"/>
              <a:ext cx="43385" cy="46640"/>
            </a:xfrm>
            <a:custGeom>
              <a:avLst/>
              <a:gdLst>
                <a:gd name="T0" fmla="*/ 14 w 6"/>
                <a:gd name="T1" fmla="*/ 7 h 7"/>
                <a:gd name="T2" fmla="*/ 0 w 6"/>
                <a:gd name="T3" fmla="*/ 7 h 7"/>
                <a:gd name="T4" fmla="*/ 11 w 6"/>
                <a:gd name="T5" fmla="*/ 14 h 7"/>
                <a:gd name="T6" fmla="*/ 21 w 6"/>
                <a:gd name="T7" fmla="*/ 18 h 7"/>
                <a:gd name="T8" fmla="*/ 11 w 6"/>
                <a:gd name="T9" fmla="*/ 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7">
                  <a:moveTo>
                    <a:pt x="4" y="2"/>
                  </a:moveTo>
                  <a:cubicBezTo>
                    <a:pt x="3" y="0"/>
                    <a:pt x="1" y="0"/>
                    <a:pt x="0" y="2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4" y="5"/>
                    <a:pt x="5" y="7"/>
                    <a:pt x="6" y="5"/>
                  </a:cubicBezTo>
                  <a:cubicBezTo>
                    <a:pt x="6" y="3"/>
                    <a:pt x="4" y="2"/>
                    <a:pt x="3" y="2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84">
              <a:extLst>
                <a:ext uri="{FF2B5EF4-FFF2-40B4-BE49-F238E27FC236}">
                  <a16:creationId xmlns:a16="http://schemas.microsoft.com/office/drawing/2014/main" id="{52C0F950-D247-3EAF-21E5-45C27548F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3662" y="5656256"/>
              <a:ext cx="43385" cy="46640"/>
            </a:xfrm>
            <a:custGeom>
              <a:avLst/>
              <a:gdLst>
                <a:gd name="T0" fmla="*/ 14 w 6"/>
                <a:gd name="T1" fmla="*/ 7 h 7"/>
                <a:gd name="T2" fmla="*/ 0 w 6"/>
                <a:gd name="T3" fmla="*/ 7 h 7"/>
                <a:gd name="T4" fmla="*/ 11 w 6"/>
                <a:gd name="T5" fmla="*/ 14 h 7"/>
                <a:gd name="T6" fmla="*/ 21 w 6"/>
                <a:gd name="T7" fmla="*/ 18 h 7"/>
                <a:gd name="T8" fmla="*/ 11 w 6"/>
                <a:gd name="T9" fmla="*/ 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7">
                  <a:moveTo>
                    <a:pt x="4" y="2"/>
                  </a:moveTo>
                  <a:cubicBezTo>
                    <a:pt x="3" y="0"/>
                    <a:pt x="1" y="0"/>
                    <a:pt x="0" y="2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4" y="5"/>
                    <a:pt x="5" y="7"/>
                    <a:pt x="6" y="5"/>
                  </a:cubicBezTo>
                  <a:cubicBezTo>
                    <a:pt x="6" y="3"/>
                    <a:pt x="4" y="2"/>
                    <a:pt x="3" y="2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85">
              <a:extLst>
                <a:ext uri="{FF2B5EF4-FFF2-40B4-BE49-F238E27FC236}">
                  <a16:creationId xmlns:a16="http://schemas.microsoft.com/office/drawing/2014/main" id="{DC8CA3C7-2F0C-275B-81B1-E2B6B0E35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904" y="4872708"/>
              <a:ext cx="45450" cy="67162"/>
            </a:xfrm>
            <a:custGeom>
              <a:avLst/>
              <a:gdLst>
                <a:gd name="T0" fmla="*/ 7 w 6"/>
                <a:gd name="T1" fmla="*/ 0 h 10"/>
                <a:gd name="T2" fmla="*/ 4 w 6"/>
                <a:gd name="T3" fmla="*/ 11 h 10"/>
                <a:gd name="T4" fmla="*/ 15 w 6"/>
                <a:gd name="T5" fmla="*/ 29 h 10"/>
                <a:gd name="T6" fmla="*/ 22 w 6"/>
                <a:gd name="T7" fmla="*/ 29 h 10"/>
                <a:gd name="T8" fmla="*/ 18 w 6"/>
                <a:gd name="T9" fmla="*/ 14 h 10"/>
                <a:gd name="T10" fmla="*/ 11 w 6"/>
                <a:gd name="T11" fmla="*/ 4 h 10"/>
                <a:gd name="T12" fmla="*/ 7 w 6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4"/>
                    <a:pt x="3" y="8"/>
                    <a:pt x="4" y="8"/>
                  </a:cubicBezTo>
                  <a:cubicBezTo>
                    <a:pt x="5" y="9"/>
                    <a:pt x="6" y="10"/>
                    <a:pt x="6" y="8"/>
                  </a:cubicBezTo>
                  <a:cubicBezTo>
                    <a:pt x="6" y="7"/>
                    <a:pt x="5" y="5"/>
                    <a:pt x="5" y="4"/>
                  </a:cubicBezTo>
                  <a:cubicBezTo>
                    <a:pt x="5" y="3"/>
                    <a:pt x="3" y="1"/>
                    <a:pt x="3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86">
              <a:extLst>
                <a:ext uri="{FF2B5EF4-FFF2-40B4-BE49-F238E27FC236}">
                  <a16:creationId xmlns:a16="http://schemas.microsoft.com/office/drawing/2014/main" id="{7D2A8B5A-EFE5-C069-A4FC-3D4195D3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0366" y="4939870"/>
              <a:ext cx="37187" cy="41042"/>
            </a:xfrm>
            <a:custGeom>
              <a:avLst/>
              <a:gdLst>
                <a:gd name="T0" fmla="*/ 0 w 5"/>
                <a:gd name="T1" fmla="*/ 0 h 6"/>
                <a:gd name="T2" fmla="*/ 18 w 5"/>
                <a:gd name="T3" fmla="*/ 7 h 6"/>
                <a:gd name="T4" fmla="*/ 14 w 5"/>
                <a:gd name="T5" fmla="*/ 22 h 6"/>
                <a:gd name="T6" fmla="*/ 4 w 5"/>
                <a:gd name="T7" fmla="*/ 11 h 6"/>
                <a:gd name="T8" fmla="*/ 0 w 5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cubicBezTo>
                    <a:pt x="2" y="0"/>
                    <a:pt x="5" y="2"/>
                    <a:pt x="5" y="2"/>
                  </a:cubicBezTo>
                  <a:cubicBezTo>
                    <a:pt x="5" y="3"/>
                    <a:pt x="4" y="5"/>
                    <a:pt x="4" y="6"/>
                  </a:cubicBezTo>
                  <a:cubicBezTo>
                    <a:pt x="4" y="6"/>
                    <a:pt x="2" y="4"/>
                    <a:pt x="1" y="3"/>
                  </a:cubicBezTo>
                  <a:cubicBezTo>
                    <a:pt x="1" y="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87">
              <a:extLst>
                <a:ext uri="{FF2B5EF4-FFF2-40B4-BE49-F238E27FC236}">
                  <a16:creationId xmlns:a16="http://schemas.microsoft.com/office/drawing/2014/main" id="{8245F8B5-B6C6-6304-CBE0-FCC863C6E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080" y="4993972"/>
              <a:ext cx="51649" cy="61564"/>
            </a:xfrm>
            <a:custGeom>
              <a:avLst/>
              <a:gdLst>
                <a:gd name="T0" fmla="*/ 0 w 7"/>
                <a:gd name="T1" fmla="*/ 0 h 9"/>
                <a:gd name="T2" fmla="*/ 18 w 7"/>
                <a:gd name="T3" fmla="*/ 22 h 9"/>
                <a:gd name="T4" fmla="*/ 0 w 7"/>
                <a:gd name="T5" fmla="*/ 0 h 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9">
                  <a:moveTo>
                    <a:pt x="0" y="0"/>
                  </a:moveTo>
                  <a:cubicBezTo>
                    <a:pt x="0" y="0"/>
                    <a:pt x="4" y="4"/>
                    <a:pt x="5" y="6"/>
                  </a:cubicBezTo>
                  <a:cubicBezTo>
                    <a:pt x="7" y="9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88">
              <a:extLst>
                <a:ext uri="{FF2B5EF4-FFF2-40B4-BE49-F238E27FC236}">
                  <a16:creationId xmlns:a16="http://schemas.microsoft.com/office/drawing/2014/main" id="{C6C0D885-EAB1-5348-9BA2-CBF0ACDBA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453" y="5055536"/>
              <a:ext cx="66110" cy="46640"/>
            </a:xfrm>
            <a:custGeom>
              <a:avLst/>
              <a:gdLst>
                <a:gd name="T0" fmla="*/ 0 w 9"/>
                <a:gd name="T1" fmla="*/ 0 h 7"/>
                <a:gd name="T2" fmla="*/ 11 w 9"/>
                <a:gd name="T3" fmla="*/ 14 h 7"/>
                <a:gd name="T4" fmla="*/ 28 w 9"/>
                <a:gd name="T5" fmla="*/ 18 h 7"/>
                <a:gd name="T6" fmla="*/ 28 w 9"/>
                <a:gd name="T7" fmla="*/ 25 h 7"/>
                <a:gd name="T8" fmla="*/ 0 w 9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cubicBezTo>
                    <a:pt x="0" y="0"/>
                    <a:pt x="2" y="3"/>
                    <a:pt x="3" y="4"/>
                  </a:cubicBezTo>
                  <a:cubicBezTo>
                    <a:pt x="4" y="4"/>
                    <a:pt x="8" y="5"/>
                    <a:pt x="8" y="5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7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90">
              <a:extLst>
                <a:ext uri="{FF2B5EF4-FFF2-40B4-BE49-F238E27FC236}">
                  <a16:creationId xmlns:a16="http://schemas.microsoft.com/office/drawing/2014/main" id="{3EECC6A7-6B30-39B9-8831-387570872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267" y="5007030"/>
              <a:ext cx="1349055" cy="1020480"/>
            </a:xfrm>
            <a:custGeom>
              <a:avLst/>
              <a:gdLst>
                <a:gd name="T0" fmla="*/ 47 w 180"/>
                <a:gd name="T1" fmla="*/ 134 h 151"/>
                <a:gd name="T2" fmla="*/ 62 w 180"/>
                <a:gd name="T3" fmla="*/ 145 h 151"/>
                <a:gd name="T4" fmla="*/ 69 w 180"/>
                <a:gd name="T5" fmla="*/ 159 h 151"/>
                <a:gd name="T6" fmla="*/ 112 w 180"/>
                <a:gd name="T7" fmla="*/ 152 h 151"/>
                <a:gd name="T8" fmla="*/ 138 w 180"/>
                <a:gd name="T9" fmla="*/ 152 h 151"/>
                <a:gd name="T10" fmla="*/ 138 w 180"/>
                <a:gd name="T11" fmla="*/ 192 h 151"/>
                <a:gd name="T12" fmla="*/ 120 w 180"/>
                <a:gd name="T13" fmla="*/ 232 h 151"/>
                <a:gd name="T14" fmla="*/ 127 w 180"/>
                <a:gd name="T15" fmla="*/ 261 h 151"/>
                <a:gd name="T16" fmla="*/ 102 w 180"/>
                <a:gd name="T17" fmla="*/ 319 h 151"/>
                <a:gd name="T18" fmla="*/ 109 w 180"/>
                <a:gd name="T19" fmla="*/ 377 h 151"/>
                <a:gd name="T20" fmla="*/ 98 w 180"/>
                <a:gd name="T21" fmla="*/ 467 h 151"/>
                <a:gd name="T22" fmla="*/ 120 w 180"/>
                <a:gd name="T23" fmla="*/ 464 h 151"/>
                <a:gd name="T24" fmla="*/ 160 w 180"/>
                <a:gd name="T25" fmla="*/ 475 h 151"/>
                <a:gd name="T26" fmla="*/ 163 w 180"/>
                <a:gd name="T27" fmla="*/ 522 h 151"/>
                <a:gd name="T28" fmla="*/ 210 w 180"/>
                <a:gd name="T29" fmla="*/ 525 h 151"/>
                <a:gd name="T30" fmla="*/ 254 w 180"/>
                <a:gd name="T31" fmla="*/ 500 h 151"/>
                <a:gd name="T32" fmla="*/ 301 w 180"/>
                <a:gd name="T33" fmla="*/ 500 h 151"/>
                <a:gd name="T34" fmla="*/ 341 w 180"/>
                <a:gd name="T35" fmla="*/ 500 h 151"/>
                <a:gd name="T36" fmla="*/ 381 w 180"/>
                <a:gd name="T37" fmla="*/ 485 h 151"/>
                <a:gd name="T38" fmla="*/ 399 w 180"/>
                <a:gd name="T39" fmla="*/ 456 h 151"/>
                <a:gd name="T40" fmla="*/ 424 w 180"/>
                <a:gd name="T41" fmla="*/ 442 h 151"/>
                <a:gd name="T42" fmla="*/ 446 w 180"/>
                <a:gd name="T43" fmla="*/ 417 h 151"/>
                <a:gd name="T44" fmla="*/ 464 w 180"/>
                <a:gd name="T45" fmla="*/ 388 h 151"/>
                <a:gd name="T46" fmla="*/ 490 w 180"/>
                <a:gd name="T47" fmla="*/ 359 h 151"/>
                <a:gd name="T48" fmla="*/ 464 w 180"/>
                <a:gd name="T49" fmla="*/ 312 h 151"/>
                <a:gd name="T50" fmla="*/ 486 w 180"/>
                <a:gd name="T51" fmla="*/ 275 h 151"/>
                <a:gd name="T52" fmla="*/ 522 w 180"/>
                <a:gd name="T53" fmla="*/ 221 h 151"/>
                <a:gd name="T54" fmla="*/ 577 w 180"/>
                <a:gd name="T55" fmla="*/ 196 h 151"/>
                <a:gd name="T56" fmla="*/ 642 w 180"/>
                <a:gd name="T57" fmla="*/ 138 h 151"/>
                <a:gd name="T58" fmla="*/ 646 w 180"/>
                <a:gd name="T59" fmla="*/ 112 h 151"/>
                <a:gd name="T60" fmla="*/ 628 w 180"/>
                <a:gd name="T61" fmla="*/ 112 h 151"/>
                <a:gd name="T62" fmla="*/ 606 w 180"/>
                <a:gd name="T63" fmla="*/ 116 h 151"/>
                <a:gd name="T64" fmla="*/ 559 w 180"/>
                <a:gd name="T65" fmla="*/ 109 h 151"/>
                <a:gd name="T66" fmla="*/ 515 w 180"/>
                <a:gd name="T67" fmla="*/ 98 h 151"/>
                <a:gd name="T68" fmla="*/ 486 w 180"/>
                <a:gd name="T69" fmla="*/ 94 h 151"/>
                <a:gd name="T70" fmla="*/ 457 w 180"/>
                <a:gd name="T71" fmla="*/ 87 h 151"/>
                <a:gd name="T72" fmla="*/ 414 w 180"/>
                <a:gd name="T73" fmla="*/ 69 h 151"/>
                <a:gd name="T74" fmla="*/ 388 w 180"/>
                <a:gd name="T75" fmla="*/ 51 h 151"/>
                <a:gd name="T76" fmla="*/ 385 w 180"/>
                <a:gd name="T77" fmla="*/ 47 h 151"/>
                <a:gd name="T78" fmla="*/ 312 w 180"/>
                <a:gd name="T79" fmla="*/ 51 h 151"/>
                <a:gd name="T80" fmla="*/ 265 w 180"/>
                <a:gd name="T81" fmla="*/ 43 h 151"/>
                <a:gd name="T82" fmla="*/ 185 w 180"/>
                <a:gd name="T83" fmla="*/ 40 h 151"/>
                <a:gd name="T84" fmla="*/ 145 w 180"/>
                <a:gd name="T85" fmla="*/ 40 h 151"/>
                <a:gd name="T86" fmla="*/ 83 w 180"/>
                <a:gd name="T87" fmla="*/ 29 h 151"/>
                <a:gd name="T88" fmla="*/ 47 w 180"/>
                <a:gd name="T89" fmla="*/ 43 h 151"/>
                <a:gd name="T90" fmla="*/ 11 w 180"/>
                <a:gd name="T91" fmla="*/ 87 h 151"/>
                <a:gd name="T92" fmla="*/ 29 w 180"/>
                <a:gd name="T93" fmla="*/ 112 h 151"/>
                <a:gd name="T94" fmla="*/ 33 w 180"/>
                <a:gd name="T95" fmla="*/ 141 h 151"/>
                <a:gd name="T96" fmla="*/ 36 w 180"/>
                <a:gd name="T97" fmla="*/ 145 h 15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80" h="151">
                  <a:moveTo>
                    <a:pt x="10" y="40"/>
                  </a:moveTo>
                  <a:cubicBezTo>
                    <a:pt x="11" y="39"/>
                    <a:pt x="12" y="37"/>
                    <a:pt x="13" y="37"/>
                  </a:cubicBezTo>
                  <a:cubicBezTo>
                    <a:pt x="14" y="37"/>
                    <a:pt x="14" y="38"/>
                    <a:pt x="15" y="39"/>
                  </a:cubicBezTo>
                  <a:cubicBezTo>
                    <a:pt x="15" y="40"/>
                    <a:pt x="16" y="40"/>
                    <a:pt x="17" y="40"/>
                  </a:cubicBezTo>
                  <a:cubicBezTo>
                    <a:pt x="17" y="42"/>
                    <a:pt x="17" y="44"/>
                    <a:pt x="17" y="45"/>
                  </a:cubicBezTo>
                  <a:cubicBezTo>
                    <a:pt x="18" y="45"/>
                    <a:pt x="18" y="44"/>
                    <a:pt x="19" y="44"/>
                  </a:cubicBezTo>
                  <a:cubicBezTo>
                    <a:pt x="21" y="44"/>
                    <a:pt x="22" y="45"/>
                    <a:pt x="23" y="45"/>
                  </a:cubicBezTo>
                  <a:cubicBezTo>
                    <a:pt x="26" y="45"/>
                    <a:pt x="28" y="42"/>
                    <a:pt x="31" y="42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5" y="42"/>
                    <a:pt x="37" y="41"/>
                    <a:pt x="38" y="42"/>
                  </a:cubicBezTo>
                  <a:cubicBezTo>
                    <a:pt x="39" y="42"/>
                    <a:pt x="43" y="47"/>
                    <a:pt x="43" y="48"/>
                  </a:cubicBezTo>
                  <a:cubicBezTo>
                    <a:pt x="43" y="50"/>
                    <a:pt x="39" y="52"/>
                    <a:pt x="38" y="53"/>
                  </a:cubicBezTo>
                  <a:cubicBezTo>
                    <a:pt x="37" y="55"/>
                    <a:pt x="35" y="57"/>
                    <a:pt x="34" y="59"/>
                  </a:cubicBezTo>
                  <a:cubicBezTo>
                    <a:pt x="34" y="60"/>
                    <a:pt x="33" y="62"/>
                    <a:pt x="33" y="64"/>
                  </a:cubicBezTo>
                  <a:cubicBezTo>
                    <a:pt x="33" y="66"/>
                    <a:pt x="34" y="66"/>
                    <a:pt x="34" y="67"/>
                  </a:cubicBezTo>
                  <a:cubicBezTo>
                    <a:pt x="35" y="69"/>
                    <a:pt x="32" y="72"/>
                    <a:pt x="35" y="72"/>
                  </a:cubicBezTo>
                  <a:cubicBezTo>
                    <a:pt x="35" y="75"/>
                    <a:pt x="31" y="79"/>
                    <a:pt x="33" y="81"/>
                  </a:cubicBezTo>
                  <a:cubicBezTo>
                    <a:pt x="31" y="83"/>
                    <a:pt x="28" y="85"/>
                    <a:pt x="28" y="88"/>
                  </a:cubicBezTo>
                  <a:cubicBezTo>
                    <a:pt x="28" y="91"/>
                    <a:pt x="31" y="93"/>
                    <a:pt x="32" y="96"/>
                  </a:cubicBezTo>
                  <a:cubicBezTo>
                    <a:pt x="33" y="98"/>
                    <a:pt x="30" y="101"/>
                    <a:pt x="30" y="104"/>
                  </a:cubicBezTo>
                  <a:cubicBezTo>
                    <a:pt x="31" y="106"/>
                    <a:pt x="32" y="107"/>
                    <a:pt x="32" y="109"/>
                  </a:cubicBezTo>
                  <a:cubicBezTo>
                    <a:pt x="32" y="115"/>
                    <a:pt x="22" y="123"/>
                    <a:pt x="27" y="129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30" y="127"/>
                    <a:pt x="31" y="126"/>
                    <a:pt x="33" y="128"/>
                  </a:cubicBezTo>
                  <a:cubicBezTo>
                    <a:pt x="36" y="130"/>
                    <a:pt x="29" y="130"/>
                    <a:pt x="36" y="130"/>
                  </a:cubicBezTo>
                  <a:cubicBezTo>
                    <a:pt x="43" y="131"/>
                    <a:pt x="43" y="128"/>
                    <a:pt x="44" y="131"/>
                  </a:cubicBezTo>
                  <a:cubicBezTo>
                    <a:pt x="44" y="134"/>
                    <a:pt x="40" y="135"/>
                    <a:pt x="42" y="138"/>
                  </a:cubicBezTo>
                  <a:cubicBezTo>
                    <a:pt x="43" y="141"/>
                    <a:pt x="43" y="143"/>
                    <a:pt x="45" y="144"/>
                  </a:cubicBezTo>
                  <a:cubicBezTo>
                    <a:pt x="46" y="146"/>
                    <a:pt x="50" y="145"/>
                    <a:pt x="52" y="148"/>
                  </a:cubicBezTo>
                  <a:cubicBezTo>
                    <a:pt x="55" y="151"/>
                    <a:pt x="56" y="148"/>
                    <a:pt x="58" y="145"/>
                  </a:cubicBezTo>
                  <a:cubicBezTo>
                    <a:pt x="60" y="142"/>
                    <a:pt x="62" y="139"/>
                    <a:pt x="65" y="140"/>
                  </a:cubicBezTo>
                  <a:cubicBezTo>
                    <a:pt x="68" y="140"/>
                    <a:pt x="68" y="141"/>
                    <a:pt x="70" y="138"/>
                  </a:cubicBezTo>
                  <a:cubicBezTo>
                    <a:pt x="72" y="136"/>
                    <a:pt x="70" y="134"/>
                    <a:pt x="74" y="136"/>
                  </a:cubicBezTo>
                  <a:cubicBezTo>
                    <a:pt x="79" y="137"/>
                    <a:pt x="80" y="138"/>
                    <a:pt x="83" y="138"/>
                  </a:cubicBezTo>
                  <a:cubicBezTo>
                    <a:pt x="86" y="137"/>
                    <a:pt x="87" y="137"/>
                    <a:pt x="89" y="137"/>
                  </a:cubicBezTo>
                  <a:cubicBezTo>
                    <a:pt x="92" y="137"/>
                    <a:pt x="93" y="139"/>
                    <a:pt x="94" y="138"/>
                  </a:cubicBezTo>
                  <a:cubicBezTo>
                    <a:pt x="96" y="137"/>
                    <a:pt x="99" y="136"/>
                    <a:pt x="100" y="136"/>
                  </a:cubicBezTo>
                  <a:cubicBezTo>
                    <a:pt x="101" y="135"/>
                    <a:pt x="104" y="136"/>
                    <a:pt x="105" y="134"/>
                  </a:cubicBezTo>
                  <a:cubicBezTo>
                    <a:pt x="106" y="132"/>
                    <a:pt x="108" y="130"/>
                    <a:pt x="109" y="129"/>
                  </a:cubicBezTo>
                  <a:cubicBezTo>
                    <a:pt x="109" y="128"/>
                    <a:pt x="109" y="127"/>
                    <a:pt x="110" y="126"/>
                  </a:cubicBezTo>
                  <a:cubicBezTo>
                    <a:pt x="111" y="126"/>
                    <a:pt x="109" y="124"/>
                    <a:pt x="110" y="122"/>
                  </a:cubicBezTo>
                  <a:cubicBezTo>
                    <a:pt x="112" y="121"/>
                    <a:pt x="114" y="121"/>
                    <a:pt x="117" y="122"/>
                  </a:cubicBezTo>
                  <a:cubicBezTo>
                    <a:pt x="121" y="122"/>
                    <a:pt x="123" y="121"/>
                    <a:pt x="123" y="121"/>
                  </a:cubicBezTo>
                  <a:cubicBezTo>
                    <a:pt x="124" y="120"/>
                    <a:pt x="123" y="117"/>
                    <a:pt x="123" y="115"/>
                  </a:cubicBezTo>
                  <a:cubicBezTo>
                    <a:pt x="123" y="114"/>
                    <a:pt x="124" y="112"/>
                    <a:pt x="124" y="112"/>
                  </a:cubicBezTo>
                  <a:cubicBezTo>
                    <a:pt x="125" y="111"/>
                    <a:pt x="127" y="109"/>
                    <a:pt x="128" y="107"/>
                  </a:cubicBezTo>
                  <a:cubicBezTo>
                    <a:pt x="129" y="105"/>
                    <a:pt x="132" y="103"/>
                    <a:pt x="133" y="103"/>
                  </a:cubicBezTo>
                  <a:cubicBezTo>
                    <a:pt x="134" y="102"/>
                    <a:pt x="135" y="100"/>
                    <a:pt x="135" y="99"/>
                  </a:cubicBezTo>
                  <a:cubicBezTo>
                    <a:pt x="136" y="98"/>
                    <a:pt x="133" y="97"/>
                    <a:pt x="130" y="93"/>
                  </a:cubicBezTo>
                  <a:cubicBezTo>
                    <a:pt x="127" y="90"/>
                    <a:pt x="128" y="87"/>
                    <a:pt x="128" y="86"/>
                  </a:cubicBezTo>
                  <a:cubicBezTo>
                    <a:pt x="129" y="85"/>
                    <a:pt x="130" y="83"/>
                    <a:pt x="130" y="83"/>
                  </a:cubicBezTo>
                  <a:cubicBezTo>
                    <a:pt x="130" y="82"/>
                    <a:pt x="132" y="79"/>
                    <a:pt x="134" y="76"/>
                  </a:cubicBezTo>
                  <a:cubicBezTo>
                    <a:pt x="136" y="72"/>
                    <a:pt x="138" y="68"/>
                    <a:pt x="140" y="67"/>
                  </a:cubicBezTo>
                  <a:cubicBezTo>
                    <a:pt x="142" y="65"/>
                    <a:pt x="144" y="63"/>
                    <a:pt x="144" y="61"/>
                  </a:cubicBezTo>
                  <a:cubicBezTo>
                    <a:pt x="144" y="59"/>
                    <a:pt x="145" y="57"/>
                    <a:pt x="150" y="57"/>
                  </a:cubicBezTo>
                  <a:cubicBezTo>
                    <a:pt x="155" y="57"/>
                    <a:pt x="159" y="53"/>
                    <a:pt x="159" y="54"/>
                  </a:cubicBezTo>
                  <a:cubicBezTo>
                    <a:pt x="160" y="54"/>
                    <a:pt x="166" y="49"/>
                    <a:pt x="168" y="48"/>
                  </a:cubicBezTo>
                  <a:cubicBezTo>
                    <a:pt x="170" y="46"/>
                    <a:pt x="180" y="43"/>
                    <a:pt x="177" y="38"/>
                  </a:cubicBezTo>
                  <a:cubicBezTo>
                    <a:pt x="175" y="34"/>
                    <a:pt x="179" y="34"/>
                    <a:pt x="178" y="32"/>
                  </a:cubicBezTo>
                  <a:cubicBezTo>
                    <a:pt x="178" y="32"/>
                    <a:pt x="178" y="32"/>
                    <a:pt x="178" y="31"/>
                  </a:cubicBezTo>
                  <a:cubicBezTo>
                    <a:pt x="177" y="30"/>
                    <a:pt x="177" y="30"/>
                    <a:pt x="177" y="30"/>
                  </a:cubicBezTo>
                  <a:cubicBezTo>
                    <a:pt x="177" y="30"/>
                    <a:pt x="174" y="31"/>
                    <a:pt x="173" y="31"/>
                  </a:cubicBezTo>
                  <a:cubicBezTo>
                    <a:pt x="172" y="31"/>
                    <a:pt x="171" y="31"/>
                    <a:pt x="170" y="31"/>
                  </a:cubicBezTo>
                  <a:cubicBezTo>
                    <a:pt x="169" y="31"/>
                    <a:pt x="168" y="32"/>
                    <a:pt x="167" y="32"/>
                  </a:cubicBezTo>
                  <a:cubicBezTo>
                    <a:pt x="165" y="33"/>
                    <a:pt x="163" y="31"/>
                    <a:pt x="161" y="30"/>
                  </a:cubicBezTo>
                  <a:cubicBezTo>
                    <a:pt x="159" y="30"/>
                    <a:pt x="156" y="30"/>
                    <a:pt x="154" y="30"/>
                  </a:cubicBezTo>
                  <a:cubicBezTo>
                    <a:pt x="150" y="28"/>
                    <a:pt x="149" y="23"/>
                    <a:pt x="144" y="25"/>
                  </a:cubicBezTo>
                  <a:cubicBezTo>
                    <a:pt x="143" y="26"/>
                    <a:pt x="142" y="27"/>
                    <a:pt x="142" y="27"/>
                  </a:cubicBezTo>
                  <a:cubicBezTo>
                    <a:pt x="141" y="27"/>
                    <a:pt x="139" y="27"/>
                    <a:pt x="138" y="27"/>
                  </a:cubicBezTo>
                  <a:cubicBezTo>
                    <a:pt x="137" y="27"/>
                    <a:pt x="136" y="27"/>
                    <a:pt x="134" y="26"/>
                  </a:cubicBezTo>
                  <a:cubicBezTo>
                    <a:pt x="134" y="26"/>
                    <a:pt x="133" y="25"/>
                    <a:pt x="132" y="25"/>
                  </a:cubicBezTo>
                  <a:cubicBezTo>
                    <a:pt x="130" y="24"/>
                    <a:pt x="128" y="25"/>
                    <a:pt x="126" y="24"/>
                  </a:cubicBezTo>
                  <a:cubicBezTo>
                    <a:pt x="124" y="24"/>
                    <a:pt x="122" y="22"/>
                    <a:pt x="120" y="21"/>
                  </a:cubicBezTo>
                  <a:cubicBezTo>
                    <a:pt x="118" y="20"/>
                    <a:pt x="116" y="20"/>
                    <a:pt x="114" y="19"/>
                  </a:cubicBezTo>
                  <a:cubicBezTo>
                    <a:pt x="113" y="18"/>
                    <a:pt x="112" y="16"/>
                    <a:pt x="111" y="15"/>
                  </a:cubicBezTo>
                  <a:cubicBezTo>
                    <a:pt x="109" y="14"/>
                    <a:pt x="109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1" y="14"/>
                    <a:pt x="100" y="16"/>
                    <a:pt x="96" y="14"/>
                  </a:cubicBezTo>
                  <a:cubicBezTo>
                    <a:pt x="91" y="11"/>
                    <a:pt x="91" y="12"/>
                    <a:pt x="86" y="14"/>
                  </a:cubicBezTo>
                  <a:cubicBezTo>
                    <a:pt x="82" y="15"/>
                    <a:pt x="82" y="12"/>
                    <a:pt x="79" y="12"/>
                  </a:cubicBezTo>
                  <a:cubicBezTo>
                    <a:pt x="76" y="12"/>
                    <a:pt x="77" y="11"/>
                    <a:pt x="73" y="12"/>
                  </a:cubicBezTo>
                  <a:cubicBezTo>
                    <a:pt x="70" y="13"/>
                    <a:pt x="71" y="13"/>
                    <a:pt x="63" y="12"/>
                  </a:cubicBezTo>
                  <a:cubicBezTo>
                    <a:pt x="54" y="12"/>
                    <a:pt x="54" y="10"/>
                    <a:pt x="51" y="11"/>
                  </a:cubicBezTo>
                  <a:cubicBezTo>
                    <a:pt x="48" y="12"/>
                    <a:pt x="48" y="7"/>
                    <a:pt x="46" y="8"/>
                  </a:cubicBezTo>
                  <a:cubicBezTo>
                    <a:pt x="43" y="10"/>
                    <a:pt x="45" y="10"/>
                    <a:pt x="40" y="11"/>
                  </a:cubicBezTo>
                  <a:cubicBezTo>
                    <a:pt x="34" y="11"/>
                    <a:pt x="35" y="12"/>
                    <a:pt x="32" y="11"/>
                  </a:cubicBezTo>
                  <a:cubicBezTo>
                    <a:pt x="29" y="10"/>
                    <a:pt x="26" y="9"/>
                    <a:pt x="23" y="8"/>
                  </a:cubicBezTo>
                  <a:cubicBezTo>
                    <a:pt x="20" y="7"/>
                    <a:pt x="21" y="0"/>
                    <a:pt x="17" y="6"/>
                  </a:cubicBezTo>
                  <a:cubicBezTo>
                    <a:pt x="13" y="12"/>
                    <a:pt x="11" y="9"/>
                    <a:pt x="13" y="12"/>
                  </a:cubicBezTo>
                  <a:cubicBezTo>
                    <a:pt x="14" y="16"/>
                    <a:pt x="18" y="15"/>
                    <a:pt x="11" y="18"/>
                  </a:cubicBezTo>
                  <a:cubicBezTo>
                    <a:pt x="3" y="21"/>
                    <a:pt x="3" y="22"/>
                    <a:pt x="3" y="24"/>
                  </a:cubicBezTo>
                  <a:cubicBezTo>
                    <a:pt x="3" y="25"/>
                    <a:pt x="0" y="25"/>
                    <a:pt x="3" y="27"/>
                  </a:cubicBezTo>
                  <a:cubicBezTo>
                    <a:pt x="6" y="29"/>
                    <a:pt x="9" y="27"/>
                    <a:pt x="8" y="31"/>
                  </a:cubicBezTo>
                  <a:cubicBezTo>
                    <a:pt x="6" y="35"/>
                    <a:pt x="4" y="34"/>
                    <a:pt x="6" y="35"/>
                  </a:cubicBezTo>
                  <a:cubicBezTo>
                    <a:pt x="8" y="36"/>
                    <a:pt x="9" y="37"/>
                    <a:pt x="9" y="39"/>
                  </a:cubicBezTo>
                  <a:cubicBezTo>
                    <a:pt x="9" y="40"/>
                    <a:pt x="9" y="40"/>
                    <a:pt x="9" y="40"/>
                  </a:cubicBezTo>
                  <a:lnTo>
                    <a:pt x="10" y="4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91">
              <a:extLst>
                <a:ext uri="{FF2B5EF4-FFF2-40B4-BE49-F238E27FC236}">
                  <a16:creationId xmlns:a16="http://schemas.microsoft.com/office/drawing/2014/main" id="{9303B6F5-F82E-21D9-B0B0-4FF360A7F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421" y="3967896"/>
              <a:ext cx="413187" cy="283569"/>
            </a:xfrm>
            <a:custGeom>
              <a:avLst/>
              <a:gdLst>
                <a:gd name="T0" fmla="*/ 0 w 55"/>
                <a:gd name="T1" fmla="*/ 29 h 42"/>
                <a:gd name="T2" fmla="*/ 7 w 55"/>
                <a:gd name="T3" fmla="*/ 47 h 42"/>
                <a:gd name="T4" fmla="*/ 22 w 55"/>
                <a:gd name="T5" fmla="*/ 54 h 42"/>
                <a:gd name="T6" fmla="*/ 44 w 55"/>
                <a:gd name="T7" fmla="*/ 76 h 42"/>
                <a:gd name="T8" fmla="*/ 55 w 55"/>
                <a:gd name="T9" fmla="*/ 80 h 42"/>
                <a:gd name="T10" fmla="*/ 69 w 55"/>
                <a:gd name="T11" fmla="*/ 83 h 42"/>
                <a:gd name="T12" fmla="*/ 95 w 55"/>
                <a:gd name="T13" fmla="*/ 112 h 42"/>
                <a:gd name="T14" fmla="*/ 124 w 55"/>
                <a:gd name="T15" fmla="*/ 112 h 42"/>
                <a:gd name="T16" fmla="*/ 131 w 55"/>
                <a:gd name="T17" fmla="*/ 130 h 42"/>
                <a:gd name="T18" fmla="*/ 153 w 55"/>
                <a:gd name="T19" fmla="*/ 152 h 42"/>
                <a:gd name="T20" fmla="*/ 160 w 55"/>
                <a:gd name="T21" fmla="*/ 152 h 42"/>
                <a:gd name="T22" fmla="*/ 164 w 55"/>
                <a:gd name="T23" fmla="*/ 152 h 42"/>
                <a:gd name="T24" fmla="*/ 164 w 55"/>
                <a:gd name="T25" fmla="*/ 130 h 42"/>
                <a:gd name="T26" fmla="*/ 189 w 55"/>
                <a:gd name="T27" fmla="*/ 98 h 42"/>
                <a:gd name="T28" fmla="*/ 193 w 55"/>
                <a:gd name="T29" fmla="*/ 76 h 42"/>
                <a:gd name="T30" fmla="*/ 189 w 55"/>
                <a:gd name="T31" fmla="*/ 54 h 42"/>
                <a:gd name="T32" fmla="*/ 178 w 55"/>
                <a:gd name="T33" fmla="*/ 54 h 42"/>
                <a:gd name="T34" fmla="*/ 171 w 55"/>
                <a:gd name="T35" fmla="*/ 54 h 42"/>
                <a:gd name="T36" fmla="*/ 167 w 55"/>
                <a:gd name="T37" fmla="*/ 51 h 42"/>
                <a:gd name="T38" fmla="*/ 153 w 55"/>
                <a:gd name="T39" fmla="*/ 36 h 42"/>
                <a:gd name="T40" fmla="*/ 160 w 55"/>
                <a:gd name="T41" fmla="*/ 11 h 42"/>
                <a:gd name="T42" fmla="*/ 149 w 55"/>
                <a:gd name="T43" fmla="*/ 0 h 42"/>
                <a:gd name="T44" fmla="*/ 127 w 55"/>
                <a:gd name="T45" fmla="*/ 0 h 42"/>
                <a:gd name="T46" fmla="*/ 102 w 55"/>
                <a:gd name="T47" fmla="*/ 4 h 42"/>
                <a:gd name="T48" fmla="*/ 87 w 55"/>
                <a:gd name="T49" fmla="*/ 14 h 42"/>
                <a:gd name="T50" fmla="*/ 65 w 55"/>
                <a:gd name="T51" fmla="*/ 25 h 42"/>
                <a:gd name="T52" fmla="*/ 55 w 55"/>
                <a:gd name="T53" fmla="*/ 18 h 42"/>
                <a:gd name="T54" fmla="*/ 36 w 55"/>
                <a:gd name="T55" fmla="*/ 7 h 42"/>
                <a:gd name="T56" fmla="*/ 33 w 55"/>
                <a:gd name="T57" fmla="*/ 7 h 42"/>
                <a:gd name="T58" fmla="*/ 33 w 55"/>
                <a:gd name="T59" fmla="*/ 7 h 42"/>
                <a:gd name="T60" fmla="*/ 18 w 55"/>
                <a:gd name="T61" fmla="*/ 22 h 42"/>
                <a:gd name="T62" fmla="*/ 0 w 55"/>
                <a:gd name="T63" fmla="*/ 29 h 42"/>
                <a:gd name="T64" fmla="*/ 0 w 55"/>
                <a:gd name="T65" fmla="*/ 29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" h="42">
                  <a:moveTo>
                    <a:pt x="0" y="8"/>
                  </a:moveTo>
                  <a:cubicBezTo>
                    <a:pt x="0" y="10"/>
                    <a:pt x="1" y="12"/>
                    <a:pt x="2" y="13"/>
                  </a:cubicBezTo>
                  <a:cubicBezTo>
                    <a:pt x="4" y="16"/>
                    <a:pt x="3" y="15"/>
                    <a:pt x="6" y="15"/>
                  </a:cubicBezTo>
                  <a:cubicBezTo>
                    <a:pt x="11" y="15"/>
                    <a:pt x="9" y="17"/>
                    <a:pt x="12" y="21"/>
                  </a:cubicBezTo>
                  <a:cubicBezTo>
                    <a:pt x="13" y="22"/>
                    <a:pt x="14" y="22"/>
                    <a:pt x="15" y="22"/>
                  </a:cubicBezTo>
                  <a:cubicBezTo>
                    <a:pt x="17" y="23"/>
                    <a:pt x="17" y="22"/>
                    <a:pt x="19" y="23"/>
                  </a:cubicBezTo>
                  <a:cubicBezTo>
                    <a:pt x="23" y="25"/>
                    <a:pt x="23" y="27"/>
                    <a:pt x="26" y="31"/>
                  </a:cubicBezTo>
                  <a:cubicBezTo>
                    <a:pt x="29" y="34"/>
                    <a:pt x="31" y="29"/>
                    <a:pt x="34" y="31"/>
                  </a:cubicBezTo>
                  <a:cubicBezTo>
                    <a:pt x="35" y="32"/>
                    <a:pt x="35" y="35"/>
                    <a:pt x="36" y="36"/>
                  </a:cubicBezTo>
                  <a:cubicBezTo>
                    <a:pt x="38" y="39"/>
                    <a:pt x="40" y="41"/>
                    <a:pt x="42" y="42"/>
                  </a:cubicBezTo>
                  <a:cubicBezTo>
                    <a:pt x="43" y="42"/>
                    <a:pt x="43" y="42"/>
                    <a:pt x="44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6" y="40"/>
                    <a:pt x="45" y="39"/>
                    <a:pt x="45" y="36"/>
                  </a:cubicBezTo>
                  <a:cubicBezTo>
                    <a:pt x="45" y="33"/>
                    <a:pt x="52" y="27"/>
                    <a:pt x="52" y="27"/>
                  </a:cubicBezTo>
                  <a:cubicBezTo>
                    <a:pt x="51" y="24"/>
                    <a:pt x="52" y="24"/>
                    <a:pt x="53" y="21"/>
                  </a:cubicBezTo>
                  <a:cubicBezTo>
                    <a:pt x="55" y="19"/>
                    <a:pt x="52" y="15"/>
                    <a:pt x="52" y="15"/>
                  </a:cubicBezTo>
                  <a:cubicBezTo>
                    <a:pt x="51" y="15"/>
                    <a:pt x="50" y="15"/>
                    <a:pt x="49" y="15"/>
                  </a:cubicBezTo>
                  <a:cubicBezTo>
                    <a:pt x="48" y="15"/>
                    <a:pt x="47" y="15"/>
                    <a:pt x="47" y="15"/>
                  </a:cubicBezTo>
                  <a:cubicBezTo>
                    <a:pt x="46" y="15"/>
                    <a:pt x="46" y="14"/>
                    <a:pt x="46" y="14"/>
                  </a:cubicBezTo>
                  <a:cubicBezTo>
                    <a:pt x="44" y="13"/>
                    <a:pt x="42" y="13"/>
                    <a:pt x="42" y="10"/>
                  </a:cubicBezTo>
                  <a:cubicBezTo>
                    <a:pt x="42" y="8"/>
                    <a:pt x="43" y="5"/>
                    <a:pt x="44" y="3"/>
                  </a:cubicBezTo>
                  <a:cubicBezTo>
                    <a:pt x="45" y="0"/>
                    <a:pt x="44" y="0"/>
                    <a:pt x="41" y="0"/>
                  </a:cubicBezTo>
                  <a:cubicBezTo>
                    <a:pt x="39" y="0"/>
                    <a:pt x="37" y="1"/>
                    <a:pt x="35" y="0"/>
                  </a:cubicBezTo>
                  <a:cubicBezTo>
                    <a:pt x="33" y="0"/>
                    <a:pt x="30" y="0"/>
                    <a:pt x="28" y="1"/>
                  </a:cubicBezTo>
                  <a:cubicBezTo>
                    <a:pt x="27" y="2"/>
                    <a:pt x="26" y="6"/>
                    <a:pt x="24" y="4"/>
                  </a:cubicBezTo>
                  <a:cubicBezTo>
                    <a:pt x="22" y="4"/>
                    <a:pt x="20" y="7"/>
                    <a:pt x="18" y="7"/>
                  </a:cubicBezTo>
                  <a:cubicBezTo>
                    <a:pt x="17" y="7"/>
                    <a:pt x="15" y="5"/>
                    <a:pt x="15" y="5"/>
                  </a:cubicBezTo>
                  <a:cubicBezTo>
                    <a:pt x="13" y="3"/>
                    <a:pt x="12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3"/>
                    <a:pt x="6" y="5"/>
                    <a:pt x="5" y="6"/>
                  </a:cubicBezTo>
                  <a:cubicBezTo>
                    <a:pt x="4" y="8"/>
                    <a:pt x="1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92">
              <a:extLst>
                <a:ext uri="{FF2B5EF4-FFF2-40B4-BE49-F238E27FC236}">
                  <a16:creationId xmlns:a16="http://schemas.microsoft.com/office/drawing/2014/main" id="{7BB687B1-A96A-539F-0954-5A869B6B8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861" y="3622761"/>
              <a:ext cx="433846" cy="445877"/>
            </a:xfrm>
            <a:custGeom>
              <a:avLst/>
              <a:gdLst>
                <a:gd name="T0" fmla="*/ 152 w 58"/>
                <a:gd name="T1" fmla="*/ 239 h 66"/>
                <a:gd name="T2" fmla="*/ 141 w 58"/>
                <a:gd name="T3" fmla="*/ 239 h 66"/>
                <a:gd name="T4" fmla="*/ 134 w 58"/>
                <a:gd name="T5" fmla="*/ 239 h 66"/>
                <a:gd name="T6" fmla="*/ 130 w 58"/>
                <a:gd name="T7" fmla="*/ 235 h 66"/>
                <a:gd name="T8" fmla="*/ 116 w 58"/>
                <a:gd name="T9" fmla="*/ 221 h 66"/>
                <a:gd name="T10" fmla="*/ 123 w 58"/>
                <a:gd name="T11" fmla="*/ 196 h 66"/>
                <a:gd name="T12" fmla="*/ 112 w 58"/>
                <a:gd name="T13" fmla="*/ 185 h 66"/>
                <a:gd name="T14" fmla="*/ 91 w 58"/>
                <a:gd name="T15" fmla="*/ 185 h 66"/>
                <a:gd name="T16" fmla="*/ 65 w 58"/>
                <a:gd name="T17" fmla="*/ 188 h 66"/>
                <a:gd name="T18" fmla="*/ 51 w 58"/>
                <a:gd name="T19" fmla="*/ 199 h 66"/>
                <a:gd name="T20" fmla="*/ 29 w 58"/>
                <a:gd name="T21" fmla="*/ 210 h 66"/>
                <a:gd name="T22" fmla="*/ 18 w 58"/>
                <a:gd name="T23" fmla="*/ 199 h 66"/>
                <a:gd name="T24" fmla="*/ 0 w 58"/>
                <a:gd name="T25" fmla="*/ 192 h 66"/>
                <a:gd name="T26" fmla="*/ 0 w 58"/>
                <a:gd name="T27" fmla="*/ 192 h 66"/>
                <a:gd name="T28" fmla="*/ 0 w 58"/>
                <a:gd name="T29" fmla="*/ 188 h 66"/>
                <a:gd name="T30" fmla="*/ 4 w 58"/>
                <a:gd name="T31" fmla="*/ 188 h 66"/>
                <a:gd name="T32" fmla="*/ 22 w 58"/>
                <a:gd name="T33" fmla="*/ 185 h 66"/>
                <a:gd name="T34" fmla="*/ 33 w 58"/>
                <a:gd name="T35" fmla="*/ 185 h 66"/>
                <a:gd name="T36" fmla="*/ 33 w 58"/>
                <a:gd name="T37" fmla="*/ 167 h 66"/>
                <a:gd name="T38" fmla="*/ 29 w 58"/>
                <a:gd name="T39" fmla="*/ 156 h 66"/>
                <a:gd name="T40" fmla="*/ 40 w 58"/>
                <a:gd name="T41" fmla="*/ 145 h 66"/>
                <a:gd name="T42" fmla="*/ 43 w 58"/>
                <a:gd name="T43" fmla="*/ 138 h 66"/>
                <a:gd name="T44" fmla="*/ 47 w 58"/>
                <a:gd name="T45" fmla="*/ 123 h 66"/>
                <a:gd name="T46" fmla="*/ 65 w 58"/>
                <a:gd name="T47" fmla="*/ 98 h 66"/>
                <a:gd name="T48" fmla="*/ 72 w 58"/>
                <a:gd name="T49" fmla="*/ 58 h 66"/>
                <a:gd name="T50" fmla="*/ 76 w 58"/>
                <a:gd name="T51" fmla="*/ 29 h 66"/>
                <a:gd name="T52" fmla="*/ 119 w 58"/>
                <a:gd name="T53" fmla="*/ 7 h 66"/>
                <a:gd name="T54" fmla="*/ 163 w 58"/>
                <a:gd name="T55" fmla="*/ 0 h 66"/>
                <a:gd name="T56" fmla="*/ 130 w 58"/>
                <a:gd name="T57" fmla="*/ 11 h 66"/>
                <a:gd name="T58" fmla="*/ 101 w 58"/>
                <a:gd name="T59" fmla="*/ 25 h 66"/>
                <a:gd name="T60" fmla="*/ 87 w 58"/>
                <a:gd name="T61" fmla="*/ 47 h 66"/>
                <a:gd name="T62" fmla="*/ 94 w 58"/>
                <a:gd name="T63" fmla="*/ 62 h 66"/>
                <a:gd name="T64" fmla="*/ 105 w 58"/>
                <a:gd name="T65" fmla="*/ 76 h 66"/>
                <a:gd name="T66" fmla="*/ 101 w 58"/>
                <a:gd name="T67" fmla="*/ 91 h 66"/>
                <a:gd name="T68" fmla="*/ 116 w 58"/>
                <a:gd name="T69" fmla="*/ 80 h 66"/>
                <a:gd name="T70" fmla="*/ 112 w 58"/>
                <a:gd name="T71" fmla="*/ 40 h 66"/>
                <a:gd name="T72" fmla="*/ 123 w 58"/>
                <a:gd name="T73" fmla="*/ 22 h 66"/>
                <a:gd name="T74" fmla="*/ 141 w 58"/>
                <a:gd name="T75" fmla="*/ 18 h 66"/>
                <a:gd name="T76" fmla="*/ 167 w 58"/>
                <a:gd name="T77" fmla="*/ 18 h 66"/>
                <a:gd name="T78" fmla="*/ 185 w 58"/>
                <a:gd name="T79" fmla="*/ 7 h 66"/>
                <a:gd name="T80" fmla="*/ 199 w 58"/>
                <a:gd name="T81" fmla="*/ 29 h 66"/>
                <a:gd name="T82" fmla="*/ 206 w 58"/>
                <a:gd name="T83" fmla="*/ 18 h 66"/>
                <a:gd name="T84" fmla="*/ 210 w 58"/>
                <a:gd name="T85" fmla="*/ 22 h 66"/>
                <a:gd name="T86" fmla="*/ 210 w 58"/>
                <a:gd name="T87" fmla="*/ 25 h 66"/>
                <a:gd name="T88" fmla="*/ 206 w 58"/>
                <a:gd name="T89" fmla="*/ 33 h 66"/>
                <a:gd name="T90" fmla="*/ 199 w 58"/>
                <a:gd name="T91" fmla="*/ 54 h 66"/>
                <a:gd name="T92" fmla="*/ 199 w 58"/>
                <a:gd name="T93" fmla="*/ 65 h 66"/>
                <a:gd name="T94" fmla="*/ 188 w 58"/>
                <a:gd name="T95" fmla="*/ 87 h 66"/>
                <a:gd name="T96" fmla="*/ 199 w 58"/>
                <a:gd name="T97" fmla="*/ 109 h 66"/>
                <a:gd name="T98" fmla="*/ 177 w 58"/>
                <a:gd name="T99" fmla="*/ 148 h 66"/>
                <a:gd name="T100" fmla="*/ 170 w 58"/>
                <a:gd name="T101" fmla="*/ 141 h 66"/>
                <a:gd name="T102" fmla="*/ 159 w 58"/>
                <a:gd name="T103" fmla="*/ 148 h 66"/>
                <a:gd name="T104" fmla="*/ 152 w 58"/>
                <a:gd name="T105" fmla="*/ 145 h 66"/>
                <a:gd name="T106" fmla="*/ 152 w 58"/>
                <a:gd name="T107" fmla="*/ 156 h 66"/>
                <a:gd name="T108" fmla="*/ 141 w 58"/>
                <a:gd name="T109" fmla="*/ 167 h 66"/>
                <a:gd name="T110" fmla="*/ 152 w 58"/>
                <a:gd name="T111" fmla="*/ 196 h 66"/>
                <a:gd name="T112" fmla="*/ 141 w 58"/>
                <a:gd name="T113" fmla="*/ 206 h 66"/>
                <a:gd name="T114" fmla="*/ 145 w 58"/>
                <a:gd name="T115" fmla="*/ 221 h 66"/>
                <a:gd name="T116" fmla="*/ 152 w 58"/>
                <a:gd name="T117" fmla="*/ 239 h 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8" h="66">
                  <a:moveTo>
                    <a:pt x="42" y="66"/>
                  </a:moveTo>
                  <a:cubicBezTo>
                    <a:pt x="41" y="66"/>
                    <a:pt x="40" y="65"/>
                    <a:pt x="39" y="66"/>
                  </a:cubicBezTo>
                  <a:cubicBezTo>
                    <a:pt x="38" y="66"/>
                    <a:pt x="37" y="66"/>
                    <a:pt x="37" y="66"/>
                  </a:cubicBezTo>
                  <a:cubicBezTo>
                    <a:pt x="36" y="66"/>
                    <a:pt x="36" y="65"/>
                    <a:pt x="36" y="65"/>
                  </a:cubicBezTo>
                  <a:cubicBezTo>
                    <a:pt x="34" y="64"/>
                    <a:pt x="32" y="63"/>
                    <a:pt x="32" y="61"/>
                  </a:cubicBezTo>
                  <a:cubicBezTo>
                    <a:pt x="32" y="59"/>
                    <a:pt x="33" y="56"/>
                    <a:pt x="34" y="54"/>
                  </a:cubicBezTo>
                  <a:cubicBezTo>
                    <a:pt x="35" y="51"/>
                    <a:pt x="34" y="51"/>
                    <a:pt x="31" y="51"/>
                  </a:cubicBezTo>
                  <a:cubicBezTo>
                    <a:pt x="29" y="51"/>
                    <a:pt x="27" y="51"/>
                    <a:pt x="25" y="51"/>
                  </a:cubicBezTo>
                  <a:cubicBezTo>
                    <a:pt x="23" y="51"/>
                    <a:pt x="20" y="51"/>
                    <a:pt x="18" y="52"/>
                  </a:cubicBezTo>
                  <a:cubicBezTo>
                    <a:pt x="17" y="53"/>
                    <a:pt x="16" y="57"/>
                    <a:pt x="14" y="55"/>
                  </a:cubicBezTo>
                  <a:cubicBezTo>
                    <a:pt x="12" y="55"/>
                    <a:pt x="10" y="58"/>
                    <a:pt x="8" y="58"/>
                  </a:cubicBezTo>
                  <a:cubicBezTo>
                    <a:pt x="7" y="58"/>
                    <a:pt x="6" y="56"/>
                    <a:pt x="5" y="55"/>
                  </a:cubicBezTo>
                  <a:cubicBezTo>
                    <a:pt x="3" y="54"/>
                    <a:pt x="2" y="54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1" y="52"/>
                    <a:pt x="1" y="52"/>
                  </a:cubicBezTo>
                  <a:cubicBezTo>
                    <a:pt x="2" y="51"/>
                    <a:pt x="3" y="49"/>
                    <a:pt x="6" y="51"/>
                  </a:cubicBezTo>
                  <a:cubicBezTo>
                    <a:pt x="8" y="52"/>
                    <a:pt x="9" y="51"/>
                    <a:pt x="9" y="51"/>
                  </a:cubicBezTo>
                  <a:cubicBezTo>
                    <a:pt x="10" y="50"/>
                    <a:pt x="9" y="48"/>
                    <a:pt x="9" y="46"/>
                  </a:cubicBezTo>
                  <a:cubicBezTo>
                    <a:pt x="8" y="45"/>
                    <a:pt x="6" y="44"/>
                    <a:pt x="8" y="43"/>
                  </a:cubicBezTo>
                  <a:cubicBezTo>
                    <a:pt x="10" y="42"/>
                    <a:pt x="11" y="41"/>
                    <a:pt x="11" y="40"/>
                  </a:cubicBezTo>
                  <a:cubicBezTo>
                    <a:pt x="11" y="40"/>
                    <a:pt x="11" y="39"/>
                    <a:pt x="12" y="38"/>
                  </a:cubicBezTo>
                  <a:cubicBezTo>
                    <a:pt x="13" y="37"/>
                    <a:pt x="13" y="35"/>
                    <a:pt x="13" y="34"/>
                  </a:cubicBezTo>
                  <a:cubicBezTo>
                    <a:pt x="14" y="33"/>
                    <a:pt x="16" y="30"/>
                    <a:pt x="18" y="27"/>
                  </a:cubicBezTo>
                  <a:cubicBezTo>
                    <a:pt x="19" y="25"/>
                    <a:pt x="20" y="18"/>
                    <a:pt x="20" y="16"/>
                  </a:cubicBezTo>
                  <a:cubicBezTo>
                    <a:pt x="20" y="14"/>
                    <a:pt x="19" y="10"/>
                    <a:pt x="21" y="8"/>
                  </a:cubicBezTo>
                  <a:cubicBezTo>
                    <a:pt x="23" y="6"/>
                    <a:pt x="28" y="3"/>
                    <a:pt x="33" y="2"/>
                  </a:cubicBezTo>
                  <a:cubicBezTo>
                    <a:pt x="38" y="1"/>
                    <a:pt x="40" y="4"/>
                    <a:pt x="45" y="0"/>
                  </a:cubicBezTo>
                  <a:cubicBezTo>
                    <a:pt x="45" y="0"/>
                    <a:pt x="42" y="3"/>
                    <a:pt x="36" y="3"/>
                  </a:cubicBezTo>
                  <a:cubicBezTo>
                    <a:pt x="31" y="3"/>
                    <a:pt x="30" y="5"/>
                    <a:pt x="28" y="7"/>
                  </a:cubicBezTo>
                  <a:cubicBezTo>
                    <a:pt x="26" y="9"/>
                    <a:pt x="23" y="11"/>
                    <a:pt x="24" y="13"/>
                  </a:cubicBezTo>
                  <a:cubicBezTo>
                    <a:pt x="25" y="15"/>
                    <a:pt x="24" y="15"/>
                    <a:pt x="26" y="17"/>
                  </a:cubicBezTo>
                  <a:cubicBezTo>
                    <a:pt x="28" y="19"/>
                    <a:pt x="29" y="19"/>
                    <a:pt x="29" y="21"/>
                  </a:cubicBezTo>
                  <a:cubicBezTo>
                    <a:pt x="28" y="23"/>
                    <a:pt x="25" y="25"/>
                    <a:pt x="28" y="25"/>
                  </a:cubicBezTo>
                  <a:cubicBezTo>
                    <a:pt x="31" y="25"/>
                    <a:pt x="32" y="24"/>
                    <a:pt x="32" y="22"/>
                  </a:cubicBezTo>
                  <a:cubicBezTo>
                    <a:pt x="32" y="20"/>
                    <a:pt x="29" y="13"/>
                    <a:pt x="31" y="11"/>
                  </a:cubicBezTo>
                  <a:cubicBezTo>
                    <a:pt x="32" y="9"/>
                    <a:pt x="32" y="6"/>
                    <a:pt x="34" y="6"/>
                  </a:cubicBezTo>
                  <a:cubicBezTo>
                    <a:pt x="36" y="6"/>
                    <a:pt x="39" y="5"/>
                    <a:pt x="39" y="5"/>
                  </a:cubicBezTo>
                  <a:cubicBezTo>
                    <a:pt x="39" y="5"/>
                    <a:pt x="42" y="7"/>
                    <a:pt x="46" y="5"/>
                  </a:cubicBezTo>
                  <a:cubicBezTo>
                    <a:pt x="49" y="3"/>
                    <a:pt x="50" y="0"/>
                    <a:pt x="51" y="2"/>
                  </a:cubicBezTo>
                  <a:cubicBezTo>
                    <a:pt x="52" y="5"/>
                    <a:pt x="53" y="8"/>
                    <a:pt x="55" y="8"/>
                  </a:cubicBezTo>
                  <a:cubicBezTo>
                    <a:pt x="56" y="8"/>
                    <a:pt x="56" y="5"/>
                    <a:pt x="57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8"/>
                    <a:pt x="57" y="9"/>
                    <a:pt x="57" y="9"/>
                  </a:cubicBezTo>
                  <a:cubicBezTo>
                    <a:pt x="56" y="12"/>
                    <a:pt x="54" y="12"/>
                    <a:pt x="55" y="15"/>
                  </a:cubicBezTo>
                  <a:cubicBezTo>
                    <a:pt x="56" y="17"/>
                    <a:pt x="56" y="16"/>
                    <a:pt x="55" y="18"/>
                  </a:cubicBezTo>
                  <a:cubicBezTo>
                    <a:pt x="54" y="20"/>
                    <a:pt x="52" y="21"/>
                    <a:pt x="52" y="24"/>
                  </a:cubicBezTo>
                  <a:cubicBezTo>
                    <a:pt x="52" y="26"/>
                    <a:pt x="54" y="28"/>
                    <a:pt x="55" y="30"/>
                  </a:cubicBezTo>
                  <a:cubicBezTo>
                    <a:pt x="53" y="32"/>
                    <a:pt x="50" y="37"/>
                    <a:pt x="49" y="41"/>
                  </a:cubicBezTo>
                  <a:cubicBezTo>
                    <a:pt x="48" y="40"/>
                    <a:pt x="48" y="39"/>
                    <a:pt x="47" y="39"/>
                  </a:cubicBezTo>
                  <a:cubicBezTo>
                    <a:pt x="45" y="39"/>
                    <a:pt x="45" y="41"/>
                    <a:pt x="44" y="41"/>
                  </a:cubicBezTo>
                  <a:cubicBezTo>
                    <a:pt x="44" y="41"/>
                    <a:pt x="43" y="40"/>
                    <a:pt x="42" y="40"/>
                  </a:cubicBezTo>
                  <a:cubicBezTo>
                    <a:pt x="42" y="41"/>
                    <a:pt x="42" y="42"/>
                    <a:pt x="42" y="43"/>
                  </a:cubicBezTo>
                  <a:cubicBezTo>
                    <a:pt x="40" y="42"/>
                    <a:pt x="38" y="45"/>
                    <a:pt x="39" y="46"/>
                  </a:cubicBezTo>
                  <a:cubicBezTo>
                    <a:pt x="39" y="49"/>
                    <a:pt x="40" y="53"/>
                    <a:pt x="42" y="54"/>
                  </a:cubicBezTo>
                  <a:cubicBezTo>
                    <a:pt x="41" y="55"/>
                    <a:pt x="40" y="57"/>
                    <a:pt x="39" y="57"/>
                  </a:cubicBezTo>
                  <a:cubicBezTo>
                    <a:pt x="38" y="59"/>
                    <a:pt x="40" y="60"/>
                    <a:pt x="40" y="61"/>
                  </a:cubicBezTo>
                  <a:cubicBezTo>
                    <a:pt x="41" y="62"/>
                    <a:pt x="42" y="64"/>
                    <a:pt x="42" y="6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93">
              <a:extLst>
                <a:ext uri="{FF2B5EF4-FFF2-40B4-BE49-F238E27FC236}">
                  <a16:creationId xmlns:a16="http://schemas.microsoft.com/office/drawing/2014/main" id="{75B7A38C-40D7-EACD-38BC-7DA3C02EE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257" y="4001476"/>
              <a:ext cx="696219" cy="384313"/>
            </a:xfrm>
            <a:custGeom>
              <a:avLst/>
              <a:gdLst>
                <a:gd name="T0" fmla="*/ 239 w 93"/>
                <a:gd name="T1" fmla="*/ 184 h 57"/>
                <a:gd name="T2" fmla="*/ 225 w 93"/>
                <a:gd name="T3" fmla="*/ 173 h 57"/>
                <a:gd name="T4" fmla="*/ 192 w 93"/>
                <a:gd name="T5" fmla="*/ 177 h 57"/>
                <a:gd name="T6" fmla="*/ 163 w 93"/>
                <a:gd name="T7" fmla="*/ 155 h 57"/>
                <a:gd name="T8" fmla="*/ 149 w 93"/>
                <a:gd name="T9" fmla="*/ 177 h 57"/>
                <a:gd name="T10" fmla="*/ 138 w 93"/>
                <a:gd name="T11" fmla="*/ 184 h 57"/>
                <a:gd name="T12" fmla="*/ 109 w 93"/>
                <a:gd name="T13" fmla="*/ 206 h 57"/>
                <a:gd name="T14" fmla="*/ 91 w 93"/>
                <a:gd name="T15" fmla="*/ 195 h 57"/>
                <a:gd name="T16" fmla="*/ 83 w 93"/>
                <a:gd name="T17" fmla="*/ 192 h 57"/>
                <a:gd name="T18" fmla="*/ 76 w 93"/>
                <a:gd name="T19" fmla="*/ 184 h 57"/>
                <a:gd name="T20" fmla="*/ 69 w 93"/>
                <a:gd name="T21" fmla="*/ 177 h 57"/>
                <a:gd name="T22" fmla="*/ 62 w 93"/>
                <a:gd name="T23" fmla="*/ 155 h 57"/>
                <a:gd name="T24" fmla="*/ 43 w 93"/>
                <a:gd name="T25" fmla="*/ 159 h 57"/>
                <a:gd name="T26" fmla="*/ 43 w 93"/>
                <a:gd name="T27" fmla="*/ 134 h 57"/>
                <a:gd name="T28" fmla="*/ 22 w 93"/>
                <a:gd name="T29" fmla="*/ 116 h 57"/>
                <a:gd name="T30" fmla="*/ 0 w 93"/>
                <a:gd name="T31" fmla="*/ 72 h 57"/>
                <a:gd name="T32" fmla="*/ 25 w 93"/>
                <a:gd name="T33" fmla="*/ 65 h 57"/>
                <a:gd name="T34" fmla="*/ 62 w 93"/>
                <a:gd name="T35" fmla="*/ 47 h 57"/>
                <a:gd name="T36" fmla="*/ 101 w 93"/>
                <a:gd name="T37" fmla="*/ 11 h 57"/>
                <a:gd name="T38" fmla="*/ 127 w 93"/>
                <a:gd name="T39" fmla="*/ 29 h 57"/>
                <a:gd name="T40" fmla="*/ 134 w 93"/>
                <a:gd name="T41" fmla="*/ 11 h 57"/>
                <a:gd name="T42" fmla="*/ 138 w 93"/>
                <a:gd name="T43" fmla="*/ 7 h 57"/>
                <a:gd name="T44" fmla="*/ 141 w 93"/>
                <a:gd name="T45" fmla="*/ 0 h 57"/>
                <a:gd name="T46" fmla="*/ 156 w 93"/>
                <a:gd name="T47" fmla="*/ 7 h 57"/>
                <a:gd name="T48" fmla="*/ 167 w 93"/>
                <a:gd name="T49" fmla="*/ 40 h 57"/>
                <a:gd name="T50" fmla="*/ 185 w 93"/>
                <a:gd name="T51" fmla="*/ 36 h 57"/>
                <a:gd name="T52" fmla="*/ 192 w 93"/>
                <a:gd name="T53" fmla="*/ 43 h 57"/>
                <a:gd name="T54" fmla="*/ 199 w 93"/>
                <a:gd name="T55" fmla="*/ 47 h 57"/>
                <a:gd name="T56" fmla="*/ 217 w 93"/>
                <a:gd name="T57" fmla="*/ 43 h 57"/>
                <a:gd name="T58" fmla="*/ 214 w 93"/>
                <a:gd name="T59" fmla="*/ 69 h 57"/>
                <a:gd name="T60" fmla="*/ 239 w 93"/>
                <a:gd name="T61" fmla="*/ 83 h 57"/>
                <a:gd name="T62" fmla="*/ 239 w 93"/>
                <a:gd name="T63" fmla="*/ 58 h 57"/>
                <a:gd name="T64" fmla="*/ 261 w 93"/>
                <a:gd name="T65" fmla="*/ 58 h 57"/>
                <a:gd name="T66" fmla="*/ 275 w 93"/>
                <a:gd name="T67" fmla="*/ 54 h 57"/>
                <a:gd name="T68" fmla="*/ 272 w 93"/>
                <a:gd name="T69" fmla="*/ 80 h 57"/>
                <a:gd name="T70" fmla="*/ 294 w 93"/>
                <a:gd name="T71" fmla="*/ 69 h 57"/>
                <a:gd name="T72" fmla="*/ 301 w 93"/>
                <a:gd name="T73" fmla="*/ 94 h 57"/>
                <a:gd name="T74" fmla="*/ 319 w 93"/>
                <a:gd name="T75" fmla="*/ 90 h 57"/>
                <a:gd name="T76" fmla="*/ 330 w 93"/>
                <a:gd name="T77" fmla="*/ 94 h 57"/>
                <a:gd name="T78" fmla="*/ 326 w 93"/>
                <a:gd name="T79" fmla="*/ 112 h 57"/>
                <a:gd name="T80" fmla="*/ 337 w 93"/>
                <a:gd name="T81" fmla="*/ 126 h 57"/>
                <a:gd name="T82" fmla="*/ 301 w 93"/>
                <a:gd name="T83" fmla="*/ 134 h 57"/>
                <a:gd name="T84" fmla="*/ 290 w 93"/>
                <a:gd name="T85" fmla="*/ 155 h 57"/>
                <a:gd name="T86" fmla="*/ 275 w 93"/>
                <a:gd name="T87" fmla="*/ 159 h 57"/>
                <a:gd name="T88" fmla="*/ 246 w 93"/>
                <a:gd name="T89" fmla="*/ 166 h 57"/>
                <a:gd name="T90" fmla="*/ 239 w 93"/>
                <a:gd name="T91" fmla="*/ 184 h 5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3" h="57">
                  <a:moveTo>
                    <a:pt x="66" y="51"/>
                  </a:moveTo>
                  <a:cubicBezTo>
                    <a:pt x="64" y="48"/>
                    <a:pt x="64" y="48"/>
                    <a:pt x="62" y="48"/>
                  </a:cubicBezTo>
                  <a:cubicBezTo>
                    <a:pt x="59" y="49"/>
                    <a:pt x="56" y="50"/>
                    <a:pt x="53" y="49"/>
                  </a:cubicBezTo>
                  <a:cubicBezTo>
                    <a:pt x="49" y="49"/>
                    <a:pt x="48" y="43"/>
                    <a:pt x="45" y="43"/>
                  </a:cubicBezTo>
                  <a:cubicBezTo>
                    <a:pt x="43" y="43"/>
                    <a:pt x="42" y="47"/>
                    <a:pt x="41" y="49"/>
                  </a:cubicBezTo>
                  <a:cubicBezTo>
                    <a:pt x="40" y="50"/>
                    <a:pt x="39" y="50"/>
                    <a:pt x="38" y="51"/>
                  </a:cubicBezTo>
                  <a:cubicBezTo>
                    <a:pt x="35" y="52"/>
                    <a:pt x="32" y="57"/>
                    <a:pt x="30" y="57"/>
                  </a:cubicBezTo>
                  <a:cubicBezTo>
                    <a:pt x="29" y="57"/>
                    <a:pt x="26" y="55"/>
                    <a:pt x="25" y="54"/>
                  </a:cubicBezTo>
                  <a:cubicBezTo>
                    <a:pt x="24" y="54"/>
                    <a:pt x="24" y="54"/>
                    <a:pt x="23" y="53"/>
                  </a:cubicBezTo>
                  <a:cubicBezTo>
                    <a:pt x="22" y="52"/>
                    <a:pt x="22" y="51"/>
                    <a:pt x="21" y="51"/>
                  </a:cubicBezTo>
                  <a:cubicBezTo>
                    <a:pt x="21" y="50"/>
                    <a:pt x="19" y="49"/>
                    <a:pt x="19" y="49"/>
                  </a:cubicBezTo>
                  <a:cubicBezTo>
                    <a:pt x="17" y="48"/>
                    <a:pt x="17" y="45"/>
                    <a:pt x="17" y="43"/>
                  </a:cubicBezTo>
                  <a:cubicBezTo>
                    <a:pt x="15" y="42"/>
                    <a:pt x="13" y="43"/>
                    <a:pt x="12" y="44"/>
                  </a:cubicBezTo>
                  <a:cubicBezTo>
                    <a:pt x="12" y="42"/>
                    <a:pt x="13" y="39"/>
                    <a:pt x="12" y="37"/>
                  </a:cubicBezTo>
                  <a:cubicBezTo>
                    <a:pt x="9" y="36"/>
                    <a:pt x="7" y="36"/>
                    <a:pt x="6" y="32"/>
                  </a:cubicBezTo>
                  <a:cubicBezTo>
                    <a:pt x="5" y="28"/>
                    <a:pt x="2" y="24"/>
                    <a:pt x="0" y="20"/>
                  </a:cubicBezTo>
                  <a:cubicBezTo>
                    <a:pt x="2" y="20"/>
                    <a:pt x="5" y="19"/>
                    <a:pt x="7" y="18"/>
                  </a:cubicBezTo>
                  <a:cubicBezTo>
                    <a:pt x="11" y="17"/>
                    <a:pt x="14" y="14"/>
                    <a:pt x="17" y="13"/>
                  </a:cubicBezTo>
                  <a:cubicBezTo>
                    <a:pt x="22" y="11"/>
                    <a:pt x="25" y="7"/>
                    <a:pt x="28" y="3"/>
                  </a:cubicBezTo>
                  <a:cubicBezTo>
                    <a:pt x="30" y="4"/>
                    <a:pt x="32" y="7"/>
                    <a:pt x="35" y="8"/>
                  </a:cubicBezTo>
                  <a:cubicBezTo>
                    <a:pt x="35" y="6"/>
                    <a:pt x="36" y="4"/>
                    <a:pt x="37" y="3"/>
                  </a:cubicBezTo>
                  <a:cubicBezTo>
                    <a:pt x="37" y="2"/>
                    <a:pt x="38" y="2"/>
                    <a:pt x="38" y="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1"/>
                    <a:pt x="42" y="1"/>
                    <a:pt x="43" y="2"/>
                  </a:cubicBezTo>
                  <a:cubicBezTo>
                    <a:pt x="46" y="5"/>
                    <a:pt x="44" y="9"/>
                    <a:pt x="46" y="11"/>
                  </a:cubicBezTo>
                  <a:cubicBezTo>
                    <a:pt x="47" y="10"/>
                    <a:pt x="49" y="9"/>
                    <a:pt x="51" y="10"/>
                  </a:cubicBezTo>
                  <a:cubicBezTo>
                    <a:pt x="51" y="10"/>
                    <a:pt x="52" y="12"/>
                    <a:pt x="53" y="12"/>
                  </a:cubicBezTo>
                  <a:cubicBezTo>
                    <a:pt x="53" y="13"/>
                    <a:pt x="54" y="12"/>
                    <a:pt x="55" y="13"/>
                  </a:cubicBezTo>
                  <a:cubicBezTo>
                    <a:pt x="56" y="13"/>
                    <a:pt x="58" y="12"/>
                    <a:pt x="60" y="12"/>
                  </a:cubicBezTo>
                  <a:cubicBezTo>
                    <a:pt x="60" y="14"/>
                    <a:pt x="60" y="16"/>
                    <a:pt x="59" y="19"/>
                  </a:cubicBezTo>
                  <a:cubicBezTo>
                    <a:pt x="62" y="20"/>
                    <a:pt x="64" y="22"/>
                    <a:pt x="66" y="23"/>
                  </a:cubicBezTo>
                  <a:cubicBezTo>
                    <a:pt x="66" y="21"/>
                    <a:pt x="65" y="17"/>
                    <a:pt x="66" y="16"/>
                  </a:cubicBezTo>
                  <a:cubicBezTo>
                    <a:pt x="67" y="15"/>
                    <a:pt x="71" y="16"/>
                    <a:pt x="72" y="16"/>
                  </a:cubicBezTo>
                  <a:cubicBezTo>
                    <a:pt x="73" y="15"/>
                    <a:pt x="75" y="14"/>
                    <a:pt x="76" y="15"/>
                  </a:cubicBezTo>
                  <a:cubicBezTo>
                    <a:pt x="77" y="16"/>
                    <a:pt x="76" y="21"/>
                    <a:pt x="75" y="22"/>
                  </a:cubicBezTo>
                  <a:cubicBezTo>
                    <a:pt x="78" y="22"/>
                    <a:pt x="79" y="19"/>
                    <a:pt x="81" y="19"/>
                  </a:cubicBezTo>
                  <a:cubicBezTo>
                    <a:pt x="82" y="20"/>
                    <a:pt x="82" y="25"/>
                    <a:pt x="83" y="26"/>
                  </a:cubicBezTo>
                  <a:cubicBezTo>
                    <a:pt x="85" y="27"/>
                    <a:pt x="86" y="26"/>
                    <a:pt x="88" y="25"/>
                  </a:cubicBezTo>
                  <a:cubicBezTo>
                    <a:pt x="89" y="25"/>
                    <a:pt x="90" y="25"/>
                    <a:pt x="91" y="26"/>
                  </a:cubicBezTo>
                  <a:cubicBezTo>
                    <a:pt x="92" y="27"/>
                    <a:pt x="90" y="30"/>
                    <a:pt x="90" y="31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1" y="38"/>
                    <a:pt x="85" y="34"/>
                    <a:pt x="83" y="37"/>
                  </a:cubicBezTo>
                  <a:cubicBezTo>
                    <a:pt x="81" y="38"/>
                    <a:pt x="82" y="42"/>
                    <a:pt x="80" y="43"/>
                  </a:cubicBezTo>
                  <a:cubicBezTo>
                    <a:pt x="79" y="44"/>
                    <a:pt x="78" y="44"/>
                    <a:pt x="76" y="44"/>
                  </a:cubicBezTo>
                  <a:cubicBezTo>
                    <a:pt x="74" y="44"/>
                    <a:pt x="70" y="44"/>
                    <a:pt x="68" y="46"/>
                  </a:cubicBezTo>
                  <a:cubicBezTo>
                    <a:pt x="67" y="47"/>
                    <a:pt x="66" y="49"/>
                    <a:pt x="66" y="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94">
              <a:extLst>
                <a:ext uri="{FF2B5EF4-FFF2-40B4-BE49-F238E27FC236}">
                  <a16:creationId xmlns:a16="http://schemas.microsoft.com/office/drawing/2014/main" id="{A662DBA9-A101-D944-74A5-DF79474DA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354" y="4292508"/>
              <a:ext cx="780923" cy="391775"/>
            </a:xfrm>
            <a:custGeom>
              <a:avLst/>
              <a:gdLst>
                <a:gd name="T0" fmla="*/ 371 w 104"/>
                <a:gd name="T1" fmla="*/ 72 h 58"/>
                <a:gd name="T2" fmla="*/ 374 w 104"/>
                <a:gd name="T3" fmla="*/ 101 h 58"/>
                <a:gd name="T4" fmla="*/ 360 w 104"/>
                <a:gd name="T5" fmla="*/ 119 h 58"/>
                <a:gd name="T6" fmla="*/ 360 w 104"/>
                <a:gd name="T7" fmla="*/ 138 h 58"/>
                <a:gd name="T8" fmla="*/ 331 w 104"/>
                <a:gd name="T9" fmla="*/ 174 h 58"/>
                <a:gd name="T10" fmla="*/ 327 w 104"/>
                <a:gd name="T11" fmla="*/ 192 h 58"/>
                <a:gd name="T12" fmla="*/ 313 w 104"/>
                <a:gd name="T13" fmla="*/ 185 h 58"/>
                <a:gd name="T14" fmla="*/ 305 w 104"/>
                <a:gd name="T15" fmla="*/ 192 h 58"/>
                <a:gd name="T16" fmla="*/ 284 w 104"/>
                <a:gd name="T17" fmla="*/ 188 h 58"/>
                <a:gd name="T18" fmla="*/ 269 w 104"/>
                <a:gd name="T19" fmla="*/ 192 h 58"/>
                <a:gd name="T20" fmla="*/ 251 w 104"/>
                <a:gd name="T21" fmla="*/ 206 h 58"/>
                <a:gd name="T22" fmla="*/ 207 w 104"/>
                <a:gd name="T23" fmla="*/ 203 h 58"/>
                <a:gd name="T24" fmla="*/ 207 w 104"/>
                <a:gd name="T25" fmla="*/ 203 h 58"/>
                <a:gd name="T26" fmla="*/ 204 w 104"/>
                <a:gd name="T27" fmla="*/ 203 h 58"/>
                <a:gd name="T28" fmla="*/ 196 w 104"/>
                <a:gd name="T29" fmla="*/ 199 h 58"/>
                <a:gd name="T30" fmla="*/ 182 w 104"/>
                <a:gd name="T31" fmla="*/ 188 h 58"/>
                <a:gd name="T32" fmla="*/ 174 w 104"/>
                <a:gd name="T33" fmla="*/ 188 h 58"/>
                <a:gd name="T34" fmla="*/ 153 w 104"/>
                <a:gd name="T35" fmla="*/ 188 h 58"/>
                <a:gd name="T36" fmla="*/ 131 w 104"/>
                <a:gd name="T37" fmla="*/ 170 h 58"/>
                <a:gd name="T38" fmla="*/ 124 w 104"/>
                <a:gd name="T39" fmla="*/ 163 h 58"/>
                <a:gd name="T40" fmla="*/ 116 w 104"/>
                <a:gd name="T41" fmla="*/ 167 h 58"/>
                <a:gd name="T42" fmla="*/ 109 w 104"/>
                <a:gd name="T43" fmla="*/ 163 h 58"/>
                <a:gd name="T44" fmla="*/ 80 w 104"/>
                <a:gd name="T45" fmla="*/ 177 h 58"/>
                <a:gd name="T46" fmla="*/ 58 w 104"/>
                <a:gd name="T47" fmla="*/ 177 h 58"/>
                <a:gd name="T48" fmla="*/ 44 w 104"/>
                <a:gd name="T49" fmla="*/ 174 h 58"/>
                <a:gd name="T50" fmla="*/ 40 w 104"/>
                <a:gd name="T51" fmla="*/ 174 h 58"/>
                <a:gd name="T52" fmla="*/ 25 w 104"/>
                <a:gd name="T53" fmla="*/ 181 h 58"/>
                <a:gd name="T54" fmla="*/ 18 w 104"/>
                <a:gd name="T55" fmla="*/ 170 h 58"/>
                <a:gd name="T56" fmla="*/ 0 w 104"/>
                <a:gd name="T57" fmla="*/ 167 h 58"/>
                <a:gd name="T58" fmla="*/ 11 w 104"/>
                <a:gd name="T59" fmla="*/ 138 h 58"/>
                <a:gd name="T60" fmla="*/ 4 w 104"/>
                <a:gd name="T61" fmla="*/ 130 h 58"/>
                <a:gd name="T62" fmla="*/ 18 w 104"/>
                <a:gd name="T63" fmla="*/ 130 h 58"/>
                <a:gd name="T64" fmla="*/ 29 w 104"/>
                <a:gd name="T65" fmla="*/ 138 h 58"/>
                <a:gd name="T66" fmla="*/ 36 w 104"/>
                <a:gd name="T67" fmla="*/ 141 h 58"/>
                <a:gd name="T68" fmla="*/ 47 w 104"/>
                <a:gd name="T69" fmla="*/ 138 h 58"/>
                <a:gd name="T70" fmla="*/ 58 w 104"/>
                <a:gd name="T71" fmla="*/ 127 h 58"/>
                <a:gd name="T72" fmla="*/ 62 w 104"/>
                <a:gd name="T73" fmla="*/ 123 h 58"/>
                <a:gd name="T74" fmla="*/ 84 w 104"/>
                <a:gd name="T75" fmla="*/ 134 h 58"/>
                <a:gd name="T76" fmla="*/ 109 w 104"/>
                <a:gd name="T77" fmla="*/ 123 h 58"/>
                <a:gd name="T78" fmla="*/ 134 w 104"/>
                <a:gd name="T79" fmla="*/ 109 h 58"/>
                <a:gd name="T80" fmla="*/ 149 w 104"/>
                <a:gd name="T81" fmla="*/ 112 h 58"/>
                <a:gd name="T82" fmla="*/ 164 w 104"/>
                <a:gd name="T83" fmla="*/ 116 h 58"/>
                <a:gd name="T84" fmla="*/ 167 w 104"/>
                <a:gd name="T85" fmla="*/ 112 h 58"/>
                <a:gd name="T86" fmla="*/ 174 w 104"/>
                <a:gd name="T87" fmla="*/ 112 h 58"/>
                <a:gd name="T88" fmla="*/ 185 w 104"/>
                <a:gd name="T89" fmla="*/ 116 h 58"/>
                <a:gd name="T90" fmla="*/ 182 w 104"/>
                <a:gd name="T91" fmla="*/ 94 h 58"/>
                <a:gd name="T92" fmla="*/ 171 w 104"/>
                <a:gd name="T93" fmla="*/ 83 h 58"/>
                <a:gd name="T94" fmla="*/ 193 w 104"/>
                <a:gd name="T95" fmla="*/ 62 h 58"/>
                <a:gd name="T96" fmla="*/ 200 w 104"/>
                <a:gd name="T97" fmla="*/ 58 h 58"/>
                <a:gd name="T98" fmla="*/ 204 w 104"/>
                <a:gd name="T99" fmla="*/ 62 h 58"/>
                <a:gd name="T100" fmla="*/ 218 w 104"/>
                <a:gd name="T101" fmla="*/ 36 h 58"/>
                <a:gd name="T102" fmla="*/ 225 w 104"/>
                <a:gd name="T103" fmla="*/ 40 h 58"/>
                <a:gd name="T104" fmla="*/ 244 w 104"/>
                <a:gd name="T105" fmla="*/ 51 h 58"/>
                <a:gd name="T106" fmla="*/ 273 w 104"/>
                <a:gd name="T107" fmla="*/ 29 h 58"/>
                <a:gd name="T108" fmla="*/ 280 w 104"/>
                <a:gd name="T109" fmla="*/ 22 h 58"/>
                <a:gd name="T110" fmla="*/ 298 w 104"/>
                <a:gd name="T111" fmla="*/ 0 h 58"/>
                <a:gd name="T112" fmla="*/ 327 w 104"/>
                <a:gd name="T113" fmla="*/ 22 h 58"/>
                <a:gd name="T114" fmla="*/ 356 w 104"/>
                <a:gd name="T115" fmla="*/ 18 h 58"/>
                <a:gd name="T116" fmla="*/ 374 w 104"/>
                <a:gd name="T117" fmla="*/ 29 h 58"/>
                <a:gd name="T118" fmla="*/ 374 w 104"/>
                <a:gd name="T119" fmla="*/ 29 h 58"/>
                <a:gd name="T120" fmla="*/ 371 w 104"/>
                <a:gd name="T121" fmla="*/ 72 h 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4" h="58">
                  <a:moveTo>
                    <a:pt x="102" y="20"/>
                  </a:moveTo>
                  <a:cubicBezTo>
                    <a:pt x="102" y="22"/>
                    <a:pt x="104" y="25"/>
                    <a:pt x="103" y="28"/>
                  </a:cubicBezTo>
                  <a:cubicBezTo>
                    <a:pt x="102" y="30"/>
                    <a:pt x="99" y="31"/>
                    <a:pt x="99" y="33"/>
                  </a:cubicBezTo>
                  <a:cubicBezTo>
                    <a:pt x="98" y="35"/>
                    <a:pt x="100" y="36"/>
                    <a:pt x="99" y="38"/>
                  </a:cubicBezTo>
                  <a:cubicBezTo>
                    <a:pt x="97" y="41"/>
                    <a:pt x="92" y="43"/>
                    <a:pt x="91" y="48"/>
                  </a:cubicBezTo>
                  <a:cubicBezTo>
                    <a:pt x="91" y="49"/>
                    <a:pt x="92" y="52"/>
                    <a:pt x="90" y="53"/>
                  </a:cubicBezTo>
                  <a:cubicBezTo>
                    <a:pt x="88" y="53"/>
                    <a:pt x="87" y="52"/>
                    <a:pt x="86" y="51"/>
                  </a:cubicBezTo>
                  <a:cubicBezTo>
                    <a:pt x="85" y="51"/>
                    <a:pt x="85" y="52"/>
                    <a:pt x="84" y="53"/>
                  </a:cubicBezTo>
                  <a:cubicBezTo>
                    <a:pt x="82" y="53"/>
                    <a:pt x="80" y="53"/>
                    <a:pt x="78" y="52"/>
                  </a:cubicBezTo>
                  <a:cubicBezTo>
                    <a:pt x="76" y="52"/>
                    <a:pt x="76" y="52"/>
                    <a:pt x="74" y="53"/>
                  </a:cubicBezTo>
                  <a:cubicBezTo>
                    <a:pt x="72" y="55"/>
                    <a:pt x="71" y="57"/>
                    <a:pt x="69" y="57"/>
                  </a:cubicBezTo>
                  <a:cubicBezTo>
                    <a:pt x="65" y="58"/>
                    <a:pt x="61" y="55"/>
                    <a:pt x="57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6" y="55"/>
                    <a:pt x="54" y="55"/>
                    <a:pt x="54" y="55"/>
                  </a:cubicBezTo>
                  <a:cubicBezTo>
                    <a:pt x="53" y="54"/>
                    <a:pt x="51" y="53"/>
                    <a:pt x="50" y="52"/>
                  </a:cubicBezTo>
                  <a:cubicBezTo>
                    <a:pt x="49" y="52"/>
                    <a:pt x="49" y="52"/>
                    <a:pt x="48" y="52"/>
                  </a:cubicBezTo>
                  <a:cubicBezTo>
                    <a:pt x="46" y="52"/>
                    <a:pt x="44" y="53"/>
                    <a:pt x="42" y="52"/>
                  </a:cubicBezTo>
                  <a:cubicBezTo>
                    <a:pt x="39" y="52"/>
                    <a:pt x="37" y="49"/>
                    <a:pt x="36" y="47"/>
                  </a:cubicBezTo>
                  <a:cubicBezTo>
                    <a:pt x="35" y="46"/>
                    <a:pt x="35" y="45"/>
                    <a:pt x="34" y="45"/>
                  </a:cubicBezTo>
                  <a:cubicBezTo>
                    <a:pt x="34" y="45"/>
                    <a:pt x="33" y="46"/>
                    <a:pt x="32" y="46"/>
                  </a:cubicBezTo>
                  <a:cubicBezTo>
                    <a:pt x="32" y="46"/>
                    <a:pt x="31" y="46"/>
                    <a:pt x="30" y="45"/>
                  </a:cubicBezTo>
                  <a:cubicBezTo>
                    <a:pt x="27" y="45"/>
                    <a:pt x="25" y="47"/>
                    <a:pt x="22" y="49"/>
                  </a:cubicBezTo>
                  <a:cubicBezTo>
                    <a:pt x="20" y="50"/>
                    <a:pt x="18" y="50"/>
                    <a:pt x="16" y="49"/>
                  </a:cubicBezTo>
                  <a:cubicBezTo>
                    <a:pt x="14" y="48"/>
                    <a:pt x="12" y="48"/>
                    <a:pt x="12" y="48"/>
                  </a:cubicBezTo>
                  <a:cubicBezTo>
                    <a:pt x="12" y="48"/>
                    <a:pt x="11" y="48"/>
                    <a:pt x="11" y="48"/>
                  </a:cubicBezTo>
                  <a:cubicBezTo>
                    <a:pt x="9" y="48"/>
                    <a:pt x="9" y="51"/>
                    <a:pt x="7" y="50"/>
                  </a:cubicBezTo>
                  <a:cubicBezTo>
                    <a:pt x="6" y="50"/>
                    <a:pt x="6" y="48"/>
                    <a:pt x="5" y="47"/>
                  </a:cubicBezTo>
                  <a:cubicBezTo>
                    <a:pt x="4" y="46"/>
                    <a:pt x="2" y="46"/>
                    <a:pt x="0" y="46"/>
                  </a:cubicBezTo>
                  <a:cubicBezTo>
                    <a:pt x="0" y="43"/>
                    <a:pt x="2" y="40"/>
                    <a:pt x="3" y="38"/>
                  </a:cubicBezTo>
                  <a:cubicBezTo>
                    <a:pt x="3" y="36"/>
                    <a:pt x="3" y="36"/>
                    <a:pt x="1" y="36"/>
                  </a:cubicBezTo>
                  <a:cubicBezTo>
                    <a:pt x="1" y="36"/>
                    <a:pt x="4" y="35"/>
                    <a:pt x="5" y="36"/>
                  </a:cubicBezTo>
                  <a:cubicBezTo>
                    <a:pt x="6" y="36"/>
                    <a:pt x="7" y="37"/>
                    <a:pt x="8" y="38"/>
                  </a:cubicBezTo>
                  <a:cubicBezTo>
                    <a:pt x="9" y="38"/>
                    <a:pt x="9" y="39"/>
                    <a:pt x="10" y="39"/>
                  </a:cubicBezTo>
                  <a:cubicBezTo>
                    <a:pt x="11" y="39"/>
                    <a:pt x="12" y="38"/>
                    <a:pt x="13" y="38"/>
                  </a:cubicBezTo>
                  <a:cubicBezTo>
                    <a:pt x="14" y="37"/>
                    <a:pt x="15" y="36"/>
                    <a:pt x="16" y="35"/>
                  </a:cubicBezTo>
                  <a:cubicBezTo>
                    <a:pt x="16" y="35"/>
                    <a:pt x="17" y="34"/>
                    <a:pt x="17" y="34"/>
                  </a:cubicBezTo>
                  <a:cubicBezTo>
                    <a:pt x="19" y="33"/>
                    <a:pt x="22" y="37"/>
                    <a:pt x="23" y="37"/>
                  </a:cubicBezTo>
                  <a:cubicBezTo>
                    <a:pt x="25" y="39"/>
                    <a:pt x="28" y="36"/>
                    <a:pt x="30" y="34"/>
                  </a:cubicBezTo>
                  <a:cubicBezTo>
                    <a:pt x="32" y="33"/>
                    <a:pt x="35" y="31"/>
                    <a:pt x="37" y="30"/>
                  </a:cubicBezTo>
                  <a:cubicBezTo>
                    <a:pt x="39" y="30"/>
                    <a:pt x="39" y="30"/>
                    <a:pt x="41" y="31"/>
                  </a:cubicBezTo>
                  <a:cubicBezTo>
                    <a:pt x="42" y="31"/>
                    <a:pt x="44" y="32"/>
                    <a:pt x="45" y="32"/>
                  </a:cubicBezTo>
                  <a:cubicBezTo>
                    <a:pt x="45" y="32"/>
                    <a:pt x="46" y="31"/>
                    <a:pt x="46" y="31"/>
                  </a:cubicBezTo>
                  <a:cubicBezTo>
                    <a:pt x="47" y="31"/>
                    <a:pt x="48" y="31"/>
                    <a:pt x="48" y="31"/>
                  </a:cubicBezTo>
                  <a:cubicBezTo>
                    <a:pt x="49" y="31"/>
                    <a:pt x="50" y="32"/>
                    <a:pt x="51" y="32"/>
                  </a:cubicBezTo>
                  <a:cubicBezTo>
                    <a:pt x="51" y="31"/>
                    <a:pt x="50" y="28"/>
                    <a:pt x="50" y="26"/>
                  </a:cubicBezTo>
                  <a:cubicBezTo>
                    <a:pt x="49" y="25"/>
                    <a:pt x="48" y="25"/>
                    <a:pt x="47" y="23"/>
                  </a:cubicBezTo>
                  <a:cubicBezTo>
                    <a:pt x="48" y="21"/>
                    <a:pt x="51" y="19"/>
                    <a:pt x="53" y="17"/>
                  </a:cubicBezTo>
                  <a:cubicBezTo>
                    <a:pt x="54" y="17"/>
                    <a:pt x="54" y="16"/>
                    <a:pt x="55" y="16"/>
                  </a:cubicBezTo>
                  <a:cubicBezTo>
                    <a:pt x="56" y="16"/>
                    <a:pt x="56" y="17"/>
                    <a:pt x="56" y="17"/>
                  </a:cubicBezTo>
                  <a:cubicBezTo>
                    <a:pt x="56" y="13"/>
                    <a:pt x="60" y="10"/>
                    <a:pt x="60" y="10"/>
                  </a:cubicBezTo>
                  <a:cubicBezTo>
                    <a:pt x="60" y="11"/>
                    <a:pt x="61" y="11"/>
                    <a:pt x="62" y="11"/>
                  </a:cubicBezTo>
                  <a:cubicBezTo>
                    <a:pt x="63" y="12"/>
                    <a:pt x="66" y="14"/>
                    <a:pt x="67" y="14"/>
                  </a:cubicBezTo>
                  <a:cubicBezTo>
                    <a:pt x="69" y="14"/>
                    <a:pt x="72" y="9"/>
                    <a:pt x="75" y="8"/>
                  </a:cubicBezTo>
                  <a:cubicBezTo>
                    <a:pt x="76" y="7"/>
                    <a:pt x="76" y="7"/>
                    <a:pt x="77" y="6"/>
                  </a:cubicBezTo>
                  <a:cubicBezTo>
                    <a:pt x="79" y="4"/>
                    <a:pt x="80" y="0"/>
                    <a:pt x="82" y="0"/>
                  </a:cubicBezTo>
                  <a:cubicBezTo>
                    <a:pt x="85" y="0"/>
                    <a:pt x="86" y="6"/>
                    <a:pt x="90" y="6"/>
                  </a:cubicBezTo>
                  <a:cubicBezTo>
                    <a:pt x="93" y="7"/>
                    <a:pt x="96" y="6"/>
                    <a:pt x="98" y="5"/>
                  </a:cubicBezTo>
                  <a:cubicBezTo>
                    <a:pt x="101" y="5"/>
                    <a:pt x="101" y="5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2"/>
                    <a:pt x="103" y="16"/>
                    <a:pt x="102" y="2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95">
              <a:extLst>
                <a:ext uri="{FF2B5EF4-FFF2-40B4-BE49-F238E27FC236}">
                  <a16:creationId xmlns:a16="http://schemas.microsoft.com/office/drawing/2014/main" id="{0182FDCB-8A76-0307-EA29-E9D4DC168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354" y="4292508"/>
              <a:ext cx="780923" cy="391775"/>
            </a:xfrm>
            <a:custGeom>
              <a:avLst/>
              <a:gdLst>
                <a:gd name="T0" fmla="*/ 371 w 104"/>
                <a:gd name="T1" fmla="*/ 72 h 58"/>
                <a:gd name="T2" fmla="*/ 374 w 104"/>
                <a:gd name="T3" fmla="*/ 101 h 58"/>
                <a:gd name="T4" fmla="*/ 360 w 104"/>
                <a:gd name="T5" fmla="*/ 119 h 58"/>
                <a:gd name="T6" fmla="*/ 360 w 104"/>
                <a:gd name="T7" fmla="*/ 138 h 58"/>
                <a:gd name="T8" fmla="*/ 331 w 104"/>
                <a:gd name="T9" fmla="*/ 174 h 58"/>
                <a:gd name="T10" fmla="*/ 327 w 104"/>
                <a:gd name="T11" fmla="*/ 192 h 58"/>
                <a:gd name="T12" fmla="*/ 313 w 104"/>
                <a:gd name="T13" fmla="*/ 185 h 58"/>
                <a:gd name="T14" fmla="*/ 305 w 104"/>
                <a:gd name="T15" fmla="*/ 192 h 58"/>
                <a:gd name="T16" fmla="*/ 284 w 104"/>
                <a:gd name="T17" fmla="*/ 188 h 58"/>
                <a:gd name="T18" fmla="*/ 269 w 104"/>
                <a:gd name="T19" fmla="*/ 192 h 58"/>
                <a:gd name="T20" fmla="*/ 251 w 104"/>
                <a:gd name="T21" fmla="*/ 206 h 58"/>
                <a:gd name="T22" fmla="*/ 207 w 104"/>
                <a:gd name="T23" fmla="*/ 203 h 58"/>
                <a:gd name="T24" fmla="*/ 207 w 104"/>
                <a:gd name="T25" fmla="*/ 203 h 58"/>
                <a:gd name="T26" fmla="*/ 204 w 104"/>
                <a:gd name="T27" fmla="*/ 203 h 58"/>
                <a:gd name="T28" fmla="*/ 196 w 104"/>
                <a:gd name="T29" fmla="*/ 199 h 58"/>
                <a:gd name="T30" fmla="*/ 182 w 104"/>
                <a:gd name="T31" fmla="*/ 188 h 58"/>
                <a:gd name="T32" fmla="*/ 174 w 104"/>
                <a:gd name="T33" fmla="*/ 188 h 58"/>
                <a:gd name="T34" fmla="*/ 153 w 104"/>
                <a:gd name="T35" fmla="*/ 188 h 58"/>
                <a:gd name="T36" fmla="*/ 131 w 104"/>
                <a:gd name="T37" fmla="*/ 170 h 58"/>
                <a:gd name="T38" fmla="*/ 124 w 104"/>
                <a:gd name="T39" fmla="*/ 163 h 58"/>
                <a:gd name="T40" fmla="*/ 116 w 104"/>
                <a:gd name="T41" fmla="*/ 167 h 58"/>
                <a:gd name="T42" fmla="*/ 109 w 104"/>
                <a:gd name="T43" fmla="*/ 163 h 58"/>
                <a:gd name="T44" fmla="*/ 80 w 104"/>
                <a:gd name="T45" fmla="*/ 177 h 58"/>
                <a:gd name="T46" fmla="*/ 58 w 104"/>
                <a:gd name="T47" fmla="*/ 177 h 58"/>
                <a:gd name="T48" fmla="*/ 44 w 104"/>
                <a:gd name="T49" fmla="*/ 174 h 58"/>
                <a:gd name="T50" fmla="*/ 40 w 104"/>
                <a:gd name="T51" fmla="*/ 174 h 58"/>
                <a:gd name="T52" fmla="*/ 25 w 104"/>
                <a:gd name="T53" fmla="*/ 181 h 58"/>
                <a:gd name="T54" fmla="*/ 18 w 104"/>
                <a:gd name="T55" fmla="*/ 170 h 58"/>
                <a:gd name="T56" fmla="*/ 0 w 104"/>
                <a:gd name="T57" fmla="*/ 167 h 58"/>
                <a:gd name="T58" fmla="*/ 11 w 104"/>
                <a:gd name="T59" fmla="*/ 138 h 58"/>
                <a:gd name="T60" fmla="*/ 4 w 104"/>
                <a:gd name="T61" fmla="*/ 130 h 58"/>
                <a:gd name="T62" fmla="*/ 18 w 104"/>
                <a:gd name="T63" fmla="*/ 130 h 58"/>
                <a:gd name="T64" fmla="*/ 29 w 104"/>
                <a:gd name="T65" fmla="*/ 138 h 58"/>
                <a:gd name="T66" fmla="*/ 36 w 104"/>
                <a:gd name="T67" fmla="*/ 141 h 58"/>
                <a:gd name="T68" fmla="*/ 47 w 104"/>
                <a:gd name="T69" fmla="*/ 138 h 58"/>
                <a:gd name="T70" fmla="*/ 58 w 104"/>
                <a:gd name="T71" fmla="*/ 127 h 58"/>
                <a:gd name="T72" fmla="*/ 62 w 104"/>
                <a:gd name="T73" fmla="*/ 123 h 58"/>
                <a:gd name="T74" fmla="*/ 84 w 104"/>
                <a:gd name="T75" fmla="*/ 134 h 58"/>
                <a:gd name="T76" fmla="*/ 109 w 104"/>
                <a:gd name="T77" fmla="*/ 123 h 58"/>
                <a:gd name="T78" fmla="*/ 134 w 104"/>
                <a:gd name="T79" fmla="*/ 109 h 58"/>
                <a:gd name="T80" fmla="*/ 149 w 104"/>
                <a:gd name="T81" fmla="*/ 112 h 58"/>
                <a:gd name="T82" fmla="*/ 164 w 104"/>
                <a:gd name="T83" fmla="*/ 116 h 58"/>
                <a:gd name="T84" fmla="*/ 167 w 104"/>
                <a:gd name="T85" fmla="*/ 112 h 58"/>
                <a:gd name="T86" fmla="*/ 174 w 104"/>
                <a:gd name="T87" fmla="*/ 112 h 58"/>
                <a:gd name="T88" fmla="*/ 185 w 104"/>
                <a:gd name="T89" fmla="*/ 116 h 58"/>
                <a:gd name="T90" fmla="*/ 182 w 104"/>
                <a:gd name="T91" fmla="*/ 94 h 58"/>
                <a:gd name="T92" fmla="*/ 171 w 104"/>
                <a:gd name="T93" fmla="*/ 83 h 58"/>
                <a:gd name="T94" fmla="*/ 193 w 104"/>
                <a:gd name="T95" fmla="*/ 62 h 58"/>
                <a:gd name="T96" fmla="*/ 200 w 104"/>
                <a:gd name="T97" fmla="*/ 58 h 58"/>
                <a:gd name="T98" fmla="*/ 204 w 104"/>
                <a:gd name="T99" fmla="*/ 62 h 58"/>
                <a:gd name="T100" fmla="*/ 218 w 104"/>
                <a:gd name="T101" fmla="*/ 36 h 58"/>
                <a:gd name="T102" fmla="*/ 225 w 104"/>
                <a:gd name="T103" fmla="*/ 40 h 58"/>
                <a:gd name="T104" fmla="*/ 244 w 104"/>
                <a:gd name="T105" fmla="*/ 51 h 58"/>
                <a:gd name="T106" fmla="*/ 273 w 104"/>
                <a:gd name="T107" fmla="*/ 29 h 58"/>
                <a:gd name="T108" fmla="*/ 280 w 104"/>
                <a:gd name="T109" fmla="*/ 22 h 58"/>
                <a:gd name="T110" fmla="*/ 298 w 104"/>
                <a:gd name="T111" fmla="*/ 0 h 58"/>
                <a:gd name="T112" fmla="*/ 327 w 104"/>
                <a:gd name="T113" fmla="*/ 22 h 58"/>
                <a:gd name="T114" fmla="*/ 356 w 104"/>
                <a:gd name="T115" fmla="*/ 18 h 58"/>
                <a:gd name="T116" fmla="*/ 374 w 104"/>
                <a:gd name="T117" fmla="*/ 29 h 58"/>
                <a:gd name="T118" fmla="*/ 374 w 104"/>
                <a:gd name="T119" fmla="*/ 29 h 58"/>
                <a:gd name="T120" fmla="*/ 371 w 104"/>
                <a:gd name="T121" fmla="*/ 72 h 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4" h="58">
                  <a:moveTo>
                    <a:pt x="102" y="20"/>
                  </a:moveTo>
                  <a:cubicBezTo>
                    <a:pt x="102" y="22"/>
                    <a:pt x="104" y="25"/>
                    <a:pt x="103" y="28"/>
                  </a:cubicBezTo>
                  <a:cubicBezTo>
                    <a:pt x="102" y="30"/>
                    <a:pt x="99" y="31"/>
                    <a:pt x="99" y="33"/>
                  </a:cubicBezTo>
                  <a:cubicBezTo>
                    <a:pt x="98" y="35"/>
                    <a:pt x="100" y="36"/>
                    <a:pt x="99" y="38"/>
                  </a:cubicBezTo>
                  <a:cubicBezTo>
                    <a:pt x="97" y="41"/>
                    <a:pt x="92" y="43"/>
                    <a:pt x="91" y="48"/>
                  </a:cubicBezTo>
                  <a:cubicBezTo>
                    <a:pt x="91" y="49"/>
                    <a:pt x="92" y="52"/>
                    <a:pt x="90" y="53"/>
                  </a:cubicBezTo>
                  <a:cubicBezTo>
                    <a:pt x="88" y="53"/>
                    <a:pt x="87" y="52"/>
                    <a:pt x="86" y="51"/>
                  </a:cubicBezTo>
                  <a:cubicBezTo>
                    <a:pt x="85" y="51"/>
                    <a:pt x="85" y="52"/>
                    <a:pt x="84" y="53"/>
                  </a:cubicBezTo>
                  <a:cubicBezTo>
                    <a:pt x="82" y="53"/>
                    <a:pt x="80" y="53"/>
                    <a:pt x="78" y="52"/>
                  </a:cubicBezTo>
                  <a:cubicBezTo>
                    <a:pt x="76" y="52"/>
                    <a:pt x="76" y="52"/>
                    <a:pt x="74" y="53"/>
                  </a:cubicBezTo>
                  <a:cubicBezTo>
                    <a:pt x="72" y="55"/>
                    <a:pt x="71" y="57"/>
                    <a:pt x="69" y="57"/>
                  </a:cubicBezTo>
                  <a:cubicBezTo>
                    <a:pt x="65" y="58"/>
                    <a:pt x="61" y="55"/>
                    <a:pt x="57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6" y="55"/>
                    <a:pt x="54" y="55"/>
                    <a:pt x="54" y="55"/>
                  </a:cubicBezTo>
                  <a:cubicBezTo>
                    <a:pt x="53" y="54"/>
                    <a:pt x="51" y="53"/>
                    <a:pt x="50" y="52"/>
                  </a:cubicBezTo>
                  <a:cubicBezTo>
                    <a:pt x="49" y="52"/>
                    <a:pt x="49" y="52"/>
                    <a:pt x="48" y="52"/>
                  </a:cubicBezTo>
                  <a:cubicBezTo>
                    <a:pt x="46" y="52"/>
                    <a:pt x="44" y="53"/>
                    <a:pt x="42" y="52"/>
                  </a:cubicBezTo>
                  <a:cubicBezTo>
                    <a:pt x="39" y="52"/>
                    <a:pt x="37" y="49"/>
                    <a:pt x="36" y="47"/>
                  </a:cubicBezTo>
                  <a:cubicBezTo>
                    <a:pt x="35" y="46"/>
                    <a:pt x="35" y="45"/>
                    <a:pt x="34" y="45"/>
                  </a:cubicBezTo>
                  <a:cubicBezTo>
                    <a:pt x="34" y="45"/>
                    <a:pt x="33" y="46"/>
                    <a:pt x="32" y="46"/>
                  </a:cubicBezTo>
                  <a:cubicBezTo>
                    <a:pt x="32" y="46"/>
                    <a:pt x="31" y="46"/>
                    <a:pt x="30" y="45"/>
                  </a:cubicBezTo>
                  <a:cubicBezTo>
                    <a:pt x="27" y="45"/>
                    <a:pt x="25" y="47"/>
                    <a:pt x="22" y="49"/>
                  </a:cubicBezTo>
                  <a:cubicBezTo>
                    <a:pt x="20" y="50"/>
                    <a:pt x="18" y="50"/>
                    <a:pt x="16" y="49"/>
                  </a:cubicBezTo>
                  <a:cubicBezTo>
                    <a:pt x="14" y="48"/>
                    <a:pt x="12" y="48"/>
                    <a:pt x="12" y="48"/>
                  </a:cubicBezTo>
                  <a:cubicBezTo>
                    <a:pt x="12" y="48"/>
                    <a:pt x="11" y="48"/>
                    <a:pt x="11" y="48"/>
                  </a:cubicBezTo>
                  <a:cubicBezTo>
                    <a:pt x="9" y="48"/>
                    <a:pt x="9" y="51"/>
                    <a:pt x="7" y="50"/>
                  </a:cubicBezTo>
                  <a:cubicBezTo>
                    <a:pt x="6" y="50"/>
                    <a:pt x="6" y="48"/>
                    <a:pt x="5" y="47"/>
                  </a:cubicBezTo>
                  <a:cubicBezTo>
                    <a:pt x="4" y="46"/>
                    <a:pt x="2" y="46"/>
                    <a:pt x="0" y="46"/>
                  </a:cubicBezTo>
                  <a:cubicBezTo>
                    <a:pt x="0" y="43"/>
                    <a:pt x="2" y="40"/>
                    <a:pt x="3" y="38"/>
                  </a:cubicBezTo>
                  <a:cubicBezTo>
                    <a:pt x="3" y="36"/>
                    <a:pt x="3" y="36"/>
                    <a:pt x="1" y="36"/>
                  </a:cubicBezTo>
                  <a:cubicBezTo>
                    <a:pt x="1" y="36"/>
                    <a:pt x="4" y="35"/>
                    <a:pt x="5" y="36"/>
                  </a:cubicBezTo>
                  <a:cubicBezTo>
                    <a:pt x="6" y="36"/>
                    <a:pt x="7" y="37"/>
                    <a:pt x="8" y="38"/>
                  </a:cubicBezTo>
                  <a:cubicBezTo>
                    <a:pt x="9" y="38"/>
                    <a:pt x="9" y="39"/>
                    <a:pt x="10" y="39"/>
                  </a:cubicBezTo>
                  <a:cubicBezTo>
                    <a:pt x="11" y="39"/>
                    <a:pt x="12" y="38"/>
                    <a:pt x="13" y="38"/>
                  </a:cubicBezTo>
                  <a:cubicBezTo>
                    <a:pt x="14" y="37"/>
                    <a:pt x="15" y="36"/>
                    <a:pt x="16" y="35"/>
                  </a:cubicBezTo>
                  <a:cubicBezTo>
                    <a:pt x="16" y="35"/>
                    <a:pt x="17" y="34"/>
                    <a:pt x="17" y="34"/>
                  </a:cubicBezTo>
                  <a:cubicBezTo>
                    <a:pt x="19" y="33"/>
                    <a:pt x="22" y="37"/>
                    <a:pt x="23" y="37"/>
                  </a:cubicBezTo>
                  <a:cubicBezTo>
                    <a:pt x="25" y="39"/>
                    <a:pt x="28" y="36"/>
                    <a:pt x="30" y="34"/>
                  </a:cubicBezTo>
                  <a:cubicBezTo>
                    <a:pt x="32" y="33"/>
                    <a:pt x="35" y="31"/>
                    <a:pt x="37" y="30"/>
                  </a:cubicBezTo>
                  <a:cubicBezTo>
                    <a:pt x="39" y="30"/>
                    <a:pt x="39" y="30"/>
                    <a:pt x="41" y="31"/>
                  </a:cubicBezTo>
                  <a:cubicBezTo>
                    <a:pt x="42" y="31"/>
                    <a:pt x="44" y="32"/>
                    <a:pt x="45" y="32"/>
                  </a:cubicBezTo>
                  <a:cubicBezTo>
                    <a:pt x="45" y="32"/>
                    <a:pt x="46" y="31"/>
                    <a:pt x="46" y="31"/>
                  </a:cubicBezTo>
                  <a:cubicBezTo>
                    <a:pt x="47" y="31"/>
                    <a:pt x="48" y="31"/>
                    <a:pt x="48" y="31"/>
                  </a:cubicBezTo>
                  <a:cubicBezTo>
                    <a:pt x="49" y="31"/>
                    <a:pt x="50" y="32"/>
                    <a:pt x="51" y="32"/>
                  </a:cubicBezTo>
                  <a:cubicBezTo>
                    <a:pt x="51" y="31"/>
                    <a:pt x="50" y="28"/>
                    <a:pt x="50" y="26"/>
                  </a:cubicBezTo>
                  <a:cubicBezTo>
                    <a:pt x="49" y="25"/>
                    <a:pt x="48" y="25"/>
                    <a:pt x="47" y="23"/>
                  </a:cubicBezTo>
                  <a:cubicBezTo>
                    <a:pt x="48" y="21"/>
                    <a:pt x="51" y="19"/>
                    <a:pt x="53" y="17"/>
                  </a:cubicBezTo>
                  <a:cubicBezTo>
                    <a:pt x="54" y="17"/>
                    <a:pt x="54" y="16"/>
                    <a:pt x="55" y="16"/>
                  </a:cubicBezTo>
                  <a:cubicBezTo>
                    <a:pt x="56" y="16"/>
                    <a:pt x="56" y="17"/>
                    <a:pt x="56" y="17"/>
                  </a:cubicBezTo>
                  <a:cubicBezTo>
                    <a:pt x="56" y="13"/>
                    <a:pt x="60" y="10"/>
                    <a:pt x="60" y="10"/>
                  </a:cubicBezTo>
                  <a:cubicBezTo>
                    <a:pt x="60" y="11"/>
                    <a:pt x="61" y="11"/>
                    <a:pt x="62" y="11"/>
                  </a:cubicBezTo>
                  <a:cubicBezTo>
                    <a:pt x="63" y="12"/>
                    <a:pt x="66" y="14"/>
                    <a:pt x="67" y="14"/>
                  </a:cubicBezTo>
                  <a:cubicBezTo>
                    <a:pt x="69" y="14"/>
                    <a:pt x="72" y="9"/>
                    <a:pt x="75" y="8"/>
                  </a:cubicBezTo>
                  <a:cubicBezTo>
                    <a:pt x="76" y="7"/>
                    <a:pt x="76" y="7"/>
                    <a:pt x="77" y="6"/>
                  </a:cubicBezTo>
                  <a:cubicBezTo>
                    <a:pt x="79" y="4"/>
                    <a:pt x="80" y="0"/>
                    <a:pt x="82" y="0"/>
                  </a:cubicBezTo>
                  <a:cubicBezTo>
                    <a:pt x="85" y="0"/>
                    <a:pt x="86" y="6"/>
                    <a:pt x="90" y="6"/>
                  </a:cubicBezTo>
                  <a:cubicBezTo>
                    <a:pt x="93" y="7"/>
                    <a:pt x="96" y="6"/>
                    <a:pt x="98" y="5"/>
                  </a:cubicBezTo>
                  <a:cubicBezTo>
                    <a:pt x="101" y="5"/>
                    <a:pt x="101" y="5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2"/>
                    <a:pt x="103" y="16"/>
                    <a:pt x="102" y="2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96">
              <a:extLst>
                <a:ext uri="{FF2B5EF4-FFF2-40B4-BE49-F238E27FC236}">
                  <a16:creationId xmlns:a16="http://schemas.microsoft.com/office/drawing/2014/main" id="{5F3E6484-E85D-1058-89E9-DA4F4C437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277" y="4594734"/>
              <a:ext cx="353274" cy="223872"/>
            </a:xfrm>
            <a:custGeom>
              <a:avLst/>
              <a:gdLst>
                <a:gd name="T0" fmla="*/ 11 w 47"/>
                <a:gd name="T1" fmla="*/ 40 h 33"/>
                <a:gd name="T2" fmla="*/ 55 w 47"/>
                <a:gd name="T3" fmla="*/ 44 h 33"/>
                <a:gd name="T4" fmla="*/ 73 w 47"/>
                <a:gd name="T5" fmla="*/ 29 h 33"/>
                <a:gd name="T6" fmla="*/ 87 w 47"/>
                <a:gd name="T7" fmla="*/ 25 h 33"/>
                <a:gd name="T8" fmla="*/ 109 w 47"/>
                <a:gd name="T9" fmla="*/ 29 h 33"/>
                <a:gd name="T10" fmla="*/ 116 w 47"/>
                <a:gd name="T11" fmla="*/ 22 h 33"/>
                <a:gd name="T12" fmla="*/ 131 w 47"/>
                <a:gd name="T13" fmla="*/ 29 h 33"/>
                <a:gd name="T14" fmla="*/ 135 w 47"/>
                <a:gd name="T15" fmla="*/ 11 h 33"/>
                <a:gd name="T16" fmla="*/ 138 w 47"/>
                <a:gd name="T17" fmla="*/ 0 h 33"/>
                <a:gd name="T18" fmla="*/ 138 w 47"/>
                <a:gd name="T19" fmla="*/ 0 h 33"/>
                <a:gd name="T20" fmla="*/ 164 w 47"/>
                <a:gd name="T21" fmla="*/ 29 h 33"/>
                <a:gd name="T22" fmla="*/ 171 w 47"/>
                <a:gd name="T23" fmla="*/ 36 h 33"/>
                <a:gd name="T24" fmla="*/ 149 w 47"/>
                <a:gd name="T25" fmla="*/ 44 h 33"/>
                <a:gd name="T26" fmla="*/ 135 w 47"/>
                <a:gd name="T27" fmla="*/ 51 h 33"/>
                <a:gd name="T28" fmla="*/ 116 w 47"/>
                <a:gd name="T29" fmla="*/ 58 h 33"/>
                <a:gd name="T30" fmla="*/ 127 w 47"/>
                <a:gd name="T31" fmla="*/ 84 h 33"/>
                <a:gd name="T32" fmla="*/ 109 w 47"/>
                <a:gd name="T33" fmla="*/ 95 h 33"/>
                <a:gd name="T34" fmla="*/ 109 w 47"/>
                <a:gd name="T35" fmla="*/ 116 h 33"/>
                <a:gd name="T36" fmla="*/ 65 w 47"/>
                <a:gd name="T37" fmla="*/ 105 h 33"/>
                <a:gd name="T38" fmla="*/ 58 w 47"/>
                <a:gd name="T39" fmla="*/ 120 h 33"/>
                <a:gd name="T40" fmla="*/ 44 w 47"/>
                <a:gd name="T41" fmla="*/ 120 h 33"/>
                <a:gd name="T42" fmla="*/ 7 w 47"/>
                <a:gd name="T43" fmla="*/ 116 h 33"/>
                <a:gd name="T44" fmla="*/ 11 w 47"/>
                <a:gd name="T45" fmla="*/ 113 h 33"/>
                <a:gd name="T46" fmla="*/ 15 w 47"/>
                <a:gd name="T47" fmla="*/ 102 h 33"/>
                <a:gd name="T48" fmla="*/ 15 w 47"/>
                <a:gd name="T49" fmla="*/ 91 h 33"/>
                <a:gd name="T50" fmla="*/ 11 w 47"/>
                <a:gd name="T51" fmla="*/ 91 h 33"/>
                <a:gd name="T52" fmla="*/ 7 w 47"/>
                <a:gd name="T53" fmla="*/ 76 h 33"/>
                <a:gd name="T54" fmla="*/ 11 w 47"/>
                <a:gd name="T55" fmla="*/ 65 h 33"/>
                <a:gd name="T56" fmla="*/ 7 w 47"/>
                <a:gd name="T57" fmla="*/ 47 h 33"/>
                <a:gd name="T58" fmla="*/ 7 w 47"/>
                <a:gd name="T59" fmla="*/ 40 h 33"/>
                <a:gd name="T60" fmla="*/ 11 w 47"/>
                <a:gd name="T61" fmla="*/ 40 h 3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7" h="33">
                  <a:moveTo>
                    <a:pt x="3" y="11"/>
                  </a:moveTo>
                  <a:cubicBezTo>
                    <a:pt x="7" y="10"/>
                    <a:pt x="11" y="13"/>
                    <a:pt x="15" y="12"/>
                  </a:cubicBezTo>
                  <a:cubicBezTo>
                    <a:pt x="17" y="12"/>
                    <a:pt x="18" y="10"/>
                    <a:pt x="20" y="8"/>
                  </a:cubicBezTo>
                  <a:cubicBezTo>
                    <a:pt x="22" y="7"/>
                    <a:pt x="22" y="7"/>
                    <a:pt x="24" y="7"/>
                  </a:cubicBezTo>
                  <a:cubicBezTo>
                    <a:pt x="26" y="8"/>
                    <a:pt x="28" y="8"/>
                    <a:pt x="30" y="8"/>
                  </a:cubicBezTo>
                  <a:cubicBezTo>
                    <a:pt x="31" y="7"/>
                    <a:pt x="31" y="6"/>
                    <a:pt x="32" y="6"/>
                  </a:cubicBezTo>
                  <a:cubicBezTo>
                    <a:pt x="33" y="7"/>
                    <a:pt x="34" y="8"/>
                    <a:pt x="36" y="8"/>
                  </a:cubicBezTo>
                  <a:cubicBezTo>
                    <a:pt x="38" y="7"/>
                    <a:pt x="37" y="4"/>
                    <a:pt x="37" y="3"/>
                  </a:cubicBezTo>
                  <a:cubicBezTo>
                    <a:pt x="37" y="1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1" y="3"/>
                    <a:pt x="42" y="6"/>
                    <a:pt x="45" y="8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5" y="10"/>
                    <a:pt x="43" y="11"/>
                    <a:pt x="41" y="12"/>
                  </a:cubicBezTo>
                  <a:cubicBezTo>
                    <a:pt x="40" y="13"/>
                    <a:pt x="38" y="14"/>
                    <a:pt x="37" y="14"/>
                  </a:cubicBezTo>
                  <a:cubicBezTo>
                    <a:pt x="36" y="15"/>
                    <a:pt x="33" y="16"/>
                    <a:pt x="32" y="16"/>
                  </a:cubicBezTo>
                  <a:cubicBezTo>
                    <a:pt x="31" y="19"/>
                    <a:pt x="35" y="21"/>
                    <a:pt x="35" y="23"/>
                  </a:cubicBezTo>
                  <a:cubicBezTo>
                    <a:pt x="35" y="25"/>
                    <a:pt x="31" y="26"/>
                    <a:pt x="30" y="26"/>
                  </a:cubicBezTo>
                  <a:cubicBezTo>
                    <a:pt x="29" y="28"/>
                    <a:pt x="30" y="30"/>
                    <a:pt x="30" y="32"/>
                  </a:cubicBezTo>
                  <a:cubicBezTo>
                    <a:pt x="25" y="33"/>
                    <a:pt x="21" y="33"/>
                    <a:pt x="18" y="29"/>
                  </a:cubicBezTo>
                  <a:cubicBezTo>
                    <a:pt x="16" y="30"/>
                    <a:pt x="17" y="32"/>
                    <a:pt x="16" y="33"/>
                  </a:cubicBezTo>
                  <a:cubicBezTo>
                    <a:pt x="15" y="33"/>
                    <a:pt x="13" y="33"/>
                    <a:pt x="12" y="33"/>
                  </a:cubicBezTo>
                  <a:cubicBezTo>
                    <a:pt x="10" y="33"/>
                    <a:pt x="3" y="31"/>
                    <a:pt x="2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29"/>
                    <a:pt x="4" y="28"/>
                  </a:cubicBezTo>
                  <a:cubicBezTo>
                    <a:pt x="4" y="26"/>
                    <a:pt x="4" y="25"/>
                    <a:pt x="4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4"/>
                    <a:pt x="1" y="22"/>
                    <a:pt x="2" y="21"/>
                  </a:cubicBezTo>
                  <a:cubicBezTo>
                    <a:pt x="2" y="20"/>
                    <a:pt x="3" y="20"/>
                    <a:pt x="3" y="18"/>
                  </a:cubicBezTo>
                  <a:cubicBezTo>
                    <a:pt x="0" y="18"/>
                    <a:pt x="1" y="14"/>
                    <a:pt x="2" y="13"/>
                  </a:cubicBezTo>
                  <a:cubicBezTo>
                    <a:pt x="3" y="12"/>
                    <a:pt x="3" y="11"/>
                    <a:pt x="2" y="11"/>
                  </a:cubicBezTo>
                  <a:lnTo>
                    <a:pt x="3" y="1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97">
              <a:extLst>
                <a:ext uri="{FF2B5EF4-FFF2-40B4-BE49-F238E27FC236}">
                  <a16:creationId xmlns:a16="http://schemas.microsoft.com/office/drawing/2014/main" id="{C1182906-92ED-0BC4-FF13-BC82E20FC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8805" y="4663761"/>
              <a:ext cx="613582" cy="485054"/>
            </a:xfrm>
            <a:custGeom>
              <a:avLst/>
              <a:gdLst>
                <a:gd name="T0" fmla="*/ 214 w 82"/>
                <a:gd name="T1" fmla="*/ 260 h 72"/>
                <a:gd name="T2" fmla="*/ 203 w 82"/>
                <a:gd name="T3" fmla="*/ 238 h 72"/>
                <a:gd name="T4" fmla="*/ 167 w 82"/>
                <a:gd name="T5" fmla="*/ 195 h 72"/>
                <a:gd name="T6" fmla="*/ 152 w 82"/>
                <a:gd name="T7" fmla="*/ 184 h 72"/>
                <a:gd name="T8" fmla="*/ 149 w 82"/>
                <a:gd name="T9" fmla="*/ 163 h 72"/>
                <a:gd name="T10" fmla="*/ 116 w 82"/>
                <a:gd name="T11" fmla="*/ 116 h 72"/>
                <a:gd name="T12" fmla="*/ 127 w 82"/>
                <a:gd name="T13" fmla="*/ 101 h 72"/>
                <a:gd name="T14" fmla="*/ 138 w 82"/>
                <a:gd name="T15" fmla="*/ 108 h 72"/>
                <a:gd name="T16" fmla="*/ 177 w 82"/>
                <a:gd name="T17" fmla="*/ 101 h 72"/>
                <a:gd name="T18" fmla="*/ 203 w 82"/>
                <a:gd name="T19" fmla="*/ 112 h 72"/>
                <a:gd name="T20" fmla="*/ 235 w 82"/>
                <a:gd name="T21" fmla="*/ 108 h 72"/>
                <a:gd name="T22" fmla="*/ 264 w 82"/>
                <a:gd name="T23" fmla="*/ 126 h 72"/>
                <a:gd name="T24" fmla="*/ 290 w 82"/>
                <a:gd name="T25" fmla="*/ 119 h 72"/>
                <a:gd name="T26" fmla="*/ 297 w 82"/>
                <a:gd name="T27" fmla="*/ 94 h 72"/>
                <a:gd name="T28" fmla="*/ 283 w 82"/>
                <a:gd name="T29" fmla="*/ 94 h 72"/>
                <a:gd name="T30" fmla="*/ 275 w 82"/>
                <a:gd name="T31" fmla="*/ 72 h 72"/>
                <a:gd name="T32" fmla="*/ 283 w 82"/>
                <a:gd name="T33" fmla="*/ 58 h 72"/>
                <a:gd name="T34" fmla="*/ 275 w 82"/>
                <a:gd name="T35" fmla="*/ 43 h 72"/>
                <a:gd name="T36" fmla="*/ 275 w 82"/>
                <a:gd name="T37" fmla="*/ 43 h 72"/>
                <a:gd name="T38" fmla="*/ 250 w 82"/>
                <a:gd name="T39" fmla="*/ 51 h 72"/>
                <a:gd name="T40" fmla="*/ 221 w 82"/>
                <a:gd name="T41" fmla="*/ 47 h 72"/>
                <a:gd name="T42" fmla="*/ 177 w 82"/>
                <a:gd name="T43" fmla="*/ 11 h 72"/>
                <a:gd name="T44" fmla="*/ 163 w 82"/>
                <a:gd name="T45" fmla="*/ 0 h 72"/>
                <a:gd name="T46" fmla="*/ 159 w 82"/>
                <a:gd name="T47" fmla="*/ 0 h 72"/>
                <a:gd name="T48" fmla="*/ 141 w 82"/>
                <a:gd name="T49" fmla="*/ 7 h 72"/>
                <a:gd name="T50" fmla="*/ 127 w 82"/>
                <a:gd name="T51" fmla="*/ 14 h 72"/>
                <a:gd name="T52" fmla="*/ 109 w 82"/>
                <a:gd name="T53" fmla="*/ 22 h 72"/>
                <a:gd name="T54" fmla="*/ 120 w 82"/>
                <a:gd name="T55" fmla="*/ 47 h 72"/>
                <a:gd name="T56" fmla="*/ 101 w 82"/>
                <a:gd name="T57" fmla="*/ 58 h 72"/>
                <a:gd name="T58" fmla="*/ 101 w 82"/>
                <a:gd name="T59" fmla="*/ 79 h 72"/>
                <a:gd name="T60" fmla="*/ 58 w 82"/>
                <a:gd name="T61" fmla="*/ 69 h 72"/>
                <a:gd name="T62" fmla="*/ 51 w 82"/>
                <a:gd name="T63" fmla="*/ 83 h 72"/>
                <a:gd name="T64" fmla="*/ 36 w 82"/>
                <a:gd name="T65" fmla="*/ 83 h 72"/>
                <a:gd name="T66" fmla="*/ 0 w 82"/>
                <a:gd name="T67" fmla="*/ 79 h 72"/>
                <a:gd name="T68" fmla="*/ 0 w 82"/>
                <a:gd name="T69" fmla="*/ 79 h 72"/>
                <a:gd name="T70" fmla="*/ 4 w 82"/>
                <a:gd name="T71" fmla="*/ 94 h 72"/>
                <a:gd name="T72" fmla="*/ 11 w 82"/>
                <a:gd name="T73" fmla="*/ 116 h 72"/>
                <a:gd name="T74" fmla="*/ 29 w 82"/>
                <a:gd name="T75" fmla="*/ 123 h 72"/>
                <a:gd name="T76" fmla="*/ 40 w 82"/>
                <a:gd name="T77" fmla="*/ 98 h 72"/>
                <a:gd name="T78" fmla="*/ 51 w 82"/>
                <a:gd name="T79" fmla="*/ 94 h 72"/>
                <a:gd name="T80" fmla="*/ 76 w 82"/>
                <a:gd name="T81" fmla="*/ 119 h 72"/>
                <a:gd name="T82" fmla="*/ 72 w 82"/>
                <a:gd name="T83" fmla="*/ 126 h 72"/>
                <a:gd name="T84" fmla="*/ 91 w 82"/>
                <a:gd name="T85" fmla="*/ 159 h 72"/>
                <a:gd name="T86" fmla="*/ 94 w 82"/>
                <a:gd name="T87" fmla="*/ 170 h 72"/>
                <a:gd name="T88" fmla="*/ 87 w 82"/>
                <a:gd name="T89" fmla="*/ 181 h 72"/>
                <a:gd name="T90" fmla="*/ 116 w 82"/>
                <a:gd name="T91" fmla="*/ 202 h 72"/>
                <a:gd name="T92" fmla="*/ 130 w 82"/>
                <a:gd name="T93" fmla="*/ 220 h 72"/>
                <a:gd name="T94" fmla="*/ 156 w 82"/>
                <a:gd name="T95" fmla="*/ 224 h 72"/>
                <a:gd name="T96" fmla="*/ 170 w 82"/>
                <a:gd name="T97" fmla="*/ 228 h 72"/>
                <a:gd name="T98" fmla="*/ 192 w 82"/>
                <a:gd name="T99" fmla="*/ 253 h 72"/>
                <a:gd name="T100" fmla="*/ 214 w 82"/>
                <a:gd name="T101" fmla="*/ 260 h 7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2" h="72">
                  <a:moveTo>
                    <a:pt x="59" y="72"/>
                  </a:moveTo>
                  <a:cubicBezTo>
                    <a:pt x="60" y="69"/>
                    <a:pt x="58" y="68"/>
                    <a:pt x="56" y="66"/>
                  </a:cubicBezTo>
                  <a:cubicBezTo>
                    <a:pt x="53" y="62"/>
                    <a:pt x="51" y="57"/>
                    <a:pt x="46" y="54"/>
                  </a:cubicBezTo>
                  <a:cubicBezTo>
                    <a:pt x="45" y="53"/>
                    <a:pt x="43" y="53"/>
                    <a:pt x="42" y="51"/>
                  </a:cubicBezTo>
                  <a:cubicBezTo>
                    <a:pt x="41" y="49"/>
                    <a:pt x="42" y="47"/>
                    <a:pt x="41" y="45"/>
                  </a:cubicBezTo>
                  <a:cubicBezTo>
                    <a:pt x="39" y="40"/>
                    <a:pt x="30" y="37"/>
                    <a:pt x="32" y="32"/>
                  </a:cubicBezTo>
                  <a:cubicBezTo>
                    <a:pt x="32" y="31"/>
                    <a:pt x="34" y="28"/>
                    <a:pt x="35" y="28"/>
                  </a:cubicBezTo>
                  <a:cubicBezTo>
                    <a:pt x="35" y="28"/>
                    <a:pt x="37" y="30"/>
                    <a:pt x="38" y="30"/>
                  </a:cubicBezTo>
                  <a:cubicBezTo>
                    <a:pt x="42" y="30"/>
                    <a:pt x="46" y="28"/>
                    <a:pt x="49" y="28"/>
                  </a:cubicBezTo>
                  <a:cubicBezTo>
                    <a:pt x="53" y="28"/>
                    <a:pt x="53" y="30"/>
                    <a:pt x="56" y="31"/>
                  </a:cubicBezTo>
                  <a:cubicBezTo>
                    <a:pt x="60" y="33"/>
                    <a:pt x="62" y="30"/>
                    <a:pt x="65" y="30"/>
                  </a:cubicBezTo>
                  <a:cubicBezTo>
                    <a:pt x="68" y="30"/>
                    <a:pt x="70" y="33"/>
                    <a:pt x="73" y="35"/>
                  </a:cubicBezTo>
                  <a:cubicBezTo>
                    <a:pt x="77" y="38"/>
                    <a:pt x="76" y="33"/>
                    <a:pt x="80" y="33"/>
                  </a:cubicBezTo>
                  <a:cubicBezTo>
                    <a:pt x="81" y="31"/>
                    <a:pt x="82" y="28"/>
                    <a:pt x="82" y="26"/>
                  </a:cubicBezTo>
                  <a:cubicBezTo>
                    <a:pt x="80" y="26"/>
                    <a:pt x="79" y="26"/>
                    <a:pt x="78" y="26"/>
                  </a:cubicBezTo>
                  <a:cubicBezTo>
                    <a:pt x="78" y="24"/>
                    <a:pt x="78" y="20"/>
                    <a:pt x="76" y="20"/>
                  </a:cubicBezTo>
                  <a:cubicBezTo>
                    <a:pt x="77" y="19"/>
                    <a:pt x="78" y="17"/>
                    <a:pt x="78" y="16"/>
                  </a:cubicBezTo>
                  <a:cubicBezTo>
                    <a:pt x="78" y="15"/>
                    <a:pt x="77" y="13"/>
                    <a:pt x="76" y="12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4" y="13"/>
                    <a:pt x="71" y="14"/>
                    <a:pt x="69" y="14"/>
                  </a:cubicBezTo>
                  <a:cubicBezTo>
                    <a:pt x="67" y="13"/>
                    <a:pt x="63" y="9"/>
                    <a:pt x="61" y="13"/>
                  </a:cubicBezTo>
                  <a:cubicBezTo>
                    <a:pt x="56" y="11"/>
                    <a:pt x="53" y="7"/>
                    <a:pt x="49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1"/>
                    <a:pt x="41" y="2"/>
                    <a:pt x="39" y="2"/>
                  </a:cubicBezTo>
                  <a:cubicBezTo>
                    <a:pt x="38" y="3"/>
                    <a:pt x="36" y="4"/>
                    <a:pt x="35" y="4"/>
                  </a:cubicBezTo>
                  <a:cubicBezTo>
                    <a:pt x="34" y="5"/>
                    <a:pt x="31" y="6"/>
                    <a:pt x="30" y="6"/>
                  </a:cubicBezTo>
                  <a:cubicBezTo>
                    <a:pt x="29" y="9"/>
                    <a:pt x="33" y="11"/>
                    <a:pt x="33" y="13"/>
                  </a:cubicBezTo>
                  <a:cubicBezTo>
                    <a:pt x="33" y="15"/>
                    <a:pt x="29" y="16"/>
                    <a:pt x="28" y="16"/>
                  </a:cubicBezTo>
                  <a:cubicBezTo>
                    <a:pt x="27" y="18"/>
                    <a:pt x="28" y="20"/>
                    <a:pt x="28" y="22"/>
                  </a:cubicBezTo>
                  <a:cubicBezTo>
                    <a:pt x="23" y="23"/>
                    <a:pt x="19" y="23"/>
                    <a:pt x="16" y="19"/>
                  </a:cubicBezTo>
                  <a:cubicBezTo>
                    <a:pt x="14" y="20"/>
                    <a:pt x="15" y="22"/>
                    <a:pt x="14" y="23"/>
                  </a:cubicBezTo>
                  <a:cubicBezTo>
                    <a:pt x="13" y="23"/>
                    <a:pt x="11" y="23"/>
                    <a:pt x="10" y="23"/>
                  </a:cubicBezTo>
                  <a:cubicBezTo>
                    <a:pt x="8" y="23"/>
                    <a:pt x="1" y="21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0" y="26"/>
                    <a:pt x="1" y="26"/>
                  </a:cubicBezTo>
                  <a:cubicBezTo>
                    <a:pt x="2" y="28"/>
                    <a:pt x="1" y="29"/>
                    <a:pt x="3" y="32"/>
                  </a:cubicBezTo>
                  <a:cubicBezTo>
                    <a:pt x="5" y="36"/>
                    <a:pt x="6" y="38"/>
                    <a:pt x="8" y="34"/>
                  </a:cubicBezTo>
                  <a:cubicBezTo>
                    <a:pt x="10" y="31"/>
                    <a:pt x="10" y="31"/>
                    <a:pt x="11" y="27"/>
                  </a:cubicBezTo>
                  <a:cubicBezTo>
                    <a:pt x="12" y="24"/>
                    <a:pt x="12" y="24"/>
                    <a:pt x="14" y="26"/>
                  </a:cubicBezTo>
                  <a:cubicBezTo>
                    <a:pt x="17" y="29"/>
                    <a:pt x="20" y="30"/>
                    <a:pt x="21" y="33"/>
                  </a:cubicBezTo>
                  <a:cubicBezTo>
                    <a:pt x="22" y="35"/>
                    <a:pt x="18" y="31"/>
                    <a:pt x="20" y="35"/>
                  </a:cubicBezTo>
                  <a:cubicBezTo>
                    <a:pt x="21" y="39"/>
                    <a:pt x="24" y="42"/>
                    <a:pt x="25" y="44"/>
                  </a:cubicBezTo>
                  <a:cubicBezTo>
                    <a:pt x="26" y="45"/>
                    <a:pt x="30" y="47"/>
                    <a:pt x="26" y="47"/>
                  </a:cubicBezTo>
                  <a:cubicBezTo>
                    <a:pt x="22" y="46"/>
                    <a:pt x="21" y="47"/>
                    <a:pt x="24" y="50"/>
                  </a:cubicBezTo>
                  <a:cubicBezTo>
                    <a:pt x="28" y="52"/>
                    <a:pt x="30" y="54"/>
                    <a:pt x="32" y="56"/>
                  </a:cubicBezTo>
                  <a:cubicBezTo>
                    <a:pt x="35" y="59"/>
                    <a:pt x="34" y="60"/>
                    <a:pt x="36" y="61"/>
                  </a:cubicBezTo>
                  <a:cubicBezTo>
                    <a:pt x="38" y="63"/>
                    <a:pt x="40" y="62"/>
                    <a:pt x="43" y="62"/>
                  </a:cubicBezTo>
                  <a:cubicBezTo>
                    <a:pt x="45" y="63"/>
                    <a:pt x="44" y="60"/>
                    <a:pt x="47" y="63"/>
                  </a:cubicBezTo>
                  <a:cubicBezTo>
                    <a:pt x="50" y="67"/>
                    <a:pt x="51" y="69"/>
                    <a:pt x="53" y="70"/>
                  </a:cubicBezTo>
                  <a:cubicBezTo>
                    <a:pt x="56" y="71"/>
                    <a:pt x="56" y="69"/>
                    <a:pt x="59" y="7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98">
              <a:extLst>
                <a:ext uri="{FF2B5EF4-FFF2-40B4-BE49-F238E27FC236}">
                  <a16:creationId xmlns:a16="http://schemas.microsoft.com/office/drawing/2014/main" id="{56DAFC27-AC51-3F28-476D-F40FC2B44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993" y="4852186"/>
              <a:ext cx="433846" cy="345135"/>
            </a:xfrm>
            <a:custGeom>
              <a:avLst/>
              <a:gdLst>
                <a:gd name="T0" fmla="*/ 181 w 58"/>
                <a:gd name="T1" fmla="*/ 18 h 51"/>
                <a:gd name="T2" fmla="*/ 156 w 58"/>
                <a:gd name="T3" fmla="*/ 25 h 51"/>
                <a:gd name="T4" fmla="*/ 127 w 58"/>
                <a:gd name="T5" fmla="*/ 7 h 51"/>
                <a:gd name="T6" fmla="*/ 94 w 58"/>
                <a:gd name="T7" fmla="*/ 11 h 51"/>
                <a:gd name="T8" fmla="*/ 69 w 58"/>
                <a:gd name="T9" fmla="*/ 0 h 51"/>
                <a:gd name="T10" fmla="*/ 29 w 58"/>
                <a:gd name="T11" fmla="*/ 7 h 51"/>
                <a:gd name="T12" fmla="*/ 18 w 58"/>
                <a:gd name="T13" fmla="*/ 0 h 51"/>
                <a:gd name="T14" fmla="*/ 7 w 58"/>
                <a:gd name="T15" fmla="*/ 15 h 51"/>
                <a:gd name="T16" fmla="*/ 40 w 58"/>
                <a:gd name="T17" fmla="*/ 62 h 51"/>
                <a:gd name="T18" fmla="*/ 43 w 58"/>
                <a:gd name="T19" fmla="*/ 83 h 51"/>
                <a:gd name="T20" fmla="*/ 58 w 58"/>
                <a:gd name="T21" fmla="*/ 94 h 51"/>
                <a:gd name="T22" fmla="*/ 94 w 58"/>
                <a:gd name="T23" fmla="*/ 138 h 51"/>
                <a:gd name="T24" fmla="*/ 105 w 58"/>
                <a:gd name="T25" fmla="*/ 160 h 51"/>
                <a:gd name="T26" fmla="*/ 105 w 58"/>
                <a:gd name="T27" fmla="*/ 160 h 51"/>
                <a:gd name="T28" fmla="*/ 112 w 58"/>
                <a:gd name="T29" fmla="*/ 160 h 51"/>
                <a:gd name="T30" fmla="*/ 148 w 58"/>
                <a:gd name="T31" fmla="*/ 185 h 51"/>
                <a:gd name="T32" fmla="*/ 163 w 58"/>
                <a:gd name="T33" fmla="*/ 134 h 51"/>
                <a:gd name="T34" fmla="*/ 174 w 58"/>
                <a:gd name="T35" fmla="*/ 134 h 51"/>
                <a:gd name="T36" fmla="*/ 177 w 58"/>
                <a:gd name="T37" fmla="*/ 127 h 51"/>
                <a:gd name="T38" fmla="*/ 185 w 58"/>
                <a:gd name="T39" fmla="*/ 120 h 51"/>
                <a:gd name="T40" fmla="*/ 199 w 58"/>
                <a:gd name="T41" fmla="*/ 112 h 51"/>
                <a:gd name="T42" fmla="*/ 188 w 58"/>
                <a:gd name="T43" fmla="*/ 87 h 51"/>
                <a:gd name="T44" fmla="*/ 210 w 58"/>
                <a:gd name="T45" fmla="*/ 76 h 51"/>
                <a:gd name="T46" fmla="*/ 188 w 58"/>
                <a:gd name="T47" fmla="*/ 58 h 51"/>
                <a:gd name="T48" fmla="*/ 192 w 58"/>
                <a:gd name="T49" fmla="*/ 36 h 51"/>
                <a:gd name="T50" fmla="*/ 181 w 58"/>
                <a:gd name="T51" fmla="*/ 18 h 5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58" h="51">
                  <a:moveTo>
                    <a:pt x="50" y="5"/>
                  </a:moveTo>
                  <a:cubicBezTo>
                    <a:pt x="46" y="5"/>
                    <a:pt x="47" y="10"/>
                    <a:pt x="43" y="7"/>
                  </a:cubicBezTo>
                  <a:cubicBezTo>
                    <a:pt x="40" y="5"/>
                    <a:pt x="38" y="2"/>
                    <a:pt x="35" y="2"/>
                  </a:cubicBezTo>
                  <a:cubicBezTo>
                    <a:pt x="32" y="2"/>
                    <a:pt x="30" y="5"/>
                    <a:pt x="26" y="3"/>
                  </a:cubicBezTo>
                  <a:cubicBezTo>
                    <a:pt x="23" y="2"/>
                    <a:pt x="23" y="0"/>
                    <a:pt x="19" y="0"/>
                  </a:cubicBezTo>
                  <a:cubicBezTo>
                    <a:pt x="16" y="0"/>
                    <a:pt x="12" y="2"/>
                    <a:pt x="8" y="2"/>
                  </a:cubicBezTo>
                  <a:cubicBezTo>
                    <a:pt x="7" y="2"/>
                    <a:pt x="5" y="0"/>
                    <a:pt x="5" y="0"/>
                  </a:cubicBezTo>
                  <a:cubicBezTo>
                    <a:pt x="4" y="0"/>
                    <a:pt x="2" y="3"/>
                    <a:pt x="2" y="4"/>
                  </a:cubicBezTo>
                  <a:cubicBezTo>
                    <a:pt x="0" y="9"/>
                    <a:pt x="9" y="12"/>
                    <a:pt x="11" y="17"/>
                  </a:cubicBezTo>
                  <a:cubicBezTo>
                    <a:pt x="12" y="19"/>
                    <a:pt x="11" y="21"/>
                    <a:pt x="12" y="23"/>
                  </a:cubicBezTo>
                  <a:cubicBezTo>
                    <a:pt x="13" y="25"/>
                    <a:pt x="15" y="25"/>
                    <a:pt x="16" y="26"/>
                  </a:cubicBezTo>
                  <a:cubicBezTo>
                    <a:pt x="21" y="29"/>
                    <a:pt x="23" y="34"/>
                    <a:pt x="26" y="38"/>
                  </a:cubicBezTo>
                  <a:cubicBezTo>
                    <a:pt x="28" y="40"/>
                    <a:pt x="30" y="41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6" y="44"/>
                    <a:pt x="38" y="48"/>
                    <a:pt x="41" y="51"/>
                  </a:cubicBezTo>
                  <a:cubicBezTo>
                    <a:pt x="42" y="46"/>
                    <a:pt x="44" y="42"/>
                    <a:pt x="45" y="37"/>
                  </a:cubicBezTo>
                  <a:cubicBezTo>
                    <a:pt x="46" y="37"/>
                    <a:pt x="48" y="38"/>
                    <a:pt x="48" y="37"/>
                  </a:cubicBezTo>
                  <a:cubicBezTo>
                    <a:pt x="50" y="36"/>
                    <a:pt x="48" y="36"/>
                    <a:pt x="49" y="35"/>
                  </a:cubicBezTo>
                  <a:cubicBezTo>
                    <a:pt x="50" y="34"/>
                    <a:pt x="50" y="34"/>
                    <a:pt x="51" y="33"/>
                  </a:cubicBezTo>
                  <a:cubicBezTo>
                    <a:pt x="52" y="32"/>
                    <a:pt x="55" y="32"/>
                    <a:pt x="55" y="31"/>
                  </a:cubicBezTo>
                  <a:cubicBezTo>
                    <a:pt x="56" y="28"/>
                    <a:pt x="51" y="27"/>
                    <a:pt x="52" y="24"/>
                  </a:cubicBezTo>
                  <a:cubicBezTo>
                    <a:pt x="52" y="21"/>
                    <a:pt x="57" y="22"/>
                    <a:pt x="58" y="21"/>
                  </a:cubicBezTo>
                  <a:cubicBezTo>
                    <a:pt x="56" y="19"/>
                    <a:pt x="53" y="18"/>
                    <a:pt x="52" y="16"/>
                  </a:cubicBezTo>
                  <a:cubicBezTo>
                    <a:pt x="51" y="13"/>
                    <a:pt x="52" y="13"/>
                    <a:pt x="53" y="10"/>
                  </a:cubicBezTo>
                  <a:cubicBezTo>
                    <a:pt x="54" y="7"/>
                    <a:pt x="53" y="6"/>
                    <a:pt x="50" y="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99">
              <a:extLst>
                <a:ext uri="{FF2B5EF4-FFF2-40B4-BE49-F238E27FC236}">
                  <a16:creationId xmlns:a16="http://schemas.microsoft.com/office/drawing/2014/main" id="{18B71EF4-9633-D4A7-1DD6-E337CF8DB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9662" y="5176799"/>
              <a:ext cx="196264" cy="384313"/>
            </a:xfrm>
            <a:custGeom>
              <a:avLst/>
              <a:gdLst>
                <a:gd name="T0" fmla="*/ 88 w 26"/>
                <a:gd name="T1" fmla="*/ 134 h 57"/>
                <a:gd name="T2" fmla="*/ 84 w 26"/>
                <a:gd name="T3" fmla="*/ 181 h 57"/>
                <a:gd name="T4" fmla="*/ 73 w 26"/>
                <a:gd name="T5" fmla="*/ 199 h 57"/>
                <a:gd name="T6" fmla="*/ 58 w 26"/>
                <a:gd name="T7" fmla="*/ 206 h 57"/>
                <a:gd name="T8" fmla="*/ 58 w 26"/>
                <a:gd name="T9" fmla="*/ 206 h 57"/>
                <a:gd name="T10" fmla="*/ 48 w 26"/>
                <a:gd name="T11" fmla="*/ 202 h 57"/>
                <a:gd name="T12" fmla="*/ 18 w 26"/>
                <a:gd name="T13" fmla="*/ 166 h 57"/>
                <a:gd name="T14" fmla="*/ 18 w 26"/>
                <a:gd name="T15" fmla="*/ 155 h 57"/>
                <a:gd name="T16" fmla="*/ 22 w 26"/>
                <a:gd name="T17" fmla="*/ 126 h 57"/>
                <a:gd name="T18" fmla="*/ 18 w 26"/>
                <a:gd name="T19" fmla="*/ 112 h 57"/>
                <a:gd name="T20" fmla="*/ 26 w 26"/>
                <a:gd name="T21" fmla="*/ 80 h 57"/>
                <a:gd name="T22" fmla="*/ 18 w 26"/>
                <a:gd name="T23" fmla="*/ 69 h 57"/>
                <a:gd name="T24" fmla="*/ 15 w 26"/>
                <a:gd name="T25" fmla="*/ 65 h 57"/>
                <a:gd name="T26" fmla="*/ 15 w 26"/>
                <a:gd name="T27" fmla="*/ 65 h 57"/>
                <a:gd name="T28" fmla="*/ 15 w 26"/>
                <a:gd name="T29" fmla="*/ 25 h 57"/>
                <a:gd name="T30" fmla="*/ 37 w 26"/>
                <a:gd name="T31" fmla="*/ 7 h 57"/>
                <a:gd name="T32" fmla="*/ 84 w 26"/>
                <a:gd name="T33" fmla="*/ 33 h 57"/>
                <a:gd name="T34" fmla="*/ 91 w 26"/>
                <a:gd name="T35" fmla="*/ 90 h 57"/>
                <a:gd name="T36" fmla="*/ 88 w 26"/>
                <a:gd name="T37" fmla="*/ 134 h 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" h="57">
                  <a:moveTo>
                    <a:pt x="24" y="37"/>
                  </a:moveTo>
                  <a:cubicBezTo>
                    <a:pt x="24" y="42"/>
                    <a:pt x="26" y="46"/>
                    <a:pt x="23" y="50"/>
                  </a:cubicBezTo>
                  <a:cubicBezTo>
                    <a:pt x="22" y="52"/>
                    <a:pt x="21" y="53"/>
                    <a:pt x="20" y="55"/>
                  </a:cubicBezTo>
                  <a:cubicBezTo>
                    <a:pt x="18" y="56"/>
                    <a:pt x="17" y="56"/>
                    <a:pt x="16" y="57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5" y="57"/>
                    <a:pt x="15" y="57"/>
                    <a:pt x="13" y="56"/>
                  </a:cubicBezTo>
                  <a:cubicBezTo>
                    <a:pt x="11" y="55"/>
                    <a:pt x="11" y="52"/>
                    <a:pt x="5" y="46"/>
                  </a:cubicBezTo>
                  <a:cubicBezTo>
                    <a:pt x="0" y="40"/>
                    <a:pt x="7" y="45"/>
                    <a:pt x="5" y="43"/>
                  </a:cubicBezTo>
                  <a:cubicBezTo>
                    <a:pt x="3" y="41"/>
                    <a:pt x="4" y="39"/>
                    <a:pt x="6" y="35"/>
                  </a:cubicBezTo>
                  <a:cubicBezTo>
                    <a:pt x="9" y="32"/>
                    <a:pt x="7" y="33"/>
                    <a:pt x="5" y="31"/>
                  </a:cubicBezTo>
                  <a:cubicBezTo>
                    <a:pt x="3" y="30"/>
                    <a:pt x="5" y="25"/>
                    <a:pt x="7" y="22"/>
                  </a:cubicBezTo>
                  <a:cubicBezTo>
                    <a:pt x="9" y="20"/>
                    <a:pt x="7" y="20"/>
                    <a:pt x="5" y="19"/>
                  </a:cubicBezTo>
                  <a:cubicBezTo>
                    <a:pt x="4" y="19"/>
                    <a:pt x="4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4" y="11"/>
                    <a:pt x="4" y="7"/>
                  </a:cubicBezTo>
                  <a:cubicBezTo>
                    <a:pt x="4" y="3"/>
                    <a:pt x="6" y="3"/>
                    <a:pt x="10" y="2"/>
                  </a:cubicBezTo>
                  <a:cubicBezTo>
                    <a:pt x="16" y="0"/>
                    <a:pt x="19" y="5"/>
                    <a:pt x="23" y="9"/>
                  </a:cubicBezTo>
                  <a:cubicBezTo>
                    <a:pt x="19" y="15"/>
                    <a:pt x="24" y="19"/>
                    <a:pt x="25" y="25"/>
                  </a:cubicBezTo>
                  <a:cubicBezTo>
                    <a:pt x="25" y="28"/>
                    <a:pt x="26" y="34"/>
                    <a:pt x="24" y="3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00">
              <a:extLst>
                <a:ext uri="{FF2B5EF4-FFF2-40B4-BE49-F238E27FC236}">
                  <a16:creationId xmlns:a16="http://schemas.microsoft.com/office/drawing/2014/main" id="{A7E45571-7D9E-F148-6EA4-0D290D23E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9486" y="5130160"/>
              <a:ext cx="330550" cy="296629"/>
            </a:xfrm>
            <a:custGeom>
              <a:avLst/>
              <a:gdLst>
                <a:gd name="T0" fmla="*/ 29 w 44"/>
                <a:gd name="T1" fmla="*/ 159 h 44"/>
                <a:gd name="T2" fmla="*/ 80 w 44"/>
                <a:gd name="T3" fmla="*/ 159 h 44"/>
                <a:gd name="T4" fmla="*/ 95 w 44"/>
                <a:gd name="T5" fmla="*/ 137 h 44"/>
                <a:gd name="T6" fmla="*/ 113 w 44"/>
                <a:gd name="T7" fmla="*/ 137 h 44"/>
                <a:gd name="T8" fmla="*/ 131 w 44"/>
                <a:gd name="T9" fmla="*/ 130 h 44"/>
                <a:gd name="T10" fmla="*/ 153 w 44"/>
                <a:gd name="T11" fmla="*/ 112 h 44"/>
                <a:gd name="T12" fmla="*/ 127 w 44"/>
                <a:gd name="T13" fmla="*/ 61 h 44"/>
                <a:gd name="T14" fmla="*/ 120 w 44"/>
                <a:gd name="T15" fmla="*/ 40 h 44"/>
                <a:gd name="T16" fmla="*/ 116 w 44"/>
                <a:gd name="T17" fmla="*/ 40 h 44"/>
                <a:gd name="T18" fmla="*/ 80 w 44"/>
                <a:gd name="T19" fmla="*/ 54 h 44"/>
                <a:gd name="T20" fmla="*/ 36 w 44"/>
                <a:gd name="T21" fmla="*/ 4 h 44"/>
                <a:gd name="T22" fmla="*/ 11 w 44"/>
                <a:gd name="T23" fmla="*/ 11 h 44"/>
                <a:gd name="T24" fmla="*/ 0 w 44"/>
                <a:gd name="T25" fmla="*/ 36 h 44"/>
                <a:gd name="T26" fmla="*/ 0 w 44"/>
                <a:gd name="T27" fmla="*/ 36 h 44"/>
                <a:gd name="T28" fmla="*/ 25 w 44"/>
                <a:gd name="T29" fmla="*/ 58 h 44"/>
                <a:gd name="T30" fmla="*/ 33 w 44"/>
                <a:gd name="T31" fmla="*/ 116 h 44"/>
                <a:gd name="T32" fmla="*/ 29 w 44"/>
                <a:gd name="T33" fmla="*/ 159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" h="44">
                  <a:moveTo>
                    <a:pt x="8" y="44"/>
                  </a:moveTo>
                  <a:cubicBezTo>
                    <a:pt x="13" y="42"/>
                    <a:pt x="17" y="41"/>
                    <a:pt x="22" y="44"/>
                  </a:cubicBezTo>
                  <a:cubicBezTo>
                    <a:pt x="23" y="42"/>
                    <a:pt x="24" y="39"/>
                    <a:pt x="26" y="38"/>
                  </a:cubicBezTo>
                  <a:cubicBezTo>
                    <a:pt x="27" y="38"/>
                    <a:pt x="29" y="38"/>
                    <a:pt x="31" y="38"/>
                  </a:cubicBezTo>
                  <a:cubicBezTo>
                    <a:pt x="33" y="38"/>
                    <a:pt x="35" y="37"/>
                    <a:pt x="36" y="36"/>
                  </a:cubicBezTo>
                  <a:cubicBezTo>
                    <a:pt x="39" y="35"/>
                    <a:pt x="41" y="33"/>
                    <a:pt x="42" y="31"/>
                  </a:cubicBezTo>
                  <a:cubicBezTo>
                    <a:pt x="44" y="27"/>
                    <a:pt x="37" y="21"/>
                    <a:pt x="35" y="17"/>
                  </a:cubicBezTo>
                  <a:cubicBezTo>
                    <a:pt x="34" y="15"/>
                    <a:pt x="32" y="13"/>
                    <a:pt x="33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29" y="13"/>
                    <a:pt x="25" y="17"/>
                    <a:pt x="22" y="15"/>
                  </a:cubicBezTo>
                  <a:cubicBezTo>
                    <a:pt x="17" y="12"/>
                    <a:pt x="15" y="5"/>
                    <a:pt x="10" y="1"/>
                  </a:cubicBezTo>
                  <a:cubicBezTo>
                    <a:pt x="8" y="0"/>
                    <a:pt x="5" y="0"/>
                    <a:pt x="3" y="3"/>
                  </a:cubicBezTo>
                  <a:cubicBezTo>
                    <a:pt x="2" y="4"/>
                    <a:pt x="1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1"/>
                    <a:pt x="5" y="14"/>
                    <a:pt x="7" y="16"/>
                  </a:cubicBezTo>
                  <a:cubicBezTo>
                    <a:pt x="3" y="22"/>
                    <a:pt x="8" y="26"/>
                    <a:pt x="9" y="32"/>
                  </a:cubicBezTo>
                  <a:cubicBezTo>
                    <a:pt x="9" y="35"/>
                    <a:pt x="10" y="41"/>
                    <a:pt x="8" y="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102">
              <a:extLst>
                <a:ext uri="{FF2B5EF4-FFF2-40B4-BE49-F238E27FC236}">
                  <a16:creationId xmlns:a16="http://schemas.microsoft.com/office/drawing/2014/main" id="{8E7F901E-B38B-FD6E-B004-1E59A712A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289" y="5277541"/>
              <a:ext cx="704483" cy="716387"/>
            </a:xfrm>
            <a:custGeom>
              <a:avLst/>
              <a:gdLst>
                <a:gd name="T0" fmla="*/ 29 w 94"/>
                <a:gd name="T1" fmla="*/ 127 h 106"/>
                <a:gd name="T2" fmla="*/ 4 w 94"/>
                <a:gd name="T3" fmla="*/ 152 h 106"/>
                <a:gd name="T4" fmla="*/ 4 w 94"/>
                <a:gd name="T5" fmla="*/ 163 h 106"/>
                <a:gd name="T6" fmla="*/ 33 w 94"/>
                <a:gd name="T7" fmla="*/ 199 h 106"/>
                <a:gd name="T8" fmla="*/ 54 w 94"/>
                <a:gd name="T9" fmla="*/ 235 h 106"/>
                <a:gd name="T10" fmla="*/ 91 w 94"/>
                <a:gd name="T11" fmla="*/ 246 h 106"/>
                <a:gd name="T12" fmla="*/ 138 w 94"/>
                <a:gd name="T13" fmla="*/ 250 h 106"/>
                <a:gd name="T14" fmla="*/ 167 w 94"/>
                <a:gd name="T15" fmla="*/ 264 h 106"/>
                <a:gd name="T16" fmla="*/ 123 w 94"/>
                <a:gd name="T17" fmla="*/ 261 h 106"/>
                <a:gd name="T18" fmla="*/ 87 w 94"/>
                <a:gd name="T19" fmla="*/ 250 h 106"/>
                <a:gd name="T20" fmla="*/ 73 w 94"/>
                <a:gd name="T21" fmla="*/ 254 h 106"/>
                <a:gd name="T22" fmla="*/ 51 w 94"/>
                <a:gd name="T23" fmla="*/ 283 h 106"/>
                <a:gd name="T24" fmla="*/ 80 w 94"/>
                <a:gd name="T25" fmla="*/ 297 h 106"/>
                <a:gd name="T26" fmla="*/ 80 w 94"/>
                <a:gd name="T27" fmla="*/ 333 h 106"/>
                <a:gd name="T28" fmla="*/ 94 w 94"/>
                <a:gd name="T29" fmla="*/ 333 h 106"/>
                <a:gd name="T30" fmla="*/ 112 w 94"/>
                <a:gd name="T31" fmla="*/ 355 h 106"/>
                <a:gd name="T32" fmla="*/ 123 w 94"/>
                <a:gd name="T33" fmla="*/ 355 h 106"/>
                <a:gd name="T34" fmla="*/ 138 w 94"/>
                <a:gd name="T35" fmla="*/ 351 h 106"/>
                <a:gd name="T36" fmla="*/ 160 w 94"/>
                <a:gd name="T37" fmla="*/ 351 h 106"/>
                <a:gd name="T38" fmla="*/ 149 w 94"/>
                <a:gd name="T39" fmla="*/ 315 h 106"/>
                <a:gd name="T40" fmla="*/ 160 w 94"/>
                <a:gd name="T41" fmla="*/ 315 h 106"/>
                <a:gd name="T42" fmla="*/ 167 w 94"/>
                <a:gd name="T43" fmla="*/ 293 h 106"/>
                <a:gd name="T44" fmla="*/ 171 w 94"/>
                <a:gd name="T45" fmla="*/ 275 h 106"/>
                <a:gd name="T46" fmla="*/ 192 w 94"/>
                <a:gd name="T47" fmla="*/ 286 h 106"/>
                <a:gd name="T48" fmla="*/ 221 w 94"/>
                <a:gd name="T49" fmla="*/ 290 h 106"/>
                <a:gd name="T50" fmla="*/ 196 w 94"/>
                <a:gd name="T51" fmla="*/ 254 h 106"/>
                <a:gd name="T52" fmla="*/ 152 w 94"/>
                <a:gd name="T53" fmla="*/ 217 h 106"/>
                <a:gd name="T54" fmla="*/ 134 w 94"/>
                <a:gd name="T55" fmla="*/ 210 h 106"/>
                <a:gd name="T56" fmla="*/ 167 w 94"/>
                <a:gd name="T57" fmla="*/ 217 h 106"/>
                <a:gd name="T58" fmla="*/ 200 w 94"/>
                <a:gd name="T59" fmla="*/ 243 h 106"/>
                <a:gd name="T60" fmla="*/ 225 w 94"/>
                <a:gd name="T61" fmla="*/ 268 h 106"/>
                <a:gd name="T62" fmla="*/ 236 w 94"/>
                <a:gd name="T63" fmla="*/ 250 h 106"/>
                <a:gd name="T64" fmla="*/ 207 w 94"/>
                <a:gd name="T65" fmla="*/ 225 h 106"/>
                <a:gd name="T66" fmla="*/ 174 w 94"/>
                <a:gd name="T67" fmla="*/ 206 h 106"/>
                <a:gd name="T68" fmla="*/ 160 w 94"/>
                <a:gd name="T69" fmla="*/ 178 h 106"/>
                <a:gd name="T70" fmla="*/ 149 w 94"/>
                <a:gd name="T71" fmla="*/ 156 h 106"/>
                <a:gd name="T72" fmla="*/ 127 w 94"/>
                <a:gd name="T73" fmla="*/ 116 h 106"/>
                <a:gd name="T74" fmla="*/ 156 w 94"/>
                <a:gd name="T75" fmla="*/ 101 h 106"/>
                <a:gd name="T76" fmla="*/ 171 w 94"/>
                <a:gd name="T77" fmla="*/ 145 h 106"/>
                <a:gd name="T78" fmla="*/ 181 w 94"/>
                <a:gd name="T79" fmla="*/ 123 h 106"/>
                <a:gd name="T80" fmla="*/ 196 w 94"/>
                <a:gd name="T81" fmla="*/ 120 h 106"/>
                <a:gd name="T82" fmla="*/ 203 w 94"/>
                <a:gd name="T83" fmla="*/ 116 h 106"/>
                <a:gd name="T84" fmla="*/ 214 w 94"/>
                <a:gd name="T85" fmla="*/ 105 h 106"/>
                <a:gd name="T86" fmla="*/ 196 w 94"/>
                <a:gd name="T87" fmla="*/ 83 h 106"/>
                <a:gd name="T88" fmla="*/ 221 w 94"/>
                <a:gd name="T89" fmla="*/ 80 h 106"/>
                <a:gd name="T90" fmla="*/ 254 w 94"/>
                <a:gd name="T91" fmla="*/ 76 h 106"/>
                <a:gd name="T92" fmla="*/ 294 w 94"/>
                <a:gd name="T93" fmla="*/ 76 h 106"/>
                <a:gd name="T94" fmla="*/ 316 w 94"/>
                <a:gd name="T95" fmla="*/ 83 h 106"/>
                <a:gd name="T96" fmla="*/ 337 w 94"/>
                <a:gd name="T97" fmla="*/ 18 h 106"/>
                <a:gd name="T98" fmla="*/ 334 w 94"/>
                <a:gd name="T99" fmla="*/ 0 h 106"/>
                <a:gd name="T100" fmla="*/ 268 w 94"/>
                <a:gd name="T101" fmla="*/ 43 h 106"/>
                <a:gd name="T102" fmla="*/ 210 w 94"/>
                <a:gd name="T103" fmla="*/ 25 h 106"/>
                <a:gd name="T104" fmla="*/ 156 w 94"/>
                <a:gd name="T105" fmla="*/ 33 h 106"/>
                <a:gd name="T106" fmla="*/ 116 w 94"/>
                <a:gd name="T107" fmla="*/ 58 h 106"/>
                <a:gd name="T108" fmla="*/ 83 w 94"/>
                <a:gd name="T109" fmla="*/ 80 h 1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94" h="106">
                  <a:moveTo>
                    <a:pt x="9" y="22"/>
                  </a:moveTo>
                  <a:cubicBezTo>
                    <a:pt x="9" y="27"/>
                    <a:pt x="11" y="31"/>
                    <a:pt x="8" y="35"/>
                  </a:cubicBezTo>
                  <a:cubicBezTo>
                    <a:pt x="7" y="37"/>
                    <a:pt x="6" y="38"/>
                    <a:pt x="5" y="39"/>
                  </a:cubicBezTo>
                  <a:cubicBezTo>
                    <a:pt x="3" y="40"/>
                    <a:pt x="2" y="41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3"/>
                    <a:pt x="1" y="44"/>
                    <a:pt x="1" y="45"/>
                  </a:cubicBezTo>
                  <a:cubicBezTo>
                    <a:pt x="0" y="50"/>
                    <a:pt x="1" y="51"/>
                    <a:pt x="4" y="53"/>
                  </a:cubicBezTo>
                  <a:cubicBezTo>
                    <a:pt x="6" y="54"/>
                    <a:pt x="7" y="53"/>
                    <a:pt x="9" y="55"/>
                  </a:cubicBezTo>
                  <a:cubicBezTo>
                    <a:pt x="10" y="56"/>
                    <a:pt x="10" y="56"/>
                    <a:pt x="11" y="60"/>
                  </a:cubicBezTo>
                  <a:cubicBezTo>
                    <a:pt x="13" y="64"/>
                    <a:pt x="12" y="64"/>
                    <a:pt x="15" y="65"/>
                  </a:cubicBezTo>
                  <a:cubicBezTo>
                    <a:pt x="17" y="66"/>
                    <a:pt x="16" y="69"/>
                    <a:pt x="19" y="68"/>
                  </a:cubicBezTo>
                  <a:cubicBezTo>
                    <a:pt x="22" y="68"/>
                    <a:pt x="23" y="69"/>
                    <a:pt x="25" y="68"/>
                  </a:cubicBezTo>
                  <a:cubicBezTo>
                    <a:pt x="27" y="67"/>
                    <a:pt x="30" y="68"/>
                    <a:pt x="32" y="68"/>
                  </a:cubicBezTo>
                  <a:cubicBezTo>
                    <a:pt x="34" y="68"/>
                    <a:pt x="37" y="67"/>
                    <a:pt x="38" y="69"/>
                  </a:cubicBezTo>
                  <a:cubicBezTo>
                    <a:pt x="39" y="71"/>
                    <a:pt x="38" y="74"/>
                    <a:pt x="41" y="72"/>
                  </a:cubicBezTo>
                  <a:cubicBezTo>
                    <a:pt x="43" y="71"/>
                    <a:pt x="45" y="69"/>
                    <a:pt x="46" y="73"/>
                  </a:cubicBezTo>
                  <a:cubicBezTo>
                    <a:pt x="46" y="73"/>
                    <a:pt x="39" y="75"/>
                    <a:pt x="38" y="74"/>
                  </a:cubicBezTo>
                  <a:cubicBezTo>
                    <a:pt x="37" y="73"/>
                    <a:pt x="36" y="74"/>
                    <a:pt x="34" y="72"/>
                  </a:cubicBezTo>
                  <a:cubicBezTo>
                    <a:pt x="32" y="70"/>
                    <a:pt x="31" y="72"/>
                    <a:pt x="30" y="71"/>
                  </a:cubicBezTo>
                  <a:cubicBezTo>
                    <a:pt x="29" y="71"/>
                    <a:pt x="25" y="69"/>
                    <a:pt x="24" y="69"/>
                  </a:cubicBezTo>
                  <a:cubicBezTo>
                    <a:pt x="23" y="68"/>
                    <a:pt x="22" y="70"/>
                    <a:pt x="22" y="69"/>
                  </a:cubicBezTo>
                  <a:cubicBezTo>
                    <a:pt x="21" y="69"/>
                    <a:pt x="21" y="69"/>
                    <a:pt x="20" y="70"/>
                  </a:cubicBezTo>
                  <a:cubicBezTo>
                    <a:pt x="18" y="70"/>
                    <a:pt x="18" y="71"/>
                    <a:pt x="17" y="71"/>
                  </a:cubicBezTo>
                  <a:cubicBezTo>
                    <a:pt x="16" y="71"/>
                    <a:pt x="15" y="76"/>
                    <a:pt x="14" y="78"/>
                  </a:cubicBezTo>
                  <a:cubicBezTo>
                    <a:pt x="14" y="80"/>
                    <a:pt x="16" y="79"/>
                    <a:pt x="17" y="80"/>
                  </a:cubicBezTo>
                  <a:cubicBezTo>
                    <a:pt x="18" y="80"/>
                    <a:pt x="20" y="82"/>
                    <a:pt x="22" y="82"/>
                  </a:cubicBezTo>
                  <a:cubicBezTo>
                    <a:pt x="24" y="83"/>
                    <a:pt x="23" y="86"/>
                    <a:pt x="23" y="87"/>
                  </a:cubicBezTo>
                  <a:cubicBezTo>
                    <a:pt x="23" y="88"/>
                    <a:pt x="22" y="89"/>
                    <a:pt x="22" y="92"/>
                  </a:cubicBezTo>
                  <a:cubicBezTo>
                    <a:pt x="22" y="95"/>
                    <a:pt x="24" y="97"/>
                    <a:pt x="25" y="97"/>
                  </a:cubicBezTo>
                  <a:cubicBezTo>
                    <a:pt x="26" y="97"/>
                    <a:pt x="26" y="93"/>
                    <a:pt x="26" y="92"/>
                  </a:cubicBezTo>
                  <a:cubicBezTo>
                    <a:pt x="27" y="91"/>
                    <a:pt x="29" y="94"/>
                    <a:pt x="30" y="94"/>
                  </a:cubicBezTo>
                  <a:cubicBezTo>
                    <a:pt x="31" y="94"/>
                    <a:pt x="31" y="97"/>
                    <a:pt x="31" y="98"/>
                  </a:cubicBezTo>
                  <a:cubicBezTo>
                    <a:pt x="31" y="99"/>
                    <a:pt x="32" y="103"/>
                    <a:pt x="34" y="105"/>
                  </a:cubicBezTo>
                  <a:cubicBezTo>
                    <a:pt x="36" y="106"/>
                    <a:pt x="35" y="102"/>
                    <a:pt x="34" y="98"/>
                  </a:cubicBezTo>
                  <a:cubicBezTo>
                    <a:pt x="34" y="95"/>
                    <a:pt x="36" y="97"/>
                    <a:pt x="37" y="96"/>
                  </a:cubicBezTo>
                  <a:cubicBezTo>
                    <a:pt x="38" y="96"/>
                    <a:pt x="38" y="97"/>
                    <a:pt x="38" y="97"/>
                  </a:cubicBezTo>
                  <a:cubicBezTo>
                    <a:pt x="39" y="98"/>
                    <a:pt x="40" y="100"/>
                    <a:pt x="42" y="101"/>
                  </a:cubicBezTo>
                  <a:cubicBezTo>
                    <a:pt x="44" y="102"/>
                    <a:pt x="43" y="101"/>
                    <a:pt x="44" y="97"/>
                  </a:cubicBezTo>
                  <a:cubicBezTo>
                    <a:pt x="44" y="94"/>
                    <a:pt x="43" y="95"/>
                    <a:pt x="42" y="92"/>
                  </a:cubicBezTo>
                  <a:cubicBezTo>
                    <a:pt x="42" y="88"/>
                    <a:pt x="42" y="89"/>
                    <a:pt x="41" y="87"/>
                  </a:cubicBezTo>
                  <a:cubicBezTo>
                    <a:pt x="40" y="84"/>
                    <a:pt x="41" y="84"/>
                    <a:pt x="42" y="84"/>
                  </a:cubicBezTo>
                  <a:cubicBezTo>
                    <a:pt x="43" y="85"/>
                    <a:pt x="43" y="86"/>
                    <a:pt x="44" y="87"/>
                  </a:cubicBezTo>
                  <a:cubicBezTo>
                    <a:pt x="44" y="88"/>
                    <a:pt x="46" y="86"/>
                    <a:pt x="47" y="85"/>
                  </a:cubicBezTo>
                  <a:cubicBezTo>
                    <a:pt x="48" y="84"/>
                    <a:pt x="47" y="80"/>
                    <a:pt x="46" y="81"/>
                  </a:cubicBezTo>
                  <a:cubicBezTo>
                    <a:pt x="44" y="81"/>
                    <a:pt x="44" y="78"/>
                    <a:pt x="44" y="76"/>
                  </a:cubicBezTo>
                  <a:cubicBezTo>
                    <a:pt x="44" y="75"/>
                    <a:pt x="46" y="76"/>
                    <a:pt x="47" y="76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49" y="75"/>
                    <a:pt x="51" y="78"/>
                    <a:pt x="53" y="79"/>
                  </a:cubicBezTo>
                  <a:cubicBezTo>
                    <a:pt x="56" y="79"/>
                    <a:pt x="55" y="80"/>
                    <a:pt x="57" y="81"/>
                  </a:cubicBezTo>
                  <a:cubicBezTo>
                    <a:pt x="60" y="81"/>
                    <a:pt x="61" y="80"/>
                    <a:pt x="61" y="80"/>
                  </a:cubicBezTo>
                  <a:cubicBezTo>
                    <a:pt x="61" y="80"/>
                    <a:pt x="56" y="76"/>
                    <a:pt x="55" y="74"/>
                  </a:cubicBezTo>
                  <a:cubicBezTo>
                    <a:pt x="55" y="73"/>
                    <a:pt x="53" y="71"/>
                    <a:pt x="54" y="70"/>
                  </a:cubicBezTo>
                  <a:cubicBezTo>
                    <a:pt x="54" y="68"/>
                    <a:pt x="57" y="69"/>
                    <a:pt x="51" y="65"/>
                  </a:cubicBezTo>
                  <a:cubicBezTo>
                    <a:pt x="45" y="61"/>
                    <a:pt x="43" y="60"/>
                    <a:pt x="42" y="60"/>
                  </a:cubicBezTo>
                  <a:cubicBezTo>
                    <a:pt x="41" y="61"/>
                    <a:pt x="40" y="60"/>
                    <a:pt x="40" y="60"/>
                  </a:cubicBezTo>
                  <a:cubicBezTo>
                    <a:pt x="40" y="60"/>
                    <a:pt x="37" y="59"/>
                    <a:pt x="37" y="58"/>
                  </a:cubicBezTo>
                  <a:cubicBezTo>
                    <a:pt x="37" y="57"/>
                    <a:pt x="39" y="57"/>
                    <a:pt x="41" y="57"/>
                  </a:cubicBezTo>
                  <a:cubicBezTo>
                    <a:pt x="44" y="58"/>
                    <a:pt x="45" y="60"/>
                    <a:pt x="46" y="60"/>
                  </a:cubicBezTo>
                  <a:cubicBezTo>
                    <a:pt x="48" y="61"/>
                    <a:pt x="49" y="62"/>
                    <a:pt x="51" y="63"/>
                  </a:cubicBezTo>
                  <a:cubicBezTo>
                    <a:pt x="53" y="64"/>
                    <a:pt x="54" y="65"/>
                    <a:pt x="55" y="67"/>
                  </a:cubicBezTo>
                  <a:cubicBezTo>
                    <a:pt x="56" y="69"/>
                    <a:pt x="56" y="71"/>
                    <a:pt x="59" y="73"/>
                  </a:cubicBezTo>
                  <a:cubicBezTo>
                    <a:pt x="61" y="74"/>
                    <a:pt x="61" y="75"/>
                    <a:pt x="62" y="74"/>
                  </a:cubicBezTo>
                  <a:cubicBezTo>
                    <a:pt x="64" y="73"/>
                    <a:pt x="65" y="76"/>
                    <a:pt x="65" y="74"/>
                  </a:cubicBezTo>
                  <a:cubicBezTo>
                    <a:pt x="66" y="72"/>
                    <a:pt x="69" y="68"/>
                    <a:pt x="65" y="69"/>
                  </a:cubicBezTo>
                  <a:cubicBezTo>
                    <a:pt x="60" y="69"/>
                    <a:pt x="60" y="69"/>
                    <a:pt x="59" y="67"/>
                  </a:cubicBezTo>
                  <a:cubicBezTo>
                    <a:pt x="58" y="64"/>
                    <a:pt x="58" y="63"/>
                    <a:pt x="57" y="62"/>
                  </a:cubicBezTo>
                  <a:cubicBezTo>
                    <a:pt x="56" y="61"/>
                    <a:pt x="58" y="61"/>
                    <a:pt x="55" y="61"/>
                  </a:cubicBezTo>
                  <a:cubicBezTo>
                    <a:pt x="53" y="60"/>
                    <a:pt x="49" y="61"/>
                    <a:pt x="48" y="57"/>
                  </a:cubicBezTo>
                  <a:cubicBezTo>
                    <a:pt x="47" y="53"/>
                    <a:pt x="45" y="56"/>
                    <a:pt x="43" y="53"/>
                  </a:cubicBezTo>
                  <a:cubicBezTo>
                    <a:pt x="40" y="49"/>
                    <a:pt x="40" y="45"/>
                    <a:pt x="44" y="49"/>
                  </a:cubicBezTo>
                  <a:cubicBezTo>
                    <a:pt x="47" y="53"/>
                    <a:pt x="49" y="55"/>
                    <a:pt x="48" y="51"/>
                  </a:cubicBezTo>
                  <a:cubicBezTo>
                    <a:pt x="47" y="47"/>
                    <a:pt x="43" y="44"/>
                    <a:pt x="41" y="43"/>
                  </a:cubicBezTo>
                  <a:cubicBezTo>
                    <a:pt x="39" y="43"/>
                    <a:pt x="40" y="41"/>
                    <a:pt x="39" y="39"/>
                  </a:cubicBezTo>
                  <a:cubicBezTo>
                    <a:pt x="37" y="36"/>
                    <a:pt x="34" y="35"/>
                    <a:pt x="35" y="32"/>
                  </a:cubicBezTo>
                  <a:cubicBezTo>
                    <a:pt x="37" y="28"/>
                    <a:pt x="35" y="25"/>
                    <a:pt x="38" y="25"/>
                  </a:cubicBezTo>
                  <a:cubicBezTo>
                    <a:pt x="42" y="26"/>
                    <a:pt x="43" y="24"/>
                    <a:pt x="43" y="28"/>
                  </a:cubicBezTo>
                  <a:cubicBezTo>
                    <a:pt x="43" y="32"/>
                    <a:pt x="44" y="33"/>
                    <a:pt x="46" y="34"/>
                  </a:cubicBezTo>
                  <a:cubicBezTo>
                    <a:pt x="48" y="35"/>
                    <a:pt x="44" y="39"/>
                    <a:pt x="47" y="40"/>
                  </a:cubicBezTo>
                  <a:cubicBezTo>
                    <a:pt x="50" y="41"/>
                    <a:pt x="51" y="41"/>
                    <a:pt x="52" y="40"/>
                  </a:cubicBezTo>
                  <a:cubicBezTo>
                    <a:pt x="52" y="39"/>
                    <a:pt x="50" y="36"/>
                    <a:pt x="50" y="34"/>
                  </a:cubicBezTo>
                  <a:cubicBezTo>
                    <a:pt x="50" y="32"/>
                    <a:pt x="52" y="38"/>
                    <a:pt x="54" y="37"/>
                  </a:cubicBezTo>
                  <a:cubicBezTo>
                    <a:pt x="56" y="36"/>
                    <a:pt x="55" y="33"/>
                    <a:pt x="54" y="33"/>
                  </a:cubicBezTo>
                  <a:cubicBezTo>
                    <a:pt x="52" y="33"/>
                    <a:pt x="51" y="31"/>
                    <a:pt x="53" y="31"/>
                  </a:cubicBezTo>
                  <a:cubicBezTo>
                    <a:pt x="54" y="31"/>
                    <a:pt x="54" y="30"/>
                    <a:pt x="56" y="32"/>
                  </a:cubicBezTo>
                  <a:cubicBezTo>
                    <a:pt x="59" y="35"/>
                    <a:pt x="60" y="37"/>
                    <a:pt x="61" y="35"/>
                  </a:cubicBezTo>
                  <a:cubicBezTo>
                    <a:pt x="62" y="33"/>
                    <a:pt x="61" y="30"/>
                    <a:pt x="59" y="29"/>
                  </a:cubicBezTo>
                  <a:cubicBezTo>
                    <a:pt x="58" y="29"/>
                    <a:pt x="56" y="28"/>
                    <a:pt x="55" y="26"/>
                  </a:cubicBezTo>
                  <a:cubicBezTo>
                    <a:pt x="54" y="25"/>
                    <a:pt x="50" y="24"/>
                    <a:pt x="54" y="23"/>
                  </a:cubicBezTo>
                  <a:cubicBezTo>
                    <a:pt x="57" y="23"/>
                    <a:pt x="56" y="22"/>
                    <a:pt x="58" y="23"/>
                  </a:cubicBezTo>
                  <a:cubicBezTo>
                    <a:pt x="60" y="24"/>
                    <a:pt x="61" y="22"/>
                    <a:pt x="61" y="22"/>
                  </a:cubicBezTo>
                  <a:cubicBezTo>
                    <a:pt x="61" y="22"/>
                    <a:pt x="63" y="20"/>
                    <a:pt x="66" y="21"/>
                  </a:cubicBezTo>
                  <a:cubicBezTo>
                    <a:pt x="68" y="22"/>
                    <a:pt x="67" y="24"/>
                    <a:pt x="70" y="21"/>
                  </a:cubicBezTo>
                  <a:cubicBezTo>
                    <a:pt x="73" y="19"/>
                    <a:pt x="78" y="19"/>
                    <a:pt x="79" y="20"/>
                  </a:cubicBezTo>
                  <a:cubicBezTo>
                    <a:pt x="80" y="20"/>
                    <a:pt x="78" y="21"/>
                    <a:pt x="81" y="21"/>
                  </a:cubicBezTo>
                  <a:cubicBezTo>
                    <a:pt x="85" y="21"/>
                    <a:pt x="80" y="16"/>
                    <a:pt x="85" y="21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19"/>
                    <a:pt x="91" y="16"/>
                    <a:pt x="93" y="12"/>
                  </a:cubicBezTo>
                  <a:cubicBezTo>
                    <a:pt x="93" y="9"/>
                    <a:pt x="94" y="8"/>
                    <a:pt x="93" y="5"/>
                  </a:cubicBezTo>
                  <a:cubicBezTo>
                    <a:pt x="93" y="4"/>
                    <a:pt x="91" y="1"/>
                    <a:pt x="92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8" y="2"/>
                    <a:pt x="85" y="6"/>
                    <a:pt x="82" y="9"/>
                  </a:cubicBezTo>
                  <a:cubicBezTo>
                    <a:pt x="78" y="12"/>
                    <a:pt x="78" y="12"/>
                    <a:pt x="74" y="12"/>
                  </a:cubicBezTo>
                  <a:cubicBezTo>
                    <a:pt x="71" y="12"/>
                    <a:pt x="67" y="12"/>
                    <a:pt x="64" y="11"/>
                  </a:cubicBezTo>
                  <a:cubicBezTo>
                    <a:pt x="62" y="10"/>
                    <a:pt x="61" y="8"/>
                    <a:pt x="58" y="7"/>
                  </a:cubicBezTo>
                  <a:cubicBezTo>
                    <a:pt x="54" y="7"/>
                    <a:pt x="48" y="11"/>
                    <a:pt x="44" y="1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1"/>
                    <a:pt x="40" y="13"/>
                    <a:pt x="37" y="14"/>
                  </a:cubicBezTo>
                  <a:cubicBezTo>
                    <a:pt x="36" y="15"/>
                    <a:pt x="34" y="16"/>
                    <a:pt x="32" y="16"/>
                  </a:cubicBezTo>
                  <a:cubicBezTo>
                    <a:pt x="30" y="16"/>
                    <a:pt x="28" y="16"/>
                    <a:pt x="27" y="16"/>
                  </a:cubicBezTo>
                  <a:cubicBezTo>
                    <a:pt x="25" y="17"/>
                    <a:pt x="24" y="20"/>
                    <a:pt x="23" y="22"/>
                  </a:cubicBezTo>
                  <a:cubicBezTo>
                    <a:pt x="18" y="19"/>
                    <a:pt x="14" y="20"/>
                    <a:pt x="9" y="22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106">
              <a:extLst>
                <a:ext uri="{FF2B5EF4-FFF2-40B4-BE49-F238E27FC236}">
                  <a16:creationId xmlns:a16="http://schemas.microsoft.com/office/drawing/2014/main" id="{2440004D-E45C-932D-17FA-A60251547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376" y="4359669"/>
              <a:ext cx="721010" cy="397371"/>
            </a:xfrm>
            <a:custGeom>
              <a:avLst/>
              <a:gdLst>
                <a:gd name="T0" fmla="*/ 200 w 96"/>
                <a:gd name="T1" fmla="*/ 188 h 59"/>
                <a:gd name="T2" fmla="*/ 175 w 96"/>
                <a:gd name="T3" fmla="*/ 188 h 59"/>
                <a:gd name="T4" fmla="*/ 153 w 96"/>
                <a:gd name="T5" fmla="*/ 202 h 59"/>
                <a:gd name="T6" fmla="*/ 120 w 96"/>
                <a:gd name="T7" fmla="*/ 213 h 59"/>
                <a:gd name="T8" fmla="*/ 91 w 96"/>
                <a:gd name="T9" fmla="*/ 209 h 59"/>
                <a:gd name="T10" fmla="*/ 47 w 96"/>
                <a:gd name="T11" fmla="*/ 173 h 59"/>
                <a:gd name="T12" fmla="*/ 25 w 96"/>
                <a:gd name="T13" fmla="*/ 155 h 59"/>
                <a:gd name="T14" fmla="*/ 0 w 96"/>
                <a:gd name="T15" fmla="*/ 126 h 59"/>
                <a:gd name="T16" fmla="*/ 0 w 96"/>
                <a:gd name="T17" fmla="*/ 126 h 59"/>
                <a:gd name="T18" fmla="*/ 25 w 96"/>
                <a:gd name="T19" fmla="*/ 101 h 59"/>
                <a:gd name="T20" fmla="*/ 25 w 96"/>
                <a:gd name="T21" fmla="*/ 83 h 59"/>
                <a:gd name="T22" fmla="*/ 40 w 96"/>
                <a:gd name="T23" fmla="*/ 65 h 59"/>
                <a:gd name="T24" fmla="*/ 36 w 96"/>
                <a:gd name="T25" fmla="*/ 36 h 59"/>
                <a:gd name="T26" fmla="*/ 36 w 96"/>
                <a:gd name="T27" fmla="*/ 36 h 59"/>
                <a:gd name="T28" fmla="*/ 80 w 96"/>
                <a:gd name="T29" fmla="*/ 65 h 59"/>
                <a:gd name="T30" fmla="*/ 142 w 96"/>
                <a:gd name="T31" fmla="*/ 69 h 59"/>
                <a:gd name="T32" fmla="*/ 153 w 96"/>
                <a:gd name="T33" fmla="*/ 43 h 59"/>
                <a:gd name="T34" fmla="*/ 164 w 96"/>
                <a:gd name="T35" fmla="*/ 40 h 59"/>
                <a:gd name="T36" fmla="*/ 178 w 96"/>
                <a:gd name="T37" fmla="*/ 36 h 59"/>
                <a:gd name="T38" fmla="*/ 196 w 96"/>
                <a:gd name="T39" fmla="*/ 29 h 59"/>
                <a:gd name="T40" fmla="*/ 218 w 96"/>
                <a:gd name="T41" fmla="*/ 43 h 59"/>
                <a:gd name="T42" fmla="*/ 233 w 96"/>
                <a:gd name="T43" fmla="*/ 0 h 59"/>
                <a:gd name="T44" fmla="*/ 247 w 96"/>
                <a:gd name="T45" fmla="*/ 18 h 59"/>
                <a:gd name="T46" fmla="*/ 262 w 96"/>
                <a:gd name="T47" fmla="*/ 14 h 59"/>
                <a:gd name="T48" fmla="*/ 284 w 96"/>
                <a:gd name="T49" fmla="*/ 18 h 59"/>
                <a:gd name="T50" fmla="*/ 302 w 96"/>
                <a:gd name="T51" fmla="*/ 18 h 59"/>
                <a:gd name="T52" fmla="*/ 320 w 96"/>
                <a:gd name="T53" fmla="*/ 22 h 59"/>
                <a:gd name="T54" fmla="*/ 320 w 96"/>
                <a:gd name="T55" fmla="*/ 25 h 59"/>
                <a:gd name="T56" fmla="*/ 349 w 96"/>
                <a:gd name="T57" fmla="*/ 69 h 59"/>
                <a:gd name="T58" fmla="*/ 349 w 96"/>
                <a:gd name="T59" fmla="*/ 72 h 59"/>
                <a:gd name="T60" fmla="*/ 316 w 96"/>
                <a:gd name="T61" fmla="*/ 79 h 59"/>
                <a:gd name="T62" fmla="*/ 284 w 96"/>
                <a:gd name="T63" fmla="*/ 134 h 59"/>
                <a:gd name="T64" fmla="*/ 262 w 96"/>
                <a:gd name="T65" fmla="*/ 177 h 59"/>
                <a:gd name="T66" fmla="*/ 233 w 96"/>
                <a:gd name="T67" fmla="*/ 184 h 59"/>
                <a:gd name="T68" fmla="*/ 211 w 96"/>
                <a:gd name="T69" fmla="*/ 188 h 59"/>
                <a:gd name="T70" fmla="*/ 200 w 96"/>
                <a:gd name="T71" fmla="*/ 188 h 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6" h="59">
                  <a:moveTo>
                    <a:pt x="55" y="52"/>
                  </a:moveTo>
                  <a:cubicBezTo>
                    <a:pt x="53" y="52"/>
                    <a:pt x="50" y="51"/>
                    <a:pt x="48" y="52"/>
                  </a:cubicBezTo>
                  <a:cubicBezTo>
                    <a:pt x="46" y="54"/>
                    <a:pt x="46" y="56"/>
                    <a:pt x="42" y="56"/>
                  </a:cubicBezTo>
                  <a:cubicBezTo>
                    <a:pt x="40" y="57"/>
                    <a:pt x="36" y="59"/>
                    <a:pt x="33" y="59"/>
                  </a:cubicBezTo>
                  <a:cubicBezTo>
                    <a:pt x="31" y="58"/>
                    <a:pt x="27" y="54"/>
                    <a:pt x="25" y="58"/>
                  </a:cubicBezTo>
                  <a:cubicBezTo>
                    <a:pt x="20" y="56"/>
                    <a:pt x="17" y="52"/>
                    <a:pt x="13" y="48"/>
                  </a:cubicBezTo>
                  <a:cubicBezTo>
                    <a:pt x="11" y="46"/>
                    <a:pt x="9" y="45"/>
                    <a:pt x="7" y="43"/>
                  </a:cubicBezTo>
                  <a:cubicBezTo>
                    <a:pt x="4" y="41"/>
                    <a:pt x="2" y="38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2" y="32"/>
                    <a:pt x="5" y="30"/>
                    <a:pt x="7" y="28"/>
                  </a:cubicBezTo>
                  <a:cubicBezTo>
                    <a:pt x="8" y="26"/>
                    <a:pt x="6" y="25"/>
                    <a:pt x="7" y="23"/>
                  </a:cubicBezTo>
                  <a:cubicBezTo>
                    <a:pt x="7" y="21"/>
                    <a:pt x="10" y="20"/>
                    <a:pt x="11" y="18"/>
                  </a:cubicBezTo>
                  <a:cubicBezTo>
                    <a:pt x="12" y="15"/>
                    <a:pt x="10" y="12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5" y="11"/>
                    <a:pt x="18" y="16"/>
                    <a:pt x="22" y="18"/>
                  </a:cubicBezTo>
                  <a:cubicBezTo>
                    <a:pt x="27" y="21"/>
                    <a:pt x="34" y="19"/>
                    <a:pt x="39" y="19"/>
                  </a:cubicBezTo>
                  <a:cubicBezTo>
                    <a:pt x="39" y="17"/>
                    <a:pt x="39" y="13"/>
                    <a:pt x="42" y="12"/>
                  </a:cubicBezTo>
                  <a:cubicBezTo>
                    <a:pt x="43" y="11"/>
                    <a:pt x="44" y="12"/>
                    <a:pt x="45" y="11"/>
                  </a:cubicBezTo>
                  <a:cubicBezTo>
                    <a:pt x="47" y="11"/>
                    <a:pt x="48" y="10"/>
                    <a:pt x="49" y="10"/>
                  </a:cubicBezTo>
                  <a:cubicBezTo>
                    <a:pt x="51" y="9"/>
                    <a:pt x="52" y="7"/>
                    <a:pt x="54" y="8"/>
                  </a:cubicBezTo>
                  <a:cubicBezTo>
                    <a:pt x="55" y="8"/>
                    <a:pt x="58" y="11"/>
                    <a:pt x="60" y="12"/>
                  </a:cubicBezTo>
                  <a:cubicBezTo>
                    <a:pt x="59" y="8"/>
                    <a:pt x="62" y="3"/>
                    <a:pt x="64" y="0"/>
                  </a:cubicBezTo>
                  <a:cubicBezTo>
                    <a:pt x="65" y="2"/>
                    <a:pt x="67" y="3"/>
                    <a:pt x="68" y="5"/>
                  </a:cubicBezTo>
                  <a:cubicBezTo>
                    <a:pt x="70" y="4"/>
                    <a:pt x="70" y="4"/>
                    <a:pt x="72" y="4"/>
                  </a:cubicBezTo>
                  <a:cubicBezTo>
                    <a:pt x="75" y="4"/>
                    <a:pt x="76" y="5"/>
                    <a:pt x="78" y="5"/>
                  </a:cubicBezTo>
                  <a:cubicBezTo>
                    <a:pt x="81" y="4"/>
                    <a:pt x="81" y="4"/>
                    <a:pt x="83" y="5"/>
                  </a:cubicBezTo>
                  <a:cubicBezTo>
                    <a:pt x="84" y="5"/>
                    <a:pt x="86" y="6"/>
                    <a:pt x="88" y="6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91" y="11"/>
                    <a:pt x="94" y="15"/>
                    <a:pt x="96" y="19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4" y="21"/>
                    <a:pt x="90" y="20"/>
                    <a:pt x="87" y="22"/>
                  </a:cubicBezTo>
                  <a:cubicBezTo>
                    <a:pt x="83" y="26"/>
                    <a:pt x="80" y="32"/>
                    <a:pt x="78" y="37"/>
                  </a:cubicBezTo>
                  <a:cubicBezTo>
                    <a:pt x="76" y="41"/>
                    <a:pt x="75" y="48"/>
                    <a:pt x="72" y="49"/>
                  </a:cubicBezTo>
                  <a:cubicBezTo>
                    <a:pt x="70" y="50"/>
                    <a:pt x="66" y="51"/>
                    <a:pt x="64" y="51"/>
                  </a:cubicBezTo>
                  <a:cubicBezTo>
                    <a:pt x="62" y="52"/>
                    <a:pt x="60" y="52"/>
                    <a:pt x="58" y="52"/>
                  </a:cubicBezTo>
                  <a:lnTo>
                    <a:pt x="55" y="5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 107">
              <a:extLst>
                <a:ext uri="{FF2B5EF4-FFF2-40B4-BE49-F238E27FC236}">
                  <a16:creationId xmlns:a16="http://schemas.microsoft.com/office/drawing/2014/main" id="{F137CDB8-DE20-83BD-901E-0995D8236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817" y="4210422"/>
              <a:ext cx="590856" cy="291032"/>
            </a:xfrm>
            <a:custGeom>
              <a:avLst/>
              <a:gdLst>
                <a:gd name="T0" fmla="*/ 4 w 79"/>
                <a:gd name="T1" fmla="*/ 73 h 43"/>
                <a:gd name="T2" fmla="*/ 11 w 79"/>
                <a:gd name="T3" fmla="*/ 54 h 43"/>
                <a:gd name="T4" fmla="*/ 40 w 79"/>
                <a:gd name="T5" fmla="*/ 47 h 43"/>
                <a:gd name="T6" fmla="*/ 54 w 79"/>
                <a:gd name="T7" fmla="*/ 44 h 43"/>
                <a:gd name="T8" fmla="*/ 62 w 79"/>
                <a:gd name="T9" fmla="*/ 22 h 43"/>
                <a:gd name="T10" fmla="*/ 101 w 79"/>
                <a:gd name="T11" fmla="*/ 15 h 43"/>
                <a:gd name="T12" fmla="*/ 101 w 79"/>
                <a:gd name="T13" fmla="*/ 15 h 43"/>
                <a:gd name="T14" fmla="*/ 116 w 79"/>
                <a:gd name="T15" fmla="*/ 25 h 43"/>
                <a:gd name="T16" fmla="*/ 138 w 79"/>
                <a:gd name="T17" fmla="*/ 4 h 43"/>
                <a:gd name="T18" fmla="*/ 148 w 79"/>
                <a:gd name="T19" fmla="*/ 29 h 43"/>
                <a:gd name="T20" fmla="*/ 167 w 79"/>
                <a:gd name="T21" fmla="*/ 25 h 43"/>
                <a:gd name="T22" fmla="*/ 188 w 79"/>
                <a:gd name="T23" fmla="*/ 22 h 43"/>
                <a:gd name="T24" fmla="*/ 217 w 79"/>
                <a:gd name="T25" fmla="*/ 22 h 43"/>
                <a:gd name="T26" fmla="*/ 243 w 79"/>
                <a:gd name="T27" fmla="*/ 15 h 43"/>
                <a:gd name="T28" fmla="*/ 257 w 79"/>
                <a:gd name="T29" fmla="*/ 7 h 43"/>
                <a:gd name="T30" fmla="*/ 264 w 79"/>
                <a:gd name="T31" fmla="*/ 18 h 43"/>
                <a:gd name="T32" fmla="*/ 279 w 79"/>
                <a:gd name="T33" fmla="*/ 33 h 43"/>
                <a:gd name="T34" fmla="*/ 286 w 79"/>
                <a:gd name="T35" fmla="*/ 40 h 43"/>
                <a:gd name="T36" fmla="*/ 286 w 79"/>
                <a:gd name="T37" fmla="*/ 40 h 43"/>
                <a:gd name="T38" fmla="*/ 282 w 79"/>
                <a:gd name="T39" fmla="*/ 54 h 43"/>
                <a:gd name="T40" fmla="*/ 279 w 79"/>
                <a:gd name="T41" fmla="*/ 102 h 43"/>
                <a:gd name="T42" fmla="*/ 279 w 79"/>
                <a:gd name="T43" fmla="*/ 102 h 43"/>
                <a:gd name="T44" fmla="*/ 264 w 79"/>
                <a:gd name="T45" fmla="*/ 98 h 43"/>
                <a:gd name="T46" fmla="*/ 246 w 79"/>
                <a:gd name="T47" fmla="*/ 98 h 43"/>
                <a:gd name="T48" fmla="*/ 224 w 79"/>
                <a:gd name="T49" fmla="*/ 94 h 43"/>
                <a:gd name="T50" fmla="*/ 210 w 79"/>
                <a:gd name="T51" fmla="*/ 98 h 43"/>
                <a:gd name="T52" fmla="*/ 195 w 79"/>
                <a:gd name="T53" fmla="*/ 80 h 43"/>
                <a:gd name="T54" fmla="*/ 181 w 79"/>
                <a:gd name="T55" fmla="*/ 123 h 43"/>
                <a:gd name="T56" fmla="*/ 159 w 79"/>
                <a:gd name="T57" fmla="*/ 109 h 43"/>
                <a:gd name="T58" fmla="*/ 141 w 79"/>
                <a:gd name="T59" fmla="*/ 116 h 43"/>
                <a:gd name="T60" fmla="*/ 127 w 79"/>
                <a:gd name="T61" fmla="*/ 120 h 43"/>
                <a:gd name="T62" fmla="*/ 116 w 79"/>
                <a:gd name="T63" fmla="*/ 123 h 43"/>
                <a:gd name="T64" fmla="*/ 105 w 79"/>
                <a:gd name="T65" fmla="*/ 149 h 43"/>
                <a:gd name="T66" fmla="*/ 43 w 79"/>
                <a:gd name="T67" fmla="*/ 145 h 43"/>
                <a:gd name="T68" fmla="*/ 0 w 79"/>
                <a:gd name="T69" fmla="*/ 116 h 43"/>
                <a:gd name="T70" fmla="*/ 4 w 79"/>
                <a:gd name="T71" fmla="*/ 73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9" h="43">
                  <a:moveTo>
                    <a:pt x="1" y="20"/>
                  </a:moveTo>
                  <a:cubicBezTo>
                    <a:pt x="1" y="19"/>
                    <a:pt x="2" y="16"/>
                    <a:pt x="3" y="15"/>
                  </a:cubicBezTo>
                  <a:cubicBezTo>
                    <a:pt x="5" y="13"/>
                    <a:pt x="9" y="13"/>
                    <a:pt x="11" y="13"/>
                  </a:cubicBezTo>
                  <a:cubicBezTo>
                    <a:pt x="13" y="13"/>
                    <a:pt x="14" y="13"/>
                    <a:pt x="15" y="12"/>
                  </a:cubicBezTo>
                  <a:cubicBezTo>
                    <a:pt x="17" y="11"/>
                    <a:pt x="16" y="7"/>
                    <a:pt x="17" y="6"/>
                  </a:cubicBezTo>
                  <a:cubicBezTo>
                    <a:pt x="20" y="3"/>
                    <a:pt x="26" y="7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30" y="5"/>
                    <a:pt x="32" y="7"/>
                    <a:pt x="32" y="7"/>
                  </a:cubicBezTo>
                  <a:cubicBezTo>
                    <a:pt x="36" y="8"/>
                    <a:pt x="35" y="2"/>
                    <a:pt x="38" y="1"/>
                  </a:cubicBezTo>
                  <a:cubicBezTo>
                    <a:pt x="40" y="3"/>
                    <a:pt x="40" y="8"/>
                    <a:pt x="41" y="8"/>
                  </a:cubicBezTo>
                  <a:cubicBezTo>
                    <a:pt x="43" y="10"/>
                    <a:pt x="44" y="7"/>
                    <a:pt x="46" y="7"/>
                  </a:cubicBezTo>
                  <a:cubicBezTo>
                    <a:pt x="48" y="6"/>
                    <a:pt x="50" y="6"/>
                    <a:pt x="52" y="6"/>
                  </a:cubicBezTo>
                  <a:cubicBezTo>
                    <a:pt x="55" y="5"/>
                    <a:pt x="57" y="6"/>
                    <a:pt x="60" y="6"/>
                  </a:cubicBezTo>
                  <a:cubicBezTo>
                    <a:pt x="59" y="2"/>
                    <a:pt x="65" y="5"/>
                    <a:pt x="67" y="4"/>
                  </a:cubicBezTo>
                  <a:cubicBezTo>
                    <a:pt x="69" y="3"/>
                    <a:pt x="69" y="0"/>
                    <a:pt x="71" y="2"/>
                  </a:cubicBezTo>
                  <a:cubicBezTo>
                    <a:pt x="72" y="2"/>
                    <a:pt x="72" y="4"/>
                    <a:pt x="73" y="5"/>
                  </a:cubicBezTo>
                  <a:cubicBezTo>
                    <a:pt x="74" y="6"/>
                    <a:pt x="76" y="8"/>
                    <a:pt x="77" y="9"/>
                  </a:cubicBezTo>
                  <a:cubicBezTo>
                    <a:pt x="78" y="9"/>
                    <a:pt x="79" y="10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8" y="14"/>
                    <a:pt x="78" y="15"/>
                  </a:cubicBezTo>
                  <a:cubicBezTo>
                    <a:pt x="77" y="19"/>
                    <a:pt x="76" y="23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4" y="27"/>
                    <a:pt x="73" y="27"/>
                  </a:cubicBezTo>
                  <a:cubicBezTo>
                    <a:pt x="71" y="26"/>
                    <a:pt x="71" y="26"/>
                    <a:pt x="68" y="27"/>
                  </a:cubicBezTo>
                  <a:cubicBezTo>
                    <a:pt x="66" y="27"/>
                    <a:pt x="65" y="26"/>
                    <a:pt x="62" y="26"/>
                  </a:cubicBezTo>
                  <a:cubicBezTo>
                    <a:pt x="60" y="26"/>
                    <a:pt x="60" y="26"/>
                    <a:pt x="58" y="27"/>
                  </a:cubicBezTo>
                  <a:cubicBezTo>
                    <a:pt x="57" y="25"/>
                    <a:pt x="55" y="24"/>
                    <a:pt x="54" y="22"/>
                  </a:cubicBezTo>
                  <a:cubicBezTo>
                    <a:pt x="52" y="25"/>
                    <a:pt x="49" y="30"/>
                    <a:pt x="50" y="34"/>
                  </a:cubicBezTo>
                  <a:cubicBezTo>
                    <a:pt x="48" y="33"/>
                    <a:pt x="45" y="30"/>
                    <a:pt x="44" y="30"/>
                  </a:cubicBezTo>
                  <a:cubicBezTo>
                    <a:pt x="42" y="29"/>
                    <a:pt x="40" y="31"/>
                    <a:pt x="39" y="32"/>
                  </a:cubicBezTo>
                  <a:cubicBezTo>
                    <a:pt x="38" y="32"/>
                    <a:pt x="37" y="33"/>
                    <a:pt x="35" y="33"/>
                  </a:cubicBezTo>
                  <a:cubicBezTo>
                    <a:pt x="34" y="34"/>
                    <a:pt x="33" y="33"/>
                    <a:pt x="32" y="34"/>
                  </a:cubicBezTo>
                  <a:cubicBezTo>
                    <a:pt x="29" y="35"/>
                    <a:pt x="29" y="39"/>
                    <a:pt x="29" y="41"/>
                  </a:cubicBezTo>
                  <a:cubicBezTo>
                    <a:pt x="24" y="41"/>
                    <a:pt x="17" y="43"/>
                    <a:pt x="12" y="40"/>
                  </a:cubicBezTo>
                  <a:cubicBezTo>
                    <a:pt x="8" y="38"/>
                    <a:pt x="5" y="33"/>
                    <a:pt x="0" y="32"/>
                  </a:cubicBezTo>
                  <a:cubicBezTo>
                    <a:pt x="1" y="28"/>
                    <a:pt x="1" y="24"/>
                    <a:pt x="1" y="2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108">
              <a:extLst>
                <a:ext uri="{FF2B5EF4-FFF2-40B4-BE49-F238E27FC236}">
                  <a16:creationId xmlns:a16="http://schemas.microsoft.com/office/drawing/2014/main" id="{19585F7B-84C8-1C34-DBF5-ED625C5AF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817" y="4210422"/>
              <a:ext cx="590856" cy="291032"/>
            </a:xfrm>
            <a:custGeom>
              <a:avLst/>
              <a:gdLst>
                <a:gd name="T0" fmla="*/ 4 w 79"/>
                <a:gd name="T1" fmla="*/ 73 h 43"/>
                <a:gd name="T2" fmla="*/ 11 w 79"/>
                <a:gd name="T3" fmla="*/ 54 h 43"/>
                <a:gd name="T4" fmla="*/ 40 w 79"/>
                <a:gd name="T5" fmla="*/ 47 h 43"/>
                <a:gd name="T6" fmla="*/ 54 w 79"/>
                <a:gd name="T7" fmla="*/ 44 h 43"/>
                <a:gd name="T8" fmla="*/ 62 w 79"/>
                <a:gd name="T9" fmla="*/ 22 h 43"/>
                <a:gd name="T10" fmla="*/ 101 w 79"/>
                <a:gd name="T11" fmla="*/ 15 h 43"/>
                <a:gd name="T12" fmla="*/ 101 w 79"/>
                <a:gd name="T13" fmla="*/ 15 h 43"/>
                <a:gd name="T14" fmla="*/ 116 w 79"/>
                <a:gd name="T15" fmla="*/ 25 h 43"/>
                <a:gd name="T16" fmla="*/ 138 w 79"/>
                <a:gd name="T17" fmla="*/ 4 h 43"/>
                <a:gd name="T18" fmla="*/ 148 w 79"/>
                <a:gd name="T19" fmla="*/ 29 h 43"/>
                <a:gd name="T20" fmla="*/ 167 w 79"/>
                <a:gd name="T21" fmla="*/ 25 h 43"/>
                <a:gd name="T22" fmla="*/ 188 w 79"/>
                <a:gd name="T23" fmla="*/ 22 h 43"/>
                <a:gd name="T24" fmla="*/ 217 w 79"/>
                <a:gd name="T25" fmla="*/ 22 h 43"/>
                <a:gd name="T26" fmla="*/ 243 w 79"/>
                <a:gd name="T27" fmla="*/ 15 h 43"/>
                <a:gd name="T28" fmla="*/ 257 w 79"/>
                <a:gd name="T29" fmla="*/ 7 h 43"/>
                <a:gd name="T30" fmla="*/ 264 w 79"/>
                <a:gd name="T31" fmla="*/ 18 h 43"/>
                <a:gd name="T32" fmla="*/ 279 w 79"/>
                <a:gd name="T33" fmla="*/ 33 h 43"/>
                <a:gd name="T34" fmla="*/ 286 w 79"/>
                <a:gd name="T35" fmla="*/ 40 h 43"/>
                <a:gd name="T36" fmla="*/ 286 w 79"/>
                <a:gd name="T37" fmla="*/ 40 h 43"/>
                <a:gd name="T38" fmla="*/ 282 w 79"/>
                <a:gd name="T39" fmla="*/ 54 h 43"/>
                <a:gd name="T40" fmla="*/ 279 w 79"/>
                <a:gd name="T41" fmla="*/ 102 h 43"/>
                <a:gd name="T42" fmla="*/ 279 w 79"/>
                <a:gd name="T43" fmla="*/ 102 h 43"/>
                <a:gd name="T44" fmla="*/ 264 w 79"/>
                <a:gd name="T45" fmla="*/ 98 h 43"/>
                <a:gd name="T46" fmla="*/ 246 w 79"/>
                <a:gd name="T47" fmla="*/ 98 h 43"/>
                <a:gd name="T48" fmla="*/ 224 w 79"/>
                <a:gd name="T49" fmla="*/ 94 h 43"/>
                <a:gd name="T50" fmla="*/ 210 w 79"/>
                <a:gd name="T51" fmla="*/ 98 h 43"/>
                <a:gd name="T52" fmla="*/ 195 w 79"/>
                <a:gd name="T53" fmla="*/ 80 h 43"/>
                <a:gd name="T54" fmla="*/ 181 w 79"/>
                <a:gd name="T55" fmla="*/ 123 h 43"/>
                <a:gd name="T56" fmla="*/ 159 w 79"/>
                <a:gd name="T57" fmla="*/ 109 h 43"/>
                <a:gd name="T58" fmla="*/ 141 w 79"/>
                <a:gd name="T59" fmla="*/ 116 h 43"/>
                <a:gd name="T60" fmla="*/ 127 w 79"/>
                <a:gd name="T61" fmla="*/ 120 h 43"/>
                <a:gd name="T62" fmla="*/ 116 w 79"/>
                <a:gd name="T63" fmla="*/ 123 h 43"/>
                <a:gd name="T64" fmla="*/ 105 w 79"/>
                <a:gd name="T65" fmla="*/ 149 h 43"/>
                <a:gd name="T66" fmla="*/ 43 w 79"/>
                <a:gd name="T67" fmla="*/ 145 h 43"/>
                <a:gd name="T68" fmla="*/ 0 w 79"/>
                <a:gd name="T69" fmla="*/ 116 h 43"/>
                <a:gd name="T70" fmla="*/ 4 w 79"/>
                <a:gd name="T71" fmla="*/ 73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9" h="43">
                  <a:moveTo>
                    <a:pt x="1" y="20"/>
                  </a:moveTo>
                  <a:cubicBezTo>
                    <a:pt x="1" y="19"/>
                    <a:pt x="2" y="16"/>
                    <a:pt x="3" y="15"/>
                  </a:cubicBezTo>
                  <a:cubicBezTo>
                    <a:pt x="5" y="13"/>
                    <a:pt x="9" y="13"/>
                    <a:pt x="11" y="13"/>
                  </a:cubicBezTo>
                  <a:cubicBezTo>
                    <a:pt x="13" y="13"/>
                    <a:pt x="14" y="13"/>
                    <a:pt x="15" y="12"/>
                  </a:cubicBezTo>
                  <a:cubicBezTo>
                    <a:pt x="17" y="11"/>
                    <a:pt x="16" y="7"/>
                    <a:pt x="17" y="6"/>
                  </a:cubicBezTo>
                  <a:cubicBezTo>
                    <a:pt x="20" y="3"/>
                    <a:pt x="26" y="7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30" y="5"/>
                    <a:pt x="32" y="7"/>
                    <a:pt x="32" y="7"/>
                  </a:cubicBezTo>
                  <a:cubicBezTo>
                    <a:pt x="36" y="8"/>
                    <a:pt x="35" y="2"/>
                    <a:pt x="38" y="1"/>
                  </a:cubicBezTo>
                  <a:cubicBezTo>
                    <a:pt x="40" y="3"/>
                    <a:pt x="40" y="8"/>
                    <a:pt x="41" y="8"/>
                  </a:cubicBezTo>
                  <a:cubicBezTo>
                    <a:pt x="43" y="10"/>
                    <a:pt x="44" y="7"/>
                    <a:pt x="46" y="7"/>
                  </a:cubicBezTo>
                  <a:cubicBezTo>
                    <a:pt x="48" y="6"/>
                    <a:pt x="50" y="6"/>
                    <a:pt x="52" y="6"/>
                  </a:cubicBezTo>
                  <a:cubicBezTo>
                    <a:pt x="55" y="5"/>
                    <a:pt x="57" y="6"/>
                    <a:pt x="60" y="6"/>
                  </a:cubicBezTo>
                  <a:cubicBezTo>
                    <a:pt x="59" y="2"/>
                    <a:pt x="65" y="5"/>
                    <a:pt x="67" y="4"/>
                  </a:cubicBezTo>
                  <a:cubicBezTo>
                    <a:pt x="69" y="3"/>
                    <a:pt x="69" y="0"/>
                    <a:pt x="71" y="2"/>
                  </a:cubicBezTo>
                  <a:cubicBezTo>
                    <a:pt x="72" y="2"/>
                    <a:pt x="72" y="4"/>
                    <a:pt x="73" y="5"/>
                  </a:cubicBezTo>
                  <a:cubicBezTo>
                    <a:pt x="74" y="6"/>
                    <a:pt x="76" y="8"/>
                    <a:pt x="77" y="9"/>
                  </a:cubicBezTo>
                  <a:cubicBezTo>
                    <a:pt x="78" y="9"/>
                    <a:pt x="79" y="10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8" y="14"/>
                    <a:pt x="78" y="15"/>
                  </a:cubicBezTo>
                  <a:cubicBezTo>
                    <a:pt x="77" y="19"/>
                    <a:pt x="76" y="23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4" y="27"/>
                    <a:pt x="73" y="27"/>
                  </a:cubicBezTo>
                  <a:cubicBezTo>
                    <a:pt x="71" y="26"/>
                    <a:pt x="71" y="26"/>
                    <a:pt x="68" y="27"/>
                  </a:cubicBezTo>
                  <a:cubicBezTo>
                    <a:pt x="66" y="27"/>
                    <a:pt x="65" y="26"/>
                    <a:pt x="62" y="26"/>
                  </a:cubicBezTo>
                  <a:cubicBezTo>
                    <a:pt x="60" y="26"/>
                    <a:pt x="60" y="26"/>
                    <a:pt x="58" y="27"/>
                  </a:cubicBezTo>
                  <a:cubicBezTo>
                    <a:pt x="57" y="25"/>
                    <a:pt x="55" y="24"/>
                    <a:pt x="54" y="22"/>
                  </a:cubicBezTo>
                  <a:cubicBezTo>
                    <a:pt x="52" y="25"/>
                    <a:pt x="49" y="30"/>
                    <a:pt x="50" y="34"/>
                  </a:cubicBezTo>
                  <a:cubicBezTo>
                    <a:pt x="48" y="33"/>
                    <a:pt x="45" y="30"/>
                    <a:pt x="44" y="30"/>
                  </a:cubicBezTo>
                  <a:cubicBezTo>
                    <a:pt x="42" y="29"/>
                    <a:pt x="40" y="31"/>
                    <a:pt x="39" y="32"/>
                  </a:cubicBezTo>
                  <a:cubicBezTo>
                    <a:pt x="38" y="32"/>
                    <a:pt x="37" y="33"/>
                    <a:pt x="35" y="33"/>
                  </a:cubicBezTo>
                  <a:cubicBezTo>
                    <a:pt x="34" y="34"/>
                    <a:pt x="33" y="33"/>
                    <a:pt x="32" y="34"/>
                  </a:cubicBezTo>
                  <a:cubicBezTo>
                    <a:pt x="29" y="35"/>
                    <a:pt x="29" y="39"/>
                    <a:pt x="29" y="41"/>
                  </a:cubicBezTo>
                  <a:cubicBezTo>
                    <a:pt x="24" y="41"/>
                    <a:pt x="17" y="43"/>
                    <a:pt x="12" y="40"/>
                  </a:cubicBezTo>
                  <a:cubicBezTo>
                    <a:pt x="8" y="38"/>
                    <a:pt x="5" y="33"/>
                    <a:pt x="0" y="32"/>
                  </a:cubicBezTo>
                  <a:cubicBezTo>
                    <a:pt x="1" y="28"/>
                    <a:pt x="1" y="24"/>
                    <a:pt x="1" y="2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109">
              <a:extLst>
                <a:ext uri="{FF2B5EF4-FFF2-40B4-BE49-F238E27FC236}">
                  <a16:creationId xmlns:a16="http://schemas.microsoft.com/office/drawing/2014/main" id="{8734023D-F354-63E3-EF30-80EFA7A38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717" y="3398889"/>
              <a:ext cx="1078418" cy="886156"/>
            </a:xfrm>
            <a:custGeom>
              <a:avLst/>
              <a:gdLst>
                <a:gd name="T0" fmla="*/ 18 w 144"/>
                <a:gd name="T1" fmla="*/ 94 h 131"/>
                <a:gd name="T2" fmla="*/ 36 w 144"/>
                <a:gd name="T3" fmla="*/ 76 h 131"/>
                <a:gd name="T4" fmla="*/ 116 w 144"/>
                <a:gd name="T5" fmla="*/ 40 h 131"/>
                <a:gd name="T6" fmla="*/ 178 w 144"/>
                <a:gd name="T7" fmla="*/ 7 h 131"/>
                <a:gd name="T8" fmla="*/ 221 w 144"/>
                <a:gd name="T9" fmla="*/ 4 h 131"/>
                <a:gd name="T10" fmla="*/ 247 w 144"/>
                <a:gd name="T11" fmla="*/ 44 h 131"/>
                <a:gd name="T12" fmla="*/ 315 w 144"/>
                <a:gd name="T13" fmla="*/ 33 h 131"/>
                <a:gd name="T14" fmla="*/ 421 w 144"/>
                <a:gd name="T15" fmla="*/ 54 h 131"/>
                <a:gd name="T16" fmla="*/ 486 w 144"/>
                <a:gd name="T17" fmla="*/ 76 h 131"/>
                <a:gd name="T18" fmla="*/ 508 w 144"/>
                <a:gd name="T19" fmla="*/ 156 h 131"/>
                <a:gd name="T20" fmla="*/ 475 w 144"/>
                <a:gd name="T21" fmla="*/ 210 h 131"/>
                <a:gd name="T22" fmla="*/ 489 w 144"/>
                <a:gd name="T23" fmla="*/ 257 h 131"/>
                <a:gd name="T24" fmla="*/ 515 w 144"/>
                <a:gd name="T25" fmla="*/ 384 h 131"/>
                <a:gd name="T26" fmla="*/ 460 w 144"/>
                <a:gd name="T27" fmla="*/ 435 h 131"/>
                <a:gd name="T28" fmla="*/ 424 w 144"/>
                <a:gd name="T29" fmla="*/ 475 h 131"/>
                <a:gd name="T30" fmla="*/ 402 w 144"/>
                <a:gd name="T31" fmla="*/ 453 h 131"/>
                <a:gd name="T32" fmla="*/ 381 w 144"/>
                <a:gd name="T33" fmla="*/ 450 h 131"/>
                <a:gd name="T34" fmla="*/ 326 w 144"/>
                <a:gd name="T35" fmla="*/ 457 h 131"/>
                <a:gd name="T36" fmla="*/ 286 w 144"/>
                <a:gd name="T37" fmla="*/ 464 h 131"/>
                <a:gd name="T38" fmla="*/ 254 w 144"/>
                <a:gd name="T39" fmla="*/ 460 h 131"/>
                <a:gd name="T40" fmla="*/ 232 w 144"/>
                <a:gd name="T41" fmla="*/ 417 h 131"/>
                <a:gd name="T42" fmla="*/ 203 w 144"/>
                <a:gd name="T43" fmla="*/ 417 h 131"/>
                <a:gd name="T44" fmla="*/ 174 w 144"/>
                <a:gd name="T45" fmla="*/ 402 h 131"/>
                <a:gd name="T46" fmla="*/ 163 w 144"/>
                <a:gd name="T47" fmla="*/ 381 h 131"/>
                <a:gd name="T48" fmla="*/ 141 w 144"/>
                <a:gd name="T49" fmla="*/ 406 h 131"/>
                <a:gd name="T50" fmla="*/ 120 w 144"/>
                <a:gd name="T51" fmla="*/ 366 h 131"/>
                <a:gd name="T52" fmla="*/ 94 w 144"/>
                <a:gd name="T53" fmla="*/ 366 h 131"/>
                <a:gd name="T54" fmla="*/ 69 w 144"/>
                <a:gd name="T55" fmla="*/ 363 h 131"/>
                <a:gd name="T56" fmla="*/ 44 w 144"/>
                <a:gd name="T57" fmla="*/ 326 h 131"/>
                <a:gd name="T58" fmla="*/ 44 w 144"/>
                <a:gd name="T59" fmla="*/ 294 h 131"/>
                <a:gd name="T60" fmla="*/ 29 w 144"/>
                <a:gd name="T61" fmla="*/ 239 h 131"/>
                <a:gd name="T62" fmla="*/ 29 w 144"/>
                <a:gd name="T63" fmla="*/ 221 h 131"/>
                <a:gd name="T64" fmla="*/ 22 w 144"/>
                <a:gd name="T65" fmla="*/ 199 h 131"/>
                <a:gd name="T66" fmla="*/ 18 w 144"/>
                <a:gd name="T67" fmla="*/ 138 h 131"/>
                <a:gd name="T68" fmla="*/ 15 w 144"/>
                <a:gd name="T69" fmla="*/ 105 h 13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4" h="131">
                  <a:moveTo>
                    <a:pt x="4" y="29"/>
                  </a:moveTo>
                  <a:cubicBezTo>
                    <a:pt x="4" y="28"/>
                    <a:pt x="4" y="26"/>
                    <a:pt x="5" y="26"/>
                  </a:cubicBezTo>
                  <a:cubicBezTo>
                    <a:pt x="5" y="25"/>
                    <a:pt x="5" y="24"/>
                    <a:pt x="6" y="23"/>
                  </a:cubicBezTo>
                  <a:cubicBezTo>
                    <a:pt x="8" y="23"/>
                    <a:pt x="10" y="21"/>
                    <a:pt x="10" y="21"/>
                  </a:cubicBezTo>
                  <a:cubicBezTo>
                    <a:pt x="10" y="21"/>
                    <a:pt x="18" y="16"/>
                    <a:pt x="23" y="16"/>
                  </a:cubicBezTo>
                  <a:cubicBezTo>
                    <a:pt x="28" y="17"/>
                    <a:pt x="30" y="14"/>
                    <a:pt x="32" y="11"/>
                  </a:cubicBezTo>
                  <a:cubicBezTo>
                    <a:pt x="33" y="9"/>
                    <a:pt x="37" y="8"/>
                    <a:pt x="40" y="6"/>
                  </a:cubicBezTo>
                  <a:cubicBezTo>
                    <a:pt x="43" y="4"/>
                    <a:pt x="45" y="2"/>
                    <a:pt x="49" y="2"/>
                  </a:cubicBezTo>
                  <a:cubicBezTo>
                    <a:pt x="53" y="2"/>
                    <a:pt x="54" y="0"/>
                    <a:pt x="56" y="0"/>
                  </a:cubicBezTo>
                  <a:cubicBezTo>
                    <a:pt x="58" y="1"/>
                    <a:pt x="58" y="0"/>
                    <a:pt x="61" y="1"/>
                  </a:cubicBezTo>
                  <a:cubicBezTo>
                    <a:pt x="64" y="3"/>
                    <a:pt x="62" y="1"/>
                    <a:pt x="63" y="4"/>
                  </a:cubicBezTo>
                  <a:cubicBezTo>
                    <a:pt x="64" y="8"/>
                    <a:pt x="63" y="12"/>
                    <a:pt x="68" y="12"/>
                  </a:cubicBezTo>
                  <a:cubicBezTo>
                    <a:pt x="73" y="12"/>
                    <a:pt x="76" y="13"/>
                    <a:pt x="79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90" y="9"/>
                    <a:pt x="94" y="10"/>
                    <a:pt x="97" y="11"/>
                  </a:cubicBezTo>
                  <a:cubicBezTo>
                    <a:pt x="103" y="12"/>
                    <a:pt x="110" y="16"/>
                    <a:pt x="116" y="15"/>
                  </a:cubicBezTo>
                  <a:cubicBezTo>
                    <a:pt x="120" y="15"/>
                    <a:pt x="122" y="13"/>
                    <a:pt x="125" y="14"/>
                  </a:cubicBezTo>
                  <a:cubicBezTo>
                    <a:pt x="127" y="15"/>
                    <a:pt x="133" y="19"/>
                    <a:pt x="134" y="21"/>
                  </a:cubicBezTo>
                  <a:cubicBezTo>
                    <a:pt x="136" y="24"/>
                    <a:pt x="133" y="30"/>
                    <a:pt x="135" y="33"/>
                  </a:cubicBezTo>
                  <a:cubicBezTo>
                    <a:pt x="136" y="36"/>
                    <a:pt x="139" y="39"/>
                    <a:pt x="140" y="43"/>
                  </a:cubicBezTo>
                  <a:cubicBezTo>
                    <a:pt x="140" y="46"/>
                    <a:pt x="141" y="51"/>
                    <a:pt x="139" y="54"/>
                  </a:cubicBezTo>
                  <a:cubicBezTo>
                    <a:pt x="137" y="56"/>
                    <a:pt x="133" y="56"/>
                    <a:pt x="131" y="58"/>
                  </a:cubicBezTo>
                  <a:cubicBezTo>
                    <a:pt x="129" y="61"/>
                    <a:pt x="130" y="61"/>
                    <a:pt x="129" y="64"/>
                  </a:cubicBezTo>
                  <a:cubicBezTo>
                    <a:pt x="134" y="64"/>
                    <a:pt x="135" y="67"/>
                    <a:pt x="135" y="71"/>
                  </a:cubicBezTo>
                  <a:cubicBezTo>
                    <a:pt x="135" y="76"/>
                    <a:pt x="134" y="80"/>
                    <a:pt x="136" y="85"/>
                  </a:cubicBezTo>
                  <a:cubicBezTo>
                    <a:pt x="139" y="91"/>
                    <a:pt x="144" y="100"/>
                    <a:pt x="142" y="106"/>
                  </a:cubicBezTo>
                  <a:cubicBezTo>
                    <a:pt x="140" y="110"/>
                    <a:pt x="138" y="109"/>
                    <a:pt x="135" y="111"/>
                  </a:cubicBezTo>
                  <a:cubicBezTo>
                    <a:pt x="133" y="114"/>
                    <a:pt x="131" y="117"/>
                    <a:pt x="127" y="120"/>
                  </a:cubicBezTo>
                  <a:cubicBezTo>
                    <a:pt x="125" y="122"/>
                    <a:pt x="121" y="124"/>
                    <a:pt x="119" y="127"/>
                  </a:cubicBezTo>
                  <a:cubicBezTo>
                    <a:pt x="117" y="131"/>
                    <a:pt x="117" y="131"/>
                    <a:pt x="117" y="131"/>
                  </a:cubicBezTo>
                  <a:cubicBezTo>
                    <a:pt x="116" y="130"/>
                    <a:pt x="116" y="130"/>
                    <a:pt x="115" y="129"/>
                  </a:cubicBezTo>
                  <a:cubicBezTo>
                    <a:pt x="114" y="128"/>
                    <a:pt x="112" y="126"/>
                    <a:pt x="111" y="125"/>
                  </a:cubicBezTo>
                  <a:cubicBezTo>
                    <a:pt x="110" y="124"/>
                    <a:pt x="110" y="122"/>
                    <a:pt x="109" y="122"/>
                  </a:cubicBezTo>
                  <a:cubicBezTo>
                    <a:pt x="107" y="120"/>
                    <a:pt x="107" y="123"/>
                    <a:pt x="105" y="124"/>
                  </a:cubicBezTo>
                  <a:cubicBezTo>
                    <a:pt x="103" y="125"/>
                    <a:pt x="97" y="122"/>
                    <a:pt x="98" y="126"/>
                  </a:cubicBezTo>
                  <a:cubicBezTo>
                    <a:pt x="95" y="126"/>
                    <a:pt x="93" y="125"/>
                    <a:pt x="90" y="126"/>
                  </a:cubicBezTo>
                  <a:cubicBezTo>
                    <a:pt x="88" y="126"/>
                    <a:pt x="86" y="126"/>
                    <a:pt x="84" y="127"/>
                  </a:cubicBezTo>
                  <a:cubicBezTo>
                    <a:pt x="82" y="127"/>
                    <a:pt x="81" y="130"/>
                    <a:pt x="79" y="128"/>
                  </a:cubicBezTo>
                  <a:cubicBezTo>
                    <a:pt x="78" y="128"/>
                    <a:pt x="78" y="123"/>
                    <a:pt x="76" y="121"/>
                  </a:cubicBezTo>
                  <a:cubicBezTo>
                    <a:pt x="73" y="122"/>
                    <a:pt x="74" y="128"/>
                    <a:pt x="70" y="127"/>
                  </a:cubicBezTo>
                  <a:cubicBezTo>
                    <a:pt x="69" y="127"/>
                    <a:pt x="63" y="121"/>
                    <a:pt x="63" y="120"/>
                  </a:cubicBezTo>
                  <a:cubicBezTo>
                    <a:pt x="63" y="119"/>
                    <a:pt x="65" y="116"/>
                    <a:pt x="64" y="115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59" y="115"/>
                    <a:pt x="57" y="116"/>
                    <a:pt x="56" y="115"/>
                  </a:cubicBezTo>
                  <a:cubicBezTo>
                    <a:pt x="55" y="114"/>
                    <a:pt x="55" y="109"/>
                    <a:pt x="54" y="108"/>
                  </a:cubicBezTo>
                  <a:cubicBezTo>
                    <a:pt x="52" y="108"/>
                    <a:pt x="50" y="111"/>
                    <a:pt x="48" y="111"/>
                  </a:cubicBezTo>
                  <a:cubicBezTo>
                    <a:pt x="49" y="110"/>
                    <a:pt x="50" y="105"/>
                    <a:pt x="49" y="104"/>
                  </a:cubicBezTo>
                  <a:cubicBezTo>
                    <a:pt x="48" y="103"/>
                    <a:pt x="46" y="104"/>
                    <a:pt x="45" y="105"/>
                  </a:cubicBezTo>
                  <a:cubicBezTo>
                    <a:pt x="44" y="105"/>
                    <a:pt x="40" y="104"/>
                    <a:pt x="39" y="105"/>
                  </a:cubicBezTo>
                  <a:cubicBezTo>
                    <a:pt x="38" y="106"/>
                    <a:pt x="39" y="110"/>
                    <a:pt x="39" y="112"/>
                  </a:cubicBezTo>
                  <a:cubicBezTo>
                    <a:pt x="36" y="111"/>
                    <a:pt x="35" y="109"/>
                    <a:pt x="32" y="108"/>
                  </a:cubicBezTo>
                  <a:cubicBezTo>
                    <a:pt x="33" y="106"/>
                    <a:pt x="33" y="103"/>
                    <a:pt x="33" y="101"/>
                  </a:cubicBezTo>
                  <a:cubicBezTo>
                    <a:pt x="31" y="101"/>
                    <a:pt x="29" y="102"/>
                    <a:pt x="27" y="102"/>
                  </a:cubicBezTo>
                  <a:cubicBezTo>
                    <a:pt x="27" y="101"/>
                    <a:pt x="26" y="102"/>
                    <a:pt x="26" y="101"/>
                  </a:cubicBezTo>
                  <a:cubicBezTo>
                    <a:pt x="25" y="101"/>
                    <a:pt x="24" y="99"/>
                    <a:pt x="24" y="99"/>
                  </a:cubicBezTo>
                  <a:cubicBezTo>
                    <a:pt x="22" y="98"/>
                    <a:pt x="20" y="99"/>
                    <a:pt x="19" y="100"/>
                  </a:cubicBezTo>
                  <a:cubicBezTo>
                    <a:pt x="17" y="98"/>
                    <a:pt x="19" y="94"/>
                    <a:pt x="16" y="91"/>
                  </a:cubicBezTo>
                  <a:cubicBezTo>
                    <a:pt x="15" y="90"/>
                    <a:pt x="13" y="91"/>
                    <a:pt x="12" y="90"/>
                  </a:cubicBezTo>
                  <a:cubicBezTo>
                    <a:pt x="12" y="88"/>
                    <a:pt x="12" y="88"/>
                    <a:pt x="12" y="88"/>
                  </a:cubicBezTo>
                  <a:cubicBezTo>
                    <a:pt x="13" y="86"/>
                    <a:pt x="12" y="83"/>
                    <a:pt x="12" y="81"/>
                  </a:cubicBezTo>
                  <a:cubicBezTo>
                    <a:pt x="12" y="77"/>
                    <a:pt x="7" y="74"/>
                    <a:pt x="8" y="70"/>
                  </a:cubicBezTo>
                  <a:cubicBezTo>
                    <a:pt x="8" y="68"/>
                    <a:pt x="8" y="67"/>
                    <a:pt x="8" y="66"/>
                  </a:cubicBezTo>
                  <a:cubicBezTo>
                    <a:pt x="7" y="65"/>
                    <a:pt x="7" y="65"/>
                    <a:pt x="7" y="64"/>
                  </a:cubicBezTo>
                  <a:cubicBezTo>
                    <a:pt x="7" y="63"/>
                    <a:pt x="8" y="62"/>
                    <a:pt x="8" y="61"/>
                  </a:cubicBezTo>
                  <a:cubicBezTo>
                    <a:pt x="7" y="60"/>
                    <a:pt x="6" y="60"/>
                    <a:pt x="6" y="59"/>
                  </a:cubicBezTo>
                  <a:cubicBezTo>
                    <a:pt x="5" y="58"/>
                    <a:pt x="6" y="56"/>
                    <a:pt x="6" y="55"/>
                  </a:cubicBezTo>
                  <a:cubicBezTo>
                    <a:pt x="6" y="51"/>
                    <a:pt x="1" y="51"/>
                    <a:pt x="0" y="48"/>
                  </a:cubicBezTo>
                  <a:cubicBezTo>
                    <a:pt x="2" y="45"/>
                    <a:pt x="5" y="42"/>
                    <a:pt x="5" y="38"/>
                  </a:cubicBezTo>
                  <a:cubicBezTo>
                    <a:pt x="6" y="37"/>
                    <a:pt x="6" y="35"/>
                    <a:pt x="6" y="34"/>
                  </a:cubicBezTo>
                  <a:cubicBezTo>
                    <a:pt x="6" y="32"/>
                    <a:pt x="4" y="30"/>
                    <a:pt x="4" y="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6BA0037E-102D-77D3-E10B-73CB37631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794" y="4594734"/>
              <a:ext cx="1282945" cy="1231291"/>
            </a:xfrm>
            <a:custGeom>
              <a:avLst/>
              <a:gdLst>
                <a:gd name="T0" fmla="*/ 349 w 171"/>
                <a:gd name="T1" fmla="*/ 76 h 182"/>
                <a:gd name="T2" fmla="*/ 349 w 171"/>
                <a:gd name="T3" fmla="*/ 44 h 182"/>
                <a:gd name="T4" fmla="*/ 341 w 171"/>
                <a:gd name="T5" fmla="*/ 36 h 182"/>
                <a:gd name="T6" fmla="*/ 320 w 171"/>
                <a:gd name="T7" fmla="*/ 25 h 182"/>
                <a:gd name="T8" fmla="*/ 276 w 171"/>
                <a:gd name="T9" fmla="*/ 7 h 182"/>
                <a:gd name="T10" fmla="*/ 261 w 171"/>
                <a:gd name="T11" fmla="*/ 4 h 182"/>
                <a:gd name="T12" fmla="*/ 225 w 171"/>
                <a:gd name="T13" fmla="*/ 15 h 182"/>
                <a:gd name="T14" fmla="*/ 189 w 171"/>
                <a:gd name="T15" fmla="*/ 11 h 182"/>
                <a:gd name="T16" fmla="*/ 200 w 171"/>
                <a:gd name="T17" fmla="*/ 25 h 182"/>
                <a:gd name="T18" fmla="*/ 178 w 171"/>
                <a:gd name="T19" fmla="*/ 51 h 182"/>
                <a:gd name="T20" fmla="*/ 167 w 171"/>
                <a:gd name="T21" fmla="*/ 62 h 182"/>
                <a:gd name="T22" fmla="*/ 127 w 171"/>
                <a:gd name="T23" fmla="*/ 58 h 182"/>
                <a:gd name="T24" fmla="*/ 113 w 171"/>
                <a:gd name="T25" fmla="*/ 83 h 182"/>
                <a:gd name="T26" fmla="*/ 76 w 171"/>
                <a:gd name="T27" fmla="*/ 51 h 182"/>
                <a:gd name="T28" fmla="*/ 47 w 171"/>
                <a:gd name="T29" fmla="*/ 76 h 182"/>
                <a:gd name="T30" fmla="*/ 29 w 171"/>
                <a:gd name="T31" fmla="*/ 80 h 182"/>
                <a:gd name="T32" fmla="*/ 18 w 171"/>
                <a:gd name="T33" fmla="*/ 91 h 182"/>
                <a:gd name="T34" fmla="*/ 18 w 171"/>
                <a:gd name="T35" fmla="*/ 94 h 182"/>
                <a:gd name="T36" fmla="*/ 15 w 171"/>
                <a:gd name="T37" fmla="*/ 181 h 182"/>
                <a:gd name="T38" fmla="*/ 22 w 171"/>
                <a:gd name="T39" fmla="*/ 199 h 182"/>
                <a:gd name="T40" fmla="*/ 47 w 171"/>
                <a:gd name="T41" fmla="*/ 247 h 182"/>
                <a:gd name="T42" fmla="*/ 54 w 171"/>
                <a:gd name="T43" fmla="*/ 243 h 182"/>
                <a:gd name="T44" fmla="*/ 123 w 171"/>
                <a:gd name="T45" fmla="*/ 203 h 182"/>
                <a:gd name="T46" fmla="*/ 174 w 171"/>
                <a:gd name="T47" fmla="*/ 228 h 182"/>
                <a:gd name="T48" fmla="*/ 192 w 171"/>
                <a:gd name="T49" fmla="*/ 294 h 182"/>
                <a:gd name="T50" fmla="*/ 222 w 171"/>
                <a:gd name="T51" fmla="*/ 330 h 182"/>
                <a:gd name="T52" fmla="*/ 363 w 171"/>
                <a:gd name="T53" fmla="*/ 424 h 182"/>
                <a:gd name="T54" fmla="*/ 410 w 171"/>
                <a:gd name="T55" fmla="*/ 464 h 182"/>
                <a:gd name="T56" fmla="*/ 461 w 171"/>
                <a:gd name="T57" fmla="*/ 504 h 182"/>
                <a:gd name="T58" fmla="*/ 487 w 171"/>
                <a:gd name="T59" fmla="*/ 577 h 182"/>
                <a:gd name="T60" fmla="*/ 465 w 171"/>
                <a:gd name="T61" fmla="*/ 613 h 182"/>
                <a:gd name="T62" fmla="*/ 508 w 171"/>
                <a:gd name="T63" fmla="*/ 613 h 182"/>
                <a:gd name="T64" fmla="*/ 537 w 171"/>
                <a:gd name="T65" fmla="*/ 562 h 182"/>
                <a:gd name="T66" fmla="*/ 505 w 171"/>
                <a:gd name="T67" fmla="*/ 511 h 182"/>
                <a:gd name="T68" fmla="*/ 534 w 171"/>
                <a:gd name="T69" fmla="*/ 468 h 182"/>
                <a:gd name="T70" fmla="*/ 563 w 171"/>
                <a:gd name="T71" fmla="*/ 479 h 182"/>
                <a:gd name="T72" fmla="*/ 599 w 171"/>
                <a:gd name="T73" fmla="*/ 508 h 182"/>
                <a:gd name="T74" fmla="*/ 567 w 171"/>
                <a:gd name="T75" fmla="*/ 446 h 182"/>
                <a:gd name="T76" fmla="*/ 494 w 171"/>
                <a:gd name="T77" fmla="*/ 406 h 182"/>
                <a:gd name="T78" fmla="*/ 479 w 171"/>
                <a:gd name="T79" fmla="*/ 359 h 182"/>
                <a:gd name="T80" fmla="*/ 436 w 171"/>
                <a:gd name="T81" fmla="*/ 366 h 182"/>
                <a:gd name="T82" fmla="*/ 323 w 171"/>
                <a:gd name="T83" fmla="*/ 236 h 182"/>
                <a:gd name="T84" fmla="*/ 291 w 171"/>
                <a:gd name="T85" fmla="*/ 141 h 182"/>
                <a:gd name="T86" fmla="*/ 330 w 171"/>
                <a:gd name="T87" fmla="*/ 105 h 182"/>
                <a:gd name="T88" fmla="*/ 352 w 171"/>
                <a:gd name="T89" fmla="*/ 91 h 18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71" h="182">
                  <a:moveTo>
                    <a:pt x="97" y="25"/>
                  </a:moveTo>
                  <a:cubicBezTo>
                    <a:pt x="96" y="24"/>
                    <a:pt x="95" y="22"/>
                    <a:pt x="96" y="21"/>
                  </a:cubicBezTo>
                  <a:cubicBezTo>
                    <a:pt x="96" y="20"/>
                    <a:pt x="97" y="20"/>
                    <a:pt x="97" y="18"/>
                  </a:cubicBezTo>
                  <a:cubicBezTo>
                    <a:pt x="94" y="18"/>
                    <a:pt x="95" y="14"/>
                    <a:pt x="96" y="12"/>
                  </a:cubicBezTo>
                  <a:cubicBezTo>
                    <a:pt x="97" y="11"/>
                    <a:pt x="97" y="11"/>
                    <a:pt x="96" y="11"/>
                  </a:cubicBezTo>
                  <a:cubicBezTo>
                    <a:pt x="96" y="10"/>
                    <a:pt x="94" y="10"/>
                    <a:pt x="94" y="10"/>
                  </a:cubicBezTo>
                  <a:cubicBezTo>
                    <a:pt x="93" y="9"/>
                    <a:pt x="91" y="8"/>
                    <a:pt x="90" y="7"/>
                  </a:cubicBezTo>
                  <a:cubicBezTo>
                    <a:pt x="89" y="7"/>
                    <a:pt x="89" y="7"/>
                    <a:pt x="88" y="7"/>
                  </a:cubicBezTo>
                  <a:cubicBezTo>
                    <a:pt x="86" y="7"/>
                    <a:pt x="84" y="8"/>
                    <a:pt x="82" y="7"/>
                  </a:cubicBezTo>
                  <a:cubicBezTo>
                    <a:pt x="79" y="7"/>
                    <a:pt x="77" y="4"/>
                    <a:pt x="76" y="2"/>
                  </a:cubicBezTo>
                  <a:cubicBezTo>
                    <a:pt x="75" y="1"/>
                    <a:pt x="75" y="0"/>
                    <a:pt x="74" y="0"/>
                  </a:cubicBezTo>
                  <a:cubicBezTo>
                    <a:pt x="74" y="0"/>
                    <a:pt x="73" y="1"/>
                    <a:pt x="72" y="1"/>
                  </a:cubicBezTo>
                  <a:cubicBezTo>
                    <a:pt x="71" y="1"/>
                    <a:pt x="71" y="1"/>
                    <a:pt x="70" y="0"/>
                  </a:cubicBezTo>
                  <a:cubicBezTo>
                    <a:pt x="67" y="0"/>
                    <a:pt x="65" y="2"/>
                    <a:pt x="62" y="4"/>
                  </a:cubicBezTo>
                  <a:cubicBezTo>
                    <a:pt x="60" y="5"/>
                    <a:pt x="58" y="5"/>
                    <a:pt x="56" y="4"/>
                  </a:cubicBezTo>
                  <a:cubicBezTo>
                    <a:pt x="54" y="3"/>
                    <a:pt x="53" y="3"/>
                    <a:pt x="5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3" y="4"/>
                    <a:pt x="55" y="6"/>
                    <a:pt x="55" y="7"/>
                  </a:cubicBezTo>
                  <a:cubicBezTo>
                    <a:pt x="54" y="7"/>
                    <a:pt x="53" y="8"/>
                    <a:pt x="52" y="9"/>
                  </a:cubicBezTo>
                  <a:cubicBezTo>
                    <a:pt x="51" y="10"/>
                    <a:pt x="50" y="12"/>
                    <a:pt x="49" y="14"/>
                  </a:cubicBezTo>
                  <a:cubicBezTo>
                    <a:pt x="48" y="14"/>
                    <a:pt x="48" y="15"/>
                    <a:pt x="47" y="15"/>
                  </a:cubicBezTo>
                  <a:cubicBezTo>
                    <a:pt x="47" y="16"/>
                    <a:pt x="47" y="16"/>
                    <a:pt x="46" y="17"/>
                  </a:cubicBezTo>
                  <a:cubicBezTo>
                    <a:pt x="45" y="18"/>
                    <a:pt x="41" y="15"/>
                    <a:pt x="39" y="15"/>
                  </a:cubicBezTo>
                  <a:cubicBezTo>
                    <a:pt x="38" y="15"/>
                    <a:pt x="37" y="16"/>
                    <a:pt x="35" y="16"/>
                  </a:cubicBezTo>
                  <a:cubicBezTo>
                    <a:pt x="34" y="16"/>
                    <a:pt x="33" y="16"/>
                    <a:pt x="31" y="16"/>
                  </a:cubicBezTo>
                  <a:cubicBezTo>
                    <a:pt x="33" y="17"/>
                    <a:pt x="33" y="22"/>
                    <a:pt x="31" y="23"/>
                  </a:cubicBezTo>
                  <a:cubicBezTo>
                    <a:pt x="29" y="22"/>
                    <a:pt x="28" y="19"/>
                    <a:pt x="27" y="17"/>
                  </a:cubicBezTo>
                  <a:cubicBezTo>
                    <a:pt x="25" y="15"/>
                    <a:pt x="24" y="14"/>
                    <a:pt x="21" y="14"/>
                  </a:cubicBezTo>
                  <a:cubicBezTo>
                    <a:pt x="20" y="16"/>
                    <a:pt x="20" y="20"/>
                    <a:pt x="17" y="21"/>
                  </a:cubicBezTo>
                  <a:cubicBezTo>
                    <a:pt x="16" y="21"/>
                    <a:pt x="15" y="21"/>
                    <a:pt x="13" y="21"/>
                  </a:cubicBezTo>
                  <a:cubicBezTo>
                    <a:pt x="12" y="21"/>
                    <a:pt x="11" y="22"/>
                    <a:pt x="10" y="22"/>
                  </a:cubicBezTo>
                  <a:cubicBezTo>
                    <a:pt x="9" y="22"/>
                    <a:pt x="9" y="22"/>
                    <a:pt x="8" y="22"/>
                  </a:cubicBezTo>
                  <a:cubicBezTo>
                    <a:pt x="7" y="22"/>
                    <a:pt x="8" y="22"/>
                    <a:pt x="7" y="23"/>
                  </a:cubicBezTo>
                  <a:cubicBezTo>
                    <a:pt x="6" y="23"/>
                    <a:pt x="6" y="24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7" y="30"/>
                    <a:pt x="7" y="32"/>
                    <a:pt x="5" y="36"/>
                  </a:cubicBezTo>
                  <a:cubicBezTo>
                    <a:pt x="3" y="41"/>
                    <a:pt x="0" y="45"/>
                    <a:pt x="4" y="50"/>
                  </a:cubicBezTo>
                  <a:cubicBezTo>
                    <a:pt x="5" y="51"/>
                    <a:pt x="6" y="51"/>
                    <a:pt x="6" y="52"/>
                  </a:cubicBezTo>
                  <a:cubicBezTo>
                    <a:pt x="7" y="53"/>
                    <a:pt x="5" y="55"/>
                    <a:pt x="6" y="55"/>
                  </a:cubicBezTo>
                  <a:cubicBezTo>
                    <a:pt x="7" y="57"/>
                    <a:pt x="10" y="56"/>
                    <a:pt x="12" y="57"/>
                  </a:cubicBezTo>
                  <a:cubicBezTo>
                    <a:pt x="16" y="59"/>
                    <a:pt x="14" y="65"/>
                    <a:pt x="13" y="68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4" y="67"/>
                    <a:pt x="14" y="67"/>
                    <a:pt x="15" y="67"/>
                  </a:cubicBezTo>
                  <a:cubicBezTo>
                    <a:pt x="18" y="67"/>
                    <a:pt x="22" y="63"/>
                    <a:pt x="25" y="59"/>
                  </a:cubicBezTo>
                  <a:cubicBezTo>
                    <a:pt x="27" y="56"/>
                    <a:pt x="31" y="57"/>
                    <a:pt x="34" y="56"/>
                  </a:cubicBezTo>
                  <a:cubicBezTo>
                    <a:pt x="37" y="56"/>
                    <a:pt x="36" y="54"/>
                    <a:pt x="40" y="58"/>
                  </a:cubicBezTo>
                  <a:cubicBezTo>
                    <a:pt x="43" y="62"/>
                    <a:pt x="47" y="62"/>
                    <a:pt x="48" y="63"/>
                  </a:cubicBezTo>
                  <a:cubicBezTo>
                    <a:pt x="50" y="63"/>
                    <a:pt x="50" y="64"/>
                    <a:pt x="51" y="70"/>
                  </a:cubicBezTo>
                  <a:cubicBezTo>
                    <a:pt x="52" y="76"/>
                    <a:pt x="56" y="77"/>
                    <a:pt x="53" y="81"/>
                  </a:cubicBezTo>
                  <a:cubicBezTo>
                    <a:pt x="51" y="85"/>
                    <a:pt x="49" y="88"/>
                    <a:pt x="52" y="87"/>
                  </a:cubicBezTo>
                  <a:cubicBezTo>
                    <a:pt x="56" y="86"/>
                    <a:pt x="59" y="88"/>
                    <a:pt x="61" y="91"/>
                  </a:cubicBezTo>
                  <a:cubicBezTo>
                    <a:pt x="64" y="93"/>
                    <a:pt x="80" y="114"/>
                    <a:pt x="89" y="116"/>
                  </a:cubicBezTo>
                  <a:cubicBezTo>
                    <a:pt x="99" y="118"/>
                    <a:pt x="96" y="113"/>
                    <a:pt x="100" y="117"/>
                  </a:cubicBezTo>
                  <a:cubicBezTo>
                    <a:pt x="104" y="122"/>
                    <a:pt x="110" y="121"/>
                    <a:pt x="109" y="125"/>
                  </a:cubicBezTo>
                  <a:cubicBezTo>
                    <a:pt x="108" y="129"/>
                    <a:pt x="114" y="124"/>
                    <a:pt x="113" y="128"/>
                  </a:cubicBezTo>
                  <a:cubicBezTo>
                    <a:pt x="113" y="131"/>
                    <a:pt x="114" y="134"/>
                    <a:pt x="118" y="136"/>
                  </a:cubicBezTo>
                  <a:cubicBezTo>
                    <a:pt x="122" y="139"/>
                    <a:pt x="125" y="135"/>
                    <a:pt x="127" y="139"/>
                  </a:cubicBezTo>
                  <a:cubicBezTo>
                    <a:pt x="128" y="144"/>
                    <a:pt x="130" y="147"/>
                    <a:pt x="133" y="151"/>
                  </a:cubicBezTo>
                  <a:cubicBezTo>
                    <a:pt x="135" y="156"/>
                    <a:pt x="137" y="157"/>
                    <a:pt x="134" y="159"/>
                  </a:cubicBezTo>
                  <a:cubicBezTo>
                    <a:pt x="131" y="161"/>
                    <a:pt x="128" y="161"/>
                    <a:pt x="130" y="164"/>
                  </a:cubicBezTo>
                  <a:cubicBezTo>
                    <a:pt x="132" y="166"/>
                    <a:pt x="130" y="166"/>
                    <a:pt x="128" y="169"/>
                  </a:cubicBezTo>
                  <a:cubicBezTo>
                    <a:pt x="127" y="171"/>
                    <a:pt x="129" y="182"/>
                    <a:pt x="133" y="177"/>
                  </a:cubicBezTo>
                  <a:cubicBezTo>
                    <a:pt x="136" y="172"/>
                    <a:pt x="137" y="171"/>
                    <a:pt x="140" y="169"/>
                  </a:cubicBezTo>
                  <a:cubicBezTo>
                    <a:pt x="142" y="166"/>
                    <a:pt x="142" y="163"/>
                    <a:pt x="142" y="160"/>
                  </a:cubicBezTo>
                  <a:cubicBezTo>
                    <a:pt x="142" y="157"/>
                    <a:pt x="146" y="156"/>
                    <a:pt x="148" y="155"/>
                  </a:cubicBezTo>
                  <a:cubicBezTo>
                    <a:pt x="151" y="154"/>
                    <a:pt x="153" y="154"/>
                    <a:pt x="148" y="148"/>
                  </a:cubicBezTo>
                  <a:cubicBezTo>
                    <a:pt x="143" y="142"/>
                    <a:pt x="138" y="143"/>
                    <a:pt x="139" y="141"/>
                  </a:cubicBezTo>
                  <a:cubicBezTo>
                    <a:pt x="140" y="138"/>
                    <a:pt x="143" y="137"/>
                    <a:pt x="142" y="134"/>
                  </a:cubicBezTo>
                  <a:cubicBezTo>
                    <a:pt x="142" y="130"/>
                    <a:pt x="143" y="131"/>
                    <a:pt x="147" y="129"/>
                  </a:cubicBezTo>
                  <a:cubicBezTo>
                    <a:pt x="150" y="127"/>
                    <a:pt x="153" y="124"/>
                    <a:pt x="152" y="128"/>
                  </a:cubicBezTo>
                  <a:cubicBezTo>
                    <a:pt x="152" y="132"/>
                    <a:pt x="152" y="131"/>
                    <a:pt x="155" y="132"/>
                  </a:cubicBezTo>
                  <a:cubicBezTo>
                    <a:pt x="159" y="133"/>
                    <a:pt x="159" y="130"/>
                    <a:pt x="161" y="134"/>
                  </a:cubicBezTo>
                  <a:cubicBezTo>
                    <a:pt x="162" y="139"/>
                    <a:pt x="162" y="141"/>
                    <a:pt x="165" y="140"/>
                  </a:cubicBezTo>
                  <a:cubicBezTo>
                    <a:pt x="168" y="139"/>
                    <a:pt x="171" y="137"/>
                    <a:pt x="166" y="132"/>
                  </a:cubicBezTo>
                  <a:cubicBezTo>
                    <a:pt x="161" y="126"/>
                    <a:pt x="157" y="123"/>
                    <a:pt x="156" y="123"/>
                  </a:cubicBezTo>
                  <a:cubicBezTo>
                    <a:pt x="154" y="124"/>
                    <a:pt x="152" y="120"/>
                    <a:pt x="148" y="117"/>
                  </a:cubicBezTo>
                  <a:cubicBezTo>
                    <a:pt x="144" y="114"/>
                    <a:pt x="139" y="114"/>
                    <a:pt x="136" y="112"/>
                  </a:cubicBezTo>
                  <a:cubicBezTo>
                    <a:pt x="133" y="111"/>
                    <a:pt x="130" y="110"/>
                    <a:pt x="132" y="107"/>
                  </a:cubicBezTo>
                  <a:cubicBezTo>
                    <a:pt x="134" y="104"/>
                    <a:pt x="136" y="98"/>
                    <a:pt x="132" y="99"/>
                  </a:cubicBezTo>
                  <a:cubicBezTo>
                    <a:pt x="129" y="101"/>
                    <a:pt x="129" y="98"/>
                    <a:pt x="127" y="100"/>
                  </a:cubicBezTo>
                  <a:cubicBezTo>
                    <a:pt x="125" y="102"/>
                    <a:pt x="124" y="105"/>
                    <a:pt x="120" y="101"/>
                  </a:cubicBezTo>
                  <a:cubicBezTo>
                    <a:pt x="116" y="97"/>
                    <a:pt x="107" y="92"/>
                    <a:pt x="100" y="76"/>
                  </a:cubicBezTo>
                  <a:cubicBezTo>
                    <a:pt x="99" y="71"/>
                    <a:pt x="93" y="70"/>
                    <a:pt x="89" y="65"/>
                  </a:cubicBezTo>
                  <a:cubicBezTo>
                    <a:pt x="85" y="60"/>
                    <a:pt x="77" y="50"/>
                    <a:pt x="80" y="47"/>
                  </a:cubicBezTo>
                  <a:cubicBezTo>
                    <a:pt x="84" y="44"/>
                    <a:pt x="82" y="44"/>
                    <a:pt x="80" y="39"/>
                  </a:cubicBezTo>
                  <a:cubicBezTo>
                    <a:pt x="78" y="35"/>
                    <a:pt x="78" y="33"/>
                    <a:pt x="82" y="32"/>
                  </a:cubicBezTo>
                  <a:cubicBezTo>
                    <a:pt x="86" y="31"/>
                    <a:pt x="87" y="30"/>
                    <a:pt x="91" y="29"/>
                  </a:cubicBezTo>
                  <a:cubicBezTo>
                    <a:pt x="92" y="29"/>
                    <a:pt x="95" y="26"/>
                    <a:pt x="97" y="26"/>
                  </a:cubicBezTo>
                  <a:lnTo>
                    <a:pt x="97" y="2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2FD490F5-68B3-335B-A9FE-4EFA11EFB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959" y="4480933"/>
              <a:ext cx="502022" cy="283569"/>
            </a:xfrm>
            <a:custGeom>
              <a:avLst/>
              <a:gdLst>
                <a:gd name="T0" fmla="*/ 76 w 67"/>
                <a:gd name="T1" fmla="*/ 18 h 42"/>
                <a:gd name="T2" fmla="*/ 65 w 67"/>
                <a:gd name="T3" fmla="*/ 29 h 42"/>
                <a:gd name="T4" fmla="*/ 47 w 67"/>
                <a:gd name="T5" fmla="*/ 36 h 42"/>
                <a:gd name="T6" fmla="*/ 40 w 67"/>
                <a:gd name="T7" fmla="*/ 62 h 42"/>
                <a:gd name="T8" fmla="*/ 15 w 67"/>
                <a:gd name="T9" fmla="*/ 101 h 42"/>
                <a:gd name="T10" fmla="*/ 18 w 67"/>
                <a:gd name="T11" fmla="*/ 127 h 42"/>
                <a:gd name="T12" fmla="*/ 58 w 67"/>
                <a:gd name="T13" fmla="*/ 123 h 42"/>
                <a:gd name="T14" fmla="*/ 62 w 67"/>
                <a:gd name="T15" fmla="*/ 148 h 42"/>
                <a:gd name="T16" fmla="*/ 62 w 67"/>
                <a:gd name="T17" fmla="*/ 152 h 42"/>
                <a:gd name="T18" fmla="*/ 69 w 67"/>
                <a:gd name="T19" fmla="*/ 145 h 42"/>
                <a:gd name="T20" fmla="*/ 73 w 67"/>
                <a:gd name="T21" fmla="*/ 141 h 42"/>
                <a:gd name="T22" fmla="*/ 80 w 67"/>
                <a:gd name="T23" fmla="*/ 141 h 42"/>
                <a:gd name="T24" fmla="*/ 91 w 67"/>
                <a:gd name="T25" fmla="*/ 138 h 42"/>
                <a:gd name="T26" fmla="*/ 105 w 67"/>
                <a:gd name="T27" fmla="*/ 138 h 42"/>
                <a:gd name="T28" fmla="*/ 120 w 67"/>
                <a:gd name="T29" fmla="*/ 112 h 42"/>
                <a:gd name="T30" fmla="*/ 141 w 67"/>
                <a:gd name="T31" fmla="*/ 123 h 42"/>
                <a:gd name="T32" fmla="*/ 156 w 67"/>
                <a:gd name="T33" fmla="*/ 145 h 42"/>
                <a:gd name="T34" fmla="*/ 156 w 67"/>
                <a:gd name="T35" fmla="*/ 119 h 42"/>
                <a:gd name="T36" fmla="*/ 170 w 67"/>
                <a:gd name="T37" fmla="*/ 119 h 42"/>
                <a:gd name="T38" fmla="*/ 185 w 67"/>
                <a:gd name="T39" fmla="*/ 116 h 42"/>
                <a:gd name="T40" fmla="*/ 210 w 67"/>
                <a:gd name="T41" fmla="*/ 123 h 42"/>
                <a:gd name="T42" fmla="*/ 214 w 67"/>
                <a:gd name="T43" fmla="*/ 116 h 42"/>
                <a:gd name="T44" fmla="*/ 221 w 67"/>
                <a:gd name="T45" fmla="*/ 112 h 42"/>
                <a:gd name="T46" fmla="*/ 232 w 67"/>
                <a:gd name="T47" fmla="*/ 94 h 42"/>
                <a:gd name="T48" fmla="*/ 243 w 67"/>
                <a:gd name="T49" fmla="*/ 87 h 42"/>
                <a:gd name="T50" fmla="*/ 228 w 67"/>
                <a:gd name="T51" fmla="*/ 72 h 42"/>
                <a:gd name="T52" fmla="*/ 214 w 67"/>
                <a:gd name="T53" fmla="*/ 80 h 42"/>
                <a:gd name="T54" fmla="*/ 207 w 67"/>
                <a:gd name="T55" fmla="*/ 69 h 42"/>
                <a:gd name="T56" fmla="*/ 189 w 67"/>
                <a:gd name="T57" fmla="*/ 65 h 42"/>
                <a:gd name="T58" fmla="*/ 199 w 67"/>
                <a:gd name="T59" fmla="*/ 36 h 42"/>
                <a:gd name="T60" fmla="*/ 192 w 67"/>
                <a:gd name="T61" fmla="*/ 29 h 42"/>
                <a:gd name="T62" fmla="*/ 174 w 67"/>
                <a:gd name="T63" fmla="*/ 22 h 42"/>
                <a:gd name="T64" fmla="*/ 163 w 67"/>
                <a:gd name="T65" fmla="*/ 7 h 42"/>
                <a:gd name="T66" fmla="*/ 152 w 67"/>
                <a:gd name="T67" fmla="*/ 11 h 42"/>
                <a:gd name="T68" fmla="*/ 138 w 67"/>
                <a:gd name="T69" fmla="*/ 14 h 42"/>
                <a:gd name="T70" fmla="*/ 131 w 67"/>
                <a:gd name="T71" fmla="*/ 14 h 42"/>
                <a:gd name="T72" fmla="*/ 109 w 67"/>
                <a:gd name="T73" fmla="*/ 22 h 42"/>
                <a:gd name="T74" fmla="*/ 94 w 67"/>
                <a:gd name="T75" fmla="*/ 25 h 42"/>
                <a:gd name="T76" fmla="*/ 76 w 67"/>
                <a:gd name="T77" fmla="*/ 18 h 42"/>
                <a:gd name="T78" fmla="*/ 76 w 67"/>
                <a:gd name="T79" fmla="*/ 18 h 4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7" h="42">
                  <a:moveTo>
                    <a:pt x="21" y="5"/>
                  </a:moveTo>
                  <a:cubicBezTo>
                    <a:pt x="20" y="6"/>
                    <a:pt x="20" y="7"/>
                    <a:pt x="18" y="8"/>
                  </a:cubicBezTo>
                  <a:cubicBezTo>
                    <a:pt x="17" y="9"/>
                    <a:pt x="15" y="8"/>
                    <a:pt x="13" y="10"/>
                  </a:cubicBezTo>
                  <a:cubicBezTo>
                    <a:pt x="12" y="12"/>
                    <a:pt x="12" y="15"/>
                    <a:pt x="11" y="17"/>
                  </a:cubicBezTo>
                  <a:cubicBezTo>
                    <a:pt x="9" y="21"/>
                    <a:pt x="7" y="24"/>
                    <a:pt x="4" y="28"/>
                  </a:cubicBezTo>
                  <a:cubicBezTo>
                    <a:pt x="2" y="30"/>
                    <a:pt x="0" y="34"/>
                    <a:pt x="5" y="35"/>
                  </a:cubicBezTo>
                  <a:cubicBezTo>
                    <a:pt x="8" y="35"/>
                    <a:pt x="13" y="30"/>
                    <a:pt x="16" y="34"/>
                  </a:cubicBezTo>
                  <a:cubicBezTo>
                    <a:pt x="17" y="35"/>
                    <a:pt x="17" y="39"/>
                    <a:pt x="17" y="4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8" y="41"/>
                    <a:pt x="18" y="40"/>
                    <a:pt x="19" y="40"/>
                  </a:cubicBezTo>
                  <a:cubicBezTo>
                    <a:pt x="20" y="39"/>
                    <a:pt x="19" y="39"/>
                    <a:pt x="20" y="39"/>
                  </a:cubicBezTo>
                  <a:cubicBezTo>
                    <a:pt x="21" y="39"/>
                    <a:pt x="21" y="39"/>
                    <a:pt x="22" y="39"/>
                  </a:cubicBezTo>
                  <a:cubicBezTo>
                    <a:pt x="23" y="39"/>
                    <a:pt x="24" y="38"/>
                    <a:pt x="25" y="38"/>
                  </a:cubicBezTo>
                  <a:cubicBezTo>
                    <a:pt x="27" y="38"/>
                    <a:pt x="28" y="38"/>
                    <a:pt x="29" y="38"/>
                  </a:cubicBezTo>
                  <a:cubicBezTo>
                    <a:pt x="32" y="37"/>
                    <a:pt x="32" y="33"/>
                    <a:pt x="33" y="31"/>
                  </a:cubicBezTo>
                  <a:cubicBezTo>
                    <a:pt x="36" y="31"/>
                    <a:pt x="37" y="32"/>
                    <a:pt x="39" y="34"/>
                  </a:cubicBezTo>
                  <a:cubicBezTo>
                    <a:pt x="40" y="36"/>
                    <a:pt x="41" y="39"/>
                    <a:pt x="43" y="40"/>
                  </a:cubicBezTo>
                  <a:cubicBezTo>
                    <a:pt x="45" y="39"/>
                    <a:pt x="45" y="34"/>
                    <a:pt x="43" y="33"/>
                  </a:cubicBezTo>
                  <a:cubicBezTo>
                    <a:pt x="45" y="33"/>
                    <a:pt x="46" y="33"/>
                    <a:pt x="47" y="33"/>
                  </a:cubicBezTo>
                  <a:cubicBezTo>
                    <a:pt x="49" y="33"/>
                    <a:pt x="50" y="32"/>
                    <a:pt x="51" y="32"/>
                  </a:cubicBezTo>
                  <a:cubicBezTo>
                    <a:pt x="53" y="32"/>
                    <a:pt x="57" y="35"/>
                    <a:pt x="58" y="34"/>
                  </a:cubicBezTo>
                  <a:cubicBezTo>
                    <a:pt x="59" y="33"/>
                    <a:pt x="59" y="33"/>
                    <a:pt x="59" y="32"/>
                  </a:cubicBezTo>
                  <a:cubicBezTo>
                    <a:pt x="60" y="32"/>
                    <a:pt x="60" y="31"/>
                    <a:pt x="61" y="31"/>
                  </a:cubicBezTo>
                  <a:cubicBezTo>
                    <a:pt x="62" y="29"/>
                    <a:pt x="63" y="27"/>
                    <a:pt x="64" y="26"/>
                  </a:cubicBezTo>
                  <a:cubicBezTo>
                    <a:pt x="65" y="25"/>
                    <a:pt x="66" y="24"/>
                    <a:pt x="67" y="24"/>
                  </a:cubicBezTo>
                  <a:cubicBezTo>
                    <a:pt x="67" y="23"/>
                    <a:pt x="64" y="20"/>
                    <a:pt x="63" y="20"/>
                  </a:cubicBezTo>
                  <a:cubicBezTo>
                    <a:pt x="61" y="19"/>
                    <a:pt x="61" y="23"/>
                    <a:pt x="59" y="22"/>
                  </a:cubicBezTo>
                  <a:cubicBezTo>
                    <a:pt x="58" y="22"/>
                    <a:pt x="58" y="20"/>
                    <a:pt x="57" y="19"/>
                  </a:cubicBezTo>
                  <a:cubicBezTo>
                    <a:pt x="56" y="18"/>
                    <a:pt x="54" y="18"/>
                    <a:pt x="52" y="18"/>
                  </a:cubicBezTo>
                  <a:cubicBezTo>
                    <a:pt x="52" y="15"/>
                    <a:pt x="54" y="12"/>
                    <a:pt x="55" y="10"/>
                  </a:cubicBezTo>
                  <a:cubicBezTo>
                    <a:pt x="55" y="8"/>
                    <a:pt x="55" y="8"/>
                    <a:pt x="53" y="8"/>
                  </a:cubicBezTo>
                  <a:cubicBezTo>
                    <a:pt x="52" y="7"/>
                    <a:pt x="50" y="7"/>
                    <a:pt x="48" y="6"/>
                  </a:cubicBezTo>
                  <a:cubicBezTo>
                    <a:pt x="46" y="5"/>
                    <a:pt x="46" y="3"/>
                    <a:pt x="45" y="2"/>
                  </a:cubicBezTo>
                  <a:cubicBezTo>
                    <a:pt x="44" y="0"/>
                    <a:pt x="43" y="2"/>
                    <a:pt x="42" y="3"/>
                  </a:cubicBezTo>
                  <a:cubicBezTo>
                    <a:pt x="41" y="4"/>
                    <a:pt x="39" y="4"/>
                    <a:pt x="38" y="4"/>
                  </a:cubicBezTo>
                  <a:cubicBezTo>
                    <a:pt x="37" y="5"/>
                    <a:pt x="36" y="4"/>
                    <a:pt x="36" y="4"/>
                  </a:cubicBezTo>
                  <a:cubicBezTo>
                    <a:pt x="33" y="5"/>
                    <a:pt x="33" y="7"/>
                    <a:pt x="30" y="6"/>
                  </a:cubicBezTo>
                  <a:cubicBezTo>
                    <a:pt x="29" y="6"/>
                    <a:pt x="27" y="5"/>
                    <a:pt x="26" y="7"/>
                  </a:cubicBezTo>
                  <a:cubicBezTo>
                    <a:pt x="24" y="6"/>
                    <a:pt x="23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0075B308-8416-EA08-9F72-F3C2F8052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6234" y="4156320"/>
              <a:ext cx="97099" cy="121264"/>
            </a:xfrm>
            <a:custGeom>
              <a:avLst/>
              <a:gdLst>
                <a:gd name="T0" fmla="*/ 47 w 13"/>
                <a:gd name="T1" fmla="*/ 61 h 18"/>
                <a:gd name="T2" fmla="*/ 47 w 13"/>
                <a:gd name="T3" fmla="*/ 51 h 18"/>
                <a:gd name="T4" fmla="*/ 43 w 13"/>
                <a:gd name="T5" fmla="*/ 33 h 18"/>
                <a:gd name="T6" fmla="*/ 40 w 13"/>
                <a:gd name="T7" fmla="*/ 14 h 18"/>
                <a:gd name="T8" fmla="*/ 25 w 13"/>
                <a:gd name="T9" fmla="*/ 0 h 18"/>
                <a:gd name="T10" fmla="*/ 4 w 13"/>
                <a:gd name="T11" fmla="*/ 25 h 18"/>
                <a:gd name="T12" fmla="*/ 0 w 13"/>
                <a:gd name="T13" fmla="*/ 40 h 18"/>
                <a:gd name="T14" fmla="*/ 0 w 13"/>
                <a:gd name="T15" fmla="*/ 51 h 18"/>
                <a:gd name="T16" fmla="*/ 4 w 13"/>
                <a:gd name="T17" fmla="*/ 51 h 18"/>
                <a:gd name="T18" fmla="*/ 29 w 13"/>
                <a:gd name="T19" fmla="*/ 51 h 18"/>
                <a:gd name="T20" fmla="*/ 43 w 13"/>
                <a:gd name="T21" fmla="*/ 61 h 18"/>
                <a:gd name="T22" fmla="*/ 47 w 13"/>
                <a:gd name="T23" fmla="*/ 61 h 18"/>
                <a:gd name="T24" fmla="*/ 47 w 13"/>
                <a:gd name="T25" fmla="*/ 65 h 18"/>
                <a:gd name="T26" fmla="*/ 47 w 13"/>
                <a:gd name="T27" fmla="*/ 61 h 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" h="18">
                  <a:moveTo>
                    <a:pt x="13" y="17"/>
                  </a:moveTo>
                  <a:cubicBezTo>
                    <a:pt x="13" y="16"/>
                    <a:pt x="13" y="15"/>
                    <a:pt x="13" y="14"/>
                  </a:cubicBezTo>
                  <a:cubicBezTo>
                    <a:pt x="13" y="12"/>
                    <a:pt x="13" y="12"/>
                    <a:pt x="12" y="9"/>
                  </a:cubicBezTo>
                  <a:cubicBezTo>
                    <a:pt x="11" y="8"/>
                    <a:pt x="12" y="6"/>
                    <a:pt x="11" y="4"/>
                  </a:cubicBezTo>
                  <a:cubicBezTo>
                    <a:pt x="11" y="2"/>
                    <a:pt x="8" y="1"/>
                    <a:pt x="7" y="0"/>
                  </a:cubicBezTo>
                  <a:cubicBezTo>
                    <a:pt x="4" y="2"/>
                    <a:pt x="2" y="4"/>
                    <a:pt x="1" y="7"/>
                  </a:cubicBezTo>
                  <a:cubicBezTo>
                    <a:pt x="0" y="8"/>
                    <a:pt x="0" y="10"/>
                    <a:pt x="0" y="11"/>
                  </a:cubicBezTo>
                  <a:cubicBezTo>
                    <a:pt x="1" y="13"/>
                    <a:pt x="0" y="13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3" y="15"/>
                    <a:pt x="6" y="14"/>
                    <a:pt x="8" y="14"/>
                  </a:cubicBezTo>
                  <a:cubicBezTo>
                    <a:pt x="10" y="14"/>
                    <a:pt x="11" y="16"/>
                    <a:pt x="12" y="17"/>
                  </a:cubicBezTo>
                  <a:cubicBezTo>
                    <a:pt x="12" y="17"/>
                    <a:pt x="13" y="17"/>
                    <a:pt x="13" y="17"/>
                  </a:cubicBezTo>
                  <a:cubicBezTo>
                    <a:pt x="13" y="18"/>
                    <a:pt x="13" y="18"/>
                    <a:pt x="13" y="18"/>
                  </a:cubicBezTo>
                  <a:lnTo>
                    <a:pt x="13" y="17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6D6A4A25-12AD-A230-9345-3E48C244D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883" y="3042562"/>
              <a:ext cx="314022" cy="343269"/>
            </a:xfrm>
            <a:custGeom>
              <a:avLst/>
              <a:gdLst>
                <a:gd name="T0" fmla="*/ 65 w 42"/>
                <a:gd name="T1" fmla="*/ 180 h 51"/>
                <a:gd name="T2" fmla="*/ 54 w 42"/>
                <a:gd name="T3" fmla="*/ 184 h 51"/>
                <a:gd name="T4" fmla="*/ 43 w 42"/>
                <a:gd name="T5" fmla="*/ 184 h 51"/>
                <a:gd name="T6" fmla="*/ 36 w 42"/>
                <a:gd name="T7" fmla="*/ 184 h 51"/>
                <a:gd name="T8" fmla="*/ 36 w 42"/>
                <a:gd name="T9" fmla="*/ 184 h 51"/>
                <a:gd name="T10" fmla="*/ 36 w 42"/>
                <a:gd name="T11" fmla="*/ 180 h 51"/>
                <a:gd name="T12" fmla="*/ 40 w 42"/>
                <a:gd name="T13" fmla="*/ 170 h 51"/>
                <a:gd name="T14" fmla="*/ 29 w 42"/>
                <a:gd name="T15" fmla="*/ 159 h 51"/>
                <a:gd name="T16" fmla="*/ 29 w 42"/>
                <a:gd name="T17" fmla="*/ 144 h 51"/>
                <a:gd name="T18" fmla="*/ 14 w 42"/>
                <a:gd name="T19" fmla="*/ 148 h 51"/>
                <a:gd name="T20" fmla="*/ 11 w 42"/>
                <a:gd name="T21" fmla="*/ 137 h 51"/>
                <a:gd name="T22" fmla="*/ 4 w 42"/>
                <a:gd name="T23" fmla="*/ 137 h 51"/>
                <a:gd name="T24" fmla="*/ 7 w 42"/>
                <a:gd name="T25" fmla="*/ 126 h 51"/>
                <a:gd name="T26" fmla="*/ 4 w 42"/>
                <a:gd name="T27" fmla="*/ 112 h 51"/>
                <a:gd name="T28" fmla="*/ 7 w 42"/>
                <a:gd name="T29" fmla="*/ 101 h 51"/>
                <a:gd name="T30" fmla="*/ 14 w 42"/>
                <a:gd name="T31" fmla="*/ 90 h 51"/>
                <a:gd name="T32" fmla="*/ 11 w 42"/>
                <a:gd name="T33" fmla="*/ 79 h 51"/>
                <a:gd name="T34" fmla="*/ 4 w 42"/>
                <a:gd name="T35" fmla="*/ 72 h 51"/>
                <a:gd name="T36" fmla="*/ 4 w 42"/>
                <a:gd name="T37" fmla="*/ 54 h 51"/>
                <a:gd name="T38" fmla="*/ 4 w 42"/>
                <a:gd name="T39" fmla="*/ 29 h 51"/>
                <a:gd name="T40" fmla="*/ 14 w 42"/>
                <a:gd name="T41" fmla="*/ 40 h 51"/>
                <a:gd name="T42" fmla="*/ 33 w 42"/>
                <a:gd name="T43" fmla="*/ 51 h 51"/>
                <a:gd name="T44" fmla="*/ 54 w 42"/>
                <a:gd name="T45" fmla="*/ 36 h 51"/>
                <a:gd name="T46" fmla="*/ 65 w 42"/>
                <a:gd name="T47" fmla="*/ 47 h 51"/>
                <a:gd name="T48" fmla="*/ 69 w 42"/>
                <a:gd name="T49" fmla="*/ 32 h 51"/>
                <a:gd name="T50" fmla="*/ 62 w 42"/>
                <a:gd name="T51" fmla="*/ 22 h 51"/>
                <a:gd name="T52" fmla="*/ 65 w 42"/>
                <a:gd name="T53" fmla="*/ 11 h 51"/>
                <a:gd name="T54" fmla="*/ 76 w 42"/>
                <a:gd name="T55" fmla="*/ 11 h 51"/>
                <a:gd name="T56" fmla="*/ 83 w 42"/>
                <a:gd name="T57" fmla="*/ 7 h 51"/>
                <a:gd name="T58" fmla="*/ 94 w 42"/>
                <a:gd name="T59" fmla="*/ 4 h 51"/>
                <a:gd name="T60" fmla="*/ 101 w 42"/>
                <a:gd name="T61" fmla="*/ 7 h 51"/>
                <a:gd name="T62" fmla="*/ 109 w 42"/>
                <a:gd name="T63" fmla="*/ 7 h 51"/>
                <a:gd name="T64" fmla="*/ 112 w 42"/>
                <a:gd name="T65" fmla="*/ 18 h 51"/>
                <a:gd name="T66" fmla="*/ 109 w 42"/>
                <a:gd name="T67" fmla="*/ 43 h 51"/>
                <a:gd name="T68" fmla="*/ 109 w 42"/>
                <a:gd name="T69" fmla="*/ 51 h 51"/>
                <a:gd name="T70" fmla="*/ 127 w 42"/>
                <a:gd name="T71" fmla="*/ 47 h 51"/>
                <a:gd name="T72" fmla="*/ 141 w 42"/>
                <a:gd name="T73" fmla="*/ 54 h 51"/>
                <a:gd name="T74" fmla="*/ 148 w 42"/>
                <a:gd name="T75" fmla="*/ 54 h 51"/>
                <a:gd name="T76" fmla="*/ 148 w 42"/>
                <a:gd name="T77" fmla="*/ 72 h 51"/>
                <a:gd name="T78" fmla="*/ 134 w 42"/>
                <a:gd name="T79" fmla="*/ 79 h 51"/>
                <a:gd name="T80" fmla="*/ 119 w 42"/>
                <a:gd name="T81" fmla="*/ 83 h 51"/>
                <a:gd name="T82" fmla="*/ 112 w 42"/>
                <a:gd name="T83" fmla="*/ 87 h 51"/>
                <a:gd name="T84" fmla="*/ 116 w 42"/>
                <a:gd name="T85" fmla="*/ 101 h 51"/>
                <a:gd name="T86" fmla="*/ 94 w 42"/>
                <a:gd name="T87" fmla="*/ 105 h 51"/>
                <a:gd name="T88" fmla="*/ 90 w 42"/>
                <a:gd name="T89" fmla="*/ 119 h 51"/>
                <a:gd name="T90" fmla="*/ 87 w 42"/>
                <a:gd name="T91" fmla="*/ 119 h 51"/>
                <a:gd name="T92" fmla="*/ 90 w 42"/>
                <a:gd name="T93" fmla="*/ 137 h 51"/>
                <a:gd name="T94" fmla="*/ 72 w 42"/>
                <a:gd name="T95" fmla="*/ 152 h 51"/>
                <a:gd name="T96" fmla="*/ 80 w 42"/>
                <a:gd name="T97" fmla="*/ 162 h 51"/>
                <a:gd name="T98" fmla="*/ 72 w 42"/>
                <a:gd name="T99" fmla="*/ 177 h 51"/>
                <a:gd name="T100" fmla="*/ 72 w 42"/>
                <a:gd name="T101" fmla="*/ 177 h 51"/>
                <a:gd name="T102" fmla="*/ 65 w 42"/>
                <a:gd name="T103" fmla="*/ 180 h 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2" h="51">
                  <a:moveTo>
                    <a:pt x="18" y="50"/>
                  </a:moveTo>
                  <a:cubicBezTo>
                    <a:pt x="18" y="50"/>
                    <a:pt x="16" y="51"/>
                    <a:pt x="15" y="51"/>
                  </a:cubicBezTo>
                  <a:cubicBezTo>
                    <a:pt x="15" y="51"/>
                    <a:pt x="13" y="51"/>
                    <a:pt x="12" y="51"/>
                  </a:cubicBezTo>
                  <a:cubicBezTo>
                    <a:pt x="12" y="51"/>
                    <a:pt x="11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49"/>
                    <a:pt x="11" y="47"/>
                    <a:pt x="11" y="47"/>
                  </a:cubicBezTo>
                  <a:cubicBezTo>
                    <a:pt x="10" y="46"/>
                    <a:pt x="7" y="46"/>
                    <a:pt x="8" y="44"/>
                  </a:cubicBezTo>
                  <a:cubicBezTo>
                    <a:pt x="8" y="41"/>
                    <a:pt x="9" y="39"/>
                    <a:pt x="8" y="40"/>
                  </a:cubicBezTo>
                  <a:cubicBezTo>
                    <a:pt x="7" y="40"/>
                    <a:pt x="5" y="42"/>
                    <a:pt x="4" y="41"/>
                  </a:cubicBezTo>
                  <a:cubicBezTo>
                    <a:pt x="4" y="41"/>
                    <a:pt x="4" y="36"/>
                    <a:pt x="3" y="38"/>
                  </a:cubicBezTo>
                  <a:cubicBezTo>
                    <a:pt x="3" y="39"/>
                    <a:pt x="1" y="40"/>
                    <a:pt x="1" y="38"/>
                  </a:cubicBezTo>
                  <a:cubicBezTo>
                    <a:pt x="1" y="36"/>
                    <a:pt x="3" y="36"/>
                    <a:pt x="2" y="35"/>
                  </a:cubicBezTo>
                  <a:cubicBezTo>
                    <a:pt x="1" y="33"/>
                    <a:pt x="1" y="32"/>
                    <a:pt x="1" y="31"/>
                  </a:cubicBezTo>
                  <a:cubicBezTo>
                    <a:pt x="2" y="31"/>
                    <a:pt x="1" y="28"/>
                    <a:pt x="2" y="28"/>
                  </a:cubicBezTo>
                  <a:cubicBezTo>
                    <a:pt x="2" y="27"/>
                    <a:pt x="4" y="26"/>
                    <a:pt x="4" y="25"/>
                  </a:cubicBezTo>
                  <a:cubicBezTo>
                    <a:pt x="3" y="24"/>
                    <a:pt x="4" y="23"/>
                    <a:pt x="3" y="22"/>
                  </a:cubicBezTo>
                  <a:cubicBezTo>
                    <a:pt x="1" y="21"/>
                    <a:pt x="1" y="20"/>
                    <a:pt x="1" y="20"/>
                  </a:cubicBezTo>
                  <a:cubicBezTo>
                    <a:pt x="1" y="20"/>
                    <a:pt x="1" y="18"/>
                    <a:pt x="1" y="15"/>
                  </a:cubicBezTo>
                  <a:cubicBezTo>
                    <a:pt x="0" y="12"/>
                    <a:pt x="0" y="8"/>
                    <a:pt x="1" y="8"/>
                  </a:cubicBezTo>
                  <a:cubicBezTo>
                    <a:pt x="3" y="9"/>
                    <a:pt x="3" y="9"/>
                    <a:pt x="4" y="11"/>
                  </a:cubicBezTo>
                  <a:cubicBezTo>
                    <a:pt x="6" y="12"/>
                    <a:pt x="4" y="16"/>
                    <a:pt x="9" y="14"/>
                  </a:cubicBezTo>
                  <a:cubicBezTo>
                    <a:pt x="14" y="11"/>
                    <a:pt x="14" y="6"/>
                    <a:pt x="15" y="10"/>
                  </a:cubicBezTo>
                  <a:cubicBezTo>
                    <a:pt x="15" y="13"/>
                    <a:pt x="17" y="15"/>
                    <a:pt x="18" y="13"/>
                  </a:cubicBezTo>
                  <a:cubicBezTo>
                    <a:pt x="19" y="12"/>
                    <a:pt x="21" y="10"/>
                    <a:pt x="19" y="9"/>
                  </a:cubicBezTo>
                  <a:cubicBezTo>
                    <a:pt x="17" y="8"/>
                    <a:pt x="17" y="6"/>
                    <a:pt x="17" y="6"/>
                  </a:cubicBezTo>
                  <a:cubicBezTo>
                    <a:pt x="17" y="6"/>
                    <a:pt x="17" y="3"/>
                    <a:pt x="18" y="3"/>
                  </a:cubicBezTo>
                  <a:cubicBezTo>
                    <a:pt x="20" y="3"/>
                    <a:pt x="19" y="2"/>
                    <a:pt x="21" y="3"/>
                  </a:cubicBezTo>
                  <a:cubicBezTo>
                    <a:pt x="22" y="4"/>
                    <a:pt x="22" y="3"/>
                    <a:pt x="23" y="2"/>
                  </a:cubicBezTo>
                  <a:cubicBezTo>
                    <a:pt x="25" y="2"/>
                    <a:pt x="24" y="0"/>
                    <a:pt x="26" y="1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4"/>
                    <a:pt x="31" y="5"/>
                  </a:cubicBezTo>
                  <a:cubicBezTo>
                    <a:pt x="33" y="7"/>
                    <a:pt x="30" y="11"/>
                    <a:pt x="30" y="12"/>
                  </a:cubicBezTo>
                  <a:cubicBezTo>
                    <a:pt x="30" y="13"/>
                    <a:pt x="27" y="14"/>
                    <a:pt x="30" y="14"/>
                  </a:cubicBezTo>
                  <a:cubicBezTo>
                    <a:pt x="33" y="14"/>
                    <a:pt x="31" y="11"/>
                    <a:pt x="35" y="13"/>
                  </a:cubicBezTo>
                  <a:cubicBezTo>
                    <a:pt x="38" y="15"/>
                    <a:pt x="36" y="15"/>
                    <a:pt x="39" y="15"/>
                  </a:cubicBezTo>
                  <a:cubicBezTo>
                    <a:pt x="41" y="15"/>
                    <a:pt x="41" y="13"/>
                    <a:pt x="41" y="15"/>
                  </a:cubicBezTo>
                  <a:cubicBezTo>
                    <a:pt x="42" y="17"/>
                    <a:pt x="42" y="19"/>
                    <a:pt x="41" y="20"/>
                  </a:cubicBezTo>
                  <a:cubicBezTo>
                    <a:pt x="39" y="21"/>
                    <a:pt x="37" y="22"/>
                    <a:pt x="37" y="22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0" y="21"/>
                    <a:pt x="31" y="24"/>
                  </a:cubicBezTo>
                  <a:cubicBezTo>
                    <a:pt x="33" y="26"/>
                    <a:pt x="36" y="26"/>
                    <a:pt x="32" y="28"/>
                  </a:cubicBezTo>
                  <a:cubicBezTo>
                    <a:pt x="28" y="31"/>
                    <a:pt x="26" y="27"/>
                    <a:pt x="26" y="29"/>
                  </a:cubicBezTo>
                  <a:cubicBezTo>
                    <a:pt x="27" y="32"/>
                    <a:pt x="26" y="32"/>
                    <a:pt x="25" y="33"/>
                  </a:cubicBezTo>
                  <a:cubicBezTo>
                    <a:pt x="23" y="34"/>
                    <a:pt x="23" y="31"/>
                    <a:pt x="24" y="33"/>
                  </a:cubicBezTo>
                  <a:cubicBezTo>
                    <a:pt x="25" y="36"/>
                    <a:pt x="27" y="36"/>
                    <a:pt x="25" y="38"/>
                  </a:cubicBezTo>
                  <a:cubicBezTo>
                    <a:pt x="23" y="40"/>
                    <a:pt x="19" y="40"/>
                    <a:pt x="20" y="42"/>
                  </a:cubicBezTo>
                  <a:cubicBezTo>
                    <a:pt x="21" y="43"/>
                    <a:pt x="25" y="41"/>
                    <a:pt x="22" y="45"/>
                  </a:cubicBezTo>
                  <a:cubicBezTo>
                    <a:pt x="21" y="47"/>
                    <a:pt x="20" y="48"/>
                    <a:pt x="20" y="49"/>
                  </a:cubicBezTo>
                  <a:cubicBezTo>
                    <a:pt x="20" y="49"/>
                    <a:pt x="19" y="49"/>
                    <a:pt x="20" y="49"/>
                  </a:cubicBezTo>
                  <a:lnTo>
                    <a:pt x="18" y="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4259532A-5764-33D8-E5F3-3C0AE0C4A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959" y="3372772"/>
              <a:ext cx="966856" cy="1182785"/>
            </a:xfrm>
            <a:custGeom>
              <a:avLst/>
              <a:gdLst>
                <a:gd name="T0" fmla="*/ 33 w 129"/>
                <a:gd name="T1" fmla="*/ 453 h 175"/>
                <a:gd name="T2" fmla="*/ 15 w 129"/>
                <a:gd name="T3" fmla="*/ 417 h 175"/>
                <a:gd name="T4" fmla="*/ 15 w 129"/>
                <a:gd name="T5" fmla="*/ 373 h 175"/>
                <a:gd name="T6" fmla="*/ 4 w 129"/>
                <a:gd name="T7" fmla="*/ 341 h 175"/>
                <a:gd name="T8" fmla="*/ 15 w 129"/>
                <a:gd name="T9" fmla="*/ 290 h 175"/>
                <a:gd name="T10" fmla="*/ 33 w 129"/>
                <a:gd name="T11" fmla="*/ 275 h 175"/>
                <a:gd name="T12" fmla="*/ 51 w 129"/>
                <a:gd name="T13" fmla="*/ 221 h 175"/>
                <a:gd name="T14" fmla="*/ 69 w 129"/>
                <a:gd name="T15" fmla="*/ 167 h 175"/>
                <a:gd name="T16" fmla="*/ 73 w 129"/>
                <a:gd name="T17" fmla="*/ 152 h 175"/>
                <a:gd name="T18" fmla="*/ 69 w 129"/>
                <a:gd name="T19" fmla="*/ 130 h 175"/>
                <a:gd name="T20" fmla="*/ 112 w 129"/>
                <a:gd name="T21" fmla="*/ 127 h 175"/>
                <a:gd name="T22" fmla="*/ 127 w 129"/>
                <a:gd name="T23" fmla="*/ 127 h 175"/>
                <a:gd name="T24" fmla="*/ 160 w 129"/>
                <a:gd name="T25" fmla="*/ 91 h 175"/>
                <a:gd name="T26" fmla="*/ 160 w 129"/>
                <a:gd name="T27" fmla="*/ 47 h 175"/>
                <a:gd name="T28" fmla="*/ 138 w 129"/>
                <a:gd name="T29" fmla="*/ 7 h 175"/>
                <a:gd name="T30" fmla="*/ 178 w 129"/>
                <a:gd name="T31" fmla="*/ 4 h 175"/>
                <a:gd name="T32" fmla="*/ 196 w 129"/>
                <a:gd name="T33" fmla="*/ 0 h 175"/>
                <a:gd name="T34" fmla="*/ 185 w 129"/>
                <a:gd name="T35" fmla="*/ 22 h 175"/>
                <a:gd name="T36" fmla="*/ 207 w 129"/>
                <a:gd name="T37" fmla="*/ 43 h 175"/>
                <a:gd name="T38" fmla="*/ 225 w 129"/>
                <a:gd name="T39" fmla="*/ 65 h 175"/>
                <a:gd name="T40" fmla="*/ 254 w 129"/>
                <a:gd name="T41" fmla="*/ 62 h 175"/>
                <a:gd name="T42" fmla="*/ 247 w 129"/>
                <a:gd name="T43" fmla="*/ 94 h 175"/>
                <a:gd name="T44" fmla="*/ 272 w 129"/>
                <a:gd name="T45" fmla="*/ 98 h 175"/>
                <a:gd name="T46" fmla="*/ 312 w 129"/>
                <a:gd name="T47" fmla="*/ 76 h 175"/>
                <a:gd name="T48" fmla="*/ 337 w 129"/>
                <a:gd name="T49" fmla="*/ 69 h 175"/>
                <a:gd name="T50" fmla="*/ 370 w 129"/>
                <a:gd name="T51" fmla="*/ 69 h 175"/>
                <a:gd name="T52" fmla="*/ 403 w 129"/>
                <a:gd name="T53" fmla="*/ 98 h 175"/>
                <a:gd name="T54" fmla="*/ 424 w 129"/>
                <a:gd name="T55" fmla="*/ 112 h 175"/>
                <a:gd name="T56" fmla="*/ 435 w 129"/>
                <a:gd name="T57" fmla="*/ 120 h 175"/>
                <a:gd name="T58" fmla="*/ 421 w 129"/>
                <a:gd name="T59" fmla="*/ 188 h 175"/>
                <a:gd name="T60" fmla="*/ 450 w 129"/>
                <a:gd name="T61" fmla="*/ 235 h 175"/>
                <a:gd name="T62" fmla="*/ 450 w 129"/>
                <a:gd name="T63" fmla="*/ 268 h 175"/>
                <a:gd name="T64" fmla="*/ 457 w 129"/>
                <a:gd name="T65" fmla="*/ 348 h 175"/>
                <a:gd name="T66" fmla="*/ 385 w 129"/>
                <a:gd name="T67" fmla="*/ 384 h 175"/>
                <a:gd name="T68" fmla="*/ 345 w 129"/>
                <a:gd name="T69" fmla="*/ 453 h 175"/>
                <a:gd name="T70" fmla="*/ 385 w 129"/>
                <a:gd name="T71" fmla="*/ 493 h 175"/>
                <a:gd name="T72" fmla="*/ 406 w 129"/>
                <a:gd name="T73" fmla="*/ 525 h 175"/>
                <a:gd name="T74" fmla="*/ 395 w 129"/>
                <a:gd name="T75" fmla="*/ 554 h 175"/>
                <a:gd name="T76" fmla="*/ 359 w 129"/>
                <a:gd name="T77" fmla="*/ 576 h 175"/>
                <a:gd name="T78" fmla="*/ 363 w 129"/>
                <a:gd name="T79" fmla="*/ 605 h 175"/>
                <a:gd name="T80" fmla="*/ 337 w 129"/>
                <a:gd name="T81" fmla="*/ 605 h 175"/>
                <a:gd name="T82" fmla="*/ 272 w 129"/>
                <a:gd name="T83" fmla="*/ 627 h 175"/>
                <a:gd name="T84" fmla="*/ 236 w 129"/>
                <a:gd name="T85" fmla="*/ 630 h 175"/>
                <a:gd name="T86" fmla="*/ 207 w 129"/>
                <a:gd name="T87" fmla="*/ 623 h 175"/>
                <a:gd name="T88" fmla="*/ 174 w 129"/>
                <a:gd name="T89" fmla="*/ 616 h 175"/>
                <a:gd name="T90" fmla="*/ 138 w 129"/>
                <a:gd name="T91" fmla="*/ 609 h 175"/>
                <a:gd name="T92" fmla="*/ 94 w 129"/>
                <a:gd name="T93" fmla="*/ 620 h 175"/>
                <a:gd name="T94" fmla="*/ 76 w 129"/>
                <a:gd name="T95" fmla="*/ 609 h 175"/>
                <a:gd name="T96" fmla="*/ 102 w 129"/>
                <a:gd name="T97" fmla="*/ 522 h 175"/>
                <a:gd name="T98" fmla="*/ 54 w 129"/>
                <a:gd name="T99" fmla="*/ 485 h 17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29" h="175">
                  <a:moveTo>
                    <a:pt x="10" y="133"/>
                  </a:moveTo>
                  <a:cubicBezTo>
                    <a:pt x="10" y="133"/>
                    <a:pt x="10" y="131"/>
                    <a:pt x="10" y="130"/>
                  </a:cubicBezTo>
                  <a:cubicBezTo>
                    <a:pt x="11" y="128"/>
                    <a:pt x="10" y="128"/>
                    <a:pt x="9" y="125"/>
                  </a:cubicBezTo>
                  <a:cubicBezTo>
                    <a:pt x="8" y="124"/>
                    <a:pt x="9" y="122"/>
                    <a:pt x="8" y="120"/>
                  </a:cubicBezTo>
                  <a:cubicBezTo>
                    <a:pt x="8" y="118"/>
                    <a:pt x="5" y="117"/>
                    <a:pt x="4" y="116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3" y="112"/>
                    <a:pt x="4" y="112"/>
                    <a:pt x="5" y="109"/>
                  </a:cubicBezTo>
                  <a:cubicBezTo>
                    <a:pt x="7" y="107"/>
                    <a:pt x="4" y="103"/>
                    <a:pt x="4" y="103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4" y="103"/>
                    <a:pt x="4" y="103"/>
                    <a:pt x="4" y="103"/>
                  </a:cubicBezTo>
                  <a:cubicBezTo>
                    <a:pt x="4" y="101"/>
                    <a:pt x="3" y="99"/>
                    <a:pt x="2" y="98"/>
                  </a:cubicBezTo>
                  <a:cubicBezTo>
                    <a:pt x="2" y="97"/>
                    <a:pt x="0" y="96"/>
                    <a:pt x="1" y="94"/>
                  </a:cubicBezTo>
                  <a:cubicBezTo>
                    <a:pt x="2" y="94"/>
                    <a:pt x="3" y="92"/>
                    <a:pt x="4" y="91"/>
                  </a:cubicBezTo>
                  <a:cubicBezTo>
                    <a:pt x="2" y="90"/>
                    <a:pt x="1" y="86"/>
                    <a:pt x="1" y="83"/>
                  </a:cubicBezTo>
                  <a:cubicBezTo>
                    <a:pt x="1" y="82"/>
                    <a:pt x="2" y="79"/>
                    <a:pt x="4" y="80"/>
                  </a:cubicBezTo>
                  <a:cubicBezTo>
                    <a:pt x="4" y="79"/>
                    <a:pt x="4" y="78"/>
                    <a:pt x="4" y="77"/>
                  </a:cubicBezTo>
                  <a:cubicBezTo>
                    <a:pt x="5" y="77"/>
                    <a:pt x="6" y="78"/>
                    <a:pt x="7" y="78"/>
                  </a:cubicBezTo>
                  <a:cubicBezTo>
                    <a:pt x="7" y="78"/>
                    <a:pt x="7" y="76"/>
                    <a:pt x="9" y="76"/>
                  </a:cubicBezTo>
                  <a:cubicBezTo>
                    <a:pt x="10" y="76"/>
                    <a:pt x="10" y="77"/>
                    <a:pt x="11" y="78"/>
                  </a:cubicBezTo>
                  <a:cubicBezTo>
                    <a:pt x="12" y="74"/>
                    <a:pt x="15" y="69"/>
                    <a:pt x="17" y="67"/>
                  </a:cubicBezTo>
                  <a:cubicBezTo>
                    <a:pt x="16" y="65"/>
                    <a:pt x="14" y="63"/>
                    <a:pt x="14" y="61"/>
                  </a:cubicBezTo>
                  <a:cubicBezTo>
                    <a:pt x="14" y="58"/>
                    <a:pt x="16" y="57"/>
                    <a:pt x="17" y="55"/>
                  </a:cubicBezTo>
                  <a:cubicBezTo>
                    <a:pt x="18" y="53"/>
                    <a:pt x="18" y="54"/>
                    <a:pt x="17" y="52"/>
                  </a:cubicBezTo>
                  <a:cubicBezTo>
                    <a:pt x="16" y="49"/>
                    <a:pt x="18" y="49"/>
                    <a:pt x="19" y="46"/>
                  </a:cubicBezTo>
                  <a:cubicBezTo>
                    <a:pt x="19" y="46"/>
                    <a:pt x="19" y="45"/>
                    <a:pt x="20" y="44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8" y="41"/>
                    <a:pt x="17" y="42"/>
                    <a:pt x="17" y="40"/>
                  </a:cubicBezTo>
                  <a:cubicBezTo>
                    <a:pt x="17" y="38"/>
                    <a:pt x="17" y="37"/>
                    <a:pt x="19" y="36"/>
                  </a:cubicBezTo>
                  <a:cubicBezTo>
                    <a:pt x="21" y="35"/>
                    <a:pt x="20" y="35"/>
                    <a:pt x="23" y="34"/>
                  </a:cubicBezTo>
                  <a:cubicBezTo>
                    <a:pt x="25" y="33"/>
                    <a:pt x="26" y="33"/>
                    <a:pt x="28" y="34"/>
                  </a:cubicBezTo>
                  <a:cubicBezTo>
                    <a:pt x="29" y="34"/>
                    <a:pt x="31" y="33"/>
                    <a:pt x="31" y="35"/>
                  </a:cubicBezTo>
                  <a:cubicBezTo>
                    <a:pt x="31" y="37"/>
                    <a:pt x="28" y="39"/>
                    <a:pt x="30" y="40"/>
                  </a:cubicBezTo>
                  <a:cubicBezTo>
                    <a:pt x="33" y="41"/>
                    <a:pt x="34" y="40"/>
                    <a:pt x="35" y="39"/>
                  </a:cubicBezTo>
                  <a:cubicBezTo>
                    <a:pt x="36" y="39"/>
                    <a:pt x="35" y="35"/>
                    <a:pt x="35" y="35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7" y="28"/>
                    <a:pt x="42" y="29"/>
                  </a:cubicBezTo>
                  <a:cubicBezTo>
                    <a:pt x="46" y="29"/>
                    <a:pt x="45" y="25"/>
                    <a:pt x="44" y="25"/>
                  </a:cubicBezTo>
                  <a:cubicBezTo>
                    <a:pt x="43" y="24"/>
                    <a:pt x="40" y="23"/>
                    <a:pt x="40" y="21"/>
                  </a:cubicBezTo>
                  <a:cubicBezTo>
                    <a:pt x="39" y="20"/>
                    <a:pt x="40" y="15"/>
                    <a:pt x="42" y="15"/>
                  </a:cubicBezTo>
                  <a:cubicBezTo>
                    <a:pt x="44" y="16"/>
                    <a:pt x="45" y="14"/>
                    <a:pt x="44" y="13"/>
                  </a:cubicBezTo>
                  <a:cubicBezTo>
                    <a:pt x="43" y="12"/>
                    <a:pt x="42" y="9"/>
                    <a:pt x="40" y="8"/>
                  </a:cubicBezTo>
                  <a:cubicBezTo>
                    <a:pt x="38" y="6"/>
                    <a:pt x="36" y="4"/>
                    <a:pt x="38" y="3"/>
                  </a:cubicBezTo>
                  <a:cubicBezTo>
                    <a:pt x="38" y="3"/>
                    <a:pt x="38" y="2"/>
                    <a:pt x="38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43" y="3"/>
                    <a:pt x="49" y="0"/>
                  </a:cubicBezTo>
                  <a:cubicBezTo>
                    <a:pt x="49" y="0"/>
                    <a:pt x="49" y="1"/>
                    <a:pt x="49" y="1"/>
                  </a:cubicBezTo>
                  <a:cubicBezTo>
                    <a:pt x="50" y="1"/>
                    <a:pt x="49" y="0"/>
                    <a:pt x="50" y="1"/>
                  </a:cubicBezTo>
                  <a:cubicBezTo>
                    <a:pt x="52" y="1"/>
                    <a:pt x="53" y="0"/>
                    <a:pt x="53" y="0"/>
                  </a:cubicBezTo>
                  <a:cubicBezTo>
                    <a:pt x="53" y="0"/>
                    <a:pt x="52" y="0"/>
                    <a:pt x="54" y="0"/>
                  </a:cubicBezTo>
                  <a:cubicBezTo>
                    <a:pt x="56" y="1"/>
                    <a:pt x="55" y="4"/>
                    <a:pt x="55" y="4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3" y="5"/>
                    <a:pt x="55" y="6"/>
                  </a:cubicBezTo>
                  <a:cubicBezTo>
                    <a:pt x="56" y="7"/>
                    <a:pt x="56" y="9"/>
                    <a:pt x="56" y="9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4" y="15"/>
                    <a:pt x="56" y="15"/>
                  </a:cubicBezTo>
                  <a:cubicBezTo>
                    <a:pt x="58" y="14"/>
                    <a:pt x="58" y="14"/>
                    <a:pt x="59" y="16"/>
                  </a:cubicBezTo>
                  <a:cubicBezTo>
                    <a:pt x="60" y="18"/>
                    <a:pt x="61" y="19"/>
                    <a:pt x="62" y="18"/>
                  </a:cubicBezTo>
                  <a:cubicBezTo>
                    <a:pt x="63" y="17"/>
                    <a:pt x="64" y="16"/>
                    <a:pt x="65" y="18"/>
                  </a:cubicBezTo>
                  <a:cubicBezTo>
                    <a:pt x="66" y="19"/>
                    <a:pt x="66" y="21"/>
                    <a:pt x="67" y="20"/>
                  </a:cubicBezTo>
                  <a:cubicBezTo>
                    <a:pt x="69" y="18"/>
                    <a:pt x="69" y="17"/>
                    <a:pt x="70" y="17"/>
                  </a:cubicBezTo>
                  <a:cubicBezTo>
                    <a:pt x="71" y="17"/>
                    <a:pt x="72" y="17"/>
                    <a:pt x="72" y="18"/>
                  </a:cubicBezTo>
                  <a:cubicBezTo>
                    <a:pt x="73" y="19"/>
                    <a:pt x="73" y="20"/>
                    <a:pt x="71" y="22"/>
                  </a:cubicBezTo>
                  <a:cubicBezTo>
                    <a:pt x="69" y="24"/>
                    <a:pt x="67" y="24"/>
                    <a:pt x="68" y="26"/>
                  </a:cubicBezTo>
                  <a:cubicBezTo>
                    <a:pt x="69" y="28"/>
                    <a:pt x="66" y="32"/>
                    <a:pt x="69" y="29"/>
                  </a:cubicBezTo>
                  <a:cubicBezTo>
                    <a:pt x="71" y="27"/>
                    <a:pt x="72" y="26"/>
                    <a:pt x="72" y="26"/>
                  </a:cubicBezTo>
                  <a:cubicBezTo>
                    <a:pt x="72" y="26"/>
                    <a:pt x="73" y="26"/>
                    <a:pt x="75" y="27"/>
                  </a:cubicBezTo>
                  <a:cubicBezTo>
                    <a:pt x="77" y="28"/>
                    <a:pt x="78" y="31"/>
                    <a:pt x="79" y="28"/>
                  </a:cubicBezTo>
                  <a:cubicBezTo>
                    <a:pt x="80" y="25"/>
                    <a:pt x="81" y="23"/>
                    <a:pt x="82" y="22"/>
                  </a:cubicBezTo>
                  <a:cubicBezTo>
                    <a:pt x="83" y="22"/>
                    <a:pt x="84" y="21"/>
                    <a:pt x="86" y="21"/>
                  </a:cubicBezTo>
                  <a:cubicBezTo>
                    <a:pt x="87" y="20"/>
                    <a:pt x="89" y="21"/>
                    <a:pt x="90" y="19"/>
                  </a:cubicBezTo>
                  <a:cubicBezTo>
                    <a:pt x="91" y="16"/>
                    <a:pt x="93" y="15"/>
                    <a:pt x="94" y="16"/>
                  </a:cubicBezTo>
                  <a:cubicBezTo>
                    <a:pt x="96" y="17"/>
                    <a:pt x="93" y="18"/>
                    <a:pt x="93" y="19"/>
                  </a:cubicBezTo>
                  <a:cubicBezTo>
                    <a:pt x="93" y="19"/>
                    <a:pt x="95" y="20"/>
                    <a:pt x="96" y="19"/>
                  </a:cubicBezTo>
                  <a:cubicBezTo>
                    <a:pt x="97" y="18"/>
                    <a:pt x="99" y="17"/>
                    <a:pt x="100" y="17"/>
                  </a:cubicBezTo>
                  <a:cubicBezTo>
                    <a:pt x="101" y="17"/>
                    <a:pt x="101" y="18"/>
                    <a:pt x="102" y="19"/>
                  </a:cubicBezTo>
                  <a:cubicBezTo>
                    <a:pt x="104" y="21"/>
                    <a:pt x="105" y="21"/>
                    <a:pt x="106" y="21"/>
                  </a:cubicBezTo>
                  <a:cubicBezTo>
                    <a:pt x="107" y="21"/>
                    <a:pt x="105" y="22"/>
                    <a:pt x="107" y="23"/>
                  </a:cubicBezTo>
                  <a:cubicBezTo>
                    <a:pt x="110" y="24"/>
                    <a:pt x="111" y="26"/>
                    <a:pt x="111" y="27"/>
                  </a:cubicBezTo>
                  <a:cubicBezTo>
                    <a:pt x="111" y="29"/>
                    <a:pt x="109" y="29"/>
                    <a:pt x="109" y="30"/>
                  </a:cubicBezTo>
                  <a:cubicBezTo>
                    <a:pt x="110" y="31"/>
                    <a:pt x="112" y="32"/>
                    <a:pt x="113" y="31"/>
                  </a:cubicBezTo>
                  <a:cubicBezTo>
                    <a:pt x="115" y="31"/>
                    <a:pt x="116" y="30"/>
                    <a:pt x="117" y="31"/>
                  </a:cubicBezTo>
                  <a:cubicBezTo>
                    <a:pt x="118" y="32"/>
                    <a:pt x="118" y="33"/>
                    <a:pt x="119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34"/>
                    <a:pt x="122" y="37"/>
                    <a:pt x="122" y="38"/>
                  </a:cubicBezTo>
                  <a:cubicBezTo>
                    <a:pt x="122" y="39"/>
                    <a:pt x="122" y="41"/>
                    <a:pt x="122" y="42"/>
                  </a:cubicBezTo>
                  <a:cubicBezTo>
                    <a:pt x="121" y="46"/>
                    <a:pt x="118" y="49"/>
                    <a:pt x="116" y="52"/>
                  </a:cubicBezTo>
                  <a:cubicBezTo>
                    <a:pt x="117" y="55"/>
                    <a:pt x="122" y="55"/>
                    <a:pt x="122" y="59"/>
                  </a:cubicBezTo>
                  <a:cubicBezTo>
                    <a:pt x="122" y="60"/>
                    <a:pt x="121" y="62"/>
                    <a:pt x="122" y="63"/>
                  </a:cubicBezTo>
                  <a:cubicBezTo>
                    <a:pt x="122" y="64"/>
                    <a:pt x="123" y="64"/>
                    <a:pt x="124" y="65"/>
                  </a:cubicBezTo>
                  <a:cubicBezTo>
                    <a:pt x="124" y="66"/>
                    <a:pt x="123" y="67"/>
                    <a:pt x="123" y="68"/>
                  </a:cubicBezTo>
                  <a:cubicBezTo>
                    <a:pt x="123" y="69"/>
                    <a:pt x="124" y="69"/>
                    <a:pt x="124" y="70"/>
                  </a:cubicBezTo>
                  <a:cubicBezTo>
                    <a:pt x="124" y="71"/>
                    <a:pt x="124" y="72"/>
                    <a:pt x="124" y="74"/>
                  </a:cubicBezTo>
                  <a:cubicBezTo>
                    <a:pt x="123" y="78"/>
                    <a:pt x="128" y="81"/>
                    <a:pt x="128" y="85"/>
                  </a:cubicBezTo>
                  <a:cubicBezTo>
                    <a:pt x="128" y="87"/>
                    <a:pt x="129" y="90"/>
                    <a:pt x="129" y="92"/>
                  </a:cubicBezTo>
                  <a:cubicBezTo>
                    <a:pt x="128" y="94"/>
                    <a:pt x="127" y="95"/>
                    <a:pt x="126" y="96"/>
                  </a:cubicBezTo>
                  <a:cubicBezTo>
                    <a:pt x="125" y="97"/>
                    <a:pt x="124" y="99"/>
                    <a:pt x="124" y="101"/>
                  </a:cubicBezTo>
                  <a:cubicBezTo>
                    <a:pt x="121" y="100"/>
                    <a:pt x="119" y="97"/>
                    <a:pt x="117" y="96"/>
                  </a:cubicBezTo>
                  <a:cubicBezTo>
                    <a:pt x="114" y="100"/>
                    <a:pt x="111" y="104"/>
                    <a:pt x="106" y="106"/>
                  </a:cubicBezTo>
                  <a:cubicBezTo>
                    <a:pt x="103" y="107"/>
                    <a:pt x="100" y="110"/>
                    <a:pt x="96" y="111"/>
                  </a:cubicBezTo>
                  <a:cubicBezTo>
                    <a:pt x="94" y="112"/>
                    <a:pt x="91" y="113"/>
                    <a:pt x="89" y="113"/>
                  </a:cubicBezTo>
                  <a:cubicBezTo>
                    <a:pt x="91" y="117"/>
                    <a:pt x="94" y="121"/>
                    <a:pt x="95" y="125"/>
                  </a:cubicBezTo>
                  <a:cubicBezTo>
                    <a:pt x="97" y="129"/>
                    <a:pt x="98" y="129"/>
                    <a:pt x="101" y="130"/>
                  </a:cubicBezTo>
                  <a:cubicBezTo>
                    <a:pt x="102" y="132"/>
                    <a:pt x="101" y="135"/>
                    <a:pt x="101" y="137"/>
                  </a:cubicBezTo>
                  <a:cubicBezTo>
                    <a:pt x="102" y="136"/>
                    <a:pt x="104" y="135"/>
                    <a:pt x="106" y="136"/>
                  </a:cubicBezTo>
                  <a:cubicBezTo>
                    <a:pt x="106" y="138"/>
                    <a:pt x="106" y="141"/>
                    <a:pt x="108" y="142"/>
                  </a:cubicBezTo>
                  <a:cubicBezTo>
                    <a:pt x="108" y="142"/>
                    <a:pt x="110" y="143"/>
                    <a:pt x="110" y="144"/>
                  </a:cubicBezTo>
                  <a:cubicBezTo>
                    <a:pt x="111" y="144"/>
                    <a:pt x="111" y="145"/>
                    <a:pt x="112" y="145"/>
                  </a:cubicBezTo>
                  <a:cubicBezTo>
                    <a:pt x="112" y="146"/>
                    <a:pt x="112" y="146"/>
                    <a:pt x="112" y="146"/>
                  </a:cubicBezTo>
                  <a:cubicBezTo>
                    <a:pt x="112" y="146"/>
                    <a:pt x="112" y="146"/>
                    <a:pt x="112" y="146"/>
                  </a:cubicBezTo>
                  <a:cubicBezTo>
                    <a:pt x="110" y="148"/>
                    <a:pt x="109" y="151"/>
                    <a:pt x="109" y="153"/>
                  </a:cubicBezTo>
                  <a:cubicBezTo>
                    <a:pt x="108" y="153"/>
                    <a:pt x="108" y="152"/>
                    <a:pt x="107" y="152"/>
                  </a:cubicBezTo>
                  <a:cubicBezTo>
                    <a:pt x="106" y="152"/>
                    <a:pt x="106" y="153"/>
                    <a:pt x="105" y="153"/>
                  </a:cubicBezTo>
                  <a:cubicBezTo>
                    <a:pt x="103" y="155"/>
                    <a:pt x="100" y="157"/>
                    <a:pt x="99" y="159"/>
                  </a:cubicBezTo>
                  <a:cubicBezTo>
                    <a:pt x="100" y="161"/>
                    <a:pt x="101" y="161"/>
                    <a:pt x="102" y="162"/>
                  </a:cubicBezTo>
                  <a:cubicBezTo>
                    <a:pt x="102" y="164"/>
                    <a:pt x="103" y="167"/>
                    <a:pt x="103" y="168"/>
                  </a:cubicBezTo>
                  <a:cubicBezTo>
                    <a:pt x="102" y="168"/>
                    <a:pt x="101" y="167"/>
                    <a:pt x="100" y="167"/>
                  </a:cubicBezTo>
                  <a:cubicBezTo>
                    <a:pt x="100" y="167"/>
                    <a:pt x="99" y="167"/>
                    <a:pt x="98" y="167"/>
                  </a:cubicBezTo>
                  <a:cubicBezTo>
                    <a:pt x="98" y="167"/>
                    <a:pt x="98" y="168"/>
                    <a:pt x="97" y="168"/>
                  </a:cubicBezTo>
                  <a:cubicBezTo>
                    <a:pt x="96" y="168"/>
                    <a:pt x="94" y="167"/>
                    <a:pt x="93" y="167"/>
                  </a:cubicBezTo>
                  <a:cubicBezTo>
                    <a:pt x="92" y="166"/>
                    <a:pt x="91" y="166"/>
                    <a:pt x="89" y="166"/>
                  </a:cubicBezTo>
                  <a:cubicBezTo>
                    <a:pt x="87" y="167"/>
                    <a:pt x="84" y="169"/>
                    <a:pt x="82" y="170"/>
                  </a:cubicBezTo>
                  <a:cubicBezTo>
                    <a:pt x="80" y="172"/>
                    <a:pt x="78" y="175"/>
                    <a:pt x="75" y="173"/>
                  </a:cubicBezTo>
                  <a:cubicBezTo>
                    <a:pt x="74" y="173"/>
                    <a:pt x="71" y="169"/>
                    <a:pt x="69" y="170"/>
                  </a:cubicBezTo>
                  <a:cubicBezTo>
                    <a:pt x="69" y="170"/>
                    <a:pt x="68" y="171"/>
                    <a:pt x="68" y="171"/>
                  </a:cubicBezTo>
                  <a:cubicBezTo>
                    <a:pt x="67" y="172"/>
                    <a:pt x="66" y="173"/>
                    <a:pt x="65" y="174"/>
                  </a:cubicBezTo>
                  <a:cubicBezTo>
                    <a:pt x="64" y="174"/>
                    <a:pt x="63" y="175"/>
                    <a:pt x="62" y="175"/>
                  </a:cubicBezTo>
                  <a:cubicBezTo>
                    <a:pt x="61" y="175"/>
                    <a:pt x="61" y="174"/>
                    <a:pt x="60" y="174"/>
                  </a:cubicBezTo>
                  <a:cubicBezTo>
                    <a:pt x="59" y="173"/>
                    <a:pt x="58" y="172"/>
                    <a:pt x="57" y="172"/>
                  </a:cubicBezTo>
                  <a:cubicBezTo>
                    <a:pt x="56" y="171"/>
                    <a:pt x="54" y="171"/>
                    <a:pt x="53" y="172"/>
                  </a:cubicBezTo>
                  <a:cubicBezTo>
                    <a:pt x="53" y="171"/>
                    <a:pt x="53" y="171"/>
                    <a:pt x="53" y="171"/>
                  </a:cubicBezTo>
                  <a:cubicBezTo>
                    <a:pt x="51" y="171"/>
                    <a:pt x="49" y="171"/>
                    <a:pt x="48" y="170"/>
                  </a:cubicBezTo>
                  <a:cubicBezTo>
                    <a:pt x="46" y="169"/>
                    <a:pt x="47" y="167"/>
                    <a:pt x="45" y="166"/>
                  </a:cubicBezTo>
                  <a:cubicBezTo>
                    <a:pt x="44" y="164"/>
                    <a:pt x="43" y="166"/>
                    <a:pt x="42" y="167"/>
                  </a:cubicBezTo>
                  <a:cubicBezTo>
                    <a:pt x="41" y="168"/>
                    <a:pt x="40" y="168"/>
                    <a:pt x="38" y="168"/>
                  </a:cubicBezTo>
                  <a:cubicBezTo>
                    <a:pt x="38" y="169"/>
                    <a:pt x="37" y="168"/>
                    <a:pt x="36" y="168"/>
                  </a:cubicBezTo>
                  <a:cubicBezTo>
                    <a:pt x="34" y="169"/>
                    <a:pt x="33" y="171"/>
                    <a:pt x="31" y="170"/>
                  </a:cubicBezTo>
                  <a:cubicBezTo>
                    <a:pt x="29" y="170"/>
                    <a:pt x="27" y="169"/>
                    <a:pt x="26" y="171"/>
                  </a:cubicBezTo>
                  <a:cubicBezTo>
                    <a:pt x="24" y="170"/>
                    <a:pt x="23" y="170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8"/>
                    <a:pt x="21" y="168"/>
                    <a:pt x="21" y="168"/>
                  </a:cubicBezTo>
                  <a:cubicBezTo>
                    <a:pt x="22" y="166"/>
                    <a:pt x="21" y="164"/>
                    <a:pt x="21" y="161"/>
                  </a:cubicBezTo>
                  <a:cubicBezTo>
                    <a:pt x="21" y="158"/>
                    <a:pt x="22" y="155"/>
                    <a:pt x="22" y="152"/>
                  </a:cubicBezTo>
                  <a:cubicBezTo>
                    <a:pt x="24" y="149"/>
                    <a:pt x="26" y="147"/>
                    <a:pt x="28" y="144"/>
                  </a:cubicBezTo>
                  <a:cubicBezTo>
                    <a:pt x="29" y="142"/>
                    <a:pt x="30" y="139"/>
                    <a:pt x="29" y="138"/>
                  </a:cubicBezTo>
                  <a:cubicBezTo>
                    <a:pt x="29" y="138"/>
                    <a:pt x="25" y="137"/>
                    <a:pt x="24" y="137"/>
                  </a:cubicBezTo>
                  <a:cubicBezTo>
                    <a:pt x="21" y="136"/>
                    <a:pt x="18" y="135"/>
                    <a:pt x="15" y="134"/>
                  </a:cubicBezTo>
                  <a:cubicBezTo>
                    <a:pt x="13" y="134"/>
                    <a:pt x="12" y="134"/>
                    <a:pt x="11" y="134"/>
                  </a:cubicBezTo>
                  <a:cubicBezTo>
                    <a:pt x="10" y="133"/>
                    <a:pt x="10" y="133"/>
                    <a:pt x="10" y="1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27">
              <a:extLst>
                <a:ext uri="{FF2B5EF4-FFF2-40B4-BE49-F238E27FC236}">
                  <a16:creationId xmlns:a16="http://schemas.microsoft.com/office/drawing/2014/main" id="{4EFD28C7-E34D-F205-2285-94D6D98E7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685" y="5380149"/>
              <a:ext cx="14462" cy="26118"/>
            </a:xfrm>
            <a:custGeom>
              <a:avLst/>
              <a:gdLst>
                <a:gd name="T0" fmla="*/ 0 w 7"/>
                <a:gd name="T1" fmla="*/ 14 h 14"/>
                <a:gd name="T2" fmla="*/ 7 w 7"/>
                <a:gd name="T3" fmla="*/ 0 h 14"/>
                <a:gd name="T4" fmla="*/ 0 w 7"/>
                <a:gd name="T5" fmla="*/ 14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14">
                  <a:moveTo>
                    <a:pt x="0" y="14"/>
                  </a:moveTo>
                  <a:lnTo>
                    <a:pt x="7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Line 128">
              <a:extLst>
                <a:ext uri="{FF2B5EF4-FFF2-40B4-BE49-F238E27FC236}">
                  <a16:creationId xmlns:a16="http://schemas.microsoft.com/office/drawing/2014/main" id="{92FF7F2F-67C9-7384-58F3-4C4A5E6920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05685" y="5380149"/>
              <a:ext cx="14462" cy="26118"/>
            </a:xfrm>
            <a:prstGeom prst="lin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29">
              <a:extLst>
                <a:ext uri="{FF2B5EF4-FFF2-40B4-BE49-F238E27FC236}">
                  <a16:creationId xmlns:a16="http://schemas.microsoft.com/office/drawing/2014/main" id="{10EEA365-543C-A056-A21F-BAEABBF62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455" y="3311207"/>
              <a:ext cx="495824" cy="641764"/>
            </a:xfrm>
            <a:custGeom>
              <a:avLst/>
              <a:gdLst>
                <a:gd name="T0" fmla="*/ 229 w 66"/>
                <a:gd name="T1" fmla="*/ 185 h 95"/>
                <a:gd name="T2" fmla="*/ 218 w 66"/>
                <a:gd name="T3" fmla="*/ 138 h 95"/>
                <a:gd name="T4" fmla="*/ 225 w 66"/>
                <a:gd name="T5" fmla="*/ 127 h 95"/>
                <a:gd name="T6" fmla="*/ 204 w 66"/>
                <a:gd name="T7" fmla="*/ 123 h 95"/>
                <a:gd name="T8" fmla="*/ 185 w 66"/>
                <a:gd name="T9" fmla="*/ 91 h 95"/>
                <a:gd name="T10" fmla="*/ 153 w 66"/>
                <a:gd name="T11" fmla="*/ 112 h 95"/>
                <a:gd name="T12" fmla="*/ 131 w 66"/>
                <a:gd name="T13" fmla="*/ 87 h 95"/>
                <a:gd name="T14" fmla="*/ 153 w 66"/>
                <a:gd name="T15" fmla="*/ 76 h 95"/>
                <a:gd name="T16" fmla="*/ 160 w 66"/>
                <a:gd name="T17" fmla="*/ 65 h 95"/>
                <a:gd name="T18" fmla="*/ 175 w 66"/>
                <a:gd name="T19" fmla="*/ 33 h 95"/>
                <a:gd name="T20" fmla="*/ 182 w 66"/>
                <a:gd name="T21" fmla="*/ 14 h 95"/>
                <a:gd name="T22" fmla="*/ 160 w 66"/>
                <a:gd name="T23" fmla="*/ 18 h 95"/>
                <a:gd name="T24" fmla="*/ 149 w 66"/>
                <a:gd name="T25" fmla="*/ 36 h 95"/>
                <a:gd name="T26" fmla="*/ 131 w 66"/>
                <a:gd name="T27" fmla="*/ 29 h 95"/>
                <a:gd name="T28" fmla="*/ 109 w 66"/>
                <a:gd name="T29" fmla="*/ 58 h 95"/>
                <a:gd name="T30" fmla="*/ 120 w 66"/>
                <a:gd name="T31" fmla="*/ 76 h 95"/>
                <a:gd name="T32" fmla="*/ 105 w 66"/>
                <a:gd name="T33" fmla="*/ 91 h 95"/>
                <a:gd name="T34" fmla="*/ 98 w 66"/>
                <a:gd name="T35" fmla="*/ 112 h 95"/>
                <a:gd name="T36" fmla="*/ 80 w 66"/>
                <a:gd name="T37" fmla="*/ 116 h 95"/>
                <a:gd name="T38" fmla="*/ 58 w 66"/>
                <a:gd name="T39" fmla="*/ 101 h 95"/>
                <a:gd name="T40" fmla="*/ 44 w 66"/>
                <a:gd name="T41" fmla="*/ 116 h 95"/>
                <a:gd name="T42" fmla="*/ 40 w 66"/>
                <a:gd name="T43" fmla="*/ 130 h 95"/>
                <a:gd name="T44" fmla="*/ 22 w 66"/>
                <a:gd name="T45" fmla="*/ 138 h 95"/>
                <a:gd name="T46" fmla="*/ 44 w 66"/>
                <a:gd name="T47" fmla="*/ 152 h 95"/>
                <a:gd name="T48" fmla="*/ 47 w 66"/>
                <a:gd name="T49" fmla="*/ 156 h 95"/>
                <a:gd name="T50" fmla="*/ 29 w 66"/>
                <a:gd name="T51" fmla="*/ 170 h 95"/>
                <a:gd name="T52" fmla="*/ 40 w 66"/>
                <a:gd name="T53" fmla="*/ 185 h 95"/>
                <a:gd name="T54" fmla="*/ 58 w 66"/>
                <a:gd name="T55" fmla="*/ 196 h 95"/>
                <a:gd name="T56" fmla="*/ 84 w 66"/>
                <a:gd name="T57" fmla="*/ 196 h 95"/>
                <a:gd name="T58" fmla="*/ 84 w 66"/>
                <a:gd name="T59" fmla="*/ 174 h 95"/>
                <a:gd name="T60" fmla="*/ 87 w 66"/>
                <a:gd name="T61" fmla="*/ 192 h 95"/>
                <a:gd name="T62" fmla="*/ 73 w 66"/>
                <a:gd name="T63" fmla="*/ 206 h 95"/>
                <a:gd name="T64" fmla="*/ 62 w 66"/>
                <a:gd name="T65" fmla="*/ 225 h 95"/>
                <a:gd name="T66" fmla="*/ 47 w 66"/>
                <a:gd name="T67" fmla="*/ 250 h 95"/>
                <a:gd name="T68" fmla="*/ 55 w 66"/>
                <a:gd name="T69" fmla="*/ 257 h 95"/>
                <a:gd name="T70" fmla="*/ 73 w 66"/>
                <a:gd name="T71" fmla="*/ 253 h 95"/>
                <a:gd name="T72" fmla="*/ 91 w 66"/>
                <a:gd name="T73" fmla="*/ 235 h 95"/>
                <a:gd name="T74" fmla="*/ 84 w 66"/>
                <a:gd name="T75" fmla="*/ 257 h 95"/>
                <a:gd name="T76" fmla="*/ 44 w 66"/>
                <a:gd name="T77" fmla="*/ 272 h 95"/>
                <a:gd name="T78" fmla="*/ 33 w 66"/>
                <a:gd name="T79" fmla="*/ 286 h 95"/>
                <a:gd name="T80" fmla="*/ 11 w 66"/>
                <a:gd name="T81" fmla="*/ 293 h 95"/>
                <a:gd name="T82" fmla="*/ 15 w 66"/>
                <a:gd name="T83" fmla="*/ 315 h 95"/>
                <a:gd name="T84" fmla="*/ 33 w 66"/>
                <a:gd name="T85" fmla="*/ 322 h 95"/>
                <a:gd name="T86" fmla="*/ 51 w 66"/>
                <a:gd name="T87" fmla="*/ 311 h 95"/>
                <a:gd name="T88" fmla="*/ 29 w 66"/>
                <a:gd name="T89" fmla="*/ 337 h 95"/>
                <a:gd name="T90" fmla="*/ 47 w 66"/>
                <a:gd name="T91" fmla="*/ 326 h 95"/>
                <a:gd name="T92" fmla="*/ 47 w 66"/>
                <a:gd name="T93" fmla="*/ 337 h 95"/>
                <a:gd name="T94" fmla="*/ 62 w 66"/>
                <a:gd name="T95" fmla="*/ 333 h 95"/>
                <a:gd name="T96" fmla="*/ 105 w 66"/>
                <a:gd name="T97" fmla="*/ 333 h 95"/>
                <a:gd name="T98" fmla="*/ 131 w 66"/>
                <a:gd name="T99" fmla="*/ 308 h 95"/>
                <a:gd name="T100" fmla="*/ 164 w 66"/>
                <a:gd name="T101" fmla="*/ 293 h 95"/>
                <a:gd name="T102" fmla="*/ 185 w 66"/>
                <a:gd name="T103" fmla="*/ 286 h 95"/>
                <a:gd name="T104" fmla="*/ 204 w 66"/>
                <a:gd name="T105" fmla="*/ 290 h 95"/>
                <a:gd name="T106" fmla="*/ 225 w 66"/>
                <a:gd name="T107" fmla="*/ 275 h 95"/>
                <a:gd name="T108" fmla="*/ 229 w 66"/>
                <a:gd name="T109" fmla="*/ 253 h 95"/>
                <a:gd name="T110" fmla="*/ 233 w 66"/>
                <a:gd name="T111" fmla="*/ 203 h 9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66" h="95">
                  <a:moveTo>
                    <a:pt x="64" y="56"/>
                  </a:moveTo>
                  <a:cubicBezTo>
                    <a:pt x="64" y="55"/>
                    <a:pt x="64" y="52"/>
                    <a:pt x="63" y="51"/>
                  </a:cubicBezTo>
                  <a:cubicBezTo>
                    <a:pt x="62" y="49"/>
                    <a:pt x="61" y="46"/>
                    <a:pt x="61" y="43"/>
                  </a:cubicBezTo>
                  <a:cubicBezTo>
                    <a:pt x="60" y="41"/>
                    <a:pt x="59" y="39"/>
                    <a:pt x="60" y="38"/>
                  </a:cubicBezTo>
                  <a:cubicBezTo>
                    <a:pt x="62" y="37"/>
                    <a:pt x="61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5"/>
                    <a:pt x="62" y="33"/>
                    <a:pt x="61" y="32"/>
                  </a:cubicBezTo>
                  <a:cubicBezTo>
                    <a:pt x="59" y="31"/>
                    <a:pt x="57" y="34"/>
                    <a:pt x="56" y="34"/>
                  </a:cubicBezTo>
                  <a:cubicBezTo>
                    <a:pt x="55" y="34"/>
                    <a:pt x="56" y="30"/>
                    <a:pt x="56" y="30"/>
                  </a:cubicBezTo>
                  <a:cubicBezTo>
                    <a:pt x="56" y="30"/>
                    <a:pt x="52" y="25"/>
                    <a:pt x="51" y="25"/>
                  </a:cubicBezTo>
                  <a:cubicBezTo>
                    <a:pt x="50" y="25"/>
                    <a:pt x="49" y="30"/>
                    <a:pt x="48" y="31"/>
                  </a:cubicBezTo>
                  <a:cubicBezTo>
                    <a:pt x="47" y="33"/>
                    <a:pt x="42" y="31"/>
                    <a:pt x="42" y="31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6" y="26"/>
                    <a:pt x="36" y="24"/>
                  </a:cubicBezTo>
                  <a:cubicBezTo>
                    <a:pt x="36" y="22"/>
                    <a:pt x="40" y="23"/>
                    <a:pt x="40" y="23"/>
                  </a:cubicBezTo>
                  <a:cubicBezTo>
                    <a:pt x="40" y="23"/>
                    <a:pt x="41" y="22"/>
                    <a:pt x="42" y="21"/>
                  </a:cubicBezTo>
                  <a:cubicBezTo>
                    <a:pt x="43" y="20"/>
                    <a:pt x="39" y="19"/>
                    <a:pt x="40" y="18"/>
                  </a:cubicBezTo>
                  <a:cubicBezTo>
                    <a:pt x="41" y="17"/>
                    <a:pt x="43" y="18"/>
                    <a:pt x="44" y="18"/>
                  </a:cubicBezTo>
                  <a:cubicBezTo>
                    <a:pt x="45" y="18"/>
                    <a:pt x="45" y="16"/>
                    <a:pt x="45" y="16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7"/>
                    <a:pt x="52" y="5"/>
                    <a:pt x="50" y="4"/>
                  </a:cubicBezTo>
                  <a:cubicBezTo>
                    <a:pt x="47" y="3"/>
                    <a:pt x="48" y="0"/>
                    <a:pt x="47" y="2"/>
                  </a:cubicBezTo>
                  <a:cubicBezTo>
                    <a:pt x="46" y="3"/>
                    <a:pt x="42" y="3"/>
                    <a:pt x="44" y="5"/>
                  </a:cubicBezTo>
                  <a:cubicBezTo>
                    <a:pt x="45" y="8"/>
                    <a:pt x="46" y="8"/>
                    <a:pt x="45" y="10"/>
                  </a:cubicBezTo>
                  <a:cubicBezTo>
                    <a:pt x="43" y="12"/>
                    <a:pt x="41" y="13"/>
                    <a:pt x="41" y="10"/>
                  </a:cubicBezTo>
                  <a:cubicBezTo>
                    <a:pt x="41" y="8"/>
                    <a:pt x="41" y="5"/>
                    <a:pt x="39" y="5"/>
                  </a:cubicBezTo>
                  <a:cubicBezTo>
                    <a:pt x="38" y="6"/>
                    <a:pt x="37" y="6"/>
                    <a:pt x="36" y="8"/>
                  </a:cubicBezTo>
                  <a:cubicBezTo>
                    <a:pt x="34" y="11"/>
                    <a:pt x="30" y="8"/>
                    <a:pt x="31" y="11"/>
                  </a:cubicBezTo>
                  <a:cubicBezTo>
                    <a:pt x="32" y="14"/>
                    <a:pt x="34" y="15"/>
                    <a:pt x="30" y="16"/>
                  </a:cubicBezTo>
                  <a:cubicBezTo>
                    <a:pt x="26" y="17"/>
                    <a:pt x="23" y="19"/>
                    <a:pt x="26" y="20"/>
                  </a:cubicBezTo>
                  <a:cubicBezTo>
                    <a:pt x="29" y="22"/>
                    <a:pt x="31" y="21"/>
                    <a:pt x="33" y="21"/>
                  </a:cubicBezTo>
                  <a:cubicBezTo>
                    <a:pt x="35" y="21"/>
                    <a:pt x="36" y="22"/>
                    <a:pt x="34" y="24"/>
                  </a:cubicBezTo>
                  <a:cubicBezTo>
                    <a:pt x="32" y="26"/>
                    <a:pt x="29" y="23"/>
                    <a:pt x="29" y="25"/>
                  </a:cubicBezTo>
                  <a:cubicBezTo>
                    <a:pt x="29" y="28"/>
                    <a:pt x="31" y="27"/>
                    <a:pt x="30" y="29"/>
                  </a:cubicBezTo>
                  <a:cubicBezTo>
                    <a:pt x="29" y="32"/>
                    <a:pt x="28" y="32"/>
                    <a:pt x="27" y="31"/>
                  </a:cubicBezTo>
                  <a:cubicBezTo>
                    <a:pt x="26" y="30"/>
                    <a:pt x="24" y="27"/>
                    <a:pt x="23" y="29"/>
                  </a:cubicBezTo>
                  <a:cubicBezTo>
                    <a:pt x="22" y="30"/>
                    <a:pt x="23" y="31"/>
                    <a:pt x="22" y="32"/>
                  </a:cubicBezTo>
                  <a:cubicBezTo>
                    <a:pt x="22" y="33"/>
                    <a:pt x="20" y="33"/>
                    <a:pt x="19" y="31"/>
                  </a:cubicBezTo>
                  <a:cubicBezTo>
                    <a:pt x="18" y="30"/>
                    <a:pt x="18" y="27"/>
                    <a:pt x="16" y="28"/>
                  </a:cubicBezTo>
                  <a:cubicBezTo>
                    <a:pt x="15" y="29"/>
                    <a:pt x="16" y="28"/>
                    <a:pt x="13" y="29"/>
                  </a:cubicBezTo>
                  <a:cubicBezTo>
                    <a:pt x="10" y="30"/>
                    <a:pt x="11" y="32"/>
                    <a:pt x="12" y="32"/>
                  </a:cubicBezTo>
                  <a:cubicBezTo>
                    <a:pt x="13" y="33"/>
                    <a:pt x="13" y="34"/>
                    <a:pt x="11" y="34"/>
                  </a:cubicBezTo>
                  <a:cubicBezTo>
                    <a:pt x="9" y="35"/>
                    <a:pt x="9" y="36"/>
                    <a:pt x="11" y="36"/>
                  </a:cubicBezTo>
                  <a:cubicBezTo>
                    <a:pt x="12" y="37"/>
                    <a:pt x="10" y="39"/>
                    <a:pt x="8" y="38"/>
                  </a:cubicBezTo>
                  <a:cubicBezTo>
                    <a:pt x="7" y="38"/>
                    <a:pt x="3" y="35"/>
                    <a:pt x="6" y="38"/>
                  </a:cubicBezTo>
                  <a:cubicBezTo>
                    <a:pt x="8" y="40"/>
                    <a:pt x="7" y="39"/>
                    <a:pt x="9" y="41"/>
                  </a:cubicBezTo>
                  <a:cubicBezTo>
                    <a:pt x="11" y="42"/>
                    <a:pt x="10" y="43"/>
                    <a:pt x="12" y="42"/>
                  </a:cubicBezTo>
                  <a:cubicBezTo>
                    <a:pt x="13" y="40"/>
                    <a:pt x="12" y="39"/>
                    <a:pt x="13" y="40"/>
                  </a:cubicBezTo>
                  <a:cubicBezTo>
                    <a:pt x="15" y="41"/>
                    <a:pt x="15" y="43"/>
                    <a:pt x="13" y="43"/>
                  </a:cubicBezTo>
                  <a:cubicBezTo>
                    <a:pt x="11" y="43"/>
                    <a:pt x="10" y="43"/>
                    <a:pt x="9" y="44"/>
                  </a:cubicBezTo>
                  <a:cubicBezTo>
                    <a:pt x="8" y="46"/>
                    <a:pt x="10" y="46"/>
                    <a:pt x="8" y="47"/>
                  </a:cubicBezTo>
                  <a:cubicBezTo>
                    <a:pt x="6" y="49"/>
                    <a:pt x="4" y="46"/>
                    <a:pt x="6" y="49"/>
                  </a:cubicBezTo>
                  <a:cubicBezTo>
                    <a:pt x="8" y="52"/>
                    <a:pt x="8" y="49"/>
                    <a:pt x="11" y="51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6" y="53"/>
                    <a:pt x="15" y="52"/>
                    <a:pt x="16" y="54"/>
                  </a:cubicBezTo>
                  <a:cubicBezTo>
                    <a:pt x="17" y="55"/>
                    <a:pt x="15" y="54"/>
                    <a:pt x="18" y="54"/>
                  </a:cubicBezTo>
                  <a:cubicBezTo>
                    <a:pt x="22" y="55"/>
                    <a:pt x="22" y="55"/>
                    <a:pt x="23" y="54"/>
                  </a:cubicBezTo>
                  <a:cubicBezTo>
                    <a:pt x="23" y="53"/>
                    <a:pt x="22" y="53"/>
                    <a:pt x="22" y="51"/>
                  </a:cubicBezTo>
                  <a:cubicBezTo>
                    <a:pt x="21" y="49"/>
                    <a:pt x="21" y="47"/>
                    <a:pt x="23" y="48"/>
                  </a:cubicBezTo>
                  <a:cubicBezTo>
                    <a:pt x="25" y="49"/>
                    <a:pt x="25" y="50"/>
                    <a:pt x="25" y="52"/>
                  </a:cubicBezTo>
                  <a:cubicBezTo>
                    <a:pt x="24" y="53"/>
                    <a:pt x="24" y="51"/>
                    <a:pt x="24" y="53"/>
                  </a:cubicBezTo>
                  <a:cubicBezTo>
                    <a:pt x="24" y="56"/>
                    <a:pt x="27" y="55"/>
                    <a:pt x="25" y="56"/>
                  </a:cubicBezTo>
                  <a:cubicBezTo>
                    <a:pt x="22" y="57"/>
                    <a:pt x="22" y="57"/>
                    <a:pt x="20" y="57"/>
                  </a:cubicBezTo>
                  <a:cubicBezTo>
                    <a:pt x="19" y="58"/>
                    <a:pt x="18" y="56"/>
                    <a:pt x="18" y="59"/>
                  </a:cubicBezTo>
                  <a:cubicBezTo>
                    <a:pt x="18" y="61"/>
                    <a:pt x="18" y="61"/>
                    <a:pt x="17" y="62"/>
                  </a:cubicBezTo>
                  <a:cubicBezTo>
                    <a:pt x="16" y="63"/>
                    <a:pt x="18" y="65"/>
                    <a:pt x="16" y="66"/>
                  </a:cubicBezTo>
                  <a:cubicBezTo>
                    <a:pt x="14" y="67"/>
                    <a:pt x="15" y="66"/>
                    <a:pt x="13" y="69"/>
                  </a:cubicBezTo>
                  <a:cubicBezTo>
                    <a:pt x="11" y="71"/>
                    <a:pt x="9" y="70"/>
                    <a:pt x="10" y="71"/>
                  </a:cubicBezTo>
                  <a:cubicBezTo>
                    <a:pt x="11" y="72"/>
                    <a:pt x="12" y="71"/>
                    <a:pt x="15" y="71"/>
                  </a:cubicBezTo>
                  <a:cubicBezTo>
                    <a:pt x="16" y="71"/>
                    <a:pt x="16" y="71"/>
                    <a:pt x="17" y="71"/>
                  </a:cubicBezTo>
                  <a:cubicBezTo>
                    <a:pt x="19" y="71"/>
                    <a:pt x="19" y="70"/>
                    <a:pt x="20" y="70"/>
                  </a:cubicBezTo>
                  <a:cubicBezTo>
                    <a:pt x="22" y="70"/>
                    <a:pt x="22" y="67"/>
                    <a:pt x="23" y="67"/>
                  </a:cubicBezTo>
                  <a:cubicBezTo>
                    <a:pt x="24" y="66"/>
                    <a:pt x="26" y="62"/>
                    <a:pt x="25" y="65"/>
                  </a:cubicBezTo>
                  <a:cubicBezTo>
                    <a:pt x="25" y="68"/>
                    <a:pt x="25" y="69"/>
                    <a:pt x="27" y="69"/>
                  </a:cubicBezTo>
                  <a:cubicBezTo>
                    <a:pt x="28" y="70"/>
                    <a:pt x="25" y="71"/>
                    <a:pt x="23" y="71"/>
                  </a:cubicBezTo>
                  <a:cubicBezTo>
                    <a:pt x="21" y="71"/>
                    <a:pt x="14" y="73"/>
                    <a:pt x="13" y="73"/>
                  </a:cubicBezTo>
                  <a:cubicBezTo>
                    <a:pt x="12" y="74"/>
                    <a:pt x="11" y="71"/>
                    <a:pt x="12" y="75"/>
                  </a:cubicBezTo>
                  <a:cubicBezTo>
                    <a:pt x="13" y="78"/>
                    <a:pt x="13" y="79"/>
                    <a:pt x="12" y="80"/>
                  </a:cubicBezTo>
                  <a:cubicBezTo>
                    <a:pt x="10" y="80"/>
                    <a:pt x="10" y="80"/>
                    <a:pt x="9" y="79"/>
                  </a:cubicBezTo>
                  <a:cubicBezTo>
                    <a:pt x="7" y="78"/>
                    <a:pt x="7" y="74"/>
                    <a:pt x="5" y="77"/>
                  </a:cubicBezTo>
                  <a:cubicBezTo>
                    <a:pt x="4" y="79"/>
                    <a:pt x="0" y="81"/>
                    <a:pt x="3" y="81"/>
                  </a:cubicBezTo>
                  <a:cubicBezTo>
                    <a:pt x="6" y="82"/>
                    <a:pt x="7" y="81"/>
                    <a:pt x="9" y="81"/>
                  </a:cubicBezTo>
                  <a:cubicBezTo>
                    <a:pt x="11" y="82"/>
                    <a:pt x="4" y="86"/>
                    <a:pt x="4" y="87"/>
                  </a:cubicBezTo>
                  <a:cubicBezTo>
                    <a:pt x="5" y="87"/>
                    <a:pt x="5" y="85"/>
                    <a:pt x="7" y="87"/>
                  </a:cubicBezTo>
                  <a:cubicBezTo>
                    <a:pt x="8" y="88"/>
                    <a:pt x="8" y="88"/>
                    <a:pt x="9" y="89"/>
                  </a:cubicBezTo>
                  <a:cubicBezTo>
                    <a:pt x="10" y="89"/>
                    <a:pt x="10" y="88"/>
                    <a:pt x="12" y="87"/>
                  </a:cubicBezTo>
                  <a:cubicBezTo>
                    <a:pt x="13" y="86"/>
                    <a:pt x="14" y="83"/>
                    <a:pt x="14" y="86"/>
                  </a:cubicBezTo>
                  <a:cubicBezTo>
                    <a:pt x="14" y="88"/>
                    <a:pt x="12" y="89"/>
                    <a:pt x="10" y="90"/>
                  </a:cubicBezTo>
                  <a:cubicBezTo>
                    <a:pt x="9" y="91"/>
                    <a:pt x="7" y="92"/>
                    <a:pt x="8" y="93"/>
                  </a:cubicBezTo>
                  <a:cubicBezTo>
                    <a:pt x="8" y="93"/>
                    <a:pt x="7" y="94"/>
                    <a:pt x="10" y="93"/>
                  </a:cubicBezTo>
                  <a:cubicBezTo>
                    <a:pt x="12" y="91"/>
                    <a:pt x="11" y="91"/>
                    <a:pt x="13" y="90"/>
                  </a:cubicBezTo>
                  <a:cubicBezTo>
                    <a:pt x="14" y="89"/>
                    <a:pt x="16" y="90"/>
                    <a:pt x="15" y="90"/>
                  </a:cubicBezTo>
                  <a:cubicBezTo>
                    <a:pt x="15" y="91"/>
                    <a:pt x="13" y="93"/>
                    <a:pt x="13" y="93"/>
                  </a:cubicBezTo>
                  <a:cubicBezTo>
                    <a:pt x="13" y="94"/>
                    <a:pt x="8" y="94"/>
                    <a:pt x="12" y="94"/>
                  </a:cubicBezTo>
                  <a:cubicBezTo>
                    <a:pt x="16" y="94"/>
                    <a:pt x="14" y="90"/>
                    <a:pt x="17" y="92"/>
                  </a:cubicBezTo>
                  <a:cubicBezTo>
                    <a:pt x="20" y="95"/>
                    <a:pt x="19" y="94"/>
                    <a:pt x="22" y="94"/>
                  </a:cubicBezTo>
                  <a:cubicBezTo>
                    <a:pt x="26" y="95"/>
                    <a:pt x="27" y="95"/>
                    <a:pt x="29" y="92"/>
                  </a:cubicBezTo>
                  <a:cubicBezTo>
                    <a:pt x="31" y="89"/>
                    <a:pt x="30" y="86"/>
                    <a:pt x="32" y="87"/>
                  </a:cubicBezTo>
                  <a:cubicBezTo>
                    <a:pt x="34" y="88"/>
                    <a:pt x="32" y="84"/>
                    <a:pt x="36" y="85"/>
                  </a:cubicBezTo>
                  <a:cubicBezTo>
                    <a:pt x="39" y="85"/>
                    <a:pt x="39" y="86"/>
                    <a:pt x="41" y="85"/>
                  </a:cubicBezTo>
                  <a:cubicBezTo>
                    <a:pt x="44" y="84"/>
                    <a:pt x="43" y="81"/>
                    <a:pt x="45" y="81"/>
                  </a:cubicBezTo>
                  <a:cubicBezTo>
                    <a:pt x="48" y="81"/>
                    <a:pt x="49" y="82"/>
                    <a:pt x="49" y="82"/>
                  </a:cubicBezTo>
                  <a:cubicBezTo>
                    <a:pt x="50" y="82"/>
                    <a:pt x="48" y="80"/>
                    <a:pt x="51" y="79"/>
                  </a:cubicBezTo>
                  <a:cubicBezTo>
                    <a:pt x="54" y="79"/>
                    <a:pt x="52" y="76"/>
                    <a:pt x="54" y="78"/>
                  </a:cubicBezTo>
                  <a:cubicBezTo>
                    <a:pt x="55" y="80"/>
                    <a:pt x="54" y="81"/>
                    <a:pt x="56" y="80"/>
                  </a:cubicBezTo>
                  <a:cubicBezTo>
                    <a:pt x="59" y="79"/>
                    <a:pt x="58" y="79"/>
                    <a:pt x="60" y="79"/>
                  </a:cubicBezTo>
                  <a:cubicBezTo>
                    <a:pt x="61" y="79"/>
                    <a:pt x="63" y="78"/>
                    <a:pt x="62" y="76"/>
                  </a:cubicBezTo>
                  <a:cubicBezTo>
                    <a:pt x="60" y="74"/>
                    <a:pt x="60" y="73"/>
                    <a:pt x="61" y="73"/>
                  </a:cubicBezTo>
                  <a:cubicBezTo>
                    <a:pt x="63" y="72"/>
                    <a:pt x="61" y="75"/>
                    <a:pt x="63" y="70"/>
                  </a:cubicBezTo>
                  <a:cubicBezTo>
                    <a:pt x="66" y="65"/>
                    <a:pt x="66" y="63"/>
                    <a:pt x="65" y="62"/>
                  </a:cubicBezTo>
                  <a:cubicBezTo>
                    <a:pt x="64" y="60"/>
                    <a:pt x="64" y="58"/>
                    <a:pt x="64" y="5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Line 130">
              <a:extLst>
                <a:ext uri="{FF2B5EF4-FFF2-40B4-BE49-F238E27FC236}">
                  <a16:creationId xmlns:a16="http://schemas.microsoft.com/office/drawing/2014/main" id="{3B52CAC8-E10D-4A5F-AF84-D21E92EE9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806" y="2967939"/>
              <a:ext cx="0" cy="0"/>
            </a:xfrm>
            <a:prstGeom prst="lin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Line 131">
              <a:extLst>
                <a:ext uri="{FF2B5EF4-FFF2-40B4-BE49-F238E27FC236}">
                  <a16:creationId xmlns:a16="http://schemas.microsoft.com/office/drawing/2014/main" id="{571CA22C-8B55-4A16-EBD6-FB5074933B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806" y="2967939"/>
              <a:ext cx="0" cy="0"/>
            </a:xfrm>
            <a:prstGeom prst="lin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32">
              <a:extLst>
                <a:ext uri="{FF2B5EF4-FFF2-40B4-BE49-F238E27FC236}">
                  <a16:creationId xmlns:a16="http://schemas.microsoft.com/office/drawing/2014/main" id="{F7F494A0-2904-3A8A-5CE6-CAE05609B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9092" y="3331729"/>
              <a:ext cx="285099" cy="257452"/>
            </a:xfrm>
            <a:custGeom>
              <a:avLst/>
              <a:gdLst>
                <a:gd name="T0" fmla="*/ 131 w 38"/>
                <a:gd name="T1" fmla="*/ 76 h 38"/>
                <a:gd name="T2" fmla="*/ 127 w 38"/>
                <a:gd name="T3" fmla="*/ 65 h 38"/>
                <a:gd name="T4" fmla="*/ 116 w 38"/>
                <a:gd name="T5" fmla="*/ 69 h 38"/>
                <a:gd name="T6" fmla="*/ 109 w 38"/>
                <a:gd name="T7" fmla="*/ 73 h 38"/>
                <a:gd name="T8" fmla="*/ 113 w 38"/>
                <a:gd name="T9" fmla="*/ 58 h 38"/>
                <a:gd name="T10" fmla="*/ 116 w 38"/>
                <a:gd name="T11" fmla="*/ 44 h 38"/>
                <a:gd name="T12" fmla="*/ 102 w 38"/>
                <a:gd name="T13" fmla="*/ 29 h 38"/>
                <a:gd name="T14" fmla="*/ 91 w 38"/>
                <a:gd name="T15" fmla="*/ 18 h 38"/>
                <a:gd name="T16" fmla="*/ 76 w 38"/>
                <a:gd name="T17" fmla="*/ 7 h 38"/>
                <a:gd name="T18" fmla="*/ 58 w 38"/>
                <a:gd name="T19" fmla="*/ 15 h 38"/>
                <a:gd name="T20" fmla="*/ 51 w 38"/>
                <a:gd name="T21" fmla="*/ 22 h 38"/>
                <a:gd name="T22" fmla="*/ 44 w 38"/>
                <a:gd name="T23" fmla="*/ 25 h 38"/>
                <a:gd name="T24" fmla="*/ 44 w 38"/>
                <a:gd name="T25" fmla="*/ 25 h 38"/>
                <a:gd name="T26" fmla="*/ 33 w 38"/>
                <a:gd name="T27" fmla="*/ 51 h 38"/>
                <a:gd name="T28" fmla="*/ 25 w 38"/>
                <a:gd name="T29" fmla="*/ 58 h 38"/>
                <a:gd name="T30" fmla="*/ 11 w 38"/>
                <a:gd name="T31" fmla="*/ 58 h 38"/>
                <a:gd name="T32" fmla="*/ 18 w 38"/>
                <a:gd name="T33" fmla="*/ 69 h 38"/>
                <a:gd name="T34" fmla="*/ 11 w 38"/>
                <a:gd name="T35" fmla="*/ 73 h 38"/>
                <a:gd name="T36" fmla="*/ 0 w 38"/>
                <a:gd name="T37" fmla="*/ 80 h 38"/>
                <a:gd name="T38" fmla="*/ 11 w 38"/>
                <a:gd name="T39" fmla="*/ 91 h 38"/>
                <a:gd name="T40" fmla="*/ 22 w 38"/>
                <a:gd name="T41" fmla="*/ 105 h 38"/>
                <a:gd name="T42" fmla="*/ 44 w 38"/>
                <a:gd name="T43" fmla="*/ 105 h 38"/>
                <a:gd name="T44" fmla="*/ 54 w 38"/>
                <a:gd name="T45" fmla="*/ 84 h 38"/>
                <a:gd name="T46" fmla="*/ 69 w 38"/>
                <a:gd name="T47" fmla="*/ 102 h 38"/>
                <a:gd name="T48" fmla="*/ 69 w 38"/>
                <a:gd name="T49" fmla="*/ 113 h 38"/>
                <a:gd name="T50" fmla="*/ 87 w 38"/>
                <a:gd name="T51" fmla="*/ 109 h 38"/>
                <a:gd name="T52" fmla="*/ 94 w 38"/>
                <a:gd name="T53" fmla="*/ 116 h 38"/>
                <a:gd name="T54" fmla="*/ 94 w 38"/>
                <a:gd name="T55" fmla="*/ 116 h 38"/>
                <a:gd name="T56" fmla="*/ 94 w 38"/>
                <a:gd name="T57" fmla="*/ 116 h 38"/>
                <a:gd name="T58" fmla="*/ 102 w 38"/>
                <a:gd name="T59" fmla="*/ 120 h 38"/>
                <a:gd name="T60" fmla="*/ 116 w 38"/>
                <a:gd name="T61" fmla="*/ 120 h 38"/>
                <a:gd name="T62" fmla="*/ 134 w 38"/>
                <a:gd name="T63" fmla="*/ 94 h 38"/>
                <a:gd name="T64" fmla="*/ 131 w 38"/>
                <a:gd name="T65" fmla="*/ 76 h 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8" h="38">
                  <a:moveTo>
                    <a:pt x="36" y="21"/>
                  </a:moveTo>
                  <a:cubicBezTo>
                    <a:pt x="35" y="20"/>
                    <a:pt x="36" y="19"/>
                    <a:pt x="35" y="18"/>
                  </a:cubicBezTo>
                  <a:cubicBezTo>
                    <a:pt x="33" y="18"/>
                    <a:pt x="32" y="17"/>
                    <a:pt x="32" y="19"/>
                  </a:cubicBezTo>
                  <a:cubicBezTo>
                    <a:pt x="31" y="20"/>
                    <a:pt x="31" y="21"/>
                    <a:pt x="30" y="20"/>
                  </a:cubicBezTo>
                  <a:cubicBezTo>
                    <a:pt x="29" y="19"/>
                    <a:pt x="30" y="17"/>
                    <a:pt x="31" y="16"/>
                  </a:cubicBezTo>
                  <a:cubicBezTo>
                    <a:pt x="32" y="15"/>
                    <a:pt x="35" y="14"/>
                    <a:pt x="32" y="12"/>
                  </a:cubicBezTo>
                  <a:cubicBezTo>
                    <a:pt x="30" y="11"/>
                    <a:pt x="30" y="9"/>
                    <a:pt x="28" y="8"/>
                  </a:cubicBezTo>
                  <a:cubicBezTo>
                    <a:pt x="27" y="8"/>
                    <a:pt x="27" y="5"/>
                    <a:pt x="25" y="5"/>
                  </a:cubicBezTo>
                  <a:cubicBezTo>
                    <a:pt x="23" y="6"/>
                    <a:pt x="22" y="0"/>
                    <a:pt x="21" y="2"/>
                  </a:cubicBezTo>
                  <a:cubicBezTo>
                    <a:pt x="19" y="4"/>
                    <a:pt x="18" y="3"/>
                    <a:pt x="16" y="4"/>
                  </a:cubicBezTo>
                  <a:cubicBezTo>
                    <a:pt x="15" y="6"/>
                    <a:pt x="16" y="5"/>
                    <a:pt x="14" y="6"/>
                  </a:cubicBezTo>
                  <a:cubicBezTo>
                    <a:pt x="13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8" y="16"/>
                    <a:pt x="7" y="16"/>
                  </a:cubicBezTo>
                  <a:cubicBezTo>
                    <a:pt x="6" y="16"/>
                    <a:pt x="4" y="15"/>
                    <a:pt x="3" y="16"/>
                  </a:cubicBezTo>
                  <a:cubicBezTo>
                    <a:pt x="3" y="17"/>
                    <a:pt x="6" y="18"/>
                    <a:pt x="5" y="19"/>
                  </a:cubicBezTo>
                  <a:cubicBezTo>
                    <a:pt x="5" y="20"/>
                    <a:pt x="3" y="20"/>
                    <a:pt x="3" y="20"/>
                  </a:cubicBezTo>
                  <a:cubicBezTo>
                    <a:pt x="3" y="20"/>
                    <a:pt x="0" y="20"/>
                    <a:pt x="0" y="22"/>
                  </a:cubicBezTo>
                  <a:cubicBezTo>
                    <a:pt x="0" y="24"/>
                    <a:pt x="3" y="25"/>
                    <a:pt x="3" y="25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10" y="30"/>
                    <a:pt x="12" y="29"/>
                  </a:cubicBezTo>
                  <a:cubicBezTo>
                    <a:pt x="13" y="28"/>
                    <a:pt x="13" y="23"/>
                    <a:pt x="15" y="23"/>
                  </a:cubicBezTo>
                  <a:cubicBezTo>
                    <a:pt x="16" y="23"/>
                    <a:pt x="19" y="28"/>
                    <a:pt x="19" y="28"/>
                  </a:cubicBezTo>
                  <a:cubicBezTo>
                    <a:pt x="19" y="28"/>
                    <a:pt x="18" y="31"/>
                    <a:pt x="19" y="31"/>
                  </a:cubicBezTo>
                  <a:cubicBezTo>
                    <a:pt x="20" y="31"/>
                    <a:pt x="23" y="29"/>
                    <a:pt x="24" y="30"/>
                  </a:cubicBezTo>
                  <a:cubicBezTo>
                    <a:pt x="26" y="31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7" y="32"/>
                    <a:pt x="28" y="33"/>
                  </a:cubicBezTo>
                  <a:cubicBezTo>
                    <a:pt x="31" y="35"/>
                    <a:pt x="29" y="38"/>
                    <a:pt x="32" y="33"/>
                  </a:cubicBezTo>
                  <a:cubicBezTo>
                    <a:pt x="36" y="28"/>
                    <a:pt x="37" y="28"/>
                    <a:pt x="37" y="26"/>
                  </a:cubicBezTo>
                  <a:cubicBezTo>
                    <a:pt x="38" y="25"/>
                    <a:pt x="37" y="23"/>
                    <a:pt x="36" y="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33">
              <a:extLst>
                <a:ext uri="{FF2B5EF4-FFF2-40B4-BE49-F238E27FC236}">
                  <a16:creationId xmlns:a16="http://schemas.microsoft.com/office/drawing/2014/main" id="{816344AA-0994-5F08-1A45-2B52F4A1F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0916" y="5156277"/>
              <a:ext cx="97099" cy="87684"/>
            </a:xfrm>
            <a:custGeom>
              <a:avLst/>
              <a:gdLst>
                <a:gd name="T0" fmla="*/ 43 w 13"/>
                <a:gd name="T1" fmla="*/ 36 h 13"/>
                <a:gd name="T2" fmla="*/ 47 w 13"/>
                <a:gd name="T3" fmla="*/ 25 h 13"/>
                <a:gd name="T4" fmla="*/ 47 w 13"/>
                <a:gd name="T5" fmla="*/ 25 h 13"/>
                <a:gd name="T6" fmla="*/ 7 w 13"/>
                <a:gd name="T7" fmla="*/ 0 h 13"/>
                <a:gd name="T8" fmla="*/ 4 w 13"/>
                <a:gd name="T9" fmla="*/ 0 h 13"/>
                <a:gd name="T10" fmla="*/ 11 w 13"/>
                <a:gd name="T11" fmla="*/ 25 h 13"/>
                <a:gd name="T12" fmla="*/ 25 w 13"/>
                <a:gd name="T13" fmla="*/ 29 h 13"/>
                <a:gd name="T14" fmla="*/ 43 w 13"/>
                <a:gd name="T15" fmla="*/ 47 h 13"/>
                <a:gd name="T16" fmla="*/ 43 w 13"/>
                <a:gd name="T17" fmla="*/ 36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3">
                  <a:moveTo>
                    <a:pt x="12" y="10"/>
                  </a:move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9" y="4"/>
                    <a:pt x="7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3"/>
                    <a:pt x="0" y="6"/>
                    <a:pt x="3" y="7"/>
                  </a:cubicBezTo>
                  <a:cubicBezTo>
                    <a:pt x="7" y="8"/>
                    <a:pt x="2" y="4"/>
                    <a:pt x="7" y="8"/>
                  </a:cubicBezTo>
                  <a:cubicBezTo>
                    <a:pt x="11" y="11"/>
                    <a:pt x="11" y="12"/>
                    <a:pt x="12" y="13"/>
                  </a:cubicBezTo>
                  <a:lnTo>
                    <a:pt x="12" y="1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34">
              <a:extLst>
                <a:ext uri="{FF2B5EF4-FFF2-40B4-BE49-F238E27FC236}">
                  <a16:creationId xmlns:a16="http://schemas.microsoft.com/office/drawing/2014/main" id="{B17B7337-A3A9-EFF6-FB37-A858EFC25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936" y="4710401"/>
              <a:ext cx="444176" cy="541021"/>
            </a:xfrm>
            <a:custGeom>
              <a:avLst/>
              <a:gdLst>
                <a:gd name="T0" fmla="*/ 208 w 59"/>
                <a:gd name="T1" fmla="*/ 210 h 80"/>
                <a:gd name="T2" fmla="*/ 193 w 59"/>
                <a:gd name="T3" fmla="*/ 163 h 80"/>
                <a:gd name="T4" fmla="*/ 204 w 59"/>
                <a:gd name="T5" fmla="*/ 145 h 80"/>
                <a:gd name="T6" fmla="*/ 189 w 59"/>
                <a:gd name="T7" fmla="*/ 131 h 80"/>
                <a:gd name="T8" fmla="*/ 168 w 59"/>
                <a:gd name="T9" fmla="*/ 120 h 80"/>
                <a:gd name="T10" fmla="*/ 131 w 59"/>
                <a:gd name="T11" fmla="*/ 102 h 80"/>
                <a:gd name="T12" fmla="*/ 138 w 59"/>
                <a:gd name="T13" fmla="*/ 80 h 80"/>
                <a:gd name="T14" fmla="*/ 109 w 59"/>
                <a:gd name="T15" fmla="*/ 73 h 80"/>
                <a:gd name="T16" fmla="*/ 91 w 59"/>
                <a:gd name="T17" fmla="*/ 44 h 80"/>
                <a:gd name="T18" fmla="*/ 73 w 59"/>
                <a:gd name="T19" fmla="*/ 7 h 80"/>
                <a:gd name="T20" fmla="*/ 55 w 59"/>
                <a:gd name="T21" fmla="*/ 4 h 80"/>
                <a:gd name="T22" fmla="*/ 29 w 59"/>
                <a:gd name="T23" fmla="*/ 4 h 80"/>
                <a:gd name="T24" fmla="*/ 11 w 59"/>
                <a:gd name="T25" fmla="*/ 18 h 80"/>
                <a:gd name="T26" fmla="*/ 0 w 59"/>
                <a:gd name="T27" fmla="*/ 22 h 80"/>
                <a:gd name="T28" fmla="*/ 7 w 59"/>
                <a:gd name="T29" fmla="*/ 36 h 80"/>
                <a:gd name="T30" fmla="*/ 0 w 59"/>
                <a:gd name="T31" fmla="*/ 51 h 80"/>
                <a:gd name="T32" fmla="*/ 7 w 59"/>
                <a:gd name="T33" fmla="*/ 73 h 80"/>
                <a:gd name="T34" fmla="*/ 22 w 59"/>
                <a:gd name="T35" fmla="*/ 73 h 80"/>
                <a:gd name="T36" fmla="*/ 15 w 59"/>
                <a:gd name="T37" fmla="*/ 98 h 80"/>
                <a:gd name="T38" fmla="*/ 15 w 59"/>
                <a:gd name="T39" fmla="*/ 98 h 80"/>
                <a:gd name="T40" fmla="*/ 26 w 59"/>
                <a:gd name="T41" fmla="*/ 120 h 80"/>
                <a:gd name="T42" fmla="*/ 22 w 59"/>
                <a:gd name="T43" fmla="*/ 138 h 80"/>
                <a:gd name="T44" fmla="*/ 47 w 59"/>
                <a:gd name="T45" fmla="*/ 156 h 80"/>
                <a:gd name="T46" fmla="*/ 22 w 59"/>
                <a:gd name="T47" fmla="*/ 167 h 80"/>
                <a:gd name="T48" fmla="*/ 33 w 59"/>
                <a:gd name="T49" fmla="*/ 192 h 80"/>
                <a:gd name="T50" fmla="*/ 22 w 59"/>
                <a:gd name="T51" fmla="*/ 199 h 80"/>
                <a:gd name="T52" fmla="*/ 29 w 59"/>
                <a:gd name="T53" fmla="*/ 207 h 80"/>
                <a:gd name="T54" fmla="*/ 40 w 59"/>
                <a:gd name="T55" fmla="*/ 218 h 80"/>
                <a:gd name="T56" fmla="*/ 44 w 59"/>
                <a:gd name="T57" fmla="*/ 225 h 80"/>
                <a:gd name="T58" fmla="*/ 58 w 59"/>
                <a:gd name="T59" fmla="*/ 232 h 80"/>
                <a:gd name="T60" fmla="*/ 66 w 59"/>
                <a:gd name="T61" fmla="*/ 239 h 80"/>
                <a:gd name="T62" fmla="*/ 77 w 59"/>
                <a:gd name="T63" fmla="*/ 243 h 80"/>
                <a:gd name="T64" fmla="*/ 77 w 59"/>
                <a:gd name="T65" fmla="*/ 247 h 80"/>
                <a:gd name="T66" fmla="*/ 80 w 59"/>
                <a:gd name="T67" fmla="*/ 239 h 80"/>
                <a:gd name="T68" fmla="*/ 106 w 59"/>
                <a:gd name="T69" fmla="*/ 232 h 80"/>
                <a:gd name="T70" fmla="*/ 149 w 59"/>
                <a:gd name="T71" fmla="*/ 283 h 80"/>
                <a:gd name="T72" fmla="*/ 186 w 59"/>
                <a:gd name="T73" fmla="*/ 268 h 80"/>
                <a:gd name="T74" fmla="*/ 189 w 59"/>
                <a:gd name="T75" fmla="*/ 268 h 80"/>
                <a:gd name="T76" fmla="*/ 211 w 59"/>
                <a:gd name="T77" fmla="*/ 232 h 80"/>
                <a:gd name="T78" fmla="*/ 208 w 59"/>
                <a:gd name="T79" fmla="*/ 210 h 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80">
                  <a:moveTo>
                    <a:pt x="57" y="58"/>
                  </a:moveTo>
                  <a:cubicBezTo>
                    <a:pt x="55" y="54"/>
                    <a:pt x="55" y="49"/>
                    <a:pt x="53" y="45"/>
                  </a:cubicBezTo>
                  <a:cubicBezTo>
                    <a:pt x="54" y="44"/>
                    <a:pt x="55" y="42"/>
                    <a:pt x="56" y="40"/>
                  </a:cubicBezTo>
                  <a:cubicBezTo>
                    <a:pt x="55" y="39"/>
                    <a:pt x="54" y="37"/>
                    <a:pt x="52" y="36"/>
                  </a:cubicBezTo>
                  <a:cubicBezTo>
                    <a:pt x="51" y="35"/>
                    <a:pt x="48" y="34"/>
                    <a:pt x="46" y="33"/>
                  </a:cubicBezTo>
                  <a:cubicBezTo>
                    <a:pt x="43" y="31"/>
                    <a:pt x="40" y="29"/>
                    <a:pt x="36" y="28"/>
                  </a:cubicBezTo>
                  <a:cubicBezTo>
                    <a:pt x="36" y="26"/>
                    <a:pt x="37" y="24"/>
                    <a:pt x="38" y="22"/>
                  </a:cubicBezTo>
                  <a:cubicBezTo>
                    <a:pt x="35" y="22"/>
                    <a:pt x="32" y="20"/>
                    <a:pt x="30" y="20"/>
                  </a:cubicBezTo>
                  <a:cubicBezTo>
                    <a:pt x="28" y="18"/>
                    <a:pt x="26" y="15"/>
                    <a:pt x="25" y="12"/>
                  </a:cubicBezTo>
                  <a:cubicBezTo>
                    <a:pt x="23" y="9"/>
                    <a:pt x="22" y="5"/>
                    <a:pt x="20" y="2"/>
                  </a:cubicBezTo>
                  <a:cubicBezTo>
                    <a:pt x="18" y="0"/>
                    <a:pt x="18" y="1"/>
                    <a:pt x="15" y="1"/>
                  </a:cubicBezTo>
                  <a:cubicBezTo>
                    <a:pt x="13" y="1"/>
                    <a:pt x="10" y="0"/>
                    <a:pt x="8" y="1"/>
                  </a:cubicBezTo>
                  <a:cubicBezTo>
                    <a:pt x="6" y="3"/>
                    <a:pt x="6" y="5"/>
                    <a:pt x="3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2" y="9"/>
                    <a:pt x="2" y="10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3" y="14"/>
                    <a:pt x="2" y="18"/>
                    <a:pt x="2" y="20"/>
                  </a:cubicBezTo>
                  <a:cubicBezTo>
                    <a:pt x="3" y="20"/>
                    <a:pt x="5" y="20"/>
                    <a:pt x="6" y="20"/>
                  </a:cubicBezTo>
                  <a:cubicBezTo>
                    <a:pt x="6" y="22"/>
                    <a:pt x="5" y="25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7" y="28"/>
                    <a:pt x="8" y="29"/>
                    <a:pt x="7" y="33"/>
                  </a:cubicBezTo>
                  <a:cubicBezTo>
                    <a:pt x="6" y="35"/>
                    <a:pt x="5" y="35"/>
                    <a:pt x="6" y="38"/>
                  </a:cubicBezTo>
                  <a:cubicBezTo>
                    <a:pt x="7" y="40"/>
                    <a:pt x="11" y="41"/>
                    <a:pt x="13" y="43"/>
                  </a:cubicBezTo>
                  <a:cubicBezTo>
                    <a:pt x="11" y="44"/>
                    <a:pt x="7" y="43"/>
                    <a:pt x="6" y="46"/>
                  </a:cubicBezTo>
                  <a:cubicBezTo>
                    <a:pt x="6" y="49"/>
                    <a:pt x="10" y="50"/>
                    <a:pt x="9" y="53"/>
                  </a:cubicBezTo>
                  <a:cubicBezTo>
                    <a:pt x="9" y="54"/>
                    <a:pt x="8" y="54"/>
                    <a:pt x="6" y="55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21" y="67"/>
                    <a:pt x="21" y="67"/>
                    <a:pt x="21" y="67"/>
                  </a:cubicBezTo>
                  <a:cubicBezTo>
                    <a:pt x="21" y="67"/>
                    <a:pt x="21" y="68"/>
                    <a:pt x="21" y="68"/>
                  </a:cubicBezTo>
                  <a:cubicBezTo>
                    <a:pt x="21" y="67"/>
                    <a:pt x="22" y="66"/>
                    <a:pt x="22" y="66"/>
                  </a:cubicBezTo>
                  <a:cubicBezTo>
                    <a:pt x="24" y="63"/>
                    <a:pt x="27" y="63"/>
                    <a:pt x="29" y="64"/>
                  </a:cubicBezTo>
                  <a:cubicBezTo>
                    <a:pt x="34" y="68"/>
                    <a:pt x="36" y="75"/>
                    <a:pt x="41" y="78"/>
                  </a:cubicBezTo>
                  <a:cubicBezTo>
                    <a:pt x="44" y="80"/>
                    <a:pt x="48" y="76"/>
                    <a:pt x="51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3" y="70"/>
                    <a:pt x="57" y="67"/>
                    <a:pt x="58" y="64"/>
                  </a:cubicBezTo>
                  <a:cubicBezTo>
                    <a:pt x="59" y="62"/>
                    <a:pt x="58" y="60"/>
                    <a:pt x="57" y="5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 135">
              <a:extLst>
                <a:ext uri="{FF2B5EF4-FFF2-40B4-BE49-F238E27FC236}">
                  <a16:creationId xmlns:a16="http://schemas.microsoft.com/office/drawing/2014/main" id="{F2D15C21-76B8-66AE-C940-FEE683700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750" y="5076058"/>
              <a:ext cx="196264" cy="222005"/>
            </a:xfrm>
            <a:custGeom>
              <a:avLst/>
              <a:gdLst>
                <a:gd name="T0" fmla="*/ 0 w 26"/>
                <a:gd name="T1" fmla="*/ 65 h 33"/>
                <a:gd name="T2" fmla="*/ 15 w 26"/>
                <a:gd name="T3" fmla="*/ 14 h 33"/>
                <a:gd name="T4" fmla="*/ 26 w 26"/>
                <a:gd name="T5" fmla="*/ 14 h 33"/>
                <a:gd name="T6" fmla="*/ 29 w 26"/>
                <a:gd name="T7" fmla="*/ 7 h 33"/>
                <a:gd name="T8" fmla="*/ 37 w 26"/>
                <a:gd name="T9" fmla="*/ 0 h 33"/>
                <a:gd name="T10" fmla="*/ 40 w 26"/>
                <a:gd name="T11" fmla="*/ 0 h 33"/>
                <a:gd name="T12" fmla="*/ 48 w 26"/>
                <a:gd name="T13" fmla="*/ 7 h 33"/>
                <a:gd name="T14" fmla="*/ 58 w 26"/>
                <a:gd name="T15" fmla="*/ 18 h 33"/>
                <a:gd name="T16" fmla="*/ 62 w 26"/>
                <a:gd name="T17" fmla="*/ 25 h 33"/>
                <a:gd name="T18" fmla="*/ 77 w 26"/>
                <a:gd name="T19" fmla="*/ 32 h 33"/>
                <a:gd name="T20" fmla="*/ 80 w 26"/>
                <a:gd name="T21" fmla="*/ 40 h 33"/>
                <a:gd name="T22" fmla="*/ 95 w 26"/>
                <a:gd name="T23" fmla="*/ 43 h 33"/>
                <a:gd name="T24" fmla="*/ 91 w 26"/>
                <a:gd name="T25" fmla="*/ 61 h 33"/>
                <a:gd name="T26" fmla="*/ 88 w 26"/>
                <a:gd name="T27" fmla="*/ 65 h 33"/>
                <a:gd name="T28" fmla="*/ 66 w 26"/>
                <a:gd name="T29" fmla="*/ 61 h 33"/>
                <a:gd name="T30" fmla="*/ 48 w 26"/>
                <a:gd name="T31" fmla="*/ 79 h 33"/>
                <a:gd name="T32" fmla="*/ 44 w 26"/>
                <a:gd name="T33" fmla="*/ 119 h 33"/>
                <a:gd name="T34" fmla="*/ 44 w 26"/>
                <a:gd name="T35" fmla="*/ 119 h 33"/>
                <a:gd name="T36" fmla="*/ 29 w 26"/>
                <a:gd name="T37" fmla="*/ 101 h 33"/>
                <a:gd name="T38" fmla="*/ 7 w 26"/>
                <a:gd name="T39" fmla="*/ 90 h 33"/>
                <a:gd name="T40" fmla="*/ 0 w 26"/>
                <a:gd name="T41" fmla="*/ 87 h 33"/>
                <a:gd name="T42" fmla="*/ 0 w 26"/>
                <a:gd name="T43" fmla="*/ 76 h 33"/>
                <a:gd name="T44" fmla="*/ 0 w 26"/>
                <a:gd name="T45" fmla="*/ 65 h 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3">
                  <a:moveTo>
                    <a:pt x="0" y="18"/>
                  </a:moveTo>
                  <a:cubicBezTo>
                    <a:pt x="1" y="13"/>
                    <a:pt x="3" y="9"/>
                    <a:pt x="4" y="4"/>
                  </a:cubicBezTo>
                  <a:cubicBezTo>
                    <a:pt x="5" y="4"/>
                    <a:pt x="7" y="5"/>
                    <a:pt x="7" y="4"/>
                  </a:cubicBezTo>
                  <a:cubicBezTo>
                    <a:pt x="9" y="3"/>
                    <a:pt x="7" y="3"/>
                    <a:pt x="8" y="2"/>
                  </a:cubicBezTo>
                  <a:cubicBezTo>
                    <a:pt x="9" y="1"/>
                    <a:pt x="9" y="1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4"/>
                    <a:pt x="25" y="16"/>
                    <a:pt x="25" y="17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3" y="17"/>
                    <a:pt x="20" y="16"/>
                    <a:pt x="18" y="17"/>
                  </a:cubicBezTo>
                  <a:cubicBezTo>
                    <a:pt x="14" y="18"/>
                    <a:pt x="13" y="18"/>
                    <a:pt x="13" y="22"/>
                  </a:cubicBezTo>
                  <a:cubicBezTo>
                    <a:pt x="13" y="26"/>
                    <a:pt x="12" y="29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1" y="32"/>
                    <a:pt x="10" y="31"/>
                    <a:pt x="8" y="28"/>
                  </a:cubicBezTo>
                  <a:cubicBezTo>
                    <a:pt x="5" y="24"/>
                    <a:pt x="5" y="27"/>
                    <a:pt x="2" y="25"/>
                  </a:cubicBezTo>
                  <a:cubicBezTo>
                    <a:pt x="1" y="25"/>
                    <a:pt x="0" y="25"/>
                    <a:pt x="0" y="24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7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A6BE07F2-1BED-A60C-E237-9A67B88F4D5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2982708" y="5247376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8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F244F30E-7FDF-CDF2-8366-BEECF51E76C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3886385" y="4605943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9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73074F38-0AB2-86A9-77EC-A94754E6A6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4090747" y="4475735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0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53036552-CFE0-9534-85BD-6B75A6AB4A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2579972" y="5514471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1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2CF509A5-99CF-4565-FAEF-FF57F2FC39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2770884" y="4886089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2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98EFA77B-2E8D-ED95-657D-3F86101B08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4241638" y="4148127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5B6F9191-EB89-1DD1-C955-FCB0A19ABF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2072481" y="6222605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4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73E7BDAE-605C-9B86-2E45-00467C79B1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3190263" y="5068785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5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A47E870C-41F7-224A-FB8E-8FB66C752A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2410565" y="4843170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6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28135B2A-FDBE-F421-89F9-BCD8E27F55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2941036" y="3659140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7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DA48CBBC-C5A5-9E03-3D8B-4C4966AEB6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3325772" y="3723694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8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B685EE4F-B5B4-2F06-FBDE-2B6AE5217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4271499" y="4566512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9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E258C8D3-9B3F-D93D-5AAE-B0D739F35B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4068660" y="3899464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0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BE8E9439-3A54-C1CF-F01F-30812BB5B9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4434364" y="3730399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1" name="Grupo 1339">
              <a:extLst>
                <a:ext uri="{FF2B5EF4-FFF2-40B4-BE49-F238E27FC236}">
                  <a16:creationId xmlns:a16="http://schemas.microsoft.com/office/drawing/2014/main" id="{EA0A5E0B-3354-CE24-21C5-8CA95EE93580}"/>
                </a:ext>
              </a:extLst>
            </p:cNvPr>
            <p:cNvGrpSpPr/>
            <p:nvPr/>
          </p:nvGrpSpPr>
          <p:grpSpPr>
            <a:xfrm>
              <a:off x="2530664" y="5130165"/>
              <a:ext cx="360605" cy="405526"/>
              <a:chOff x="1473566" y="7229224"/>
              <a:chExt cx="319326" cy="367807"/>
            </a:xfrm>
          </p:grpSpPr>
          <p:sp>
            <p:nvSpPr>
              <p:cNvPr id="174" name="Elipse 1340">
                <a:extLst>
                  <a:ext uri="{FF2B5EF4-FFF2-40B4-BE49-F238E27FC236}">
                    <a16:creationId xmlns:a16="http://schemas.microsoft.com/office/drawing/2014/main" id="{6AAD41E1-C6E6-6541-39BD-975DE1A3A9CC}"/>
                  </a:ext>
                </a:extLst>
              </p:cNvPr>
              <p:cNvSpPr/>
              <p:nvPr/>
            </p:nvSpPr>
            <p:spPr>
              <a:xfrm>
                <a:off x="1473566" y="7254913"/>
                <a:ext cx="319326" cy="3108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CuadroTexto 1341">
                <a:extLst>
                  <a:ext uri="{FF2B5EF4-FFF2-40B4-BE49-F238E27FC236}">
                    <a16:creationId xmlns:a16="http://schemas.microsoft.com/office/drawing/2014/main" id="{2B6F9350-C54F-E19D-76E6-78063848601B}"/>
                  </a:ext>
                </a:extLst>
              </p:cNvPr>
              <p:cNvSpPr txBox="1"/>
              <p:nvPr/>
            </p:nvSpPr>
            <p:spPr>
              <a:xfrm>
                <a:off x="1486939" y="7229224"/>
                <a:ext cx="300419" cy="367807"/>
              </a:xfrm>
              <a:prstGeom prst="rect">
                <a:avLst/>
              </a:prstGeom>
              <a:noFill/>
              <a:ln>
                <a:noFill/>
                <a:prstDash val="solid"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rPr>
                  <a:t>8</a:t>
                </a:r>
              </a:p>
            </p:txBody>
          </p:sp>
        </p:grpSp>
        <p:grpSp>
          <p:nvGrpSpPr>
            <p:cNvPr id="162" name="Grupo 1342">
              <a:extLst>
                <a:ext uri="{FF2B5EF4-FFF2-40B4-BE49-F238E27FC236}">
                  <a16:creationId xmlns:a16="http://schemas.microsoft.com/office/drawing/2014/main" id="{B6D37A48-C16F-F549-1203-DA48BFA68DC4}"/>
                </a:ext>
              </a:extLst>
            </p:cNvPr>
            <p:cNvGrpSpPr/>
            <p:nvPr/>
          </p:nvGrpSpPr>
          <p:grpSpPr>
            <a:xfrm>
              <a:off x="2592154" y="3305924"/>
              <a:ext cx="360605" cy="400110"/>
              <a:chOff x="1473566" y="7229216"/>
              <a:chExt cx="319326" cy="362895"/>
            </a:xfrm>
          </p:grpSpPr>
          <p:sp>
            <p:nvSpPr>
              <p:cNvPr id="172" name="Elipse 1343">
                <a:extLst>
                  <a:ext uri="{FF2B5EF4-FFF2-40B4-BE49-F238E27FC236}">
                    <a16:creationId xmlns:a16="http://schemas.microsoft.com/office/drawing/2014/main" id="{27E72A2B-B9C4-1436-F3BB-697175B961D3}"/>
                  </a:ext>
                </a:extLst>
              </p:cNvPr>
              <p:cNvSpPr/>
              <p:nvPr/>
            </p:nvSpPr>
            <p:spPr>
              <a:xfrm>
                <a:off x="1473566" y="7254913"/>
                <a:ext cx="319326" cy="3108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CuadroTexto 1344">
                <a:extLst>
                  <a:ext uri="{FF2B5EF4-FFF2-40B4-BE49-F238E27FC236}">
                    <a16:creationId xmlns:a16="http://schemas.microsoft.com/office/drawing/2014/main" id="{8994FDA2-B926-2330-BCC0-B7A8A8D32F75}"/>
                  </a:ext>
                </a:extLst>
              </p:cNvPr>
              <p:cNvSpPr txBox="1"/>
              <p:nvPr/>
            </p:nvSpPr>
            <p:spPr>
              <a:xfrm>
                <a:off x="1486939" y="7229224"/>
                <a:ext cx="268570" cy="362895"/>
              </a:xfrm>
              <a:prstGeom prst="rect">
                <a:avLst/>
              </a:prstGeom>
              <a:noFill/>
              <a:ln>
                <a:noFill/>
                <a:prstDash val="solid"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163" name="Grupo 1345">
              <a:extLst>
                <a:ext uri="{FF2B5EF4-FFF2-40B4-BE49-F238E27FC236}">
                  <a16:creationId xmlns:a16="http://schemas.microsoft.com/office/drawing/2014/main" id="{D55C879D-68D6-64DE-D798-26528ECE1F8A}"/>
                </a:ext>
              </a:extLst>
            </p:cNvPr>
            <p:cNvGrpSpPr/>
            <p:nvPr/>
          </p:nvGrpSpPr>
          <p:grpSpPr>
            <a:xfrm>
              <a:off x="3382964" y="4096620"/>
              <a:ext cx="360605" cy="400110"/>
              <a:chOff x="1473566" y="7229224"/>
              <a:chExt cx="319326" cy="362895"/>
            </a:xfrm>
          </p:grpSpPr>
          <p:sp>
            <p:nvSpPr>
              <p:cNvPr id="170" name="Elipse 1346">
                <a:extLst>
                  <a:ext uri="{FF2B5EF4-FFF2-40B4-BE49-F238E27FC236}">
                    <a16:creationId xmlns:a16="http://schemas.microsoft.com/office/drawing/2014/main" id="{F5B5E234-C0D5-B7D7-C459-B7EE2675CB14}"/>
                  </a:ext>
                </a:extLst>
              </p:cNvPr>
              <p:cNvSpPr/>
              <p:nvPr/>
            </p:nvSpPr>
            <p:spPr>
              <a:xfrm>
                <a:off x="1473566" y="7254913"/>
                <a:ext cx="319326" cy="3108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CuadroTexto 1347">
                <a:extLst>
                  <a:ext uri="{FF2B5EF4-FFF2-40B4-BE49-F238E27FC236}">
                    <a16:creationId xmlns:a16="http://schemas.microsoft.com/office/drawing/2014/main" id="{6A8B2B86-E4B5-59FC-759B-09263FB18534}"/>
                  </a:ext>
                </a:extLst>
              </p:cNvPr>
              <p:cNvSpPr txBox="1"/>
              <p:nvPr/>
            </p:nvSpPr>
            <p:spPr>
              <a:xfrm>
                <a:off x="1486939" y="7229224"/>
                <a:ext cx="268570" cy="362895"/>
              </a:xfrm>
              <a:prstGeom prst="rect">
                <a:avLst/>
              </a:prstGeom>
              <a:noFill/>
              <a:ln>
                <a:noFill/>
                <a:prstDash val="solid"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164" name="Grupo 1348">
              <a:extLst>
                <a:ext uri="{FF2B5EF4-FFF2-40B4-BE49-F238E27FC236}">
                  <a16:creationId xmlns:a16="http://schemas.microsoft.com/office/drawing/2014/main" id="{64EA8ABF-F104-CFA8-8E65-5FCFB7FA2E06}"/>
                </a:ext>
              </a:extLst>
            </p:cNvPr>
            <p:cNvGrpSpPr/>
            <p:nvPr/>
          </p:nvGrpSpPr>
          <p:grpSpPr>
            <a:xfrm>
              <a:off x="3766616" y="3488972"/>
              <a:ext cx="360605" cy="400110"/>
              <a:chOff x="1473566" y="7229224"/>
              <a:chExt cx="319326" cy="362895"/>
            </a:xfrm>
          </p:grpSpPr>
          <p:sp>
            <p:nvSpPr>
              <p:cNvPr id="168" name="Elipse 1349">
                <a:extLst>
                  <a:ext uri="{FF2B5EF4-FFF2-40B4-BE49-F238E27FC236}">
                    <a16:creationId xmlns:a16="http://schemas.microsoft.com/office/drawing/2014/main" id="{F00319DC-1CBE-365C-3DE4-6C6F397FCFCD}"/>
                  </a:ext>
                </a:extLst>
              </p:cNvPr>
              <p:cNvSpPr/>
              <p:nvPr/>
            </p:nvSpPr>
            <p:spPr>
              <a:xfrm>
                <a:off x="1473566" y="7254913"/>
                <a:ext cx="319326" cy="3108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CuadroTexto 1350">
                <a:extLst>
                  <a:ext uri="{FF2B5EF4-FFF2-40B4-BE49-F238E27FC236}">
                    <a16:creationId xmlns:a16="http://schemas.microsoft.com/office/drawing/2014/main" id="{ABD020BE-1918-84AB-EEA2-9D0395F985D2}"/>
                  </a:ext>
                </a:extLst>
              </p:cNvPr>
              <p:cNvSpPr txBox="1"/>
              <p:nvPr/>
            </p:nvSpPr>
            <p:spPr>
              <a:xfrm>
                <a:off x="1486939" y="7229224"/>
                <a:ext cx="281347" cy="362895"/>
              </a:xfrm>
              <a:prstGeom prst="rect">
                <a:avLst/>
              </a:prstGeom>
              <a:noFill/>
              <a:ln>
                <a:noFill/>
                <a:prstDash val="solid"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165" name="Grupo 1351">
              <a:extLst>
                <a:ext uri="{FF2B5EF4-FFF2-40B4-BE49-F238E27FC236}">
                  <a16:creationId xmlns:a16="http://schemas.microsoft.com/office/drawing/2014/main" id="{05E0A322-D512-9E6F-8786-E62E5223841F}"/>
                </a:ext>
              </a:extLst>
            </p:cNvPr>
            <p:cNvGrpSpPr/>
            <p:nvPr/>
          </p:nvGrpSpPr>
          <p:grpSpPr>
            <a:xfrm>
              <a:off x="4376200" y="5024635"/>
              <a:ext cx="360605" cy="400110"/>
              <a:chOff x="1473566" y="7229224"/>
              <a:chExt cx="319326" cy="362895"/>
            </a:xfrm>
          </p:grpSpPr>
          <p:sp>
            <p:nvSpPr>
              <p:cNvPr id="166" name="Elipse 1352">
                <a:extLst>
                  <a:ext uri="{FF2B5EF4-FFF2-40B4-BE49-F238E27FC236}">
                    <a16:creationId xmlns:a16="http://schemas.microsoft.com/office/drawing/2014/main" id="{137F6856-F92B-FB4E-498F-EB2A5DB94B88}"/>
                  </a:ext>
                </a:extLst>
              </p:cNvPr>
              <p:cNvSpPr/>
              <p:nvPr/>
            </p:nvSpPr>
            <p:spPr>
              <a:xfrm>
                <a:off x="1473566" y="7254913"/>
                <a:ext cx="319326" cy="3108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CuadroTexto 1353">
                <a:extLst>
                  <a:ext uri="{FF2B5EF4-FFF2-40B4-BE49-F238E27FC236}">
                    <a16:creationId xmlns:a16="http://schemas.microsoft.com/office/drawing/2014/main" id="{FE9620D5-E71E-8092-1A48-C653AC587960}"/>
                  </a:ext>
                </a:extLst>
              </p:cNvPr>
              <p:cNvSpPr txBox="1"/>
              <p:nvPr/>
            </p:nvSpPr>
            <p:spPr>
              <a:xfrm>
                <a:off x="1486939" y="7229224"/>
                <a:ext cx="281347" cy="362895"/>
              </a:xfrm>
              <a:prstGeom prst="rect">
                <a:avLst/>
              </a:prstGeom>
              <a:noFill/>
              <a:ln>
                <a:noFill/>
                <a:prstDash val="solid"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rPr>
                  <a:t>3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FEE81-4B67-321F-83DB-4F086B03528B}"/>
              </a:ext>
            </a:extLst>
          </p:cNvPr>
          <p:cNvGrpSpPr/>
          <p:nvPr/>
        </p:nvGrpSpPr>
        <p:grpSpPr>
          <a:xfrm>
            <a:off x="433156" y="556558"/>
            <a:ext cx="4124599" cy="2854164"/>
            <a:chOff x="13720674" y="9459413"/>
            <a:chExt cx="3837130" cy="2719523"/>
          </a:xfrm>
        </p:grpSpPr>
        <p:grpSp>
          <p:nvGrpSpPr>
            <p:cNvPr id="7" name="Grupo 1355">
              <a:extLst>
                <a:ext uri="{FF2B5EF4-FFF2-40B4-BE49-F238E27FC236}">
                  <a16:creationId xmlns:a16="http://schemas.microsoft.com/office/drawing/2014/main" id="{F5484F16-4ACC-8478-4E7B-AB0AD92DC964}"/>
                </a:ext>
              </a:extLst>
            </p:cNvPr>
            <p:cNvGrpSpPr/>
            <p:nvPr/>
          </p:nvGrpSpPr>
          <p:grpSpPr>
            <a:xfrm>
              <a:off x="13720674" y="9459413"/>
              <a:ext cx="3837130" cy="2719523"/>
              <a:chOff x="284720" y="166386"/>
              <a:chExt cx="3900481" cy="2580925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B8C85B59-D36D-9CE6-F727-7D6875A026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939" y="166386"/>
                <a:ext cx="489666" cy="335812"/>
              </a:xfrm>
              <a:custGeom>
                <a:avLst/>
                <a:gdLst>
                  <a:gd name="T0" fmla="*/ 436 w 163"/>
                  <a:gd name="T1" fmla="*/ 77 h 112"/>
                  <a:gd name="T2" fmla="*/ 190 w 163"/>
                  <a:gd name="T3" fmla="*/ 11 h 112"/>
                  <a:gd name="T4" fmla="*/ 104 w 163"/>
                  <a:gd name="T5" fmla="*/ 72 h 112"/>
                  <a:gd name="T6" fmla="*/ 51 w 163"/>
                  <a:gd name="T7" fmla="*/ 32 h 112"/>
                  <a:gd name="T8" fmla="*/ 27 w 163"/>
                  <a:gd name="T9" fmla="*/ 77 h 112"/>
                  <a:gd name="T10" fmla="*/ 21 w 163"/>
                  <a:gd name="T11" fmla="*/ 117 h 112"/>
                  <a:gd name="T12" fmla="*/ 0 w 163"/>
                  <a:gd name="T13" fmla="*/ 166 h 112"/>
                  <a:gd name="T14" fmla="*/ 3 w 163"/>
                  <a:gd name="T15" fmla="*/ 166 h 112"/>
                  <a:gd name="T16" fmla="*/ 35 w 163"/>
                  <a:gd name="T17" fmla="*/ 203 h 112"/>
                  <a:gd name="T18" fmla="*/ 152 w 163"/>
                  <a:gd name="T19" fmla="*/ 243 h 112"/>
                  <a:gd name="T20" fmla="*/ 358 w 163"/>
                  <a:gd name="T21" fmla="*/ 299 h 112"/>
                  <a:gd name="T22" fmla="*/ 358 w 163"/>
                  <a:gd name="T23" fmla="*/ 294 h 112"/>
                  <a:gd name="T24" fmla="*/ 358 w 163"/>
                  <a:gd name="T25" fmla="*/ 299 h 112"/>
                  <a:gd name="T26" fmla="*/ 358 w 163"/>
                  <a:gd name="T27" fmla="*/ 299 h 112"/>
                  <a:gd name="T28" fmla="*/ 436 w 163"/>
                  <a:gd name="T29" fmla="*/ 77 h 1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3" h="112">
                    <a:moveTo>
                      <a:pt x="163" y="29"/>
                    </a:moveTo>
                    <a:cubicBezTo>
                      <a:pt x="113" y="15"/>
                      <a:pt x="78" y="5"/>
                      <a:pt x="71" y="4"/>
                    </a:cubicBezTo>
                    <a:cubicBezTo>
                      <a:pt x="48" y="0"/>
                      <a:pt x="48" y="21"/>
                      <a:pt x="39" y="27"/>
                    </a:cubicBezTo>
                    <a:cubicBezTo>
                      <a:pt x="29" y="32"/>
                      <a:pt x="19" y="12"/>
                      <a:pt x="19" y="12"/>
                    </a:cubicBezTo>
                    <a:cubicBezTo>
                      <a:pt x="18" y="19"/>
                      <a:pt x="14" y="24"/>
                      <a:pt x="10" y="29"/>
                    </a:cubicBezTo>
                    <a:cubicBezTo>
                      <a:pt x="7" y="34"/>
                      <a:pt x="10" y="39"/>
                      <a:pt x="8" y="44"/>
                    </a:cubicBezTo>
                    <a:cubicBezTo>
                      <a:pt x="5" y="49"/>
                      <a:pt x="1" y="56"/>
                      <a:pt x="0" y="62"/>
                    </a:cubicBezTo>
                    <a:cubicBezTo>
                      <a:pt x="1" y="62"/>
                      <a:pt x="1" y="62"/>
                      <a:pt x="1" y="62"/>
                    </a:cubicBezTo>
                    <a:cubicBezTo>
                      <a:pt x="6" y="65"/>
                      <a:pt x="8" y="76"/>
                      <a:pt x="13" y="76"/>
                    </a:cubicBezTo>
                    <a:cubicBezTo>
                      <a:pt x="31" y="77"/>
                      <a:pt x="39" y="95"/>
                      <a:pt x="57" y="91"/>
                    </a:cubicBezTo>
                    <a:cubicBezTo>
                      <a:pt x="84" y="84"/>
                      <a:pt x="110" y="101"/>
                      <a:pt x="134" y="112"/>
                    </a:cubicBezTo>
                    <a:cubicBezTo>
                      <a:pt x="134" y="111"/>
                      <a:pt x="134" y="111"/>
                      <a:pt x="134" y="110"/>
                    </a:cubicBezTo>
                    <a:cubicBezTo>
                      <a:pt x="134" y="111"/>
                      <a:pt x="134" y="111"/>
                      <a:pt x="134" y="112"/>
                    </a:cubicBezTo>
                    <a:cubicBezTo>
                      <a:pt x="134" y="112"/>
                      <a:pt x="134" y="112"/>
                      <a:pt x="134" y="112"/>
                    </a:cubicBezTo>
                    <a:cubicBezTo>
                      <a:pt x="141" y="84"/>
                      <a:pt x="149" y="54"/>
                      <a:pt x="163" y="29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C94052FF-B63E-F224-8431-19FC4F28E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491" y="346085"/>
                <a:ext cx="579513" cy="459355"/>
              </a:xfrm>
              <a:custGeom>
                <a:avLst/>
                <a:gdLst>
                  <a:gd name="T0" fmla="*/ 436 w 193"/>
                  <a:gd name="T1" fmla="*/ 257 h 153"/>
                  <a:gd name="T2" fmla="*/ 441 w 193"/>
                  <a:gd name="T3" fmla="*/ 227 h 153"/>
                  <a:gd name="T4" fmla="*/ 516 w 193"/>
                  <a:gd name="T5" fmla="*/ 147 h 153"/>
                  <a:gd name="T6" fmla="*/ 313 w 193"/>
                  <a:gd name="T7" fmla="*/ 86 h 153"/>
                  <a:gd name="T8" fmla="*/ 198 w 193"/>
                  <a:gd name="T9" fmla="*/ 40 h 153"/>
                  <a:gd name="T10" fmla="*/ 168 w 193"/>
                  <a:gd name="T11" fmla="*/ 0 h 153"/>
                  <a:gd name="T12" fmla="*/ 166 w 193"/>
                  <a:gd name="T13" fmla="*/ 0 h 153"/>
                  <a:gd name="T14" fmla="*/ 166 w 193"/>
                  <a:gd name="T15" fmla="*/ 3 h 153"/>
                  <a:gd name="T16" fmla="*/ 163 w 193"/>
                  <a:gd name="T17" fmla="*/ 45 h 153"/>
                  <a:gd name="T18" fmla="*/ 104 w 193"/>
                  <a:gd name="T19" fmla="*/ 70 h 153"/>
                  <a:gd name="T20" fmla="*/ 8 w 193"/>
                  <a:gd name="T21" fmla="*/ 211 h 153"/>
                  <a:gd name="T22" fmla="*/ 0 w 193"/>
                  <a:gd name="T23" fmla="*/ 235 h 153"/>
                  <a:gd name="T24" fmla="*/ 366 w 193"/>
                  <a:gd name="T25" fmla="*/ 409 h 153"/>
                  <a:gd name="T26" fmla="*/ 436 w 193"/>
                  <a:gd name="T27" fmla="*/ 257 h 15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3" h="153">
                    <a:moveTo>
                      <a:pt x="163" y="96"/>
                    </a:moveTo>
                    <a:cubicBezTo>
                      <a:pt x="165" y="92"/>
                      <a:pt x="162" y="89"/>
                      <a:pt x="165" y="85"/>
                    </a:cubicBezTo>
                    <a:cubicBezTo>
                      <a:pt x="176" y="76"/>
                      <a:pt x="188" y="68"/>
                      <a:pt x="193" y="55"/>
                    </a:cubicBezTo>
                    <a:cubicBezTo>
                      <a:pt x="170" y="44"/>
                      <a:pt x="145" y="26"/>
                      <a:pt x="117" y="32"/>
                    </a:cubicBezTo>
                    <a:cubicBezTo>
                      <a:pt x="100" y="35"/>
                      <a:pt x="92" y="17"/>
                      <a:pt x="74" y="15"/>
                    </a:cubicBezTo>
                    <a:cubicBezTo>
                      <a:pt x="69" y="15"/>
                      <a:pt x="68" y="4"/>
                      <a:pt x="63" y="0"/>
                    </a:cubicBezTo>
                    <a:cubicBezTo>
                      <a:pt x="63" y="0"/>
                      <a:pt x="62" y="0"/>
                      <a:pt x="62" y="0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2" y="7"/>
                      <a:pt x="70" y="11"/>
                      <a:pt x="61" y="17"/>
                    </a:cubicBezTo>
                    <a:cubicBezTo>
                      <a:pt x="53" y="23"/>
                      <a:pt x="44" y="14"/>
                      <a:pt x="39" y="26"/>
                    </a:cubicBezTo>
                    <a:cubicBezTo>
                      <a:pt x="34" y="38"/>
                      <a:pt x="4" y="74"/>
                      <a:pt x="3" y="79"/>
                    </a:cubicBezTo>
                    <a:cubicBezTo>
                      <a:pt x="2" y="81"/>
                      <a:pt x="1" y="84"/>
                      <a:pt x="0" y="88"/>
                    </a:cubicBezTo>
                    <a:cubicBezTo>
                      <a:pt x="48" y="103"/>
                      <a:pt x="90" y="133"/>
                      <a:pt x="137" y="153"/>
                    </a:cubicBezTo>
                    <a:cubicBezTo>
                      <a:pt x="140" y="131"/>
                      <a:pt x="156" y="116"/>
                      <a:pt x="163" y="96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7">
                <a:extLst>
                  <a:ext uri="{FF2B5EF4-FFF2-40B4-BE49-F238E27FC236}">
                    <a16:creationId xmlns:a16="http://schemas.microsoft.com/office/drawing/2014/main" id="{95C2E41B-E326-D97A-8063-7F8C09F7C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084" y="940214"/>
                <a:ext cx="0" cy="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Line 8">
                <a:extLst>
                  <a:ext uri="{FF2B5EF4-FFF2-40B4-BE49-F238E27FC236}">
                    <a16:creationId xmlns:a16="http://schemas.microsoft.com/office/drawing/2014/main" id="{985FE83C-0A65-5E38-3787-66F59DA759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084" y="940214"/>
                <a:ext cx="0" cy="0"/>
              </a:xfrm>
              <a:prstGeom prst="line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9">
                <a:extLst>
                  <a:ext uri="{FF2B5EF4-FFF2-40B4-BE49-F238E27FC236}">
                    <a16:creationId xmlns:a16="http://schemas.microsoft.com/office/drawing/2014/main" id="{6A1EF0AC-DA0E-944F-1DD8-E376E4106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8851" y="261851"/>
                <a:ext cx="735622" cy="549205"/>
              </a:xfrm>
              <a:custGeom>
                <a:avLst/>
                <a:gdLst>
                  <a:gd name="T0" fmla="*/ 577 w 245"/>
                  <a:gd name="T1" fmla="*/ 489 h 183"/>
                  <a:gd name="T2" fmla="*/ 655 w 245"/>
                  <a:gd name="T3" fmla="*/ 168 h 183"/>
                  <a:gd name="T4" fmla="*/ 24 w 245"/>
                  <a:gd name="T5" fmla="*/ 0 h 183"/>
                  <a:gd name="T6" fmla="*/ 13 w 245"/>
                  <a:gd name="T7" fmla="*/ 120 h 183"/>
                  <a:gd name="T8" fmla="*/ 35 w 245"/>
                  <a:gd name="T9" fmla="*/ 184 h 183"/>
                  <a:gd name="T10" fmla="*/ 51 w 245"/>
                  <a:gd name="T11" fmla="*/ 190 h 183"/>
                  <a:gd name="T12" fmla="*/ 19 w 245"/>
                  <a:gd name="T13" fmla="*/ 278 h 183"/>
                  <a:gd name="T14" fmla="*/ 70 w 245"/>
                  <a:gd name="T15" fmla="*/ 385 h 183"/>
                  <a:gd name="T16" fmla="*/ 102 w 245"/>
                  <a:gd name="T17" fmla="*/ 406 h 183"/>
                  <a:gd name="T18" fmla="*/ 134 w 245"/>
                  <a:gd name="T19" fmla="*/ 387 h 183"/>
                  <a:gd name="T20" fmla="*/ 142 w 245"/>
                  <a:gd name="T21" fmla="*/ 406 h 183"/>
                  <a:gd name="T22" fmla="*/ 179 w 245"/>
                  <a:gd name="T23" fmla="*/ 409 h 183"/>
                  <a:gd name="T24" fmla="*/ 187 w 245"/>
                  <a:gd name="T25" fmla="*/ 374 h 183"/>
                  <a:gd name="T26" fmla="*/ 577 w 245"/>
                  <a:gd name="T27" fmla="*/ 489 h 18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45" h="183">
                    <a:moveTo>
                      <a:pt x="216" y="183"/>
                    </a:moveTo>
                    <a:cubicBezTo>
                      <a:pt x="227" y="143"/>
                      <a:pt x="235" y="102"/>
                      <a:pt x="245" y="63"/>
                    </a:cubicBezTo>
                    <a:cubicBezTo>
                      <a:pt x="163" y="43"/>
                      <a:pt x="75" y="19"/>
                      <a:pt x="9" y="0"/>
                    </a:cubicBezTo>
                    <a:cubicBezTo>
                      <a:pt x="1" y="14"/>
                      <a:pt x="0" y="30"/>
                      <a:pt x="5" y="45"/>
                    </a:cubicBezTo>
                    <a:cubicBezTo>
                      <a:pt x="7" y="54"/>
                      <a:pt x="15" y="59"/>
                      <a:pt x="13" y="69"/>
                    </a:cubicBezTo>
                    <a:cubicBezTo>
                      <a:pt x="15" y="69"/>
                      <a:pt x="19" y="69"/>
                      <a:pt x="19" y="71"/>
                    </a:cubicBezTo>
                    <a:cubicBezTo>
                      <a:pt x="20" y="83"/>
                      <a:pt x="7" y="92"/>
                      <a:pt x="7" y="104"/>
                    </a:cubicBezTo>
                    <a:cubicBezTo>
                      <a:pt x="24" y="99"/>
                      <a:pt x="22" y="128"/>
                      <a:pt x="26" y="144"/>
                    </a:cubicBezTo>
                    <a:cubicBezTo>
                      <a:pt x="32" y="139"/>
                      <a:pt x="34" y="147"/>
                      <a:pt x="38" y="152"/>
                    </a:cubicBezTo>
                    <a:cubicBezTo>
                      <a:pt x="43" y="156"/>
                      <a:pt x="45" y="144"/>
                      <a:pt x="50" y="145"/>
                    </a:cubicBezTo>
                    <a:cubicBezTo>
                      <a:pt x="51" y="147"/>
                      <a:pt x="53" y="151"/>
                      <a:pt x="53" y="152"/>
                    </a:cubicBezTo>
                    <a:cubicBezTo>
                      <a:pt x="55" y="154"/>
                      <a:pt x="64" y="154"/>
                      <a:pt x="67" y="153"/>
                    </a:cubicBezTo>
                    <a:cubicBezTo>
                      <a:pt x="68" y="149"/>
                      <a:pt x="69" y="145"/>
                      <a:pt x="70" y="140"/>
                    </a:cubicBezTo>
                    <a:cubicBezTo>
                      <a:pt x="117" y="159"/>
                      <a:pt x="169" y="166"/>
                      <a:pt x="216" y="18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9EFEB11C-006D-E426-3E82-DAB1FA785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9333" y="451658"/>
                <a:ext cx="479558" cy="377368"/>
              </a:xfrm>
              <a:custGeom>
                <a:avLst/>
                <a:gdLst>
                  <a:gd name="T0" fmla="*/ 408 w 160"/>
                  <a:gd name="T1" fmla="*/ 336 h 126"/>
                  <a:gd name="T2" fmla="*/ 427 w 160"/>
                  <a:gd name="T3" fmla="*/ 75 h 126"/>
                  <a:gd name="T4" fmla="*/ 59 w 160"/>
                  <a:gd name="T5" fmla="*/ 0 h 126"/>
                  <a:gd name="T6" fmla="*/ 0 w 160"/>
                  <a:gd name="T7" fmla="*/ 245 h 126"/>
                  <a:gd name="T8" fmla="*/ 117 w 160"/>
                  <a:gd name="T9" fmla="*/ 275 h 126"/>
                  <a:gd name="T10" fmla="*/ 408 w 160"/>
                  <a:gd name="T11" fmla="*/ 336 h 1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60" h="126">
                    <a:moveTo>
                      <a:pt x="153" y="126"/>
                    </a:moveTo>
                    <a:cubicBezTo>
                      <a:pt x="156" y="93"/>
                      <a:pt x="150" y="60"/>
                      <a:pt x="160" y="28"/>
                    </a:cubicBezTo>
                    <a:cubicBezTo>
                      <a:pt x="121" y="22"/>
                      <a:pt x="73" y="12"/>
                      <a:pt x="22" y="0"/>
                    </a:cubicBezTo>
                    <a:cubicBezTo>
                      <a:pt x="14" y="30"/>
                      <a:pt x="8" y="61"/>
                      <a:pt x="0" y="92"/>
                    </a:cubicBezTo>
                    <a:cubicBezTo>
                      <a:pt x="14" y="97"/>
                      <a:pt x="29" y="99"/>
                      <a:pt x="44" y="103"/>
                    </a:cubicBezTo>
                    <a:cubicBezTo>
                      <a:pt x="81" y="115"/>
                      <a:pt x="119" y="114"/>
                      <a:pt x="153" y="126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1">
                <a:extLst>
                  <a:ext uri="{FF2B5EF4-FFF2-40B4-BE49-F238E27FC236}">
                    <a16:creationId xmlns:a16="http://schemas.microsoft.com/office/drawing/2014/main" id="{DA4D5AB1-270D-E7F5-5831-E895338DE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3968" y="511183"/>
                <a:ext cx="537959" cy="576160"/>
              </a:xfrm>
              <a:custGeom>
                <a:avLst/>
                <a:gdLst>
                  <a:gd name="T0" fmla="*/ 3 w 179"/>
                  <a:gd name="T1" fmla="*/ 315 h 192"/>
                  <a:gd name="T2" fmla="*/ 21 w 179"/>
                  <a:gd name="T3" fmla="*/ 323 h 192"/>
                  <a:gd name="T4" fmla="*/ 3 w 179"/>
                  <a:gd name="T5" fmla="*/ 473 h 192"/>
                  <a:gd name="T6" fmla="*/ 313 w 179"/>
                  <a:gd name="T7" fmla="*/ 513 h 192"/>
                  <a:gd name="T8" fmla="*/ 249 w 179"/>
                  <a:gd name="T9" fmla="*/ 430 h 192"/>
                  <a:gd name="T10" fmla="*/ 249 w 179"/>
                  <a:gd name="T11" fmla="*/ 406 h 192"/>
                  <a:gd name="T12" fmla="*/ 225 w 179"/>
                  <a:gd name="T13" fmla="*/ 403 h 192"/>
                  <a:gd name="T14" fmla="*/ 230 w 179"/>
                  <a:gd name="T15" fmla="*/ 329 h 192"/>
                  <a:gd name="T16" fmla="*/ 262 w 179"/>
                  <a:gd name="T17" fmla="*/ 251 h 192"/>
                  <a:gd name="T18" fmla="*/ 294 w 179"/>
                  <a:gd name="T19" fmla="*/ 246 h 192"/>
                  <a:gd name="T20" fmla="*/ 294 w 179"/>
                  <a:gd name="T21" fmla="*/ 222 h 192"/>
                  <a:gd name="T22" fmla="*/ 310 w 179"/>
                  <a:gd name="T23" fmla="*/ 219 h 192"/>
                  <a:gd name="T24" fmla="*/ 337 w 179"/>
                  <a:gd name="T25" fmla="*/ 198 h 192"/>
                  <a:gd name="T26" fmla="*/ 417 w 179"/>
                  <a:gd name="T27" fmla="*/ 160 h 192"/>
                  <a:gd name="T28" fmla="*/ 479 w 179"/>
                  <a:gd name="T29" fmla="*/ 134 h 192"/>
                  <a:gd name="T30" fmla="*/ 468 w 179"/>
                  <a:gd name="T31" fmla="*/ 134 h 192"/>
                  <a:gd name="T32" fmla="*/ 420 w 179"/>
                  <a:gd name="T33" fmla="*/ 128 h 192"/>
                  <a:gd name="T34" fmla="*/ 391 w 179"/>
                  <a:gd name="T35" fmla="*/ 115 h 192"/>
                  <a:gd name="T36" fmla="*/ 351 w 179"/>
                  <a:gd name="T37" fmla="*/ 107 h 192"/>
                  <a:gd name="T38" fmla="*/ 313 w 179"/>
                  <a:gd name="T39" fmla="*/ 99 h 192"/>
                  <a:gd name="T40" fmla="*/ 270 w 179"/>
                  <a:gd name="T41" fmla="*/ 83 h 192"/>
                  <a:gd name="T42" fmla="*/ 195 w 179"/>
                  <a:gd name="T43" fmla="*/ 51 h 192"/>
                  <a:gd name="T44" fmla="*/ 187 w 179"/>
                  <a:gd name="T45" fmla="*/ 5 h 192"/>
                  <a:gd name="T46" fmla="*/ 163 w 179"/>
                  <a:gd name="T47" fmla="*/ 32 h 192"/>
                  <a:gd name="T48" fmla="*/ 107 w 179"/>
                  <a:gd name="T49" fmla="*/ 32 h 192"/>
                  <a:gd name="T50" fmla="*/ 40 w 179"/>
                  <a:gd name="T51" fmla="*/ 21 h 192"/>
                  <a:gd name="T52" fmla="*/ 21 w 179"/>
                  <a:gd name="T53" fmla="*/ 283 h 192"/>
                  <a:gd name="T54" fmla="*/ 19 w 179"/>
                  <a:gd name="T55" fmla="*/ 281 h 192"/>
                  <a:gd name="T56" fmla="*/ 27 w 179"/>
                  <a:gd name="T57" fmla="*/ 291 h 192"/>
                  <a:gd name="T58" fmla="*/ 3 w 179"/>
                  <a:gd name="T59" fmla="*/ 315 h 19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79" h="192">
                    <a:moveTo>
                      <a:pt x="1" y="118"/>
                    </a:moveTo>
                    <a:cubicBezTo>
                      <a:pt x="3" y="119"/>
                      <a:pt x="5" y="123"/>
                      <a:pt x="8" y="121"/>
                    </a:cubicBezTo>
                    <a:cubicBezTo>
                      <a:pt x="7" y="140"/>
                      <a:pt x="5" y="158"/>
                      <a:pt x="1" y="177"/>
                    </a:cubicBezTo>
                    <a:cubicBezTo>
                      <a:pt x="41" y="177"/>
                      <a:pt x="79" y="187"/>
                      <a:pt x="117" y="192"/>
                    </a:cubicBezTo>
                    <a:cubicBezTo>
                      <a:pt x="116" y="178"/>
                      <a:pt x="105" y="168"/>
                      <a:pt x="93" y="161"/>
                    </a:cubicBezTo>
                    <a:cubicBezTo>
                      <a:pt x="91" y="159"/>
                      <a:pt x="95" y="154"/>
                      <a:pt x="93" y="152"/>
                    </a:cubicBezTo>
                    <a:cubicBezTo>
                      <a:pt x="91" y="151"/>
                      <a:pt x="86" y="154"/>
                      <a:pt x="84" y="151"/>
                    </a:cubicBezTo>
                    <a:cubicBezTo>
                      <a:pt x="84" y="140"/>
                      <a:pt x="84" y="132"/>
                      <a:pt x="86" y="123"/>
                    </a:cubicBezTo>
                    <a:cubicBezTo>
                      <a:pt x="90" y="114"/>
                      <a:pt x="102" y="106"/>
                      <a:pt x="98" y="94"/>
                    </a:cubicBezTo>
                    <a:cubicBezTo>
                      <a:pt x="102" y="92"/>
                      <a:pt x="107" y="92"/>
                      <a:pt x="110" y="92"/>
                    </a:cubicBezTo>
                    <a:cubicBezTo>
                      <a:pt x="110" y="88"/>
                      <a:pt x="109" y="85"/>
                      <a:pt x="110" y="83"/>
                    </a:cubicBezTo>
                    <a:cubicBezTo>
                      <a:pt x="112" y="83"/>
                      <a:pt x="114" y="82"/>
                      <a:pt x="116" y="82"/>
                    </a:cubicBezTo>
                    <a:cubicBezTo>
                      <a:pt x="117" y="80"/>
                      <a:pt x="125" y="76"/>
                      <a:pt x="126" y="74"/>
                    </a:cubicBezTo>
                    <a:cubicBezTo>
                      <a:pt x="129" y="70"/>
                      <a:pt x="143" y="65"/>
                      <a:pt x="156" y="60"/>
                    </a:cubicBezTo>
                    <a:cubicBezTo>
                      <a:pt x="166" y="56"/>
                      <a:pt x="173" y="56"/>
                      <a:pt x="179" y="50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75" y="50"/>
                      <a:pt x="163" y="48"/>
                      <a:pt x="157" y="48"/>
                    </a:cubicBezTo>
                    <a:cubicBezTo>
                      <a:pt x="150" y="48"/>
                      <a:pt x="148" y="50"/>
                      <a:pt x="146" y="43"/>
                    </a:cubicBezTo>
                    <a:cubicBezTo>
                      <a:pt x="143" y="36"/>
                      <a:pt x="135" y="40"/>
                      <a:pt x="131" y="40"/>
                    </a:cubicBezTo>
                    <a:cubicBezTo>
                      <a:pt x="127" y="40"/>
                      <a:pt x="121" y="42"/>
                      <a:pt x="117" y="37"/>
                    </a:cubicBezTo>
                    <a:cubicBezTo>
                      <a:pt x="113" y="33"/>
                      <a:pt x="108" y="31"/>
                      <a:pt x="101" y="31"/>
                    </a:cubicBezTo>
                    <a:cubicBezTo>
                      <a:pt x="94" y="31"/>
                      <a:pt x="82" y="21"/>
                      <a:pt x="73" y="19"/>
                    </a:cubicBezTo>
                    <a:cubicBezTo>
                      <a:pt x="63" y="16"/>
                      <a:pt x="74" y="5"/>
                      <a:pt x="70" y="2"/>
                    </a:cubicBezTo>
                    <a:cubicBezTo>
                      <a:pt x="66" y="0"/>
                      <a:pt x="61" y="6"/>
                      <a:pt x="61" y="12"/>
                    </a:cubicBezTo>
                    <a:cubicBezTo>
                      <a:pt x="61" y="17"/>
                      <a:pt x="40" y="12"/>
                      <a:pt x="40" y="12"/>
                    </a:cubicBezTo>
                    <a:cubicBezTo>
                      <a:pt x="32" y="11"/>
                      <a:pt x="24" y="10"/>
                      <a:pt x="15" y="8"/>
                    </a:cubicBezTo>
                    <a:cubicBezTo>
                      <a:pt x="5" y="40"/>
                      <a:pt x="11" y="73"/>
                      <a:pt x="8" y="106"/>
                    </a:cubicBezTo>
                    <a:cubicBezTo>
                      <a:pt x="8" y="106"/>
                      <a:pt x="8" y="105"/>
                      <a:pt x="7" y="105"/>
                    </a:cubicBezTo>
                    <a:cubicBezTo>
                      <a:pt x="8" y="107"/>
                      <a:pt x="9" y="108"/>
                      <a:pt x="10" y="109"/>
                    </a:cubicBezTo>
                    <a:cubicBezTo>
                      <a:pt x="5" y="109"/>
                      <a:pt x="0" y="113"/>
                      <a:pt x="1" y="11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531DBC2E-4262-9D26-441B-7C4ADF163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341" y="721206"/>
                <a:ext cx="417788" cy="240347"/>
              </a:xfrm>
              <a:custGeom>
                <a:avLst/>
                <a:gdLst>
                  <a:gd name="T0" fmla="*/ 51 w 139"/>
                  <a:gd name="T1" fmla="*/ 118 h 80"/>
                  <a:gd name="T2" fmla="*/ 64 w 139"/>
                  <a:gd name="T3" fmla="*/ 118 h 80"/>
                  <a:gd name="T4" fmla="*/ 64 w 139"/>
                  <a:gd name="T5" fmla="*/ 136 h 80"/>
                  <a:gd name="T6" fmla="*/ 110 w 139"/>
                  <a:gd name="T7" fmla="*/ 150 h 80"/>
                  <a:gd name="T8" fmla="*/ 110 w 139"/>
                  <a:gd name="T9" fmla="*/ 174 h 80"/>
                  <a:gd name="T10" fmla="*/ 123 w 139"/>
                  <a:gd name="T11" fmla="*/ 174 h 80"/>
                  <a:gd name="T12" fmla="*/ 153 w 139"/>
                  <a:gd name="T13" fmla="*/ 214 h 80"/>
                  <a:gd name="T14" fmla="*/ 153 w 139"/>
                  <a:gd name="T15" fmla="*/ 179 h 80"/>
                  <a:gd name="T16" fmla="*/ 214 w 139"/>
                  <a:gd name="T17" fmla="*/ 128 h 80"/>
                  <a:gd name="T18" fmla="*/ 278 w 139"/>
                  <a:gd name="T19" fmla="*/ 128 h 80"/>
                  <a:gd name="T20" fmla="*/ 302 w 139"/>
                  <a:gd name="T21" fmla="*/ 131 h 80"/>
                  <a:gd name="T22" fmla="*/ 308 w 139"/>
                  <a:gd name="T23" fmla="*/ 131 h 80"/>
                  <a:gd name="T24" fmla="*/ 327 w 139"/>
                  <a:gd name="T25" fmla="*/ 128 h 80"/>
                  <a:gd name="T26" fmla="*/ 369 w 139"/>
                  <a:gd name="T27" fmla="*/ 110 h 80"/>
                  <a:gd name="T28" fmla="*/ 321 w 139"/>
                  <a:gd name="T29" fmla="*/ 62 h 80"/>
                  <a:gd name="T30" fmla="*/ 262 w 139"/>
                  <a:gd name="T31" fmla="*/ 51 h 80"/>
                  <a:gd name="T32" fmla="*/ 203 w 139"/>
                  <a:gd name="T33" fmla="*/ 40 h 80"/>
                  <a:gd name="T34" fmla="*/ 155 w 139"/>
                  <a:gd name="T35" fmla="*/ 24 h 80"/>
                  <a:gd name="T36" fmla="*/ 120 w 139"/>
                  <a:gd name="T37" fmla="*/ 5 h 80"/>
                  <a:gd name="T38" fmla="*/ 43 w 139"/>
                  <a:gd name="T39" fmla="*/ 32 h 80"/>
                  <a:gd name="T40" fmla="*/ 0 w 139"/>
                  <a:gd name="T41" fmla="*/ 35 h 80"/>
                  <a:gd name="T42" fmla="*/ 3 w 139"/>
                  <a:gd name="T43" fmla="*/ 54 h 80"/>
                  <a:gd name="T44" fmla="*/ 51 w 139"/>
                  <a:gd name="T45" fmla="*/ 118 h 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39" h="80">
                    <a:moveTo>
                      <a:pt x="19" y="44"/>
                    </a:moveTo>
                    <a:cubicBezTo>
                      <a:pt x="19" y="44"/>
                      <a:pt x="22" y="44"/>
                      <a:pt x="24" y="44"/>
                    </a:cubicBezTo>
                    <a:cubicBezTo>
                      <a:pt x="24" y="46"/>
                      <a:pt x="24" y="49"/>
                      <a:pt x="24" y="51"/>
                    </a:cubicBezTo>
                    <a:cubicBezTo>
                      <a:pt x="29" y="60"/>
                      <a:pt x="32" y="53"/>
                      <a:pt x="41" y="56"/>
                    </a:cubicBezTo>
                    <a:cubicBezTo>
                      <a:pt x="43" y="58"/>
                      <a:pt x="41" y="62"/>
                      <a:pt x="41" y="65"/>
                    </a:cubicBezTo>
                    <a:cubicBezTo>
                      <a:pt x="43" y="65"/>
                      <a:pt x="45" y="65"/>
                      <a:pt x="46" y="65"/>
                    </a:cubicBezTo>
                    <a:cubicBezTo>
                      <a:pt x="42" y="74"/>
                      <a:pt x="49" y="78"/>
                      <a:pt x="57" y="80"/>
                    </a:cubicBezTo>
                    <a:cubicBezTo>
                      <a:pt x="56" y="77"/>
                      <a:pt x="55" y="74"/>
                      <a:pt x="57" y="67"/>
                    </a:cubicBezTo>
                    <a:cubicBezTo>
                      <a:pt x="60" y="50"/>
                      <a:pt x="69" y="59"/>
                      <a:pt x="80" y="48"/>
                    </a:cubicBezTo>
                    <a:cubicBezTo>
                      <a:pt x="91" y="37"/>
                      <a:pt x="96" y="46"/>
                      <a:pt x="104" y="48"/>
                    </a:cubicBezTo>
                    <a:cubicBezTo>
                      <a:pt x="108" y="50"/>
                      <a:pt x="110" y="50"/>
                      <a:pt x="113" y="49"/>
                    </a:cubicBezTo>
                    <a:cubicBezTo>
                      <a:pt x="115" y="49"/>
                      <a:pt x="115" y="49"/>
                      <a:pt x="115" y="49"/>
                    </a:cubicBezTo>
                    <a:cubicBezTo>
                      <a:pt x="116" y="49"/>
                      <a:pt x="119" y="48"/>
                      <a:pt x="122" y="48"/>
                    </a:cubicBezTo>
                    <a:cubicBezTo>
                      <a:pt x="129" y="48"/>
                      <a:pt x="139" y="48"/>
                      <a:pt x="138" y="41"/>
                    </a:cubicBezTo>
                    <a:cubicBezTo>
                      <a:pt x="138" y="34"/>
                      <a:pt x="132" y="35"/>
                      <a:pt x="120" y="23"/>
                    </a:cubicBezTo>
                    <a:cubicBezTo>
                      <a:pt x="108" y="11"/>
                      <a:pt x="117" y="27"/>
                      <a:pt x="98" y="19"/>
                    </a:cubicBezTo>
                    <a:cubicBezTo>
                      <a:pt x="80" y="11"/>
                      <a:pt x="90" y="21"/>
                      <a:pt x="76" y="15"/>
                    </a:cubicBezTo>
                    <a:cubicBezTo>
                      <a:pt x="63" y="8"/>
                      <a:pt x="62" y="18"/>
                      <a:pt x="58" y="9"/>
                    </a:cubicBezTo>
                    <a:cubicBezTo>
                      <a:pt x="55" y="0"/>
                      <a:pt x="55" y="2"/>
                      <a:pt x="45" y="2"/>
                    </a:cubicBezTo>
                    <a:cubicBezTo>
                      <a:pt x="35" y="2"/>
                      <a:pt x="35" y="11"/>
                      <a:pt x="16" y="12"/>
                    </a:cubicBezTo>
                    <a:cubicBezTo>
                      <a:pt x="8" y="13"/>
                      <a:pt x="4" y="13"/>
                      <a:pt x="0" y="13"/>
                    </a:cubicBezTo>
                    <a:cubicBezTo>
                      <a:pt x="1" y="16"/>
                      <a:pt x="0" y="19"/>
                      <a:pt x="1" y="20"/>
                    </a:cubicBezTo>
                    <a:cubicBezTo>
                      <a:pt x="8" y="30"/>
                      <a:pt x="15" y="32"/>
                      <a:pt x="19" y="4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6D434467-0A23-4F7D-C5C4-42DAE07F7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4343" y="871704"/>
                <a:ext cx="322326" cy="360521"/>
              </a:xfrm>
              <a:custGeom>
                <a:avLst/>
                <a:gdLst>
                  <a:gd name="T0" fmla="*/ 193 w 107"/>
                  <a:gd name="T1" fmla="*/ 308 h 120"/>
                  <a:gd name="T2" fmla="*/ 257 w 107"/>
                  <a:gd name="T3" fmla="*/ 294 h 120"/>
                  <a:gd name="T4" fmla="*/ 284 w 107"/>
                  <a:gd name="T5" fmla="*/ 270 h 120"/>
                  <a:gd name="T6" fmla="*/ 287 w 107"/>
                  <a:gd name="T7" fmla="*/ 217 h 120"/>
                  <a:gd name="T8" fmla="*/ 263 w 107"/>
                  <a:gd name="T9" fmla="*/ 195 h 120"/>
                  <a:gd name="T10" fmla="*/ 233 w 107"/>
                  <a:gd name="T11" fmla="*/ 150 h 120"/>
                  <a:gd name="T12" fmla="*/ 177 w 107"/>
                  <a:gd name="T13" fmla="*/ 169 h 120"/>
                  <a:gd name="T14" fmla="*/ 207 w 107"/>
                  <a:gd name="T15" fmla="*/ 107 h 120"/>
                  <a:gd name="T16" fmla="*/ 207 w 107"/>
                  <a:gd name="T17" fmla="*/ 64 h 120"/>
                  <a:gd name="T18" fmla="*/ 139 w 107"/>
                  <a:gd name="T19" fmla="*/ 8 h 120"/>
                  <a:gd name="T20" fmla="*/ 113 w 107"/>
                  <a:gd name="T21" fmla="*/ 3 h 120"/>
                  <a:gd name="T22" fmla="*/ 107 w 107"/>
                  <a:gd name="T23" fmla="*/ 3 h 120"/>
                  <a:gd name="T24" fmla="*/ 80 w 107"/>
                  <a:gd name="T25" fmla="*/ 32 h 120"/>
                  <a:gd name="T26" fmla="*/ 19 w 107"/>
                  <a:gd name="T27" fmla="*/ 139 h 120"/>
                  <a:gd name="T28" fmla="*/ 16 w 107"/>
                  <a:gd name="T29" fmla="*/ 257 h 120"/>
                  <a:gd name="T30" fmla="*/ 0 w 107"/>
                  <a:gd name="T31" fmla="*/ 284 h 120"/>
                  <a:gd name="T32" fmla="*/ 188 w 107"/>
                  <a:gd name="T33" fmla="*/ 321 h 120"/>
                  <a:gd name="T34" fmla="*/ 193 w 107"/>
                  <a:gd name="T35" fmla="*/ 308 h 12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07" h="120">
                    <a:moveTo>
                      <a:pt x="72" y="115"/>
                    </a:moveTo>
                    <a:cubicBezTo>
                      <a:pt x="73" y="110"/>
                      <a:pt x="90" y="115"/>
                      <a:pt x="96" y="110"/>
                    </a:cubicBezTo>
                    <a:cubicBezTo>
                      <a:pt x="96" y="110"/>
                      <a:pt x="102" y="103"/>
                      <a:pt x="106" y="101"/>
                    </a:cubicBezTo>
                    <a:cubicBezTo>
                      <a:pt x="101" y="94"/>
                      <a:pt x="107" y="81"/>
                      <a:pt x="107" y="81"/>
                    </a:cubicBezTo>
                    <a:cubicBezTo>
                      <a:pt x="105" y="82"/>
                      <a:pt x="103" y="78"/>
                      <a:pt x="98" y="73"/>
                    </a:cubicBezTo>
                    <a:cubicBezTo>
                      <a:pt x="90" y="64"/>
                      <a:pt x="95" y="64"/>
                      <a:pt x="87" y="56"/>
                    </a:cubicBezTo>
                    <a:cubicBezTo>
                      <a:pt x="80" y="47"/>
                      <a:pt x="74" y="63"/>
                      <a:pt x="66" y="63"/>
                    </a:cubicBezTo>
                    <a:cubicBezTo>
                      <a:pt x="59" y="63"/>
                      <a:pt x="73" y="48"/>
                      <a:pt x="77" y="40"/>
                    </a:cubicBezTo>
                    <a:cubicBezTo>
                      <a:pt x="81" y="31"/>
                      <a:pt x="81" y="30"/>
                      <a:pt x="77" y="24"/>
                    </a:cubicBezTo>
                    <a:cubicBezTo>
                      <a:pt x="74" y="17"/>
                      <a:pt x="71" y="14"/>
                      <a:pt x="52" y="3"/>
                    </a:cubicBezTo>
                    <a:cubicBezTo>
                      <a:pt x="47" y="0"/>
                      <a:pt x="44" y="1"/>
                      <a:pt x="42" y="1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37" y="3"/>
                      <a:pt x="37" y="7"/>
                      <a:pt x="30" y="12"/>
                    </a:cubicBezTo>
                    <a:cubicBezTo>
                      <a:pt x="19" y="19"/>
                      <a:pt x="7" y="52"/>
                      <a:pt x="7" y="52"/>
                    </a:cubicBezTo>
                    <a:cubicBezTo>
                      <a:pt x="7" y="52"/>
                      <a:pt x="7" y="89"/>
                      <a:pt x="6" y="96"/>
                    </a:cubicBezTo>
                    <a:cubicBezTo>
                      <a:pt x="5" y="99"/>
                      <a:pt x="3" y="103"/>
                      <a:pt x="0" y="106"/>
                    </a:cubicBezTo>
                    <a:cubicBezTo>
                      <a:pt x="23" y="110"/>
                      <a:pt x="46" y="115"/>
                      <a:pt x="70" y="120"/>
                    </a:cubicBezTo>
                    <a:cubicBezTo>
                      <a:pt x="70" y="119"/>
                      <a:pt x="72" y="117"/>
                      <a:pt x="72" y="115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3801B89E-A944-8DCF-42DC-28AD03589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660" y="708852"/>
                <a:ext cx="342541" cy="441385"/>
              </a:xfrm>
              <a:custGeom>
                <a:avLst/>
                <a:gdLst>
                  <a:gd name="T0" fmla="*/ 302 w 114"/>
                  <a:gd name="T1" fmla="*/ 209 h 147"/>
                  <a:gd name="T2" fmla="*/ 243 w 114"/>
                  <a:gd name="T3" fmla="*/ 115 h 147"/>
                  <a:gd name="T4" fmla="*/ 230 w 114"/>
                  <a:gd name="T5" fmla="*/ 32 h 147"/>
                  <a:gd name="T6" fmla="*/ 174 w 114"/>
                  <a:gd name="T7" fmla="*/ 21 h 147"/>
                  <a:gd name="T8" fmla="*/ 128 w 114"/>
                  <a:gd name="T9" fmla="*/ 45 h 147"/>
                  <a:gd name="T10" fmla="*/ 88 w 114"/>
                  <a:gd name="T11" fmla="*/ 155 h 147"/>
                  <a:gd name="T12" fmla="*/ 3 w 114"/>
                  <a:gd name="T13" fmla="*/ 217 h 147"/>
                  <a:gd name="T14" fmla="*/ 0 w 114"/>
                  <a:gd name="T15" fmla="*/ 217 h 147"/>
                  <a:gd name="T16" fmla="*/ 11 w 114"/>
                  <a:gd name="T17" fmla="*/ 291 h 147"/>
                  <a:gd name="T18" fmla="*/ 29 w 114"/>
                  <a:gd name="T19" fmla="*/ 313 h 147"/>
                  <a:gd name="T20" fmla="*/ 91 w 114"/>
                  <a:gd name="T21" fmla="*/ 393 h 147"/>
                  <a:gd name="T22" fmla="*/ 96 w 114"/>
                  <a:gd name="T23" fmla="*/ 369 h 147"/>
                  <a:gd name="T24" fmla="*/ 161 w 114"/>
                  <a:gd name="T25" fmla="*/ 278 h 147"/>
                  <a:gd name="T26" fmla="*/ 251 w 114"/>
                  <a:gd name="T27" fmla="*/ 249 h 147"/>
                  <a:gd name="T28" fmla="*/ 300 w 114"/>
                  <a:gd name="T29" fmla="*/ 219 h 147"/>
                  <a:gd name="T30" fmla="*/ 305 w 114"/>
                  <a:gd name="T31" fmla="*/ 214 h 147"/>
                  <a:gd name="T32" fmla="*/ 302 w 114"/>
                  <a:gd name="T33" fmla="*/ 209 h 1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14" h="147">
                    <a:moveTo>
                      <a:pt x="113" y="78"/>
                    </a:moveTo>
                    <a:cubicBezTo>
                      <a:pt x="107" y="71"/>
                      <a:pt x="96" y="55"/>
                      <a:pt x="91" y="43"/>
                    </a:cubicBezTo>
                    <a:cubicBezTo>
                      <a:pt x="86" y="31"/>
                      <a:pt x="94" y="19"/>
                      <a:pt x="86" y="12"/>
                    </a:cubicBezTo>
                    <a:cubicBezTo>
                      <a:pt x="78" y="5"/>
                      <a:pt x="73" y="16"/>
                      <a:pt x="65" y="8"/>
                    </a:cubicBezTo>
                    <a:cubicBezTo>
                      <a:pt x="57" y="0"/>
                      <a:pt x="52" y="8"/>
                      <a:pt x="48" y="17"/>
                    </a:cubicBezTo>
                    <a:cubicBezTo>
                      <a:pt x="44" y="27"/>
                      <a:pt x="37" y="39"/>
                      <a:pt x="33" y="58"/>
                    </a:cubicBezTo>
                    <a:cubicBezTo>
                      <a:pt x="29" y="77"/>
                      <a:pt x="11" y="77"/>
                      <a:pt x="1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3" y="90"/>
                      <a:pt x="0" y="101"/>
                      <a:pt x="4" y="109"/>
                    </a:cubicBezTo>
                    <a:cubicBezTo>
                      <a:pt x="4" y="111"/>
                      <a:pt x="12" y="114"/>
                      <a:pt x="11" y="117"/>
                    </a:cubicBezTo>
                    <a:cubicBezTo>
                      <a:pt x="8" y="136"/>
                      <a:pt x="21" y="143"/>
                      <a:pt x="34" y="147"/>
                    </a:cubicBezTo>
                    <a:cubicBezTo>
                      <a:pt x="34" y="145"/>
                      <a:pt x="35" y="143"/>
                      <a:pt x="36" y="138"/>
                    </a:cubicBezTo>
                    <a:cubicBezTo>
                      <a:pt x="39" y="126"/>
                      <a:pt x="60" y="104"/>
                      <a:pt x="60" y="104"/>
                    </a:cubicBezTo>
                    <a:cubicBezTo>
                      <a:pt x="60" y="104"/>
                      <a:pt x="87" y="96"/>
                      <a:pt x="94" y="93"/>
                    </a:cubicBezTo>
                    <a:cubicBezTo>
                      <a:pt x="102" y="91"/>
                      <a:pt x="108" y="87"/>
                      <a:pt x="112" y="82"/>
                    </a:cubicBezTo>
                    <a:cubicBezTo>
                      <a:pt x="114" y="80"/>
                      <a:pt x="114" y="80"/>
                      <a:pt x="114" y="80"/>
                    </a:cubicBezTo>
                    <a:lnTo>
                      <a:pt x="113" y="78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441AE56D-251C-8D2E-2C31-3FE1607D4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1116" y="952569"/>
                <a:ext cx="453727" cy="398707"/>
              </a:xfrm>
              <a:custGeom>
                <a:avLst/>
                <a:gdLst>
                  <a:gd name="T0" fmla="*/ 5 w 151"/>
                  <a:gd name="T1" fmla="*/ 267 h 133"/>
                  <a:gd name="T2" fmla="*/ 195 w 151"/>
                  <a:gd name="T3" fmla="*/ 272 h 133"/>
                  <a:gd name="T4" fmla="*/ 214 w 151"/>
                  <a:gd name="T5" fmla="*/ 264 h 133"/>
                  <a:gd name="T6" fmla="*/ 278 w 151"/>
                  <a:gd name="T7" fmla="*/ 267 h 133"/>
                  <a:gd name="T8" fmla="*/ 308 w 151"/>
                  <a:gd name="T9" fmla="*/ 310 h 133"/>
                  <a:gd name="T10" fmla="*/ 367 w 151"/>
                  <a:gd name="T11" fmla="*/ 342 h 133"/>
                  <a:gd name="T12" fmla="*/ 399 w 151"/>
                  <a:gd name="T13" fmla="*/ 355 h 133"/>
                  <a:gd name="T14" fmla="*/ 399 w 151"/>
                  <a:gd name="T15" fmla="*/ 355 h 133"/>
                  <a:gd name="T16" fmla="*/ 399 w 151"/>
                  <a:gd name="T17" fmla="*/ 352 h 133"/>
                  <a:gd name="T18" fmla="*/ 391 w 151"/>
                  <a:gd name="T19" fmla="*/ 259 h 133"/>
                  <a:gd name="T20" fmla="*/ 391 w 151"/>
                  <a:gd name="T21" fmla="*/ 259 h 133"/>
                  <a:gd name="T22" fmla="*/ 399 w 151"/>
                  <a:gd name="T23" fmla="*/ 195 h 133"/>
                  <a:gd name="T24" fmla="*/ 401 w 151"/>
                  <a:gd name="T25" fmla="*/ 195 h 133"/>
                  <a:gd name="T26" fmla="*/ 404 w 151"/>
                  <a:gd name="T27" fmla="*/ 131 h 133"/>
                  <a:gd name="T28" fmla="*/ 385 w 151"/>
                  <a:gd name="T29" fmla="*/ 131 h 133"/>
                  <a:gd name="T30" fmla="*/ 377 w 151"/>
                  <a:gd name="T31" fmla="*/ 8 h 133"/>
                  <a:gd name="T32" fmla="*/ 372 w 151"/>
                  <a:gd name="T33" fmla="*/ 8 h 133"/>
                  <a:gd name="T34" fmla="*/ 302 w 151"/>
                  <a:gd name="T35" fmla="*/ 24 h 133"/>
                  <a:gd name="T36" fmla="*/ 260 w 151"/>
                  <a:gd name="T37" fmla="*/ 56 h 133"/>
                  <a:gd name="T38" fmla="*/ 257 w 151"/>
                  <a:gd name="T39" fmla="*/ 59 h 133"/>
                  <a:gd name="T40" fmla="*/ 262 w 151"/>
                  <a:gd name="T41" fmla="*/ 77 h 133"/>
                  <a:gd name="T42" fmla="*/ 251 w 151"/>
                  <a:gd name="T43" fmla="*/ 123 h 133"/>
                  <a:gd name="T44" fmla="*/ 209 w 151"/>
                  <a:gd name="T45" fmla="*/ 147 h 133"/>
                  <a:gd name="T46" fmla="*/ 128 w 151"/>
                  <a:gd name="T47" fmla="*/ 131 h 133"/>
                  <a:gd name="T48" fmla="*/ 88 w 151"/>
                  <a:gd name="T49" fmla="*/ 149 h 133"/>
                  <a:gd name="T50" fmla="*/ 80 w 151"/>
                  <a:gd name="T51" fmla="*/ 160 h 133"/>
                  <a:gd name="T52" fmla="*/ 64 w 151"/>
                  <a:gd name="T53" fmla="*/ 187 h 133"/>
                  <a:gd name="T54" fmla="*/ 19 w 151"/>
                  <a:gd name="T55" fmla="*/ 227 h 133"/>
                  <a:gd name="T56" fmla="*/ 8 w 151"/>
                  <a:gd name="T57" fmla="*/ 235 h 133"/>
                  <a:gd name="T58" fmla="*/ 5 w 151"/>
                  <a:gd name="T59" fmla="*/ 267 h 13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51" h="133">
                    <a:moveTo>
                      <a:pt x="2" y="100"/>
                    </a:moveTo>
                    <a:cubicBezTo>
                      <a:pt x="23" y="111"/>
                      <a:pt x="49" y="102"/>
                      <a:pt x="73" y="102"/>
                    </a:cubicBezTo>
                    <a:cubicBezTo>
                      <a:pt x="75" y="102"/>
                      <a:pt x="78" y="102"/>
                      <a:pt x="80" y="99"/>
                    </a:cubicBezTo>
                    <a:cubicBezTo>
                      <a:pt x="89" y="104"/>
                      <a:pt x="97" y="97"/>
                      <a:pt x="104" y="100"/>
                    </a:cubicBezTo>
                    <a:cubicBezTo>
                      <a:pt x="111" y="104"/>
                      <a:pt x="113" y="106"/>
                      <a:pt x="115" y="116"/>
                    </a:cubicBezTo>
                    <a:cubicBezTo>
                      <a:pt x="116" y="121"/>
                      <a:pt x="129" y="123"/>
                      <a:pt x="137" y="128"/>
                    </a:cubicBezTo>
                    <a:cubicBezTo>
                      <a:pt x="140" y="130"/>
                      <a:pt x="145" y="131"/>
                      <a:pt x="149" y="133"/>
                    </a:cubicBezTo>
                    <a:cubicBezTo>
                      <a:pt x="149" y="133"/>
                      <a:pt x="149" y="133"/>
                      <a:pt x="149" y="133"/>
                    </a:cubicBezTo>
                    <a:cubicBezTo>
                      <a:pt x="149" y="132"/>
                      <a:pt x="149" y="132"/>
                      <a:pt x="149" y="132"/>
                    </a:cubicBezTo>
                    <a:cubicBezTo>
                      <a:pt x="144" y="120"/>
                      <a:pt x="139" y="107"/>
                      <a:pt x="146" y="97"/>
                    </a:cubicBezTo>
                    <a:cubicBezTo>
                      <a:pt x="146" y="97"/>
                      <a:pt x="146" y="97"/>
                      <a:pt x="146" y="97"/>
                    </a:cubicBezTo>
                    <a:cubicBezTo>
                      <a:pt x="148" y="88"/>
                      <a:pt x="149" y="81"/>
                      <a:pt x="149" y="73"/>
                    </a:cubicBezTo>
                    <a:cubicBezTo>
                      <a:pt x="149" y="73"/>
                      <a:pt x="150" y="73"/>
                      <a:pt x="150" y="73"/>
                    </a:cubicBezTo>
                    <a:cubicBezTo>
                      <a:pt x="149" y="65"/>
                      <a:pt x="148" y="57"/>
                      <a:pt x="151" y="49"/>
                    </a:cubicBezTo>
                    <a:cubicBezTo>
                      <a:pt x="149" y="49"/>
                      <a:pt x="146" y="49"/>
                      <a:pt x="144" y="49"/>
                    </a:cubicBezTo>
                    <a:cubicBezTo>
                      <a:pt x="145" y="33"/>
                      <a:pt x="142" y="18"/>
                      <a:pt x="141" y="3"/>
                    </a:cubicBezTo>
                    <a:cubicBezTo>
                      <a:pt x="140" y="3"/>
                      <a:pt x="140" y="3"/>
                      <a:pt x="139" y="3"/>
                    </a:cubicBezTo>
                    <a:cubicBezTo>
                      <a:pt x="120" y="0"/>
                      <a:pt x="119" y="4"/>
                      <a:pt x="113" y="9"/>
                    </a:cubicBezTo>
                    <a:cubicBezTo>
                      <a:pt x="108" y="15"/>
                      <a:pt x="97" y="21"/>
                      <a:pt x="97" y="21"/>
                    </a:cubicBezTo>
                    <a:cubicBezTo>
                      <a:pt x="96" y="22"/>
                      <a:pt x="96" y="22"/>
                      <a:pt x="96" y="22"/>
                    </a:cubicBezTo>
                    <a:cubicBezTo>
                      <a:pt x="97" y="24"/>
                      <a:pt x="98" y="29"/>
                      <a:pt x="98" y="29"/>
                    </a:cubicBezTo>
                    <a:cubicBezTo>
                      <a:pt x="98" y="29"/>
                      <a:pt x="96" y="44"/>
                      <a:pt x="94" y="46"/>
                    </a:cubicBezTo>
                    <a:cubicBezTo>
                      <a:pt x="91" y="47"/>
                      <a:pt x="83" y="54"/>
                      <a:pt x="78" y="55"/>
                    </a:cubicBezTo>
                    <a:cubicBezTo>
                      <a:pt x="73" y="56"/>
                      <a:pt x="61" y="57"/>
                      <a:pt x="48" y="49"/>
                    </a:cubicBezTo>
                    <a:cubicBezTo>
                      <a:pt x="35" y="41"/>
                      <a:pt x="41" y="53"/>
                      <a:pt x="33" y="56"/>
                    </a:cubicBezTo>
                    <a:cubicBezTo>
                      <a:pt x="33" y="56"/>
                      <a:pt x="32" y="59"/>
                      <a:pt x="30" y="60"/>
                    </a:cubicBezTo>
                    <a:cubicBezTo>
                      <a:pt x="29" y="63"/>
                      <a:pt x="27" y="69"/>
                      <a:pt x="24" y="70"/>
                    </a:cubicBezTo>
                    <a:cubicBezTo>
                      <a:pt x="20" y="71"/>
                      <a:pt x="11" y="82"/>
                      <a:pt x="7" y="85"/>
                    </a:cubicBezTo>
                    <a:cubicBezTo>
                      <a:pt x="7" y="86"/>
                      <a:pt x="5" y="87"/>
                      <a:pt x="3" y="88"/>
                    </a:cubicBezTo>
                    <a:cubicBezTo>
                      <a:pt x="2" y="94"/>
                      <a:pt x="0" y="98"/>
                      <a:pt x="2" y="10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6A6F0C6A-7E0A-0A60-4BC3-5A190004B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6703" y="1424278"/>
                <a:ext cx="71878" cy="131405"/>
              </a:xfrm>
              <a:custGeom>
                <a:avLst/>
                <a:gdLst>
                  <a:gd name="T0" fmla="*/ 53 w 24"/>
                  <a:gd name="T1" fmla="*/ 77 h 44"/>
                  <a:gd name="T2" fmla="*/ 37 w 24"/>
                  <a:gd name="T3" fmla="*/ 51 h 44"/>
                  <a:gd name="T4" fmla="*/ 21 w 24"/>
                  <a:gd name="T5" fmla="*/ 27 h 44"/>
                  <a:gd name="T6" fmla="*/ 27 w 24"/>
                  <a:gd name="T7" fmla="*/ 8 h 44"/>
                  <a:gd name="T8" fmla="*/ 11 w 24"/>
                  <a:gd name="T9" fmla="*/ 0 h 44"/>
                  <a:gd name="T10" fmla="*/ 29 w 24"/>
                  <a:gd name="T11" fmla="*/ 114 h 44"/>
                  <a:gd name="T12" fmla="*/ 56 w 24"/>
                  <a:gd name="T13" fmla="*/ 117 h 44"/>
                  <a:gd name="T14" fmla="*/ 56 w 24"/>
                  <a:gd name="T15" fmla="*/ 114 h 44"/>
                  <a:gd name="T16" fmla="*/ 53 w 24"/>
                  <a:gd name="T17" fmla="*/ 77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44">
                    <a:moveTo>
                      <a:pt x="20" y="29"/>
                    </a:moveTo>
                    <a:cubicBezTo>
                      <a:pt x="16" y="24"/>
                      <a:pt x="18" y="21"/>
                      <a:pt x="14" y="19"/>
                    </a:cubicBezTo>
                    <a:cubicBezTo>
                      <a:pt x="9" y="18"/>
                      <a:pt x="7" y="16"/>
                      <a:pt x="8" y="10"/>
                    </a:cubicBezTo>
                    <a:cubicBezTo>
                      <a:pt x="8" y="8"/>
                      <a:pt x="9" y="5"/>
                      <a:pt x="10" y="3"/>
                    </a:cubicBezTo>
                    <a:cubicBezTo>
                      <a:pt x="8" y="3"/>
                      <a:pt x="6" y="3"/>
                      <a:pt x="4" y="0"/>
                    </a:cubicBezTo>
                    <a:cubicBezTo>
                      <a:pt x="0" y="16"/>
                      <a:pt x="8" y="29"/>
                      <a:pt x="11" y="43"/>
                    </a:cubicBezTo>
                    <a:cubicBezTo>
                      <a:pt x="14" y="43"/>
                      <a:pt x="17" y="43"/>
                      <a:pt x="21" y="44"/>
                    </a:cubicBezTo>
                    <a:cubicBezTo>
                      <a:pt x="21" y="44"/>
                      <a:pt x="21" y="44"/>
                      <a:pt x="21" y="43"/>
                    </a:cubicBezTo>
                    <a:cubicBezTo>
                      <a:pt x="21" y="38"/>
                      <a:pt x="24" y="33"/>
                      <a:pt x="20" y="29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32B7D626-6F35-65E2-5A69-C4F10C8AC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6193" y="1216501"/>
                <a:ext cx="399819" cy="249332"/>
              </a:xfrm>
              <a:custGeom>
                <a:avLst/>
                <a:gdLst>
                  <a:gd name="T0" fmla="*/ 332 w 133"/>
                  <a:gd name="T1" fmla="*/ 195 h 83"/>
                  <a:gd name="T2" fmla="*/ 332 w 133"/>
                  <a:gd name="T3" fmla="*/ 185 h 83"/>
                  <a:gd name="T4" fmla="*/ 348 w 133"/>
                  <a:gd name="T5" fmla="*/ 193 h 83"/>
                  <a:gd name="T6" fmla="*/ 356 w 133"/>
                  <a:gd name="T7" fmla="*/ 179 h 83"/>
                  <a:gd name="T8" fmla="*/ 348 w 133"/>
                  <a:gd name="T9" fmla="*/ 131 h 83"/>
                  <a:gd name="T10" fmla="*/ 332 w 133"/>
                  <a:gd name="T11" fmla="*/ 131 h 83"/>
                  <a:gd name="T12" fmla="*/ 351 w 133"/>
                  <a:gd name="T13" fmla="*/ 80 h 83"/>
                  <a:gd name="T14" fmla="*/ 348 w 133"/>
                  <a:gd name="T15" fmla="*/ 75 h 83"/>
                  <a:gd name="T16" fmla="*/ 319 w 133"/>
                  <a:gd name="T17" fmla="*/ 32 h 83"/>
                  <a:gd name="T18" fmla="*/ 254 w 133"/>
                  <a:gd name="T19" fmla="*/ 29 h 83"/>
                  <a:gd name="T20" fmla="*/ 236 w 133"/>
                  <a:gd name="T21" fmla="*/ 37 h 83"/>
                  <a:gd name="T22" fmla="*/ 46 w 133"/>
                  <a:gd name="T23" fmla="*/ 32 h 83"/>
                  <a:gd name="T24" fmla="*/ 48 w 133"/>
                  <a:gd name="T25" fmla="*/ 0 h 83"/>
                  <a:gd name="T26" fmla="*/ 0 w 133"/>
                  <a:gd name="T27" fmla="*/ 27 h 83"/>
                  <a:gd name="T28" fmla="*/ 11 w 133"/>
                  <a:gd name="T29" fmla="*/ 222 h 83"/>
                  <a:gd name="T30" fmla="*/ 332 w 133"/>
                  <a:gd name="T31" fmla="*/ 195 h 8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33" h="83">
                    <a:moveTo>
                      <a:pt x="124" y="73"/>
                    </a:moveTo>
                    <a:cubicBezTo>
                      <a:pt x="124" y="72"/>
                      <a:pt x="124" y="71"/>
                      <a:pt x="124" y="69"/>
                    </a:cubicBezTo>
                    <a:cubicBezTo>
                      <a:pt x="126" y="72"/>
                      <a:pt x="128" y="72"/>
                      <a:pt x="130" y="72"/>
                    </a:cubicBezTo>
                    <a:cubicBezTo>
                      <a:pt x="131" y="70"/>
                      <a:pt x="133" y="68"/>
                      <a:pt x="133" y="67"/>
                    </a:cubicBezTo>
                    <a:cubicBezTo>
                      <a:pt x="133" y="60"/>
                      <a:pt x="130" y="54"/>
                      <a:pt x="130" y="49"/>
                    </a:cubicBezTo>
                    <a:cubicBezTo>
                      <a:pt x="128" y="49"/>
                      <a:pt x="126" y="49"/>
                      <a:pt x="124" y="49"/>
                    </a:cubicBezTo>
                    <a:cubicBezTo>
                      <a:pt x="118" y="41"/>
                      <a:pt x="126" y="35"/>
                      <a:pt x="131" y="30"/>
                    </a:cubicBezTo>
                    <a:cubicBezTo>
                      <a:pt x="130" y="29"/>
                      <a:pt x="130" y="29"/>
                      <a:pt x="130" y="28"/>
                    </a:cubicBezTo>
                    <a:cubicBezTo>
                      <a:pt x="128" y="18"/>
                      <a:pt x="126" y="16"/>
                      <a:pt x="119" y="12"/>
                    </a:cubicBezTo>
                    <a:cubicBezTo>
                      <a:pt x="112" y="9"/>
                      <a:pt x="104" y="16"/>
                      <a:pt x="95" y="11"/>
                    </a:cubicBezTo>
                    <a:cubicBezTo>
                      <a:pt x="93" y="14"/>
                      <a:pt x="90" y="14"/>
                      <a:pt x="88" y="14"/>
                    </a:cubicBezTo>
                    <a:cubicBezTo>
                      <a:pt x="64" y="14"/>
                      <a:pt x="38" y="23"/>
                      <a:pt x="17" y="12"/>
                    </a:cubicBezTo>
                    <a:cubicBezTo>
                      <a:pt x="15" y="10"/>
                      <a:pt x="17" y="6"/>
                      <a:pt x="18" y="0"/>
                    </a:cubicBezTo>
                    <a:cubicBezTo>
                      <a:pt x="14" y="3"/>
                      <a:pt x="7" y="7"/>
                      <a:pt x="0" y="10"/>
                    </a:cubicBezTo>
                    <a:cubicBezTo>
                      <a:pt x="0" y="35"/>
                      <a:pt x="2" y="58"/>
                      <a:pt x="4" y="83"/>
                    </a:cubicBezTo>
                    <a:cubicBezTo>
                      <a:pt x="44" y="78"/>
                      <a:pt x="83" y="80"/>
                      <a:pt x="124" y="7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C4835C24-A1B0-495D-337E-DC783EF7C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7219" y="1189547"/>
                <a:ext cx="252695" cy="432400"/>
              </a:xfrm>
              <a:custGeom>
                <a:avLst/>
                <a:gdLst>
                  <a:gd name="T0" fmla="*/ 0 w 84"/>
                  <a:gd name="T1" fmla="*/ 380 h 144"/>
                  <a:gd name="T2" fmla="*/ 32 w 84"/>
                  <a:gd name="T3" fmla="*/ 372 h 144"/>
                  <a:gd name="T4" fmla="*/ 38 w 84"/>
                  <a:gd name="T5" fmla="*/ 385 h 144"/>
                  <a:gd name="T6" fmla="*/ 107 w 84"/>
                  <a:gd name="T7" fmla="*/ 380 h 144"/>
                  <a:gd name="T8" fmla="*/ 142 w 84"/>
                  <a:gd name="T9" fmla="*/ 366 h 144"/>
                  <a:gd name="T10" fmla="*/ 142 w 84"/>
                  <a:gd name="T11" fmla="*/ 353 h 144"/>
                  <a:gd name="T12" fmla="*/ 190 w 84"/>
                  <a:gd name="T13" fmla="*/ 326 h 144"/>
                  <a:gd name="T14" fmla="*/ 212 w 84"/>
                  <a:gd name="T15" fmla="*/ 289 h 144"/>
                  <a:gd name="T16" fmla="*/ 209 w 84"/>
                  <a:gd name="T17" fmla="*/ 289 h 144"/>
                  <a:gd name="T18" fmla="*/ 225 w 84"/>
                  <a:gd name="T19" fmla="*/ 19 h 144"/>
                  <a:gd name="T20" fmla="*/ 131 w 84"/>
                  <a:gd name="T21" fmla="*/ 0 h 144"/>
                  <a:gd name="T22" fmla="*/ 88 w 84"/>
                  <a:gd name="T23" fmla="*/ 37 h 144"/>
                  <a:gd name="T24" fmla="*/ 80 w 84"/>
                  <a:gd name="T25" fmla="*/ 29 h 144"/>
                  <a:gd name="T26" fmla="*/ 32 w 84"/>
                  <a:gd name="T27" fmla="*/ 334 h 144"/>
                  <a:gd name="T28" fmla="*/ 0 w 84"/>
                  <a:gd name="T29" fmla="*/ 380 h 14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4" h="144">
                    <a:moveTo>
                      <a:pt x="0" y="142"/>
                    </a:moveTo>
                    <a:cubicBezTo>
                      <a:pt x="3" y="141"/>
                      <a:pt x="7" y="137"/>
                      <a:pt x="12" y="139"/>
                    </a:cubicBezTo>
                    <a:cubicBezTo>
                      <a:pt x="12" y="141"/>
                      <a:pt x="12" y="144"/>
                      <a:pt x="14" y="144"/>
                    </a:cubicBezTo>
                    <a:cubicBezTo>
                      <a:pt x="22" y="142"/>
                      <a:pt x="33" y="134"/>
                      <a:pt x="40" y="142"/>
                    </a:cubicBezTo>
                    <a:cubicBezTo>
                      <a:pt x="43" y="137"/>
                      <a:pt x="48" y="132"/>
                      <a:pt x="53" y="137"/>
                    </a:cubicBezTo>
                    <a:cubicBezTo>
                      <a:pt x="53" y="135"/>
                      <a:pt x="53" y="134"/>
                      <a:pt x="53" y="132"/>
                    </a:cubicBezTo>
                    <a:cubicBezTo>
                      <a:pt x="59" y="127"/>
                      <a:pt x="65" y="125"/>
                      <a:pt x="71" y="122"/>
                    </a:cubicBezTo>
                    <a:cubicBezTo>
                      <a:pt x="79" y="117"/>
                      <a:pt x="78" y="114"/>
                      <a:pt x="79" y="108"/>
                    </a:cubicBezTo>
                    <a:cubicBezTo>
                      <a:pt x="78" y="108"/>
                      <a:pt x="78" y="108"/>
                      <a:pt x="78" y="108"/>
                    </a:cubicBezTo>
                    <a:cubicBezTo>
                      <a:pt x="75" y="73"/>
                      <a:pt x="82" y="40"/>
                      <a:pt x="84" y="7"/>
                    </a:cubicBezTo>
                    <a:cubicBezTo>
                      <a:pt x="72" y="5"/>
                      <a:pt x="61" y="2"/>
                      <a:pt x="49" y="0"/>
                    </a:cubicBezTo>
                    <a:cubicBezTo>
                      <a:pt x="44" y="6"/>
                      <a:pt x="37" y="12"/>
                      <a:pt x="33" y="14"/>
                    </a:cubicBezTo>
                    <a:cubicBezTo>
                      <a:pt x="32" y="14"/>
                      <a:pt x="30" y="13"/>
                      <a:pt x="30" y="11"/>
                    </a:cubicBezTo>
                    <a:cubicBezTo>
                      <a:pt x="23" y="49"/>
                      <a:pt x="12" y="86"/>
                      <a:pt x="12" y="125"/>
                    </a:cubicBezTo>
                    <a:cubicBezTo>
                      <a:pt x="2" y="123"/>
                      <a:pt x="2" y="135"/>
                      <a:pt x="0" y="142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2CE3FD7B-5B18-9637-251C-C153876E0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5317" y="727945"/>
                <a:ext cx="528974" cy="386353"/>
              </a:xfrm>
              <a:custGeom>
                <a:avLst/>
                <a:gdLst>
                  <a:gd name="T0" fmla="*/ 420 w 176"/>
                  <a:gd name="T1" fmla="*/ 344 h 129"/>
                  <a:gd name="T2" fmla="*/ 450 w 176"/>
                  <a:gd name="T3" fmla="*/ 280 h 129"/>
                  <a:gd name="T4" fmla="*/ 447 w 176"/>
                  <a:gd name="T5" fmla="*/ 280 h 129"/>
                  <a:gd name="T6" fmla="*/ 466 w 176"/>
                  <a:gd name="T7" fmla="*/ 131 h 129"/>
                  <a:gd name="T8" fmla="*/ 447 w 176"/>
                  <a:gd name="T9" fmla="*/ 123 h 129"/>
                  <a:gd name="T10" fmla="*/ 471 w 176"/>
                  <a:gd name="T11" fmla="*/ 99 h 129"/>
                  <a:gd name="T12" fmla="*/ 463 w 176"/>
                  <a:gd name="T13" fmla="*/ 88 h 129"/>
                  <a:gd name="T14" fmla="*/ 174 w 176"/>
                  <a:gd name="T15" fmla="*/ 29 h 129"/>
                  <a:gd name="T16" fmla="*/ 56 w 176"/>
                  <a:gd name="T17" fmla="*/ 0 h 129"/>
                  <a:gd name="T18" fmla="*/ 35 w 176"/>
                  <a:gd name="T19" fmla="*/ 75 h 129"/>
                  <a:gd name="T20" fmla="*/ 0 w 176"/>
                  <a:gd name="T21" fmla="*/ 227 h 129"/>
                  <a:gd name="T22" fmla="*/ 356 w 176"/>
                  <a:gd name="T23" fmla="*/ 320 h 129"/>
                  <a:gd name="T24" fmla="*/ 420 w 176"/>
                  <a:gd name="T25" fmla="*/ 344 h 12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6" h="129">
                    <a:moveTo>
                      <a:pt x="157" y="129"/>
                    </a:moveTo>
                    <a:cubicBezTo>
                      <a:pt x="168" y="105"/>
                      <a:pt x="168" y="105"/>
                      <a:pt x="168" y="105"/>
                    </a:cubicBezTo>
                    <a:cubicBezTo>
                      <a:pt x="168" y="105"/>
                      <a:pt x="168" y="105"/>
                      <a:pt x="167" y="105"/>
                    </a:cubicBezTo>
                    <a:cubicBezTo>
                      <a:pt x="171" y="86"/>
                      <a:pt x="173" y="68"/>
                      <a:pt x="174" y="49"/>
                    </a:cubicBezTo>
                    <a:cubicBezTo>
                      <a:pt x="171" y="51"/>
                      <a:pt x="169" y="47"/>
                      <a:pt x="167" y="46"/>
                    </a:cubicBezTo>
                    <a:cubicBezTo>
                      <a:pt x="166" y="41"/>
                      <a:pt x="171" y="37"/>
                      <a:pt x="176" y="37"/>
                    </a:cubicBezTo>
                    <a:cubicBezTo>
                      <a:pt x="175" y="36"/>
                      <a:pt x="174" y="35"/>
                      <a:pt x="173" y="33"/>
                    </a:cubicBezTo>
                    <a:cubicBezTo>
                      <a:pt x="139" y="22"/>
                      <a:pt x="101" y="23"/>
                      <a:pt x="65" y="11"/>
                    </a:cubicBezTo>
                    <a:cubicBezTo>
                      <a:pt x="50" y="7"/>
                      <a:pt x="35" y="5"/>
                      <a:pt x="21" y="0"/>
                    </a:cubicBezTo>
                    <a:cubicBezTo>
                      <a:pt x="19" y="8"/>
                      <a:pt x="14" y="28"/>
                      <a:pt x="13" y="28"/>
                    </a:cubicBezTo>
                    <a:cubicBezTo>
                      <a:pt x="7" y="47"/>
                      <a:pt x="4" y="66"/>
                      <a:pt x="0" y="85"/>
                    </a:cubicBezTo>
                    <a:cubicBezTo>
                      <a:pt x="44" y="96"/>
                      <a:pt x="93" y="109"/>
                      <a:pt x="133" y="120"/>
                    </a:cubicBezTo>
                    <a:cubicBezTo>
                      <a:pt x="138" y="122"/>
                      <a:pt x="157" y="129"/>
                      <a:pt x="157" y="129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F01563CC-2ADC-E80B-7E96-18A89E687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720" y="619003"/>
                <a:ext cx="486297" cy="1119749"/>
              </a:xfrm>
              <a:custGeom>
                <a:avLst/>
                <a:gdLst>
                  <a:gd name="T0" fmla="*/ 331 w 162"/>
                  <a:gd name="T1" fmla="*/ 968 h 373"/>
                  <a:gd name="T2" fmla="*/ 369 w 162"/>
                  <a:gd name="T3" fmla="*/ 944 h 373"/>
                  <a:gd name="T4" fmla="*/ 355 w 162"/>
                  <a:gd name="T5" fmla="*/ 906 h 373"/>
                  <a:gd name="T6" fmla="*/ 388 w 162"/>
                  <a:gd name="T7" fmla="*/ 898 h 373"/>
                  <a:gd name="T8" fmla="*/ 420 w 162"/>
                  <a:gd name="T9" fmla="*/ 847 h 373"/>
                  <a:gd name="T10" fmla="*/ 401 w 162"/>
                  <a:gd name="T11" fmla="*/ 818 h 373"/>
                  <a:gd name="T12" fmla="*/ 430 w 162"/>
                  <a:gd name="T13" fmla="*/ 818 h 373"/>
                  <a:gd name="T14" fmla="*/ 425 w 162"/>
                  <a:gd name="T15" fmla="*/ 797 h 373"/>
                  <a:gd name="T16" fmla="*/ 425 w 162"/>
                  <a:gd name="T17" fmla="*/ 754 h 373"/>
                  <a:gd name="T18" fmla="*/ 235 w 162"/>
                  <a:gd name="T19" fmla="*/ 321 h 373"/>
                  <a:gd name="T20" fmla="*/ 347 w 162"/>
                  <a:gd name="T21" fmla="*/ 96 h 373"/>
                  <a:gd name="T22" fmla="*/ 120 w 162"/>
                  <a:gd name="T23" fmla="*/ 0 h 373"/>
                  <a:gd name="T24" fmla="*/ 96 w 162"/>
                  <a:gd name="T25" fmla="*/ 35 h 373"/>
                  <a:gd name="T26" fmla="*/ 64 w 162"/>
                  <a:gd name="T27" fmla="*/ 78 h 373"/>
                  <a:gd name="T28" fmla="*/ 83 w 162"/>
                  <a:gd name="T29" fmla="*/ 128 h 373"/>
                  <a:gd name="T30" fmla="*/ 59 w 162"/>
                  <a:gd name="T31" fmla="*/ 163 h 373"/>
                  <a:gd name="T32" fmla="*/ 11 w 162"/>
                  <a:gd name="T33" fmla="*/ 259 h 373"/>
                  <a:gd name="T34" fmla="*/ 24 w 162"/>
                  <a:gd name="T35" fmla="*/ 323 h 373"/>
                  <a:gd name="T36" fmla="*/ 8 w 162"/>
                  <a:gd name="T37" fmla="*/ 372 h 373"/>
                  <a:gd name="T38" fmla="*/ 51 w 162"/>
                  <a:gd name="T39" fmla="*/ 436 h 373"/>
                  <a:gd name="T40" fmla="*/ 80 w 162"/>
                  <a:gd name="T41" fmla="*/ 449 h 373"/>
                  <a:gd name="T42" fmla="*/ 35 w 162"/>
                  <a:gd name="T43" fmla="*/ 489 h 373"/>
                  <a:gd name="T44" fmla="*/ 29 w 162"/>
                  <a:gd name="T45" fmla="*/ 551 h 373"/>
                  <a:gd name="T46" fmla="*/ 51 w 162"/>
                  <a:gd name="T47" fmla="*/ 607 h 373"/>
                  <a:gd name="T48" fmla="*/ 40 w 162"/>
                  <a:gd name="T49" fmla="*/ 660 h 373"/>
                  <a:gd name="T50" fmla="*/ 53 w 162"/>
                  <a:gd name="T51" fmla="*/ 724 h 373"/>
                  <a:gd name="T52" fmla="*/ 94 w 162"/>
                  <a:gd name="T53" fmla="*/ 786 h 373"/>
                  <a:gd name="T54" fmla="*/ 115 w 162"/>
                  <a:gd name="T55" fmla="*/ 823 h 373"/>
                  <a:gd name="T56" fmla="*/ 147 w 162"/>
                  <a:gd name="T57" fmla="*/ 866 h 373"/>
                  <a:gd name="T58" fmla="*/ 174 w 162"/>
                  <a:gd name="T59" fmla="*/ 909 h 373"/>
                  <a:gd name="T60" fmla="*/ 166 w 162"/>
                  <a:gd name="T61" fmla="*/ 981 h 373"/>
                  <a:gd name="T62" fmla="*/ 227 w 162"/>
                  <a:gd name="T63" fmla="*/ 986 h 373"/>
                  <a:gd name="T64" fmla="*/ 342 w 162"/>
                  <a:gd name="T65" fmla="*/ 997 h 373"/>
                  <a:gd name="T66" fmla="*/ 345 w 162"/>
                  <a:gd name="T67" fmla="*/ 994 h 373"/>
                  <a:gd name="T68" fmla="*/ 331 w 162"/>
                  <a:gd name="T69" fmla="*/ 968 h 3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2" h="373">
                    <a:moveTo>
                      <a:pt x="124" y="362"/>
                    </a:moveTo>
                    <a:cubicBezTo>
                      <a:pt x="122" y="353"/>
                      <a:pt x="135" y="357"/>
                      <a:pt x="138" y="353"/>
                    </a:cubicBezTo>
                    <a:cubicBezTo>
                      <a:pt x="145" y="350"/>
                      <a:pt x="135" y="344"/>
                      <a:pt x="133" y="339"/>
                    </a:cubicBezTo>
                    <a:cubicBezTo>
                      <a:pt x="136" y="339"/>
                      <a:pt x="142" y="336"/>
                      <a:pt x="145" y="336"/>
                    </a:cubicBezTo>
                    <a:cubicBezTo>
                      <a:pt x="143" y="327"/>
                      <a:pt x="152" y="324"/>
                      <a:pt x="157" y="317"/>
                    </a:cubicBezTo>
                    <a:cubicBezTo>
                      <a:pt x="162" y="310"/>
                      <a:pt x="148" y="312"/>
                      <a:pt x="150" y="306"/>
                    </a:cubicBezTo>
                    <a:cubicBezTo>
                      <a:pt x="152" y="305"/>
                      <a:pt x="157" y="306"/>
                      <a:pt x="161" y="306"/>
                    </a:cubicBezTo>
                    <a:cubicBezTo>
                      <a:pt x="161" y="303"/>
                      <a:pt x="161" y="301"/>
                      <a:pt x="159" y="298"/>
                    </a:cubicBezTo>
                    <a:cubicBezTo>
                      <a:pt x="155" y="293"/>
                      <a:pt x="161" y="286"/>
                      <a:pt x="159" y="282"/>
                    </a:cubicBezTo>
                    <a:cubicBezTo>
                      <a:pt x="133" y="229"/>
                      <a:pt x="116" y="173"/>
                      <a:pt x="88" y="120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02" y="22"/>
                      <a:pt x="74" y="9"/>
                      <a:pt x="45" y="0"/>
                    </a:cubicBezTo>
                    <a:cubicBezTo>
                      <a:pt x="43" y="5"/>
                      <a:pt x="41" y="9"/>
                      <a:pt x="36" y="13"/>
                    </a:cubicBezTo>
                    <a:cubicBezTo>
                      <a:pt x="27" y="19"/>
                      <a:pt x="20" y="20"/>
                      <a:pt x="24" y="29"/>
                    </a:cubicBezTo>
                    <a:cubicBezTo>
                      <a:pt x="27" y="37"/>
                      <a:pt x="36" y="42"/>
                      <a:pt x="31" y="48"/>
                    </a:cubicBezTo>
                    <a:cubicBezTo>
                      <a:pt x="26" y="54"/>
                      <a:pt x="25" y="53"/>
                      <a:pt x="22" y="61"/>
                    </a:cubicBezTo>
                    <a:cubicBezTo>
                      <a:pt x="20" y="68"/>
                      <a:pt x="2" y="91"/>
                      <a:pt x="4" y="97"/>
                    </a:cubicBezTo>
                    <a:cubicBezTo>
                      <a:pt x="6" y="103"/>
                      <a:pt x="14" y="114"/>
                      <a:pt x="9" y="121"/>
                    </a:cubicBezTo>
                    <a:cubicBezTo>
                      <a:pt x="4" y="127"/>
                      <a:pt x="0" y="124"/>
                      <a:pt x="3" y="139"/>
                    </a:cubicBezTo>
                    <a:cubicBezTo>
                      <a:pt x="5" y="154"/>
                      <a:pt x="16" y="161"/>
                      <a:pt x="19" y="163"/>
                    </a:cubicBezTo>
                    <a:cubicBezTo>
                      <a:pt x="21" y="166"/>
                      <a:pt x="30" y="162"/>
                      <a:pt x="30" y="168"/>
                    </a:cubicBezTo>
                    <a:cubicBezTo>
                      <a:pt x="30" y="174"/>
                      <a:pt x="19" y="172"/>
                      <a:pt x="13" y="183"/>
                    </a:cubicBezTo>
                    <a:cubicBezTo>
                      <a:pt x="6" y="194"/>
                      <a:pt x="9" y="203"/>
                      <a:pt x="11" y="206"/>
                    </a:cubicBezTo>
                    <a:cubicBezTo>
                      <a:pt x="14" y="210"/>
                      <a:pt x="16" y="222"/>
                      <a:pt x="19" y="227"/>
                    </a:cubicBezTo>
                    <a:cubicBezTo>
                      <a:pt x="21" y="232"/>
                      <a:pt x="16" y="238"/>
                      <a:pt x="15" y="247"/>
                    </a:cubicBezTo>
                    <a:cubicBezTo>
                      <a:pt x="14" y="255"/>
                      <a:pt x="15" y="260"/>
                      <a:pt x="20" y="271"/>
                    </a:cubicBezTo>
                    <a:cubicBezTo>
                      <a:pt x="25" y="282"/>
                      <a:pt x="31" y="289"/>
                      <a:pt x="35" y="294"/>
                    </a:cubicBezTo>
                    <a:cubicBezTo>
                      <a:pt x="38" y="299"/>
                      <a:pt x="44" y="299"/>
                      <a:pt x="43" y="308"/>
                    </a:cubicBezTo>
                    <a:cubicBezTo>
                      <a:pt x="42" y="316"/>
                      <a:pt x="51" y="318"/>
                      <a:pt x="55" y="324"/>
                    </a:cubicBezTo>
                    <a:cubicBezTo>
                      <a:pt x="60" y="330"/>
                      <a:pt x="65" y="330"/>
                      <a:pt x="65" y="340"/>
                    </a:cubicBezTo>
                    <a:cubicBezTo>
                      <a:pt x="65" y="349"/>
                      <a:pt x="63" y="358"/>
                      <a:pt x="62" y="367"/>
                    </a:cubicBezTo>
                    <a:cubicBezTo>
                      <a:pt x="62" y="367"/>
                      <a:pt x="70" y="369"/>
                      <a:pt x="85" y="369"/>
                    </a:cubicBezTo>
                    <a:cubicBezTo>
                      <a:pt x="100" y="369"/>
                      <a:pt x="120" y="362"/>
                      <a:pt x="128" y="373"/>
                    </a:cubicBezTo>
                    <a:cubicBezTo>
                      <a:pt x="128" y="373"/>
                      <a:pt x="129" y="372"/>
                      <a:pt x="129" y="372"/>
                    </a:cubicBezTo>
                    <a:cubicBezTo>
                      <a:pt x="131" y="369"/>
                      <a:pt x="126" y="365"/>
                      <a:pt x="124" y="362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3FA43406-974E-F88B-F1DB-BF6FA5301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46" y="727945"/>
                <a:ext cx="471696" cy="725534"/>
              </a:xfrm>
              <a:custGeom>
                <a:avLst/>
                <a:gdLst>
                  <a:gd name="T0" fmla="*/ 235 w 157"/>
                  <a:gd name="T1" fmla="*/ 555 h 242"/>
                  <a:gd name="T2" fmla="*/ 249 w 157"/>
                  <a:gd name="T3" fmla="*/ 579 h 242"/>
                  <a:gd name="T4" fmla="*/ 420 w 157"/>
                  <a:gd name="T5" fmla="*/ 131 h 242"/>
                  <a:gd name="T6" fmla="*/ 259 w 157"/>
                  <a:gd name="T7" fmla="*/ 67 h 242"/>
                  <a:gd name="T8" fmla="*/ 112 w 157"/>
                  <a:gd name="T9" fmla="*/ 0 h 242"/>
                  <a:gd name="T10" fmla="*/ 0 w 157"/>
                  <a:gd name="T11" fmla="*/ 224 h 242"/>
                  <a:gd name="T12" fmla="*/ 185 w 157"/>
                  <a:gd name="T13" fmla="*/ 646 h 242"/>
                  <a:gd name="T14" fmla="*/ 235 w 157"/>
                  <a:gd name="T15" fmla="*/ 555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7" h="242">
                    <a:moveTo>
                      <a:pt x="88" y="208"/>
                    </a:moveTo>
                    <a:cubicBezTo>
                      <a:pt x="92" y="206"/>
                      <a:pt x="92" y="224"/>
                      <a:pt x="93" y="217"/>
                    </a:cubicBezTo>
                    <a:cubicBezTo>
                      <a:pt x="116" y="161"/>
                      <a:pt x="139" y="106"/>
                      <a:pt x="157" y="49"/>
                    </a:cubicBezTo>
                    <a:cubicBezTo>
                      <a:pt x="97" y="25"/>
                      <a:pt x="97" y="25"/>
                      <a:pt x="97" y="25"/>
                    </a:cubicBezTo>
                    <a:cubicBezTo>
                      <a:pt x="78" y="17"/>
                      <a:pt x="60" y="9"/>
                      <a:pt x="42" y="0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27" y="136"/>
                      <a:pt x="44" y="190"/>
                      <a:pt x="69" y="242"/>
                    </a:cubicBezTo>
                    <a:cubicBezTo>
                      <a:pt x="79" y="232"/>
                      <a:pt x="75" y="215"/>
                      <a:pt x="88" y="20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22">
                <a:extLst>
                  <a:ext uri="{FF2B5EF4-FFF2-40B4-BE49-F238E27FC236}">
                    <a16:creationId xmlns:a16="http://schemas.microsoft.com/office/drawing/2014/main" id="{3C404769-EDBD-18BD-413C-840D35F6D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849" y="873950"/>
                <a:ext cx="453727" cy="550328"/>
              </a:xfrm>
              <a:custGeom>
                <a:avLst/>
                <a:gdLst>
                  <a:gd name="T0" fmla="*/ 404 w 151"/>
                  <a:gd name="T1" fmla="*/ 158 h 183"/>
                  <a:gd name="T2" fmla="*/ 281 w 151"/>
                  <a:gd name="T3" fmla="*/ 126 h 183"/>
                  <a:gd name="T4" fmla="*/ 300 w 151"/>
                  <a:gd name="T5" fmla="*/ 64 h 183"/>
                  <a:gd name="T6" fmla="*/ 134 w 151"/>
                  <a:gd name="T7" fmla="*/ 0 h 183"/>
                  <a:gd name="T8" fmla="*/ 0 w 151"/>
                  <a:gd name="T9" fmla="*/ 361 h 183"/>
                  <a:gd name="T10" fmla="*/ 305 w 151"/>
                  <a:gd name="T11" fmla="*/ 490 h 183"/>
                  <a:gd name="T12" fmla="*/ 404 w 151"/>
                  <a:gd name="T13" fmla="*/ 158 h 1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1" h="183">
                    <a:moveTo>
                      <a:pt x="151" y="59"/>
                    </a:moveTo>
                    <a:cubicBezTo>
                      <a:pt x="135" y="54"/>
                      <a:pt x="105" y="47"/>
                      <a:pt x="105" y="47"/>
                    </a:cubicBezTo>
                    <a:cubicBezTo>
                      <a:pt x="105" y="47"/>
                      <a:pt x="109" y="33"/>
                      <a:pt x="112" y="24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36" y="46"/>
                      <a:pt x="18" y="91"/>
                      <a:pt x="0" y="135"/>
                    </a:cubicBezTo>
                    <a:cubicBezTo>
                      <a:pt x="38" y="151"/>
                      <a:pt x="75" y="169"/>
                      <a:pt x="114" y="183"/>
                    </a:cubicBezTo>
                    <a:cubicBezTo>
                      <a:pt x="128" y="143"/>
                      <a:pt x="141" y="101"/>
                      <a:pt x="151" y="59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66E936F2-3F18-3E6F-DEB7-9B70570C1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847" y="1279396"/>
                <a:ext cx="561543" cy="667132"/>
              </a:xfrm>
              <a:custGeom>
                <a:avLst/>
                <a:gdLst>
                  <a:gd name="T0" fmla="*/ 195 w 187"/>
                  <a:gd name="T1" fmla="*/ 0 h 222"/>
                  <a:gd name="T2" fmla="*/ 158 w 187"/>
                  <a:gd name="T3" fmla="*/ 88 h 222"/>
                  <a:gd name="T4" fmla="*/ 144 w 187"/>
                  <a:gd name="T5" fmla="*/ 64 h 222"/>
                  <a:gd name="T6" fmla="*/ 94 w 187"/>
                  <a:gd name="T7" fmla="*/ 155 h 222"/>
                  <a:gd name="T8" fmla="*/ 99 w 187"/>
                  <a:gd name="T9" fmla="*/ 166 h 222"/>
                  <a:gd name="T10" fmla="*/ 99 w 187"/>
                  <a:gd name="T11" fmla="*/ 209 h 222"/>
                  <a:gd name="T12" fmla="*/ 104 w 187"/>
                  <a:gd name="T13" fmla="*/ 230 h 222"/>
                  <a:gd name="T14" fmla="*/ 75 w 187"/>
                  <a:gd name="T15" fmla="*/ 230 h 222"/>
                  <a:gd name="T16" fmla="*/ 94 w 187"/>
                  <a:gd name="T17" fmla="*/ 260 h 222"/>
                  <a:gd name="T18" fmla="*/ 61 w 187"/>
                  <a:gd name="T19" fmla="*/ 310 h 222"/>
                  <a:gd name="T20" fmla="*/ 29 w 187"/>
                  <a:gd name="T21" fmla="*/ 318 h 222"/>
                  <a:gd name="T22" fmla="*/ 43 w 187"/>
                  <a:gd name="T23" fmla="*/ 356 h 222"/>
                  <a:gd name="T24" fmla="*/ 5 w 187"/>
                  <a:gd name="T25" fmla="*/ 380 h 222"/>
                  <a:gd name="T26" fmla="*/ 19 w 187"/>
                  <a:gd name="T27" fmla="*/ 407 h 222"/>
                  <a:gd name="T28" fmla="*/ 16 w 187"/>
                  <a:gd name="T29" fmla="*/ 409 h 222"/>
                  <a:gd name="T30" fmla="*/ 16 w 187"/>
                  <a:gd name="T31" fmla="*/ 409 h 222"/>
                  <a:gd name="T32" fmla="*/ 80 w 187"/>
                  <a:gd name="T33" fmla="*/ 482 h 222"/>
                  <a:gd name="T34" fmla="*/ 283 w 187"/>
                  <a:gd name="T35" fmla="*/ 589 h 222"/>
                  <a:gd name="T36" fmla="*/ 342 w 187"/>
                  <a:gd name="T37" fmla="*/ 594 h 222"/>
                  <a:gd name="T38" fmla="*/ 500 w 187"/>
                  <a:gd name="T39" fmla="*/ 128 h 222"/>
                  <a:gd name="T40" fmla="*/ 195 w 187"/>
                  <a:gd name="T41" fmla="*/ 0 h 2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7" h="222">
                    <a:moveTo>
                      <a:pt x="73" y="0"/>
                    </a:moveTo>
                    <a:cubicBezTo>
                      <a:pt x="68" y="11"/>
                      <a:pt x="64" y="22"/>
                      <a:pt x="59" y="33"/>
                    </a:cubicBezTo>
                    <a:cubicBezTo>
                      <a:pt x="58" y="40"/>
                      <a:pt x="58" y="22"/>
                      <a:pt x="54" y="24"/>
                    </a:cubicBezTo>
                    <a:cubicBezTo>
                      <a:pt x="41" y="31"/>
                      <a:pt x="45" y="48"/>
                      <a:pt x="35" y="58"/>
                    </a:cubicBezTo>
                    <a:cubicBezTo>
                      <a:pt x="35" y="59"/>
                      <a:pt x="36" y="61"/>
                      <a:pt x="37" y="62"/>
                    </a:cubicBezTo>
                    <a:cubicBezTo>
                      <a:pt x="39" y="66"/>
                      <a:pt x="33" y="73"/>
                      <a:pt x="37" y="78"/>
                    </a:cubicBezTo>
                    <a:cubicBezTo>
                      <a:pt x="39" y="81"/>
                      <a:pt x="39" y="83"/>
                      <a:pt x="39" y="86"/>
                    </a:cubicBezTo>
                    <a:cubicBezTo>
                      <a:pt x="35" y="86"/>
                      <a:pt x="30" y="85"/>
                      <a:pt x="28" y="86"/>
                    </a:cubicBezTo>
                    <a:cubicBezTo>
                      <a:pt x="26" y="92"/>
                      <a:pt x="40" y="90"/>
                      <a:pt x="35" y="97"/>
                    </a:cubicBezTo>
                    <a:cubicBezTo>
                      <a:pt x="30" y="104"/>
                      <a:pt x="21" y="107"/>
                      <a:pt x="23" y="116"/>
                    </a:cubicBezTo>
                    <a:cubicBezTo>
                      <a:pt x="20" y="116"/>
                      <a:pt x="14" y="119"/>
                      <a:pt x="11" y="119"/>
                    </a:cubicBezTo>
                    <a:cubicBezTo>
                      <a:pt x="13" y="124"/>
                      <a:pt x="23" y="130"/>
                      <a:pt x="16" y="133"/>
                    </a:cubicBezTo>
                    <a:cubicBezTo>
                      <a:pt x="13" y="137"/>
                      <a:pt x="0" y="133"/>
                      <a:pt x="2" y="142"/>
                    </a:cubicBezTo>
                    <a:cubicBezTo>
                      <a:pt x="4" y="145"/>
                      <a:pt x="9" y="149"/>
                      <a:pt x="7" y="152"/>
                    </a:cubicBezTo>
                    <a:cubicBezTo>
                      <a:pt x="7" y="152"/>
                      <a:pt x="6" y="153"/>
                      <a:pt x="6" y="153"/>
                    </a:cubicBezTo>
                    <a:cubicBezTo>
                      <a:pt x="6" y="153"/>
                      <a:pt x="6" y="153"/>
                      <a:pt x="6" y="153"/>
                    </a:cubicBezTo>
                    <a:cubicBezTo>
                      <a:pt x="14" y="164"/>
                      <a:pt x="15" y="172"/>
                      <a:pt x="30" y="180"/>
                    </a:cubicBezTo>
                    <a:cubicBezTo>
                      <a:pt x="45" y="188"/>
                      <a:pt x="65" y="220"/>
                      <a:pt x="106" y="220"/>
                    </a:cubicBezTo>
                    <a:cubicBezTo>
                      <a:pt x="115" y="220"/>
                      <a:pt x="122" y="221"/>
                      <a:pt x="128" y="222"/>
                    </a:cubicBezTo>
                    <a:cubicBezTo>
                      <a:pt x="144" y="163"/>
                      <a:pt x="163" y="105"/>
                      <a:pt x="187" y="48"/>
                    </a:cubicBezTo>
                    <a:cubicBezTo>
                      <a:pt x="148" y="34"/>
                      <a:pt x="111" y="16"/>
                      <a:pt x="73" y="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72AFCFED-03AD-8ABA-ECA5-46747E5CE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390" y="1051403"/>
                <a:ext cx="570528" cy="491926"/>
              </a:xfrm>
              <a:custGeom>
                <a:avLst/>
                <a:gdLst>
                  <a:gd name="T0" fmla="*/ 508 w 190"/>
                  <a:gd name="T1" fmla="*/ 120 h 164"/>
                  <a:gd name="T2" fmla="*/ 398 w 190"/>
                  <a:gd name="T3" fmla="*/ 88 h 164"/>
                  <a:gd name="T4" fmla="*/ 102 w 190"/>
                  <a:gd name="T5" fmla="*/ 0 h 164"/>
                  <a:gd name="T6" fmla="*/ 99 w 190"/>
                  <a:gd name="T7" fmla="*/ 0 h 164"/>
                  <a:gd name="T8" fmla="*/ 0 w 190"/>
                  <a:gd name="T9" fmla="*/ 331 h 164"/>
                  <a:gd name="T10" fmla="*/ 438 w 190"/>
                  <a:gd name="T11" fmla="*/ 438 h 164"/>
                  <a:gd name="T12" fmla="*/ 508 w 190"/>
                  <a:gd name="T13" fmla="*/ 120 h 1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0" h="164">
                    <a:moveTo>
                      <a:pt x="190" y="45"/>
                    </a:moveTo>
                    <a:cubicBezTo>
                      <a:pt x="190" y="45"/>
                      <a:pt x="163" y="38"/>
                      <a:pt x="149" y="33"/>
                    </a:cubicBezTo>
                    <a:cubicBezTo>
                      <a:pt x="111" y="24"/>
                      <a:pt x="74" y="10"/>
                      <a:pt x="38" y="0"/>
                    </a:cubicBezTo>
                    <a:cubicBezTo>
                      <a:pt x="38" y="0"/>
                      <a:pt x="37" y="0"/>
                      <a:pt x="37" y="0"/>
                    </a:cubicBezTo>
                    <a:cubicBezTo>
                      <a:pt x="27" y="42"/>
                      <a:pt x="14" y="84"/>
                      <a:pt x="0" y="124"/>
                    </a:cubicBezTo>
                    <a:cubicBezTo>
                      <a:pt x="0" y="124"/>
                      <a:pt x="104" y="155"/>
                      <a:pt x="164" y="164"/>
                    </a:cubicBezTo>
                    <a:cubicBezTo>
                      <a:pt x="176" y="124"/>
                      <a:pt x="183" y="85"/>
                      <a:pt x="190" y="45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3BF8C60B-47AB-531F-DDC3-493F9A7BA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942" y="1424278"/>
                <a:ext cx="597482" cy="545835"/>
              </a:xfrm>
              <a:custGeom>
                <a:avLst/>
                <a:gdLst>
                  <a:gd name="T0" fmla="*/ 168 w 199"/>
                  <a:gd name="T1" fmla="*/ 449 h 182"/>
                  <a:gd name="T2" fmla="*/ 436 w 199"/>
                  <a:gd name="T3" fmla="*/ 486 h 182"/>
                  <a:gd name="T4" fmla="*/ 532 w 199"/>
                  <a:gd name="T5" fmla="*/ 96 h 182"/>
                  <a:gd name="T6" fmla="*/ 158 w 199"/>
                  <a:gd name="T7" fmla="*/ 0 h 182"/>
                  <a:gd name="T8" fmla="*/ 0 w 199"/>
                  <a:gd name="T9" fmla="*/ 465 h 182"/>
                  <a:gd name="T10" fmla="*/ 83 w 199"/>
                  <a:gd name="T11" fmla="*/ 465 h 182"/>
                  <a:gd name="T12" fmla="*/ 155 w 199"/>
                  <a:gd name="T13" fmla="*/ 465 h 182"/>
                  <a:gd name="T14" fmla="*/ 168 w 199"/>
                  <a:gd name="T15" fmla="*/ 449 h 18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99" h="182">
                    <a:moveTo>
                      <a:pt x="63" y="168"/>
                    </a:moveTo>
                    <a:cubicBezTo>
                      <a:pt x="97" y="156"/>
                      <a:pt x="130" y="173"/>
                      <a:pt x="163" y="182"/>
                    </a:cubicBezTo>
                    <a:cubicBezTo>
                      <a:pt x="177" y="133"/>
                      <a:pt x="189" y="84"/>
                      <a:pt x="199" y="36"/>
                    </a:cubicBezTo>
                    <a:cubicBezTo>
                      <a:pt x="152" y="27"/>
                      <a:pt x="59" y="0"/>
                      <a:pt x="59" y="0"/>
                    </a:cubicBezTo>
                    <a:cubicBezTo>
                      <a:pt x="35" y="57"/>
                      <a:pt x="16" y="115"/>
                      <a:pt x="0" y="174"/>
                    </a:cubicBezTo>
                    <a:cubicBezTo>
                      <a:pt x="22" y="177"/>
                      <a:pt x="27" y="182"/>
                      <a:pt x="31" y="174"/>
                    </a:cubicBezTo>
                    <a:cubicBezTo>
                      <a:pt x="35" y="163"/>
                      <a:pt x="40" y="170"/>
                      <a:pt x="58" y="174"/>
                    </a:cubicBezTo>
                    <a:cubicBezTo>
                      <a:pt x="59" y="171"/>
                      <a:pt x="60" y="169"/>
                      <a:pt x="63" y="16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966AAA10-A816-0EE8-18E4-1364473F3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9021" y="1580392"/>
                <a:ext cx="1051209" cy="1023161"/>
              </a:xfrm>
              <a:custGeom>
                <a:avLst/>
                <a:gdLst>
                  <a:gd name="T0" fmla="*/ 899 w 350"/>
                  <a:gd name="T1" fmla="*/ 590 h 341"/>
                  <a:gd name="T2" fmla="*/ 915 w 350"/>
                  <a:gd name="T3" fmla="*/ 518 h 341"/>
                  <a:gd name="T4" fmla="*/ 891 w 350"/>
                  <a:gd name="T5" fmla="*/ 513 h 341"/>
                  <a:gd name="T6" fmla="*/ 904 w 350"/>
                  <a:gd name="T7" fmla="*/ 505 h 341"/>
                  <a:gd name="T8" fmla="*/ 909 w 350"/>
                  <a:gd name="T9" fmla="*/ 329 h 341"/>
                  <a:gd name="T10" fmla="*/ 896 w 350"/>
                  <a:gd name="T11" fmla="*/ 334 h 341"/>
                  <a:gd name="T12" fmla="*/ 848 w 350"/>
                  <a:gd name="T13" fmla="*/ 323 h 341"/>
                  <a:gd name="T14" fmla="*/ 845 w 350"/>
                  <a:gd name="T15" fmla="*/ 302 h 341"/>
                  <a:gd name="T16" fmla="*/ 808 w 350"/>
                  <a:gd name="T17" fmla="*/ 310 h 341"/>
                  <a:gd name="T18" fmla="*/ 794 w 350"/>
                  <a:gd name="T19" fmla="*/ 291 h 341"/>
                  <a:gd name="T20" fmla="*/ 695 w 350"/>
                  <a:gd name="T21" fmla="*/ 267 h 341"/>
                  <a:gd name="T22" fmla="*/ 693 w 350"/>
                  <a:gd name="T23" fmla="*/ 286 h 341"/>
                  <a:gd name="T24" fmla="*/ 594 w 350"/>
                  <a:gd name="T25" fmla="*/ 246 h 341"/>
                  <a:gd name="T26" fmla="*/ 591 w 350"/>
                  <a:gd name="T27" fmla="*/ 216 h 341"/>
                  <a:gd name="T28" fmla="*/ 572 w 350"/>
                  <a:gd name="T29" fmla="*/ 232 h 341"/>
                  <a:gd name="T30" fmla="*/ 567 w 350"/>
                  <a:gd name="T31" fmla="*/ 208 h 341"/>
                  <a:gd name="T32" fmla="*/ 530 w 350"/>
                  <a:gd name="T33" fmla="*/ 203 h 341"/>
                  <a:gd name="T34" fmla="*/ 556 w 350"/>
                  <a:gd name="T35" fmla="*/ 32 h 341"/>
                  <a:gd name="T36" fmla="*/ 369 w 350"/>
                  <a:gd name="T37" fmla="*/ 0 h 341"/>
                  <a:gd name="T38" fmla="*/ 281 w 350"/>
                  <a:gd name="T39" fmla="*/ 347 h 341"/>
                  <a:gd name="T40" fmla="*/ 13 w 350"/>
                  <a:gd name="T41" fmla="*/ 310 h 341"/>
                  <a:gd name="T42" fmla="*/ 0 w 350"/>
                  <a:gd name="T43" fmla="*/ 326 h 341"/>
                  <a:gd name="T44" fmla="*/ 3 w 350"/>
                  <a:gd name="T45" fmla="*/ 326 h 341"/>
                  <a:gd name="T46" fmla="*/ 88 w 350"/>
                  <a:gd name="T47" fmla="*/ 390 h 341"/>
                  <a:gd name="T48" fmla="*/ 128 w 350"/>
                  <a:gd name="T49" fmla="*/ 489 h 341"/>
                  <a:gd name="T50" fmla="*/ 179 w 350"/>
                  <a:gd name="T51" fmla="*/ 574 h 341"/>
                  <a:gd name="T52" fmla="*/ 281 w 350"/>
                  <a:gd name="T53" fmla="*/ 542 h 341"/>
                  <a:gd name="T54" fmla="*/ 350 w 350"/>
                  <a:gd name="T55" fmla="*/ 542 h 341"/>
                  <a:gd name="T56" fmla="*/ 433 w 350"/>
                  <a:gd name="T57" fmla="*/ 657 h 341"/>
                  <a:gd name="T58" fmla="*/ 465 w 350"/>
                  <a:gd name="T59" fmla="*/ 804 h 341"/>
                  <a:gd name="T60" fmla="*/ 530 w 350"/>
                  <a:gd name="T61" fmla="*/ 882 h 341"/>
                  <a:gd name="T62" fmla="*/ 599 w 350"/>
                  <a:gd name="T63" fmla="*/ 911 h 341"/>
                  <a:gd name="T64" fmla="*/ 602 w 350"/>
                  <a:gd name="T65" fmla="*/ 908 h 341"/>
                  <a:gd name="T66" fmla="*/ 599 w 350"/>
                  <a:gd name="T67" fmla="*/ 871 h 341"/>
                  <a:gd name="T68" fmla="*/ 591 w 350"/>
                  <a:gd name="T69" fmla="*/ 785 h 341"/>
                  <a:gd name="T70" fmla="*/ 650 w 350"/>
                  <a:gd name="T71" fmla="*/ 703 h 341"/>
                  <a:gd name="T72" fmla="*/ 703 w 350"/>
                  <a:gd name="T73" fmla="*/ 676 h 341"/>
                  <a:gd name="T74" fmla="*/ 781 w 350"/>
                  <a:gd name="T75" fmla="*/ 665 h 341"/>
                  <a:gd name="T76" fmla="*/ 893 w 350"/>
                  <a:gd name="T77" fmla="*/ 617 h 341"/>
                  <a:gd name="T78" fmla="*/ 899 w 350"/>
                  <a:gd name="T79" fmla="*/ 617 h 341"/>
                  <a:gd name="T80" fmla="*/ 899 w 350"/>
                  <a:gd name="T81" fmla="*/ 590 h 34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350" h="341">
                    <a:moveTo>
                      <a:pt x="336" y="221"/>
                    </a:moveTo>
                    <a:cubicBezTo>
                      <a:pt x="340" y="213"/>
                      <a:pt x="350" y="204"/>
                      <a:pt x="342" y="194"/>
                    </a:cubicBezTo>
                    <a:cubicBezTo>
                      <a:pt x="340" y="192"/>
                      <a:pt x="335" y="196"/>
                      <a:pt x="333" y="192"/>
                    </a:cubicBezTo>
                    <a:cubicBezTo>
                      <a:pt x="336" y="192"/>
                      <a:pt x="335" y="187"/>
                      <a:pt x="338" y="189"/>
                    </a:cubicBezTo>
                    <a:cubicBezTo>
                      <a:pt x="329" y="168"/>
                      <a:pt x="340" y="145"/>
                      <a:pt x="340" y="123"/>
                    </a:cubicBezTo>
                    <a:cubicBezTo>
                      <a:pt x="338" y="123"/>
                      <a:pt x="336" y="126"/>
                      <a:pt x="335" y="125"/>
                    </a:cubicBezTo>
                    <a:cubicBezTo>
                      <a:pt x="329" y="116"/>
                      <a:pt x="323" y="126"/>
                      <a:pt x="317" y="121"/>
                    </a:cubicBezTo>
                    <a:cubicBezTo>
                      <a:pt x="317" y="119"/>
                      <a:pt x="316" y="114"/>
                      <a:pt x="316" y="113"/>
                    </a:cubicBezTo>
                    <a:cubicBezTo>
                      <a:pt x="310" y="109"/>
                      <a:pt x="305" y="111"/>
                      <a:pt x="302" y="116"/>
                    </a:cubicBezTo>
                    <a:cubicBezTo>
                      <a:pt x="298" y="114"/>
                      <a:pt x="297" y="113"/>
                      <a:pt x="297" y="109"/>
                    </a:cubicBezTo>
                    <a:cubicBezTo>
                      <a:pt x="285" y="116"/>
                      <a:pt x="272" y="104"/>
                      <a:pt x="260" y="100"/>
                    </a:cubicBezTo>
                    <a:cubicBezTo>
                      <a:pt x="262" y="104"/>
                      <a:pt x="259" y="106"/>
                      <a:pt x="259" y="107"/>
                    </a:cubicBezTo>
                    <a:cubicBezTo>
                      <a:pt x="252" y="95"/>
                      <a:pt x="234" y="99"/>
                      <a:pt x="222" y="92"/>
                    </a:cubicBezTo>
                    <a:cubicBezTo>
                      <a:pt x="221" y="92"/>
                      <a:pt x="224" y="85"/>
                      <a:pt x="221" y="81"/>
                    </a:cubicBezTo>
                    <a:cubicBezTo>
                      <a:pt x="217" y="80"/>
                      <a:pt x="215" y="83"/>
                      <a:pt x="214" y="87"/>
                    </a:cubicBezTo>
                    <a:cubicBezTo>
                      <a:pt x="215" y="83"/>
                      <a:pt x="212" y="81"/>
                      <a:pt x="212" y="78"/>
                    </a:cubicBezTo>
                    <a:cubicBezTo>
                      <a:pt x="207" y="83"/>
                      <a:pt x="205" y="75"/>
                      <a:pt x="198" y="76"/>
                    </a:cubicBezTo>
                    <a:cubicBezTo>
                      <a:pt x="200" y="56"/>
                      <a:pt x="205" y="33"/>
                      <a:pt x="208" y="12"/>
                    </a:cubicBezTo>
                    <a:cubicBezTo>
                      <a:pt x="184" y="9"/>
                      <a:pt x="160" y="6"/>
                      <a:pt x="138" y="0"/>
                    </a:cubicBezTo>
                    <a:cubicBezTo>
                      <a:pt x="128" y="43"/>
                      <a:pt x="118" y="87"/>
                      <a:pt x="105" y="130"/>
                    </a:cubicBezTo>
                    <a:cubicBezTo>
                      <a:pt x="72" y="121"/>
                      <a:pt x="39" y="104"/>
                      <a:pt x="5" y="116"/>
                    </a:cubicBezTo>
                    <a:cubicBezTo>
                      <a:pt x="2" y="117"/>
                      <a:pt x="1" y="119"/>
                      <a:pt x="0" y="122"/>
                    </a:cubicBezTo>
                    <a:cubicBezTo>
                      <a:pt x="1" y="122"/>
                      <a:pt x="1" y="122"/>
                      <a:pt x="1" y="122"/>
                    </a:cubicBezTo>
                    <a:cubicBezTo>
                      <a:pt x="20" y="126"/>
                      <a:pt x="20" y="133"/>
                      <a:pt x="33" y="146"/>
                    </a:cubicBezTo>
                    <a:cubicBezTo>
                      <a:pt x="47" y="160"/>
                      <a:pt x="42" y="162"/>
                      <a:pt x="48" y="183"/>
                    </a:cubicBezTo>
                    <a:cubicBezTo>
                      <a:pt x="55" y="203"/>
                      <a:pt x="54" y="207"/>
                      <a:pt x="67" y="215"/>
                    </a:cubicBezTo>
                    <a:cubicBezTo>
                      <a:pt x="81" y="223"/>
                      <a:pt x="93" y="212"/>
                      <a:pt x="105" y="203"/>
                    </a:cubicBezTo>
                    <a:cubicBezTo>
                      <a:pt x="117" y="193"/>
                      <a:pt x="109" y="185"/>
                      <a:pt x="131" y="203"/>
                    </a:cubicBezTo>
                    <a:cubicBezTo>
                      <a:pt x="152" y="220"/>
                      <a:pt x="164" y="222"/>
                      <a:pt x="162" y="246"/>
                    </a:cubicBezTo>
                    <a:cubicBezTo>
                      <a:pt x="159" y="270"/>
                      <a:pt x="162" y="282"/>
                      <a:pt x="174" y="301"/>
                    </a:cubicBezTo>
                    <a:cubicBezTo>
                      <a:pt x="186" y="320"/>
                      <a:pt x="186" y="326"/>
                      <a:pt x="198" y="330"/>
                    </a:cubicBezTo>
                    <a:cubicBezTo>
                      <a:pt x="210" y="334"/>
                      <a:pt x="224" y="341"/>
                      <a:pt x="224" y="341"/>
                    </a:cubicBezTo>
                    <a:cubicBezTo>
                      <a:pt x="225" y="340"/>
                      <a:pt x="225" y="340"/>
                      <a:pt x="225" y="340"/>
                    </a:cubicBezTo>
                    <a:cubicBezTo>
                      <a:pt x="225" y="337"/>
                      <a:pt x="225" y="333"/>
                      <a:pt x="224" y="326"/>
                    </a:cubicBezTo>
                    <a:cubicBezTo>
                      <a:pt x="221" y="307"/>
                      <a:pt x="218" y="309"/>
                      <a:pt x="221" y="294"/>
                    </a:cubicBezTo>
                    <a:cubicBezTo>
                      <a:pt x="224" y="280"/>
                      <a:pt x="234" y="266"/>
                      <a:pt x="243" y="263"/>
                    </a:cubicBezTo>
                    <a:cubicBezTo>
                      <a:pt x="253" y="260"/>
                      <a:pt x="250" y="250"/>
                      <a:pt x="263" y="253"/>
                    </a:cubicBezTo>
                    <a:cubicBezTo>
                      <a:pt x="275" y="256"/>
                      <a:pt x="262" y="266"/>
                      <a:pt x="292" y="249"/>
                    </a:cubicBezTo>
                    <a:cubicBezTo>
                      <a:pt x="322" y="232"/>
                      <a:pt x="334" y="231"/>
                      <a:pt x="334" y="231"/>
                    </a:cubicBezTo>
                    <a:cubicBezTo>
                      <a:pt x="334" y="231"/>
                      <a:pt x="335" y="231"/>
                      <a:pt x="336" y="231"/>
                    </a:cubicBezTo>
                    <a:cubicBezTo>
                      <a:pt x="335" y="228"/>
                      <a:pt x="335" y="225"/>
                      <a:pt x="336" y="22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611D54FF-C1F0-32D2-0130-1FB1172BA1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2953" y="1991453"/>
                <a:ext cx="378480" cy="377368"/>
              </a:xfrm>
              <a:custGeom>
                <a:avLst/>
                <a:gdLst>
                  <a:gd name="T0" fmla="*/ 278 w 126"/>
                  <a:gd name="T1" fmla="*/ 229 h 126"/>
                  <a:gd name="T2" fmla="*/ 297 w 126"/>
                  <a:gd name="T3" fmla="*/ 208 h 126"/>
                  <a:gd name="T4" fmla="*/ 171 w 126"/>
                  <a:gd name="T5" fmla="*/ 189 h 126"/>
                  <a:gd name="T6" fmla="*/ 222 w 126"/>
                  <a:gd name="T7" fmla="*/ 91 h 126"/>
                  <a:gd name="T8" fmla="*/ 214 w 126"/>
                  <a:gd name="T9" fmla="*/ 69 h 126"/>
                  <a:gd name="T10" fmla="*/ 227 w 126"/>
                  <a:gd name="T11" fmla="*/ 64 h 126"/>
                  <a:gd name="T12" fmla="*/ 217 w 126"/>
                  <a:gd name="T13" fmla="*/ 32 h 126"/>
                  <a:gd name="T14" fmla="*/ 21 w 126"/>
                  <a:gd name="T15" fmla="*/ 0 h 126"/>
                  <a:gd name="T16" fmla="*/ 19 w 126"/>
                  <a:gd name="T17" fmla="*/ 139 h 126"/>
                  <a:gd name="T18" fmla="*/ 5 w 126"/>
                  <a:gd name="T19" fmla="*/ 147 h 126"/>
                  <a:gd name="T20" fmla="*/ 29 w 126"/>
                  <a:gd name="T21" fmla="*/ 152 h 126"/>
                  <a:gd name="T22" fmla="*/ 13 w 126"/>
                  <a:gd name="T23" fmla="*/ 224 h 126"/>
                  <a:gd name="T24" fmla="*/ 13 w 126"/>
                  <a:gd name="T25" fmla="*/ 251 h 126"/>
                  <a:gd name="T26" fmla="*/ 80 w 126"/>
                  <a:gd name="T27" fmla="*/ 261 h 126"/>
                  <a:gd name="T28" fmla="*/ 134 w 126"/>
                  <a:gd name="T29" fmla="*/ 261 h 126"/>
                  <a:gd name="T30" fmla="*/ 158 w 126"/>
                  <a:gd name="T31" fmla="*/ 261 h 126"/>
                  <a:gd name="T32" fmla="*/ 201 w 126"/>
                  <a:gd name="T33" fmla="*/ 291 h 126"/>
                  <a:gd name="T34" fmla="*/ 251 w 126"/>
                  <a:gd name="T35" fmla="*/ 299 h 126"/>
                  <a:gd name="T36" fmla="*/ 289 w 126"/>
                  <a:gd name="T37" fmla="*/ 325 h 126"/>
                  <a:gd name="T38" fmla="*/ 329 w 126"/>
                  <a:gd name="T39" fmla="*/ 304 h 126"/>
                  <a:gd name="T40" fmla="*/ 292 w 126"/>
                  <a:gd name="T41" fmla="*/ 283 h 126"/>
                  <a:gd name="T42" fmla="*/ 297 w 126"/>
                  <a:gd name="T43" fmla="*/ 240 h 126"/>
                  <a:gd name="T44" fmla="*/ 297 w 126"/>
                  <a:gd name="T45" fmla="*/ 235 h 126"/>
                  <a:gd name="T46" fmla="*/ 278 w 126"/>
                  <a:gd name="T47" fmla="*/ 229 h 12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26" h="126">
                    <a:moveTo>
                      <a:pt x="104" y="86"/>
                    </a:moveTo>
                    <a:cubicBezTo>
                      <a:pt x="109" y="84"/>
                      <a:pt x="106" y="78"/>
                      <a:pt x="111" y="78"/>
                    </a:cubicBezTo>
                    <a:cubicBezTo>
                      <a:pt x="97" y="65"/>
                      <a:pt x="80" y="76"/>
                      <a:pt x="64" y="71"/>
                    </a:cubicBezTo>
                    <a:cubicBezTo>
                      <a:pt x="71" y="60"/>
                      <a:pt x="71" y="40"/>
                      <a:pt x="83" y="34"/>
                    </a:cubicBezTo>
                    <a:cubicBezTo>
                      <a:pt x="85" y="34"/>
                      <a:pt x="76" y="29"/>
                      <a:pt x="80" y="26"/>
                    </a:cubicBezTo>
                    <a:cubicBezTo>
                      <a:pt x="81" y="26"/>
                      <a:pt x="83" y="22"/>
                      <a:pt x="85" y="24"/>
                    </a:cubicBezTo>
                    <a:cubicBezTo>
                      <a:pt x="81" y="19"/>
                      <a:pt x="80" y="19"/>
                      <a:pt x="81" y="12"/>
                    </a:cubicBezTo>
                    <a:cubicBezTo>
                      <a:pt x="57" y="12"/>
                      <a:pt x="32" y="5"/>
                      <a:pt x="8" y="0"/>
                    </a:cubicBezTo>
                    <a:cubicBezTo>
                      <a:pt x="5" y="18"/>
                      <a:pt x="0" y="35"/>
                      <a:pt x="7" y="52"/>
                    </a:cubicBezTo>
                    <a:cubicBezTo>
                      <a:pt x="4" y="50"/>
                      <a:pt x="5" y="55"/>
                      <a:pt x="2" y="55"/>
                    </a:cubicBezTo>
                    <a:cubicBezTo>
                      <a:pt x="4" y="59"/>
                      <a:pt x="9" y="55"/>
                      <a:pt x="11" y="57"/>
                    </a:cubicBezTo>
                    <a:cubicBezTo>
                      <a:pt x="19" y="67"/>
                      <a:pt x="9" y="76"/>
                      <a:pt x="5" y="84"/>
                    </a:cubicBezTo>
                    <a:cubicBezTo>
                      <a:pt x="4" y="88"/>
                      <a:pt x="4" y="91"/>
                      <a:pt x="5" y="94"/>
                    </a:cubicBezTo>
                    <a:cubicBezTo>
                      <a:pt x="10" y="95"/>
                      <a:pt x="20" y="97"/>
                      <a:pt x="30" y="98"/>
                    </a:cubicBezTo>
                    <a:cubicBezTo>
                      <a:pt x="43" y="100"/>
                      <a:pt x="48" y="98"/>
                      <a:pt x="50" y="98"/>
                    </a:cubicBezTo>
                    <a:cubicBezTo>
                      <a:pt x="53" y="98"/>
                      <a:pt x="53" y="88"/>
                      <a:pt x="59" y="98"/>
                    </a:cubicBezTo>
                    <a:cubicBezTo>
                      <a:pt x="65" y="109"/>
                      <a:pt x="67" y="102"/>
                      <a:pt x="75" y="109"/>
                    </a:cubicBezTo>
                    <a:cubicBezTo>
                      <a:pt x="83" y="117"/>
                      <a:pt x="83" y="102"/>
                      <a:pt x="94" y="112"/>
                    </a:cubicBezTo>
                    <a:cubicBezTo>
                      <a:pt x="105" y="121"/>
                      <a:pt x="91" y="126"/>
                      <a:pt x="108" y="122"/>
                    </a:cubicBezTo>
                    <a:cubicBezTo>
                      <a:pt x="125" y="118"/>
                      <a:pt x="126" y="114"/>
                      <a:pt x="123" y="114"/>
                    </a:cubicBezTo>
                    <a:cubicBezTo>
                      <a:pt x="120" y="113"/>
                      <a:pt x="109" y="106"/>
                      <a:pt x="109" y="106"/>
                    </a:cubicBezTo>
                    <a:cubicBezTo>
                      <a:pt x="109" y="106"/>
                      <a:pt x="106" y="94"/>
                      <a:pt x="111" y="90"/>
                    </a:cubicBezTo>
                    <a:cubicBezTo>
                      <a:pt x="111" y="89"/>
                      <a:pt x="111" y="89"/>
                      <a:pt x="111" y="88"/>
                    </a:cubicBezTo>
                    <a:cubicBezTo>
                      <a:pt x="113" y="84"/>
                      <a:pt x="107" y="86"/>
                      <a:pt x="104" y="86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BC79249A-B2A5-D944-6297-D63E5AC0C7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001" y="1862294"/>
                <a:ext cx="285264" cy="398707"/>
              </a:xfrm>
              <a:custGeom>
                <a:avLst/>
                <a:gdLst>
                  <a:gd name="T0" fmla="*/ 254 w 95"/>
                  <a:gd name="T1" fmla="*/ 8 h 133"/>
                  <a:gd name="T2" fmla="*/ 120 w 95"/>
                  <a:gd name="T3" fmla="*/ 0 h 133"/>
                  <a:gd name="T4" fmla="*/ 56 w 95"/>
                  <a:gd name="T5" fmla="*/ 85 h 133"/>
                  <a:gd name="T6" fmla="*/ 70 w 95"/>
                  <a:gd name="T7" fmla="*/ 109 h 133"/>
                  <a:gd name="T8" fmla="*/ 45 w 95"/>
                  <a:gd name="T9" fmla="*/ 117 h 133"/>
                  <a:gd name="T10" fmla="*/ 61 w 95"/>
                  <a:gd name="T11" fmla="*/ 117 h 133"/>
                  <a:gd name="T12" fmla="*/ 45 w 95"/>
                  <a:gd name="T13" fmla="*/ 147 h 133"/>
                  <a:gd name="T14" fmla="*/ 45 w 95"/>
                  <a:gd name="T15" fmla="*/ 147 h 133"/>
                  <a:gd name="T16" fmla="*/ 56 w 95"/>
                  <a:gd name="T17" fmla="*/ 179 h 133"/>
                  <a:gd name="T18" fmla="*/ 43 w 95"/>
                  <a:gd name="T19" fmla="*/ 184 h 133"/>
                  <a:gd name="T20" fmla="*/ 51 w 95"/>
                  <a:gd name="T21" fmla="*/ 206 h 133"/>
                  <a:gd name="T22" fmla="*/ 0 w 95"/>
                  <a:gd name="T23" fmla="*/ 304 h 133"/>
                  <a:gd name="T24" fmla="*/ 126 w 95"/>
                  <a:gd name="T25" fmla="*/ 323 h 133"/>
                  <a:gd name="T26" fmla="*/ 107 w 95"/>
                  <a:gd name="T27" fmla="*/ 344 h 133"/>
                  <a:gd name="T28" fmla="*/ 126 w 95"/>
                  <a:gd name="T29" fmla="*/ 350 h 133"/>
                  <a:gd name="T30" fmla="*/ 126 w 95"/>
                  <a:gd name="T31" fmla="*/ 355 h 133"/>
                  <a:gd name="T32" fmla="*/ 142 w 95"/>
                  <a:gd name="T33" fmla="*/ 352 h 133"/>
                  <a:gd name="T34" fmla="*/ 201 w 95"/>
                  <a:gd name="T35" fmla="*/ 342 h 133"/>
                  <a:gd name="T36" fmla="*/ 222 w 95"/>
                  <a:gd name="T37" fmla="*/ 342 h 133"/>
                  <a:gd name="T38" fmla="*/ 254 w 95"/>
                  <a:gd name="T39" fmla="*/ 8 h 1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95" h="133">
                    <a:moveTo>
                      <a:pt x="95" y="3"/>
                    </a:moveTo>
                    <a:cubicBezTo>
                      <a:pt x="78" y="3"/>
                      <a:pt x="45" y="0"/>
                      <a:pt x="45" y="0"/>
                    </a:cubicBezTo>
                    <a:cubicBezTo>
                      <a:pt x="35" y="1"/>
                      <a:pt x="31" y="22"/>
                      <a:pt x="21" y="32"/>
                    </a:cubicBezTo>
                    <a:cubicBezTo>
                      <a:pt x="19" y="36"/>
                      <a:pt x="23" y="39"/>
                      <a:pt x="26" y="41"/>
                    </a:cubicBezTo>
                    <a:cubicBezTo>
                      <a:pt x="23" y="41"/>
                      <a:pt x="19" y="39"/>
                      <a:pt x="17" y="44"/>
                    </a:cubicBezTo>
                    <a:cubicBezTo>
                      <a:pt x="19" y="44"/>
                      <a:pt x="21" y="44"/>
                      <a:pt x="23" y="44"/>
                    </a:cubicBezTo>
                    <a:cubicBezTo>
                      <a:pt x="21" y="48"/>
                      <a:pt x="19" y="52"/>
                      <a:pt x="17" y="55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6" y="62"/>
                      <a:pt x="17" y="62"/>
                      <a:pt x="21" y="67"/>
                    </a:cubicBezTo>
                    <a:cubicBezTo>
                      <a:pt x="19" y="65"/>
                      <a:pt x="17" y="69"/>
                      <a:pt x="16" y="69"/>
                    </a:cubicBezTo>
                    <a:cubicBezTo>
                      <a:pt x="12" y="72"/>
                      <a:pt x="21" y="77"/>
                      <a:pt x="19" y="77"/>
                    </a:cubicBezTo>
                    <a:cubicBezTo>
                      <a:pt x="7" y="83"/>
                      <a:pt x="7" y="103"/>
                      <a:pt x="0" y="114"/>
                    </a:cubicBezTo>
                    <a:cubicBezTo>
                      <a:pt x="16" y="119"/>
                      <a:pt x="33" y="108"/>
                      <a:pt x="47" y="121"/>
                    </a:cubicBezTo>
                    <a:cubicBezTo>
                      <a:pt x="42" y="121"/>
                      <a:pt x="45" y="127"/>
                      <a:pt x="40" y="129"/>
                    </a:cubicBezTo>
                    <a:cubicBezTo>
                      <a:pt x="43" y="129"/>
                      <a:pt x="49" y="127"/>
                      <a:pt x="47" y="131"/>
                    </a:cubicBezTo>
                    <a:cubicBezTo>
                      <a:pt x="47" y="132"/>
                      <a:pt x="47" y="132"/>
                      <a:pt x="47" y="133"/>
                    </a:cubicBezTo>
                    <a:cubicBezTo>
                      <a:pt x="48" y="132"/>
                      <a:pt x="50" y="131"/>
                      <a:pt x="53" y="132"/>
                    </a:cubicBezTo>
                    <a:cubicBezTo>
                      <a:pt x="67" y="133"/>
                      <a:pt x="48" y="129"/>
                      <a:pt x="75" y="128"/>
                    </a:cubicBezTo>
                    <a:cubicBezTo>
                      <a:pt x="78" y="128"/>
                      <a:pt x="81" y="128"/>
                      <a:pt x="83" y="128"/>
                    </a:cubicBezTo>
                    <a:cubicBezTo>
                      <a:pt x="80" y="86"/>
                      <a:pt x="83" y="44"/>
                      <a:pt x="95" y="3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29">
                <a:extLst>
                  <a:ext uri="{FF2B5EF4-FFF2-40B4-BE49-F238E27FC236}">
                    <a16:creationId xmlns:a16="http://schemas.microsoft.com/office/drawing/2014/main" id="{A412D83D-C227-A77C-69DA-A4CDAFE44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7191" y="1864540"/>
                <a:ext cx="353772" cy="267302"/>
              </a:xfrm>
              <a:custGeom>
                <a:avLst/>
                <a:gdLst>
                  <a:gd name="T0" fmla="*/ 182 w 118"/>
                  <a:gd name="T1" fmla="*/ 11 h 89"/>
                  <a:gd name="T2" fmla="*/ 19 w 118"/>
                  <a:gd name="T3" fmla="*/ 19 h 89"/>
                  <a:gd name="T4" fmla="*/ 11 w 118"/>
                  <a:gd name="T5" fmla="*/ 48 h 89"/>
                  <a:gd name="T6" fmla="*/ 85 w 118"/>
                  <a:gd name="T7" fmla="*/ 131 h 89"/>
                  <a:gd name="T8" fmla="*/ 112 w 118"/>
                  <a:gd name="T9" fmla="*/ 139 h 89"/>
                  <a:gd name="T10" fmla="*/ 112 w 118"/>
                  <a:gd name="T11" fmla="*/ 176 h 89"/>
                  <a:gd name="T12" fmla="*/ 139 w 118"/>
                  <a:gd name="T13" fmla="*/ 190 h 89"/>
                  <a:gd name="T14" fmla="*/ 166 w 118"/>
                  <a:gd name="T15" fmla="*/ 238 h 89"/>
                  <a:gd name="T16" fmla="*/ 190 w 118"/>
                  <a:gd name="T17" fmla="*/ 209 h 89"/>
                  <a:gd name="T18" fmla="*/ 307 w 118"/>
                  <a:gd name="T19" fmla="*/ 112 h 89"/>
                  <a:gd name="T20" fmla="*/ 315 w 118"/>
                  <a:gd name="T21" fmla="*/ 102 h 89"/>
                  <a:gd name="T22" fmla="*/ 190 w 118"/>
                  <a:gd name="T23" fmla="*/ 32 h 89"/>
                  <a:gd name="T24" fmla="*/ 182 w 118"/>
                  <a:gd name="T25" fmla="*/ 11 h 8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18" h="89">
                    <a:moveTo>
                      <a:pt x="68" y="4"/>
                    </a:moveTo>
                    <a:cubicBezTo>
                      <a:pt x="47" y="5"/>
                      <a:pt x="28" y="0"/>
                      <a:pt x="7" y="7"/>
                    </a:cubicBezTo>
                    <a:cubicBezTo>
                      <a:pt x="9" y="7"/>
                      <a:pt x="0" y="16"/>
                      <a:pt x="4" y="18"/>
                    </a:cubicBezTo>
                    <a:cubicBezTo>
                      <a:pt x="18" y="23"/>
                      <a:pt x="30" y="35"/>
                      <a:pt x="32" y="49"/>
                    </a:cubicBezTo>
                    <a:cubicBezTo>
                      <a:pt x="35" y="49"/>
                      <a:pt x="40" y="49"/>
                      <a:pt x="42" y="52"/>
                    </a:cubicBezTo>
                    <a:cubicBezTo>
                      <a:pt x="44" y="56"/>
                      <a:pt x="40" y="62"/>
                      <a:pt x="42" y="66"/>
                    </a:cubicBezTo>
                    <a:cubicBezTo>
                      <a:pt x="44" y="68"/>
                      <a:pt x="49" y="69"/>
                      <a:pt x="52" y="71"/>
                    </a:cubicBezTo>
                    <a:cubicBezTo>
                      <a:pt x="57" y="77"/>
                      <a:pt x="59" y="83"/>
                      <a:pt x="62" y="89"/>
                    </a:cubicBezTo>
                    <a:cubicBezTo>
                      <a:pt x="64" y="86"/>
                      <a:pt x="67" y="83"/>
                      <a:pt x="71" y="78"/>
                    </a:cubicBezTo>
                    <a:cubicBezTo>
                      <a:pt x="79" y="68"/>
                      <a:pt x="95" y="67"/>
                      <a:pt x="115" y="42"/>
                    </a:cubicBezTo>
                    <a:cubicBezTo>
                      <a:pt x="116" y="40"/>
                      <a:pt x="117" y="39"/>
                      <a:pt x="118" y="38"/>
                    </a:cubicBezTo>
                    <a:cubicBezTo>
                      <a:pt x="104" y="26"/>
                      <a:pt x="93" y="14"/>
                      <a:pt x="71" y="12"/>
                    </a:cubicBezTo>
                    <a:cubicBezTo>
                      <a:pt x="70" y="12"/>
                      <a:pt x="70" y="4"/>
                      <a:pt x="68" y="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30">
                <a:extLst>
                  <a:ext uri="{FF2B5EF4-FFF2-40B4-BE49-F238E27FC236}">
                    <a16:creationId xmlns:a16="http://schemas.microsoft.com/office/drawing/2014/main" id="{04DD0A6B-EF39-4BF8-4E23-709E489CC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1439" y="1435509"/>
                <a:ext cx="317834" cy="138144"/>
              </a:xfrm>
              <a:custGeom>
                <a:avLst/>
                <a:gdLst>
                  <a:gd name="T0" fmla="*/ 3 w 106"/>
                  <a:gd name="T1" fmla="*/ 59 h 46"/>
                  <a:gd name="T2" fmla="*/ 96 w 106"/>
                  <a:gd name="T3" fmla="*/ 37 h 46"/>
                  <a:gd name="T4" fmla="*/ 104 w 106"/>
                  <a:gd name="T5" fmla="*/ 51 h 46"/>
                  <a:gd name="T6" fmla="*/ 131 w 106"/>
                  <a:gd name="T7" fmla="*/ 56 h 46"/>
                  <a:gd name="T8" fmla="*/ 142 w 106"/>
                  <a:gd name="T9" fmla="*/ 96 h 46"/>
                  <a:gd name="T10" fmla="*/ 182 w 106"/>
                  <a:gd name="T11" fmla="*/ 120 h 46"/>
                  <a:gd name="T12" fmla="*/ 206 w 106"/>
                  <a:gd name="T13" fmla="*/ 123 h 46"/>
                  <a:gd name="T14" fmla="*/ 216 w 106"/>
                  <a:gd name="T15" fmla="*/ 104 h 46"/>
                  <a:gd name="T16" fmla="*/ 216 w 106"/>
                  <a:gd name="T17" fmla="*/ 75 h 46"/>
                  <a:gd name="T18" fmla="*/ 216 w 106"/>
                  <a:gd name="T19" fmla="*/ 48 h 46"/>
                  <a:gd name="T20" fmla="*/ 224 w 106"/>
                  <a:gd name="T21" fmla="*/ 21 h 46"/>
                  <a:gd name="T22" fmla="*/ 248 w 106"/>
                  <a:gd name="T23" fmla="*/ 21 h 46"/>
                  <a:gd name="T24" fmla="*/ 238 w 106"/>
                  <a:gd name="T25" fmla="*/ 72 h 46"/>
                  <a:gd name="T26" fmla="*/ 251 w 106"/>
                  <a:gd name="T27" fmla="*/ 107 h 46"/>
                  <a:gd name="T28" fmla="*/ 283 w 106"/>
                  <a:gd name="T29" fmla="*/ 104 h 46"/>
                  <a:gd name="T30" fmla="*/ 264 w 106"/>
                  <a:gd name="T31" fmla="*/ 0 h 46"/>
                  <a:gd name="T32" fmla="*/ 5 w 106"/>
                  <a:gd name="T33" fmla="*/ 21 h 46"/>
                  <a:gd name="T34" fmla="*/ 3 w 106"/>
                  <a:gd name="T35" fmla="*/ 59 h 4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06" h="46">
                    <a:moveTo>
                      <a:pt x="1" y="22"/>
                    </a:moveTo>
                    <a:cubicBezTo>
                      <a:pt x="13" y="15"/>
                      <a:pt x="22" y="8"/>
                      <a:pt x="36" y="14"/>
                    </a:cubicBezTo>
                    <a:cubicBezTo>
                      <a:pt x="36" y="14"/>
                      <a:pt x="39" y="15"/>
                      <a:pt x="39" y="19"/>
                    </a:cubicBezTo>
                    <a:cubicBezTo>
                      <a:pt x="41" y="22"/>
                      <a:pt x="48" y="19"/>
                      <a:pt x="49" y="21"/>
                    </a:cubicBezTo>
                    <a:cubicBezTo>
                      <a:pt x="51" y="26"/>
                      <a:pt x="48" y="33"/>
                      <a:pt x="53" y="36"/>
                    </a:cubicBezTo>
                    <a:cubicBezTo>
                      <a:pt x="60" y="38"/>
                      <a:pt x="65" y="43"/>
                      <a:pt x="68" y="45"/>
                    </a:cubicBezTo>
                    <a:cubicBezTo>
                      <a:pt x="71" y="45"/>
                      <a:pt x="74" y="46"/>
                      <a:pt x="77" y="46"/>
                    </a:cubicBezTo>
                    <a:cubicBezTo>
                      <a:pt x="76" y="44"/>
                      <a:pt x="81" y="46"/>
                      <a:pt x="81" y="39"/>
                    </a:cubicBezTo>
                    <a:cubicBezTo>
                      <a:pt x="82" y="31"/>
                      <a:pt x="81" y="28"/>
                      <a:pt x="81" y="28"/>
                    </a:cubicBezTo>
                    <a:cubicBezTo>
                      <a:pt x="81" y="28"/>
                      <a:pt x="80" y="21"/>
                      <a:pt x="81" y="18"/>
                    </a:cubicBezTo>
                    <a:cubicBezTo>
                      <a:pt x="82" y="15"/>
                      <a:pt x="80" y="13"/>
                      <a:pt x="84" y="8"/>
                    </a:cubicBezTo>
                    <a:cubicBezTo>
                      <a:pt x="87" y="4"/>
                      <a:pt x="93" y="8"/>
                      <a:pt x="93" y="8"/>
                    </a:cubicBezTo>
                    <a:cubicBezTo>
                      <a:pt x="93" y="8"/>
                      <a:pt x="86" y="17"/>
                      <a:pt x="89" y="27"/>
                    </a:cubicBezTo>
                    <a:cubicBezTo>
                      <a:pt x="91" y="32"/>
                      <a:pt x="93" y="37"/>
                      <a:pt x="94" y="40"/>
                    </a:cubicBezTo>
                    <a:cubicBezTo>
                      <a:pt x="98" y="40"/>
                      <a:pt x="102" y="39"/>
                      <a:pt x="106" y="39"/>
                    </a:cubicBezTo>
                    <a:cubicBezTo>
                      <a:pt x="103" y="26"/>
                      <a:pt x="96" y="14"/>
                      <a:pt x="99" y="0"/>
                    </a:cubicBezTo>
                    <a:cubicBezTo>
                      <a:pt x="66" y="5"/>
                      <a:pt x="34" y="5"/>
                      <a:pt x="2" y="8"/>
                    </a:cubicBezTo>
                    <a:cubicBezTo>
                      <a:pt x="1" y="13"/>
                      <a:pt x="0" y="17"/>
                      <a:pt x="1" y="2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31">
                <a:extLst>
                  <a:ext uri="{FF2B5EF4-FFF2-40B4-BE49-F238E27FC236}">
                    <a16:creationId xmlns:a16="http://schemas.microsoft.com/office/drawing/2014/main" id="{E8461301-1FAB-8E01-7CE7-FA2B4CBE9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9221" y="1492788"/>
                <a:ext cx="597482" cy="272918"/>
              </a:xfrm>
              <a:custGeom>
                <a:avLst/>
                <a:gdLst>
                  <a:gd name="T0" fmla="*/ 497 w 199"/>
                  <a:gd name="T1" fmla="*/ 235 h 91"/>
                  <a:gd name="T2" fmla="*/ 497 w 199"/>
                  <a:gd name="T3" fmla="*/ 235 h 91"/>
                  <a:gd name="T4" fmla="*/ 479 w 199"/>
                  <a:gd name="T5" fmla="*/ 232 h 91"/>
                  <a:gd name="T6" fmla="*/ 503 w 199"/>
                  <a:gd name="T7" fmla="*/ 214 h 91"/>
                  <a:gd name="T8" fmla="*/ 524 w 199"/>
                  <a:gd name="T9" fmla="*/ 211 h 91"/>
                  <a:gd name="T10" fmla="*/ 529 w 199"/>
                  <a:gd name="T11" fmla="*/ 190 h 91"/>
                  <a:gd name="T12" fmla="*/ 519 w 199"/>
                  <a:gd name="T13" fmla="*/ 166 h 91"/>
                  <a:gd name="T14" fmla="*/ 500 w 199"/>
                  <a:gd name="T15" fmla="*/ 158 h 91"/>
                  <a:gd name="T16" fmla="*/ 476 w 199"/>
                  <a:gd name="T17" fmla="*/ 150 h 91"/>
                  <a:gd name="T18" fmla="*/ 457 w 199"/>
                  <a:gd name="T19" fmla="*/ 142 h 91"/>
                  <a:gd name="T20" fmla="*/ 487 w 199"/>
                  <a:gd name="T21" fmla="*/ 123 h 91"/>
                  <a:gd name="T22" fmla="*/ 505 w 199"/>
                  <a:gd name="T23" fmla="*/ 123 h 91"/>
                  <a:gd name="T24" fmla="*/ 505 w 199"/>
                  <a:gd name="T25" fmla="*/ 99 h 91"/>
                  <a:gd name="T26" fmla="*/ 495 w 199"/>
                  <a:gd name="T27" fmla="*/ 88 h 91"/>
                  <a:gd name="T28" fmla="*/ 484 w 199"/>
                  <a:gd name="T29" fmla="*/ 75 h 91"/>
                  <a:gd name="T30" fmla="*/ 484 w 199"/>
                  <a:gd name="T31" fmla="*/ 72 h 91"/>
                  <a:gd name="T32" fmla="*/ 460 w 199"/>
                  <a:gd name="T33" fmla="*/ 69 h 91"/>
                  <a:gd name="T34" fmla="*/ 420 w 199"/>
                  <a:gd name="T35" fmla="*/ 45 h 91"/>
                  <a:gd name="T36" fmla="*/ 409 w 199"/>
                  <a:gd name="T37" fmla="*/ 5 h 91"/>
                  <a:gd name="T38" fmla="*/ 396 w 199"/>
                  <a:gd name="T39" fmla="*/ 3 h 91"/>
                  <a:gd name="T40" fmla="*/ 396 w 199"/>
                  <a:gd name="T41" fmla="*/ 27 h 91"/>
                  <a:gd name="T42" fmla="*/ 356 w 199"/>
                  <a:gd name="T43" fmla="*/ 5 h 91"/>
                  <a:gd name="T44" fmla="*/ 356 w 199"/>
                  <a:gd name="T45" fmla="*/ 24 h 91"/>
                  <a:gd name="T46" fmla="*/ 294 w 199"/>
                  <a:gd name="T47" fmla="*/ 77 h 91"/>
                  <a:gd name="T48" fmla="*/ 273 w 199"/>
                  <a:gd name="T49" fmla="*/ 77 h 91"/>
                  <a:gd name="T50" fmla="*/ 142 w 199"/>
                  <a:gd name="T51" fmla="*/ 176 h 91"/>
                  <a:gd name="T52" fmla="*/ 123 w 199"/>
                  <a:gd name="T53" fmla="*/ 160 h 91"/>
                  <a:gd name="T54" fmla="*/ 123 w 199"/>
                  <a:gd name="T55" fmla="*/ 150 h 91"/>
                  <a:gd name="T56" fmla="*/ 0 w 199"/>
                  <a:gd name="T57" fmla="*/ 235 h 91"/>
                  <a:gd name="T58" fmla="*/ 497 w 199"/>
                  <a:gd name="T59" fmla="*/ 235 h 9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99" h="91">
                    <a:moveTo>
                      <a:pt x="186" y="88"/>
                    </a:moveTo>
                    <a:cubicBezTo>
                      <a:pt x="186" y="88"/>
                      <a:pt x="186" y="88"/>
                      <a:pt x="186" y="88"/>
                    </a:cubicBezTo>
                    <a:cubicBezTo>
                      <a:pt x="179" y="87"/>
                      <a:pt x="179" y="87"/>
                      <a:pt x="179" y="87"/>
                    </a:cubicBezTo>
                    <a:cubicBezTo>
                      <a:pt x="179" y="87"/>
                      <a:pt x="183" y="77"/>
                      <a:pt x="188" y="80"/>
                    </a:cubicBezTo>
                    <a:cubicBezTo>
                      <a:pt x="192" y="84"/>
                      <a:pt x="196" y="79"/>
                      <a:pt x="196" y="79"/>
                    </a:cubicBezTo>
                    <a:cubicBezTo>
                      <a:pt x="196" y="79"/>
                      <a:pt x="199" y="73"/>
                      <a:pt x="198" y="71"/>
                    </a:cubicBezTo>
                    <a:cubicBezTo>
                      <a:pt x="197" y="68"/>
                      <a:pt x="198" y="62"/>
                      <a:pt x="194" y="62"/>
                    </a:cubicBezTo>
                    <a:cubicBezTo>
                      <a:pt x="190" y="62"/>
                      <a:pt x="187" y="59"/>
                      <a:pt x="187" y="59"/>
                    </a:cubicBezTo>
                    <a:cubicBezTo>
                      <a:pt x="187" y="59"/>
                      <a:pt x="180" y="57"/>
                      <a:pt x="178" y="56"/>
                    </a:cubicBezTo>
                    <a:cubicBezTo>
                      <a:pt x="176" y="56"/>
                      <a:pt x="171" y="53"/>
                      <a:pt x="171" y="53"/>
                    </a:cubicBezTo>
                    <a:cubicBezTo>
                      <a:pt x="182" y="46"/>
                      <a:pt x="182" y="46"/>
                      <a:pt x="182" y="46"/>
                    </a:cubicBezTo>
                    <a:cubicBezTo>
                      <a:pt x="189" y="46"/>
                      <a:pt x="189" y="46"/>
                      <a:pt x="189" y="46"/>
                    </a:cubicBezTo>
                    <a:cubicBezTo>
                      <a:pt x="189" y="46"/>
                      <a:pt x="191" y="38"/>
                      <a:pt x="189" y="37"/>
                    </a:cubicBezTo>
                    <a:cubicBezTo>
                      <a:pt x="186" y="36"/>
                      <a:pt x="185" y="33"/>
                      <a:pt x="185" y="33"/>
                    </a:cubicBezTo>
                    <a:cubicBezTo>
                      <a:pt x="185" y="33"/>
                      <a:pt x="183" y="32"/>
                      <a:pt x="181" y="28"/>
                    </a:cubicBezTo>
                    <a:cubicBezTo>
                      <a:pt x="181" y="28"/>
                      <a:pt x="181" y="27"/>
                      <a:pt x="181" y="27"/>
                    </a:cubicBezTo>
                    <a:cubicBezTo>
                      <a:pt x="178" y="27"/>
                      <a:pt x="175" y="26"/>
                      <a:pt x="172" y="26"/>
                    </a:cubicBezTo>
                    <a:cubicBezTo>
                      <a:pt x="169" y="24"/>
                      <a:pt x="164" y="19"/>
                      <a:pt x="157" y="17"/>
                    </a:cubicBezTo>
                    <a:cubicBezTo>
                      <a:pt x="152" y="14"/>
                      <a:pt x="155" y="7"/>
                      <a:pt x="153" y="2"/>
                    </a:cubicBezTo>
                    <a:cubicBezTo>
                      <a:pt x="153" y="1"/>
                      <a:pt x="150" y="1"/>
                      <a:pt x="148" y="1"/>
                    </a:cubicBezTo>
                    <a:cubicBezTo>
                      <a:pt x="148" y="4"/>
                      <a:pt x="148" y="8"/>
                      <a:pt x="148" y="10"/>
                    </a:cubicBezTo>
                    <a:cubicBezTo>
                      <a:pt x="143" y="5"/>
                      <a:pt x="140" y="0"/>
                      <a:pt x="133" y="2"/>
                    </a:cubicBezTo>
                    <a:cubicBezTo>
                      <a:pt x="133" y="3"/>
                      <a:pt x="133" y="7"/>
                      <a:pt x="133" y="9"/>
                    </a:cubicBezTo>
                    <a:cubicBezTo>
                      <a:pt x="122" y="15"/>
                      <a:pt x="115" y="19"/>
                      <a:pt x="110" y="29"/>
                    </a:cubicBezTo>
                    <a:cubicBezTo>
                      <a:pt x="108" y="31"/>
                      <a:pt x="102" y="29"/>
                      <a:pt x="102" y="29"/>
                    </a:cubicBezTo>
                    <a:cubicBezTo>
                      <a:pt x="95" y="55"/>
                      <a:pt x="76" y="66"/>
                      <a:pt x="53" y="66"/>
                    </a:cubicBezTo>
                    <a:cubicBezTo>
                      <a:pt x="51" y="66"/>
                      <a:pt x="48" y="62"/>
                      <a:pt x="46" y="60"/>
                    </a:cubicBezTo>
                    <a:cubicBezTo>
                      <a:pt x="46" y="59"/>
                      <a:pt x="46" y="58"/>
                      <a:pt x="46" y="56"/>
                    </a:cubicBezTo>
                    <a:cubicBezTo>
                      <a:pt x="31" y="67"/>
                      <a:pt x="17" y="81"/>
                      <a:pt x="0" y="88"/>
                    </a:cubicBezTo>
                    <a:cubicBezTo>
                      <a:pt x="61" y="83"/>
                      <a:pt x="125" y="91"/>
                      <a:pt x="186" y="8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32">
                <a:extLst>
                  <a:ext uri="{FF2B5EF4-FFF2-40B4-BE49-F238E27FC236}">
                    <a16:creationId xmlns:a16="http://schemas.microsoft.com/office/drawing/2014/main" id="{C2391CB4-BF9E-770A-091A-95D7872B5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3787" y="1507389"/>
                <a:ext cx="543574" cy="249332"/>
              </a:xfrm>
              <a:custGeom>
                <a:avLst/>
                <a:gdLst>
                  <a:gd name="T0" fmla="*/ 21 w 181"/>
                  <a:gd name="T1" fmla="*/ 171 h 83"/>
                  <a:gd name="T2" fmla="*/ 27 w 181"/>
                  <a:gd name="T3" fmla="*/ 190 h 83"/>
                  <a:gd name="T4" fmla="*/ 0 w 181"/>
                  <a:gd name="T5" fmla="*/ 195 h 83"/>
                  <a:gd name="T6" fmla="*/ 45 w 181"/>
                  <a:gd name="T7" fmla="*/ 203 h 83"/>
                  <a:gd name="T8" fmla="*/ 361 w 181"/>
                  <a:gd name="T9" fmla="*/ 222 h 83"/>
                  <a:gd name="T10" fmla="*/ 484 w 181"/>
                  <a:gd name="T11" fmla="*/ 136 h 83"/>
                  <a:gd name="T12" fmla="*/ 484 w 181"/>
                  <a:gd name="T13" fmla="*/ 126 h 83"/>
                  <a:gd name="T14" fmla="*/ 457 w 181"/>
                  <a:gd name="T15" fmla="*/ 120 h 83"/>
                  <a:gd name="T16" fmla="*/ 444 w 181"/>
                  <a:gd name="T17" fmla="*/ 64 h 83"/>
                  <a:gd name="T18" fmla="*/ 439 w 181"/>
                  <a:gd name="T19" fmla="*/ 37 h 83"/>
                  <a:gd name="T20" fmla="*/ 401 w 181"/>
                  <a:gd name="T21" fmla="*/ 45 h 83"/>
                  <a:gd name="T22" fmla="*/ 396 w 181"/>
                  <a:gd name="T23" fmla="*/ 32 h 83"/>
                  <a:gd name="T24" fmla="*/ 364 w 181"/>
                  <a:gd name="T25" fmla="*/ 45 h 83"/>
                  <a:gd name="T26" fmla="*/ 337 w 181"/>
                  <a:gd name="T27" fmla="*/ 27 h 83"/>
                  <a:gd name="T28" fmla="*/ 313 w 181"/>
                  <a:gd name="T29" fmla="*/ 5 h 83"/>
                  <a:gd name="T30" fmla="*/ 291 w 181"/>
                  <a:gd name="T31" fmla="*/ 43 h 83"/>
                  <a:gd name="T32" fmla="*/ 243 w 181"/>
                  <a:gd name="T33" fmla="*/ 70 h 83"/>
                  <a:gd name="T34" fmla="*/ 243 w 181"/>
                  <a:gd name="T35" fmla="*/ 83 h 83"/>
                  <a:gd name="T36" fmla="*/ 209 w 181"/>
                  <a:gd name="T37" fmla="*/ 96 h 83"/>
                  <a:gd name="T38" fmla="*/ 139 w 181"/>
                  <a:gd name="T39" fmla="*/ 102 h 83"/>
                  <a:gd name="T40" fmla="*/ 134 w 181"/>
                  <a:gd name="T41" fmla="*/ 88 h 83"/>
                  <a:gd name="T42" fmla="*/ 102 w 181"/>
                  <a:gd name="T43" fmla="*/ 96 h 83"/>
                  <a:gd name="T44" fmla="*/ 104 w 181"/>
                  <a:gd name="T45" fmla="*/ 88 h 83"/>
                  <a:gd name="T46" fmla="*/ 96 w 181"/>
                  <a:gd name="T47" fmla="*/ 120 h 83"/>
                  <a:gd name="T48" fmla="*/ 70 w 181"/>
                  <a:gd name="T49" fmla="*/ 126 h 83"/>
                  <a:gd name="T50" fmla="*/ 78 w 181"/>
                  <a:gd name="T51" fmla="*/ 147 h 83"/>
                  <a:gd name="T52" fmla="*/ 40 w 181"/>
                  <a:gd name="T53" fmla="*/ 134 h 83"/>
                  <a:gd name="T54" fmla="*/ 29 w 181"/>
                  <a:gd name="T55" fmla="*/ 139 h 83"/>
                  <a:gd name="T56" fmla="*/ 40 w 181"/>
                  <a:gd name="T57" fmla="*/ 166 h 83"/>
                  <a:gd name="T58" fmla="*/ 21 w 181"/>
                  <a:gd name="T59" fmla="*/ 171 h 8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81" h="83">
                    <a:moveTo>
                      <a:pt x="8" y="64"/>
                    </a:moveTo>
                    <a:cubicBezTo>
                      <a:pt x="10" y="66"/>
                      <a:pt x="7" y="69"/>
                      <a:pt x="10" y="71"/>
                    </a:cubicBezTo>
                    <a:cubicBezTo>
                      <a:pt x="7" y="71"/>
                      <a:pt x="3" y="69"/>
                      <a:pt x="0" y="73"/>
                    </a:cubicBezTo>
                    <a:cubicBezTo>
                      <a:pt x="5" y="74"/>
                      <a:pt x="12" y="78"/>
                      <a:pt x="17" y="76"/>
                    </a:cubicBezTo>
                    <a:cubicBezTo>
                      <a:pt x="56" y="74"/>
                      <a:pt x="96" y="81"/>
                      <a:pt x="135" y="83"/>
                    </a:cubicBezTo>
                    <a:cubicBezTo>
                      <a:pt x="152" y="76"/>
                      <a:pt x="166" y="62"/>
                      <a:pt x="181" y="51"/>
                    </a:cubicBezTo>
                    <a:cubicBezTo>
                      <a:pt x="181" y="50"/>
                      <a:pt x="181" y="48"/>
                      <a:pt x="181" y="47"/>
                    </a:cubicBezTo>
                    <a:cubicBezTo>
                      <a:pt x="178" y="47"/>
                      <a:pt x="173" y="48"/>
                      <a:pt x="171" y="45"/>
                    </a:cubicBezTo>
                    <a:cubicBezTo>
                      <a:pt x="167" y="39"/>
                      <a:pt x="165" y="31"/>
                      <a:pt x="166" y="24"/>
                    </a:cubicBezTo>
                    <a:cubicBezTo>
                      <a:pt x="164" y="22"/>
                      <a:pt x="162" y="18"/>
                      <a:pt x="164" y="14"/>
                    </a:cubicBezTo>
                    <a:cubicBezTo>
                      <a:pt x="159" y="12"/>
                      <a:pt x="155" y="19"/>
                      <a:pt x="150" y="17"/>
                    </a:cubicBezTo>
                    <a:cubicBezTo>
                      <a:pt x="150" y="16"/>
                      <a:pt x="150" y="14"/>
                      <a:pt x="148" y="12"/>
                    </a:cubicBezTo>
                    <a:cubicBezTo>
                      <a:pt x="143" y="10"/>
                      <a:pt x="140" y="19"/>
                      <a:pt x="136" y="17"/>
                    </a:cubicBezTo>
                    <a:cubicBezTo>
                      <a:pt x="133" y="12"/>
                      <a:pt x="133" y="9"/>
                      <a:pt x="126" y="10"/>
                    </a:cubicBezTo>
                    <a:cubicBezTo>
                      <a:pt x="128" y="4"/>
                      <a:pt x="123" y="0"/>
                      <a:pt x="117" y="2"/>
                    </a:cubicBezTo>
                    <a:cubicBezTo>
                      <a:pt x="116" y="8"/>
                      <a:pt x="117" y="11"/>
                      <a:pt x="109" y="16"/>
                    </a:cubicBezTo>
                    <a:cubicBezTo>
                      <a:pt x="103" y="19"/>
                      <a:pt x="97" y="21"/>
                      <a:pt x="91" y="26"/>
                    </a:cubicBezTo>
                    <a:cubicBezTo>
                      <a:pt x="91" y="28"/>
                      <a:pt x="91" y="29"/>
                      <a:pt x="91" y="31"/>
                    </a:cubicBezTo>
                    <a:cubicBezTo>
                      <a:pt x="86" y="26"/>
                      <a:pt x="81" y="31"/>
                      <a:pt x="78" y="36"/>
                    </a:cubicBezTo>
                    <a:cubicBezTo>
                      <a:pt x="71" y="28"/>
                      <a:pt x="60" y="36"/>
                      <a:pt x="52" y="38"/>
                    </a:cubicBezTo>
                    <a:cubicBezTo>
                      <a:pt x="50" y="38"/>
                      <a:pt x="50" y="35"/>
                      <a:pt x="50" y="33"/>
                    </a:cubicBezTo>
                    <a:cubicBezTo>
                      <a:pt x="45" y="31"/>
                      <a:pt x="41" y="35"/>
                      <a:pt x="38" y="36"/>
                    </a:cubicBezTo>
                    <a:cubicBezTo>
                      <a:pt x="38" y="35"/>
                      <a:pt x="38" y="34"/>
                      <a:pt x="39" y="33"/>
                    </a:cubicBezTo>
                    <a:cubicBezTo>
                      <a:pt x="34" y="36"/>
                      <a:pt x="30" y="40"/>
                      <a:pt x="36" y="45"/>
                    </a:cubicBezTo>
                    <a:cubicBezTo>
                      <a:pt x="33" y="45"/>
                      <a:pt x="29" y="47"/>
                      <a:pt x="26" y="47"/>
                    </a:cubicBezTo>
                    <a:cubicBezTo>
                      <a:pt x="22" y="50"/>
                      <a:pt x="31" y="52"/>
                      <a:pt x="29" y="55"/>
                    </a:cubicBezTo>
                    <a:cubicBezTo>
                      <a:pt x="24" y="64"/>
                      <a:pt x="19" y="52"/>
                      <a:pt x="15" y="50"/>
                    </a:cubicBezTo>
                    <a:cubicBezTo>
                      <a:pt x="13" y="50"/>
                      <a:pt x="12" y="51"/>
                      <a:pt x="11" y="52"/>
                    </a:cubicBezTo>
                    <a:cubicBezTo>
                      <a:pt x="12" y="55"/>
                      <a:pt x="13" y="59"/>
                      <a:pt x="15" y="62"/>
                    </a:cubicBezTo>
                    <a:cubicBezTo>
                      <a:pt x="12" y="61"/>
                      <a:pt x="12" y="66"/>
                      <a:pt x="8" y="6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33">
                <a:extLst>
                  <a:ext uri="{FF2B5EF4-FFF2-40B4-BE49-F238E27FC236}">
                    <a16:creationId xmlns:a16="http://schemas.microsoft.com/office/drawing/2014/main" id="{247E5EF5-C8AF-00C5-7B42-864A60CC89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1722" y="1679226"/>
                <a:ext cx="384096" cy="348167"/>
              </a:xfrm>
              <a:custGeom>
                <a:avLst/>
                <a:gdLst>
                  <a:gd name="T0" fmla="*/ 321 w 128"/>
                  <a:gd name="T1" fmla="*/ 37 h 116"/>
                  <a:gd name="T2" fmla="*/ 40 w 128"/>
                  <a:gd name="T3" fmla="*/ 0 h 116"/>
                  <a:gd name="T4" fmla="*/ 0 w 128"/>
                  <a:gd name="T5" fmla="*/ 235 h 116"/>
                  <a:gd name="T6" fmla="*/ 21 w 128"/>
                  <a:gd name="T7" fmla="*/ 246 h 116"/>
                  <a:gd name="T8" fmla="*/ 35 w 128"/>
                  <a:gd name="T9" fmla="*/ 241 h 116"/>
                  <a:gd name="T10" fmla="*/ 32 w 128"/>
                  <a:gd name="T11" fmla="*/ 278 h 116"/>
                  <a:gd name="T12" fmla="*/ 227 w 128"/>
                  <a:gd name="T13" fmla="*/ 310 h 116"/>
                  <a:gd name="T14" fmla="*/ 243 w 128"/>
                  <a:gd name="T15" fmla="*/ 281 h 116"/>
                  <a:gd name="T16" fmla="*/ 227 w 128"/>
                  <a:gd name="T17" fmla="*/ 281 h 116"/>
                  <a:gd name="T18" fmla="*/ 251 w 128"/>
                  <a:gd name="T19" fmla="*/ 273 h 116"/>
                  <a:gd name="T20" fmla="*/ 238 w 128"/>
                  <a:gd name="T21" fmla="*/ 249 h 116"/>
                  <a:gd name="T22" fmla="*/ 297 w 128"/>
                  <a:gd name="T23" fmla="*/ 163 h 116"/>
                  <a:gd name="T24" fmla="*/ 342 w 128"/>
                  <a:gd name="T25" fmla="*/ 83 h 116"/>
                  <a:gd name="T26" fmla="*/ 297 w 128"/>
                  <a:gd name="T27" fmla="*/ 69 h 116"/>
                  <a:gd name="T28" fmla="*/ 321 w 128"/>
                  <a:gd name="T29" fmla="*/ 37 h 11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8" h="116">
                    <a:moveTo>
                      <a:pt x="120" y="14"/>
                    </a:moveTo>
                    <a:cubicBezTo>
                      <a:pt x="85" y="10"/>
                      <a:pt x="49" y="10"/>
                      <a:pt x="15" y="0"/>
                    </a:cubicBezTo>
                    <a:cubicBezTo>
                      <a:pt x="13" y="31"/>
                      <a:pt x="3" y="58"/>
                      <a:pt x="0" y="88"/>
                    </a:cubicBezTo>
                    <a:cubicBezTo>
                      <a:pt x="3" y="88"/>
                      <a:pt x="5" y="88"/>
                      <a:pt x="8" y="92"/>
                    </a:cubicBezTo>
                    <a:cubicBezTo>
                      <a:pt x="9" y="93"/>
                      <a:pt x="11" y="90"/>
                      <a:pt x="13" y="90"/>
                    </a:cubicBezTo>
                    <a:cubicBezTo>
                      <a:pt x="13" y="95"/>
                      <a:pt x="12" y="99"/>
                      <a:pt x="12" y="104"/>
                    </a:cubicBezTo>
                    <a:cubicBezTo>
                      <a:pt x="36" y="109"/>
                      <a:pt x="61" y="116"/>
                      <a:pt x="85" y="116"/>
                    </a:cubicBezTo>
                    <a:cubicBezTo>
                      <a:pt x="87" y="113"/>
                      <a:pt x="89" y="109"/>
                      <a:pt x="91" y="105"/>
                    </a:cubicBezTo>
                    <a:cubicBezTo>
                      <a:pt x="89" y="105"/>
                      <a:pt x="87" y="105"/>
                      <a:pt x="85" y="105"/>
                    </a:cubicBezTo>
                    <a:cubicBezTo>
                      <a:pt x="87" y="100"/>
                      <a:pt x="91" y="102"/>
                      <a:pt x="94" y="102"/>
                    </a:cubicBezTo>
                    <a:cubicBezTo>
                      <a:pt x="91" y="100"/>
                      <a:pt x="87" y="97"/>
                      <a:pt x="89" y="93"/>
                    </a:cubicBezTo>
                    <a:cubicBezTo>
                      <a:pt x="99" y="84"/>
                      <a:pt x="102" y="65"/>
                      <a:pt x="111" y="61"/>
                    </a:cubicBezTo>
                    <a:cubicBezTo>
                      <a:pt x="115" y="50"/>
                      <a:pt x="123" y="41"/>
                      <a:pt x="128" y="31"/>
                    </a:cubicBezTo>
                    <a:cubicBezTo>
                      <a:pt x="123" y="30"/>
                      <a:pt x="117" y="29"/>
                      <a:pt x="111" y="26"/>
                    </a:cubicBezTo>
                    <a:cubicBezTo>
                      <a:pt x="117" y="24"/>
                      <a:pt x="118" y="19"/>
                      <a:pt x="120" y="1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34">
                <a:extLst>
                  <a:ext uri="{FF2B5EF4-FFF2-40B4-BE49-F238E27FC236}">
                    <a16:creationId xmlns:a16="http://schemas.microsoft.com/office/drawing/2014/main" id="{DBD03B17-54CC-1AF9-F52E-929F49AB78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379" y="982893"/>
                <a:ext cx="582882" cy="393091"/>
              </a:xfrm>
              <a:custGeom>
                <a:avLst/>
                <a:gdLst>
                  <a:gd name="T0" fmla="*/ 482 w 194"/>
                  <a:gd name="T1" fmla="*/ 289 h 131"/>
                  <a:gd name="T2" fmla="*/ 476 w 194"/>
                  <a:gd name="T3" fmla="*/ 289 h 131"/>
                  <a:gd name="T4" fmla="*/ 465 w 194"/>
                  <a:gd name="T5" fmla="*/ 176 h 131"/>
                  <a:gd name="T6" fmla="*/ 452 w 194"/>
                  <a:gd name="T7" fmla="*/ 118 h 131"/>
                  <a:gd name="T8" fmla="*/ 388 w 194"/>
                  <a:gd name="T9" fmla="*/ 94 h 131"/>
                  <a:gd name="T10" fmla="*/ 32 w 194"/>
                  <a:gd name="T11" fmla="*/ 0 h 131"/>
                  <a:gd name="T12" fmla="*/ 0 w 194"/>
                  <a:gd name="T13" fmla="*/ 150 h 131"/>
                  <a:gd name="T14" fmla="*/ 110 w 194"/>
                  <a:gd name="T15" fmla="*/ 182 h 131"/>
                  <a:gd name="T16" fmla="*/ 96 w 194"/>
                  <a:gd name="T17" fmla="*/ 259 h 131"/>
                  <a:gd name="T18" fmla="*/ 519 w 194"/>
                  <a:gd name="T19" fmla="*/ 350 h 131"/>
                  <a:gd name="T20" fmla="*/ 482 w 194"/>
                  <a:gd name="T21" fmla="*/ 289 h 1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4" h="131">
                    <a:moveTo>
                      <a:pt x="180" y="108"/>
                    </a:moveTo>
                    <a:cubicBezTo>
                      <a:pt x="179" y="108"/>
                      <a:pt x="178" y="108"/>
                      <a:pt x="178" y="108"/>
                    </a:cubicBezTo>
                    <a:cubicBezTo>
                      <a:pt x="181" y="94"/>
                      <a:pt x="178" y="78"/>
                      <a:pt x="174" y="66"/>
                    </a:cubicBezTo>
                    <a:cubicBezTo>
                      <a:pt x="173" y="60"/>
                      <a:pt x="170" y="53"/>
                      <a:pt x="169" y="44"/>
                    </a:cubicBezTo>
                    <a:cubicBezTo>
                      <a:pt x="169" y="44"/>
                      <a:pt x="150" y="37"/>
                      <a:pt x="145" y="35"/>
                    </a:cubicBezTo>
                    <a:cubicBezTo>
                      <a:pt x="105" y="24"/>
                      <a:pt x="56" y="11"/>
                      <a:pt x="12" y="0"/>
                    </a:cubicBezTo>
                    <a:cubicBezTo>
                      <a:pt x="9" y="19"/>
                      <a:pt x="5" y="38"/>
                      <a:pt x="0" y="56"/>
                    </a:cubicBezTo>
                    <a:cubicBezTo>
                      <a:pt x="14" y="61"/>
                      <a:pt x="41" y="68"/>
                      <a:pt x="41" y="68"/>
                    </a:cubicBezTo>
                    <a:cubicBezTo>
                      <a:pt x="40" y="78"/>
                      <a:pt x="38" y="87"/>
                      <a:pt x="36" y="97"/>
                    </a:cubicBezTo>
                    <a:cubicBezTo>
                      <a:pt x="88" y="111"/>
                      <a:pt x="140" y="121"/>
                      <a:pt x="194" y="131"/>
                    </a:cubicBezTo>
                    <a:cubicBezTo>
                      <a:pt x="190" y="124"/>
                      <a:pt x="182" y="117"/>
                      <a:pt x="180" y="10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35">
                <a:extLst>
                  <a:ext uri="{FF2B5EF4-FFF2-40B4-BE49-F238E27FC236}">
                    <a16:creationId xmlns:a16="http://schemas.microsoft.com/office/drawing/2014/main" id="{0C18BE4E-C1F9-20B6-995D-765FEB35EE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3440" y="1532098"/>
                <a:ext cx="615452" cy="420046"/>
              </a:xfrm>
              <a:custGeom>
                <a:avLst/>
                <a:gdLst>
                  <a:gd name="T0" fmla="*/ 72 w 205"/>
                  <a:gd name="T1" fmla="*/ 11 h 140"/>
                  <a:gd name="T2" fmla="*/ 8 w 205"/>
                  <a:gd name="T3" fmla="*/ 0 h 140"/>
                  <a:gd name="T4" fmla="*/ 0 w 205"/>
                  <a:gd name="T5" fmla="*/ 43 h 140"/>
                  <a:gd name="T6" fmla="*/ 187 w 205"/>
                  <a:gd name="T7" fmla="*/ 75 h 140"/>
                  <a:gd name="T8" fmla="*/ 160 w 205"/>
                  <a:gd name="T9" fmla="*/ 246 h 140"/>
                  <a:gd name="T10" fmla="*/ 198 w 205"/>
                  <a:gd name="T11" fmla="*/ 251 h 140"/>
                  <a:gd name="T12" fmla="*/ 203 w 205"/>
                  <a:gd name="T13" fmla="*/ 275 h 140"/>
                  <a:gd name="T14" fmla="*/ 222 w 205"/>
                  <a:gd name="T15" fmla="*/ 259 h 140"/>
                  <a:gd name="T16" fmla="*/ 225 w 205"/>
                  <a:gd name="T17" fmla="*/ 289 h 140"/>
                  <a:gd name="T18" fmla="*/ 323 w 205"/>
                  <a:gd name="T19" fmla="*/ 329 h 140"/>
                  <a:gd name="T20" fmla="*/ 326 w 205"/>
                  <a:gd name="T21" fmla="*/ 310 h 140"/>
                  <a:gd name="T22" fmla="*/ 425 w 205"/>
                  <a:gd name="T23" fmla="*/ 334 h 140"/>
                  <a:gd name="T24" fmla="*/ 438 w 205"/>
                  <a:gd name="T25" fmla="*/ 353 h 140"/>
                  <a:gd name="T26" fmla="*/ 476 w 205"/>
                  <a:gd name="T27" fmla="*/ 345 h 140"/>
                  <a:gd name="T28" fmla="*/ 478 w 205"/>
                  <a:gd name="T29" fmla="*/ 366 h 140"/>
                  <a:gd name="T30" fmla="*/ 505 w 205"/>
                  <a:gd name="T31" fmla="*/ 366 h 140"/>
                  <a:gd name="T32" fmla="*/ 545 w 205"/>
                  <a:gd name="T33" fmla="*/ 131 h 140"/>
                  <a:gd name="T34" fmla="*/ 548 w 205"/>
                  <a:gd name="T35" fmla="*/ 131 h 140"/>
                  <a:gd name="T36" fmla="*/ 545 w 205"/>
                  <a:gd name="T37" fmla="*/ 102 h 140"/>
                  <a:gd name="T38" fmla="*/ 72 w 205"/>
                  <a:gd name="T39" fmla="*/ 11 h 140"/>
                  <a:gd name="T40" fmla="*/ 72 w 205"/>
                  <a:gd name="T41" fmla="*/ 11 h 14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05" h="140">
                    <a:moveTo>
                      <a:pt x="27" y="4"/>
                    </a:moveTo>
                    <a:cubicBezTo>
                      <a:pt x="19" y="3"/>
                      <a:pt x="11" y="1"/>
                      <a:pt x="3" y="0"/>
                    </a:cubicBezTo>
                    <a:cubicBezTo>
                      <a:pt x="2" y="5"/>
                      <a:pt x="1" y="10"/>
                      <a:pt x="0" y="16"/>
                    </a:cubicBezTo>
                    <a:cubicBezTo>
                      <a:pt x="22" y="22"/>
                      <a:pt x="46" y="25"/>
                      <a:pt x="70" y="28"/>
                    </a:cubicBezTo>
                    <a:cubicBezTo>
                      <a:pt x="67" y="49"/>
                      <a:pt x="62" y="72"/>
                      <a:pt x="60" y="92"/>
                    </a:cubicBezTo>
                    <a:cubicBezTo>
                      <a:pt x="67" y="91"/>
                      <a:pt x="69" y="99"/>
                      <a:pt x="74" y="94"/>
                    </a:cubicBezTo>
                    <a:cubicBezTo>
                      <a:pt x="74" y="97"/>
                      <a:pt x="77" y="99"/>
                      <a:pt x="76" y="103"/>
                    </a:cubicBezTo>
                    <a:cubicBezTo>
                      <a:pt x="77" y="99"/>
                      <a:pt x="79" y="96"/>
                      <a:pt x="83" y="97"/>
                    </a:cubicBezTo>
                    <a:cubicBezTo>
                      <a:pt x="86" y="101"/>
                      <a:pt x="83" y="108"/>
                      <a:pt x="84" y="108"/>
                    </a:cubicBezTo>
                    <a:cubicBezTo>
                      <a:pt x="96" y="115"/>
                      <a:pt x="114" y="111"/>
                      <a:pt x="121" y="123"/>
                    </a:cubicBezTo>
                    <a:cubicBezTo>
                      <a:pt x="121" y="122"/>
                      <a:pt x="124" y="120"/>
                      <a:pt x="122" y="116"/>
                    </a:cubicBezTo>
                    <a:cubicBezTo>
                      <a:pt x="134" y="120"/>
                      <a:pt x="147" y="132"/>
                      <a:pt x="159" y="125"/>
                    </a:cubicBezTo>
                    <a:cubicBezTo>
                      <a:pt x="159" y="129"/>
                      <a:pt x="160" y="130"/>
                      <a:pt x="164" y="132"/>
                    </a:cubicBezTo>
                    <a:cubicBezTo>
                      <a:pt x="167" y="127"/>
                      <a:pt x="172" y="125"/>
                      <a:pt x="178" y="129"/>
                    </a:cubicBezTo>
                    <a:cubicBezTo>
                      <a:pt x="178" y="130"/>
                      <a:pt x="179" y="135"/>
                      <a:pt x="179" y="137"/>
                    </a:cubicBezTo>
                    <a:cubicBezTo>
                      <a:pt x="182" y="140"/>
                      <a:pt x="186" y="138"/>
                      <a:pt x="189" y="137"/>
                    </a:cubicBezTo>
                    <a:cubicBezTo>
                      <a:pt x="192" y="107"/>
                      <a:pt x="202" y="80"/>
                      <a:pt x="204" y="49"/>
                    </a:cubicBezTo>
                    <a:cubicBezTo>
                      <a:pt x="204" y="49"/>
                      <a:pt x="204" y="49"/>
                      <a:pt x="205" y="49"/>
                    </a:cubicBezTo>
                    <a:cubicBezTo>
                      <a:pt x="204" y="45"/>
                      <a:pt x="204" y="42"/>
                      <a:pt x="204" y="38"/>
                    </a:cubicBezTo>
                    <a:cubicBezTo>
                      <a:pt x="145" y="30"/>
                      <a:pt x="84" y="22"/>
                      <a:pt x="27" y="4"/>
                    </a:cubicBezTo>
                    <a:cubicBezTo>
                      <a:pt x="27" y="5"/>
                      <a:pt x="28" y="3"/>
                      <a:pt x="27" y="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36">
                <a:extLst>
                  <a:ext uri="{FF2B5EF4-FFF2-40B4-BE49-F238E27FC236}">
                    <a16:creationId xmlns:a16="http://schemas.microsoft.com/office/drawing/2014/main" id="{9BA5D873-65EA-4026-8B58-EEF7A5C18D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302" y="1273780"/>
                <a:ext cx="561543" cy="371752"/>
              </a:xfrm>
              <a:custGeom>
                <a:avLst/>
                <a:gdLst>
                  <a:gd name="T0" fmla="*/ 500 w 187"/>
                  <a:gd name="T1" fmla="*/ 176 h 124"/>
                  <a:gd name="T2" fmla="*/ 468 w 187"/>
                  <a:gd name="T3" fmla="*/ 131 h 124"/>
                  <a:gd name="T4" fmla="*/ 481 w 187"/>
                  <a:gd name="T5" fmla="*/ 99 h 124"/>
                  <a:gd name="T6" fmla="*/ 479 w 187"/>
                  <a:gd name="T7" fmla="*/ 91 h 124"/>
                  <a:gd name="T8" fmla="*/ 56 w 187"/>
                  <a:gd name="T9" fmla="*/ 0 h 124"/>
                  <a:gd name="T10" fmla="*/ 0 w 187"/>
                  <a:gd name="T11" fmla="*/ 240 h 124"/>
                  <a:gd name="T12" fmla="*/ 473 w 187"/>
                  <a:gd name="T13" fmla="*/ 331 h 124"/>
                  <a:gd name="T14" fmla="*/ 500 w 187"/>
                  <a:gd name="T15" fmla="*/ 176 h 1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7" h="124">
                    <a:moveTo>
                      <a:pt x="187" y="66"/>
                    </a:moveTo>
                    <a:cubicBezTo>
                      <a:pt x="187" y="57"/>
                      <a:pt x="177" y="54"/>
                      <a:pt x="175" y="49"/>
                    </a:cubicBezTo>
                    <a:cubicBezTo>
                      <a:pt x="173" y="43"/>
                      <a:pt x="182" y="40"/>
                      <a:pt x="180" y="37"/>
                    </a:cubicBezTo>
                    <a:cubicBezTo>
                      <a:pt x="180" y="36"/>
                      <a:pt x="179" y="35"/>
                      <a:pt x="179" y="34"/>
                    </a:cubicBezTo>
                    <a:cubicBezTo>
                      <a:pt x="125" y="24"/>
                      <a:pt x="73" y="14"/>
                      <a:pt x="21" y="0"/>
                    </a:cubicBezTo>
                    <a:cubicBezTo>
                      <a:pt x="16" y="29"/>
                      <a:pt x="9" y="61"/>
                      <a:pt x="0" y="90"/>
                    </a:cubicBezTo>
                    <a:cubicBezTo>
                      <a:pt x="58" y="108"/>
                      <a:pt x="118" y="116"/>
                      <a:pt x="177" y="124"/>
                    </a:cubicBezTo>
                    <a:cubicBezTo>
                      <a:pt x="176" y="104"/>
                      <a:pt x="183" y="85"/>
                      <a:pt x="187" y="66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37">
                <a:extLst>
                  <a:ext uri="{FF2B5EF4-FFF2-40B4-BE49-F238E27FC236}">
                    <a16:creationId xmlns:a16="http://schemas.microsoft.com/office/drawing/2014/main" id="{741AE1F1-9B10-0F9E-B8A3-CAEC04157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707" y="1306351"/>
                <a:ext cx="438004" cy="466094"/>
              </a:xfrm>
              <a:custGeom>
                <a:avLst/>
                <a:gdLst>
                  <a:gd name="T0" fmla="*/ 390 w 146"/>
                  <a:gd name="T1" fmla="*/ 345 h 155"/>
                  <a:gd name="T2" fmla="*/ 379 w 146"/>
                  <a:gd name="T3" fmla="*/ 319 h 155"/>
                  <a:gd name="T4" fmla="*/ 363 w 146"/>
                  <a:gd name="T5" fmla="*/ 327 h 155"/>
                  <a:gd name="T6" fmla="*/ 313 w 146"/>
                  <a:gd name="T7" fmla="*/ 230 h 155"/>
                  <a:gd name="T8" fmla="*/ 313 w 146"/>
                  <a:gd name="T9" fmla="*/ 198 h 155"/>
                  <a:gd name="T10" fmla="*/ 326 w 146"/>
                  <a:gd name="T11" fmla="*/ 193 h 155"/>
                  <a:gd name="T12" fmla="*/ 321 w 146"/>
                  <a:gd name="T13" fmla="*/ 171 h 155"/>
                  <a:gd name="T14" fmla="*/ 294 w 146"/>
                  <a:gd name="T15" fmla="*/ 166 h 155"/>
                  <a:gd name="T16" fmla="*/ 254 w 146"/>
                  <a:gd name="T17" fmla="*/ 104 h 155"/>
                  <a:gd name="T18" fmla="*/ 262 w 146"/>
                  <a:gd name="T19" fmla="*/ 83 h 155"/>
                  <a:gd name="T20" fmla="*/ 248 w 146"/>
                  <a:gd name="T21" fmla="*/ 78 h 155"/>
                  <a:gd name="T22" fmla="*/ 264 w 146"/>
                  <a:gd name="T23" fmla="*/ 59 h 155"/>
                  <a:gd name="T24" fmla="*/ 262 w 146"/>
                  <a:gd name="T25" fmla="*/ 40 h 155"/>
                  <a:gd name="T26" fmla="*/ 0 w 146"/>
                  <a:gd name="T27" fmla="*/ 0 h 155"/>
                  <a:gd name="T28" fmla="*/ 40 w 146"/>
                  <a:gd name="T29" fmla="*/ 70 h 155"/>
                  <a:gd name="T30" fmla="*/ 27 w 146"/>
                  <a:gd name="T31" fmla="*/ 102 h 155"/>
                  <a:gd name="T32" fmla="*/ 59 w 146"/>
                  <a:gd name="T33" fmla="*/ 147 h 155"/>
                  <a:gd name="T34" fmla="*/ 35 w 146"/>
                  <a:gd name="T35" fmla="*/ 332 h 155"/>
                  <a:gd name="T36" fmla="*/ 313 w 146"/>
                  <a:gd name="T37" fmla="*/ 369 h 155"/>
                  <a:gd name="T38" fmla="*/ 288 w 146"/>
                  <a:gd name="T39" fmla="*/ 402 h 155"/>
                  <a:gd name="T40" fmla="*/ 334 w 146"/>
                  <a:gd name="T41" fmla="*/ 415 h 155"/>
                  <a:gd name="T42" fmla="*/ 350 w 146"/>
                  <a:gd name="T43" fmla="*/ 378 h 155"/>
                  <a:gd name="T44" fmla="*/ 353 w 146"/>
                  <a:gd name="T45" fmla="*/ 375 h 155"/>
                  <a:gd name="T46" fmla="*/ 350 w 146"/>
                  <a:gd name="T47" fmla="*/ 375 h 155"/>
                  <a:gd name="T48" fmla="*/ 377 w 146"/>
                  <a:gd name="T49" fmla="*/ 369 h 155"/>
                  <a:gd name="T50" fmla="*/ 371 w 146"/>
                  <a:gd name="T51" fmla="*/ 351 h 155"/>
                  <a:gd name="T52" fmla="*/ 390 w 146"/>
                  <a:gd name="T53" fmla="*/ 345 h 15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46" h="155">
                    <a:moveTo>
                      <a:pt x="146" y="129"/>
                    </a:moveTo>
                    <a:cubicBezTo>
                      <a:pt x="144" y="126"/>
                      <a:pt x="143" y="122"/>
                      <a:pt x="142" y="119"/>
                    </a:cubicBezTo>
                    <a:cubicBezTo>
                      <a:pt x="140" y="121"/>
                      <a:pt x="138" y="125"/>
                      <a:pt x="136" y="122"/>
                    </a:cubicBezTo>
                    <a:cubicBezTo>
                      <a:pt x="129" y="109"/>
                      <a:pt x="131" y="96"/>
                      <a:pt x="117" y="86"/>
                    </a:cubicBezTo>
                    <a:cubicBezTo>
                      <a:pt x="115" y="84"/>
                      <a:pt x="117" y="77"/>
                      <a:pt x="117" y="74"/>
                    </a:cubicBezTo>
                    <a:cubicBezTo>
                      <a:pt x="119" y="76"/>
                      <a:pt x="120" y="72"/>
                      <a:pt x="122" y="72"/>
                    </a:cubicBezTo>
                    <a:cubicBezTo>
                      <a:pt x="124" y="69"/>
                      <a:pt x="122" y="65"/>
                      <a:pt x="120" y="64"/>
                    </a:cubicBezTo>
                    <a:cubicBezTo>
                      <a:pt x="117" y="62"/>
                      <a:pt x="110" y="64"/>
                      <a:pt x="110" y="62"/>
                    </a:cubicBezTo>
                    <a:cubicBezTo>
                      <a:pt x="112" y="50"/>
                      <a:pt x="101" y="48"/>
                      <a:pt x="95" y="39"/>
                    </a:cubicBezTo>
                    <a:cubicBezTo>
                      <a:pt x="93" y="36"/>
                      <a:pt x="100" y="34"/>
                      <a:pt x="98" y="31"/>
                    </a:cubicBezTo>
                    <a:cubicBezTo>
                      <a:pt x="96" y="31"/>
                      <a:pt x="95" y="27"/>
                      <a:pt x="93" y="29"/>
                    </a:cubicBezTo>
                    <a:cubicBezTo>
                      <a:pt x="93" y="25"/>
                      <a:pt x="97" y="24"/>
                      <a:pt x="99" y="22"/>
                    </a:cubicBezTo>
                    <a:cubicBezTo>
                      <a:pt x="98" y="20"/>
                      <a:pt x="98" y="18"/>
                      <a:pt x="98" y="15"/>
                    </a:cubicBezTo>
                    <a:cubicBezTo>
                      <a:pt x="64" y="12"/>
                      <a:pt x="34" y="0"/>
                      <a:pt x="0" y="0"/>
                    </a:cubicBezTo>
                    <a:cubicBezTo>
                      <a:pt x="2" y="10"/>
                      <a:pt x="12" y="18"/>
                      <a:pt x="15" y="26"/>
                    </a:cubicBezTo>
                    <a:cubicBezTo>
                      <a:pt x="17" y="29"/>
                      <a:pt x="8" y="32"/>
                      <a:pt x="10" y="38"/>
                    </a:cubicBezTo>
                    <a:cubicBezTo>
                      <a:pt x="12" y="43"/>
                      <a:pt x="22" y="46"/>
                      <a:pt x="22" y="55"/>
                    </a:cubicBezTo>
                    <a:cubicBezTo>
                      <a:pt x="17" y="78"/>
                      <a:pt x="9" y="101"/>
                      <a:pt x="13" y="124"/>
                    </a:cubicBezTo>
                    <a:cubicBezTo>
                      <a:pt x="47" y="134"/>
                      <a:pt x="83" y="134"/>
                      <a:pt x="117" y="138"/>
                    </a:cubicBezTo>
                    <a:cubicBezTo>
                      <a:pt x="115" y="143"/>
                      <a:pt x="114" y="148"/>
                      <a:pt x="108" y="150"/>
                    </a:cubicBezTo>
                    <a:cubicBezTo>
                      <a:pt x="114" y="153"/>
                      <a:pt x="120" y="154"/>
                      <a:pt x="125" y="155"/>
                    </a:cubicBezTo>
                    <a:cubicBezTo>
                      <a:pt x="128" y="151"/>
                      <a:pt x="130" y="146"/>
                      <a:pt x="131" y="141"/>
                    </a:cubicBezTo>
                    <a:cubicBezTo>
                      <a:pt x="131" y="141"/>
                      <a:pt x="132" y="140"/>
                      <a:pt x="132" y="140"/>
                    </a:cubicBezTo>
                    <a:cubicBezTo>
                      <a:pt x="132" y="140"/>
                      <a:pt x="131" y="140"/>
                      <a:pt x="131" y="140"/>
                    </a:cubicBezTo>
                    <a:cubicBezTo>
                      <a:pt x="134" y="136"/>
                      <a:pt x="138" y="138"/>
                      <a:pt x="141" y="138"/>
                    </a:cubicBezTo>
                    <a:cubicBezTo>
                      <a:pt x="138" y="136"/>
                      <a:pt x="141" y="133"/>
                      <a:pt x="139" y="131"/>
                    </a:cubicBezTo>
                    <a:cubicBezTo>
                      <a:pt x="143" y="133"/>
                      <a:pt x="143" y="128"/>
                      <a:pt x="146" y="129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 38">
                <a:extLst>
                  <a:ext uri="{FF2B5EF4-FFF2-40B4-BE49-F238E27FC236}">
                    <a16:creationId xmlns:a16="http://schemas.microsoft.com/office/drawing/2014/main" id="{AD2DB88F-6303-638B-A106-8341D9177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4156" y="1726397"/>
                <a:ext cx="633421" cy="159483"/>
              </a:xfrm>
              <a:custGeom>
                <a:avLst/>
                <a:gdLst>
                  <a:gd name="T0" fmla="*/ 422 w 211"/>
                  <a:gd name="T1" fmla="*/ 27 h 53"/>
                  <a:gd name="T2" fmla="*/ 425 w 211"/>
                  <a:gd name="T3" fmla="*/ 27 h 53"/>
                  <a:gd name="T4" fmla="*/ 422 w 211"/>
                  <a:gd name="T5" fmla="*/ 27 h 53"/>
                  <a:gd name="T6" fmla="*/ 422 w 211"/>
                  <a:gd name="T7" fmla="*/ 27 h 53"/>
                  <a:gd name="T8" fmla="*/ 422 w 211"/>
                  <a:gd name="T9" fmla="*/ 27 h 53"/>
                  <a:gd name="T10" fmla="*/ 107 w 211"/>
                  <a:gd name="T11" fmla="*/ 8 h 53"/>
                  <a:gd name="T12" fmla="*/ 64 w 211"/>
                  <a:gd name="T13" fmla="*/ 0 h 53"/>
                  <a:gd name="T14" fmla="*/ 61 w 211"/>
                  <a:gd name="T15" fmla="*/ 3 h 53"/>
                  <a:gd name="T16" fmla="*/ 0 w 211"/>
                  <a:gd name="T17" fmla="*/ 121 h 53"/>
                  <a:gd name="T18" fmla="*/ 139 w 211"/>
                  <a:gd name="T19" fmla="*/ 129 h 53"/>
                  <a:gd name="T20" fmla="*/ 139 w 211"/>
                  <a:gd name="T21" fmla="*/ 129 h 53"/>
                  <a:gd name="T22" fmla="*/ 305 w 211"/>
                  <a:gd name="T23" fmla="*/ 134 h 53"/>
                  <a:gd name="T24" fmla="*/ 305 w 211"/>
                  <a:gd name="T25" fmla="*/ 134 h 53"/>
                  <a:gd name="T26" fmla="*/ 390 w 211"/>
                  <a:gd name="T27" fmla="*/ 139 h 53"/>
                  <a:gd name="T28" fmla="*/ 425 w 211"/>
                  <a:gd name="T29" fmla="*/ 115 h 53"/>
                  <a:gd name="T30" fmla="*/ 425 w 211"/>
                  <a:gd name="T31" fmla="*/ 102 h 53"/>
                  <a:gd name="T32" fmla="*/ 454 w 211"/>
                  <a:gd name="T33" fmla="*/ 96 h 53"/>
                  <a:gd name="T34" fmla="*/ 524 w 211"/>
                  <a:gd name="T35" fmla="*/ 59 h 53"/>
                  <a:gd name="T36" fmla="*/ 564 w 211"/>
                  <a:gd name="T37" fmla="*/ 21 h 53"/>
                  <a:gd name="T38" fmla="*/ 422 w 211"/>
                  <a:gd name="T39" fmla="*/ 27 h 5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11" h="53">
                    <a:moveTo>
                      <a:pt x="158" y="10"/>
                    </a:moveTo>
                    <a:cubicBezTo>
                      <a:pt x="159" y="10"/>
                      <a:pt x="159" y="10"/>
                      <a:pt x="159" y="10"/>
                    </a:cubicBezTo>
                    <a:cubicBezTo>
                      <a:pt x="159" y="10"/>
                      <a:pt x="159" y="10"/>
                      <a:pt x="158" y="10"/>
                    </a:cubicBezTo>
                    <a:cubicBezTo>
                      <a:pt x="158" y="10"/>
                      <a:pt x="158" y="10"/>
                      <a:pt x="158" y="10"/>
                    </a:cubicBezTo>
                    <a:cubicBezTo>
                      <a:pt x="158" y="10"/>
                      <a:pt x="158" y="10"/>
                      <a:pt x="158" y="10"/>
                    </a:cubicBezTo>
                    <a:cubicBezTo>
                      <a:pt x="119" y="8"/>
                      <a:pt x="79" y="1"/>
                      <a:pt x="40" y="3"/>
                    </a:cubicBezTo>
                    <a:cubicBezTo>
                      <a:pt x="35" y="5"/>
                      <a:pt x="29" y="2"/>
                      <a:pt x="24" y="0"/>
                    </a:cubicBezTo>
                    <a:cubicBezTo>
                      <a:pt x="24" y="0"/>
                      <a:pt x="23" y="1"/>
                      <a:pt x="23" y="1"/>
                    </a:cubicBezTo>
                    <a:cubicBezTo>
                      <a:pt x="19" y="18"/>
                      <a:pt x="5" y="29"/>
                      <a:pt x="0" y="45"/>
                    </a:cubicBezTo>
                    <a:cubicBezTo>
                      <a:pt x="1" y="45"/>
                      <a:pt x="35" y="48"/>
                      <a:pt x="52" y="48"/>
                    </a:cubicBezTo>
                    <a:cubicBezTo>
                      <a:pt x="52" y="49"/>
                      <a:pt x="52" y="47"/>
                      <a:pt x="52" y="48"/>
                    </a:cubicBezTo>
                    <a:cubicBezTo>
                      <a:pt x="53" y="47"/>
                      <a:pt x="110" y="49"/>
                      <a:pt x="114" y="50"/>
                    </a:cubicBezTo>
                    <a:cubicBezTo>
                      <a:pt x="114" y="49"/>
                      <a:pt x="114" y="50"/>
                      <a:pt x="114" y="50"/>
                    </a:cubicBezTo>
                    <a:cubicBezTo>
                      <a:pt x="114" y="50"/>
                      <a:pt x="135" y="53"/>
                      <a:pt x="146" y="52"/>
                    </a:cubicBezTo>
                    <a:cubicBezTo>
                      <a:pt x="148" y="46"/>
                      <a:pt x="151" y="41"/>
                      <a:pt x="159" y="43"/>
                    </a:cubicBezTo>
                    <a:cubicBezTo>
                      <a:pt x="159" y="41"/>
                      <a:pt x="159" y="39"/>
                      <a:pt x="159" y="38"/>
                    </a:cubicBezTo>
                    <a:cubicBezTo>
                      <a:pt x="163" y="34"/>
                      <a:pt x="170" y="38"/>
                      <a:pt x="170" y="36"/>
                    </a:cubicBezTo>
                    <a:cubicBezTo>
                      <a:pt x="177" y="24"/>
                      <a:pt x="189" y="29"/>
                      <a:pt x="196" y="22"/>
                    </a:cubicBezTo>
                    <a:cubicBezTo>
                      <a:pt x="201" y="17"/>
                      <a:pt x="208" y="15"/>
                      <a:pt x="211" y="8"/>
                    </a:cubicBezTo>
                    <a:cubicBezTo>
                      <a:pt x="193" y="8"/>
                      <a:pt x="176" y="9"/>
                      <a:pt x="158" y="1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 39">
                <a:extLst>
                  <a:ext uri="{FF2B5EF4-FFF2-40B4-BE49-F238E27FC236}">
                    <a16:creationId xmlns:a16="http://schemas.microsoft.com/office/drawing/2014/main" id="{AF5484F3-75B7-44BE-1FE0-9C74159020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341" y="1867910"/>
                <a:ext cx="267295" cy="411061"/>
              </a:xfrm>
              <a:custGeom>
                <a:avLst/>
                <a:gdLst>
                  <a:gd name="T0" fmla="*/ 40 w 89"/>
                  <a:gd name="T1" fmla="*/ 3 h 137"/>
                  <a:gd name="T2" fmla="*/ 8 w 89"/>
                  <a:gd name="T3" fmla="*/ 337 h 137"/>
                  <a:gd name="T4" fmla="*/ 43 w 89"/>
                  <a:gd name="T5" fmla="*/ 345 h 137"/>
                  <a:gd name="T6" fmla="*/ 67 w 89"/>
                  <a:gd name="T7" fmla="*/ 326 h 137"/>
                  <a:gd name="T8" fmla="*/ 64 w 89"/>
                  <a:gd name="T9" fmla="*/ 267 h 137"/>
                  <a:gd name="T10" fmla="*/ 225 w 89"/>
                  <a:gd name="T11" fmla="*/ 289 h 137"/>
                  <a:gd name="T12" fmla="*/ 227 w 89"/>
                  <a:gd name="T13" fmla="*/ 294 h 137"/>
                  <a:gd name="T14" fmla="*/ 235 w 89"/>
                  <a:gd name="T15" fmla="*/ 224 h 137"/>
                  <a:gd name="T16" fmla="*/ 206 w 89"/>
                  <a:gd name="T17" fmla="*/ 8 h 137"/>
                  <a:gd name="T18" fmla="*/ 40 w 89"/>
                  <a:gd name="T19" fmla="*/ 3 h 1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9" h="137">
                    <a:moveTo>
                      <a:pt x="15" y="1"/>
                    </a:moveTo>
                    <a:cubicBezTo>
                      <a:pt x="4" y="41"/>
                      <a:pt x="0" y="84"/>
                      <a:pt x="3" y="126"/>
                    </a:cubicBezTo>
                    <a:cubicBezTo>
                      <a:pt x="18" y="127"/>
                      <a:pt x="6" y="137"/>
                      <a:pt x="16" y="129"/>
                    </a:cubicBezTo>
                    <a:cubicBezTo>
                      <a:pt x="20" y="126"/>
                      <a:pt x="23" y="124"/>
                      <a:pt x="25" y="122"/>
                    </a:cubicBezTo>
                    <a:cubicBezTo>
                      <a:pt x="24" y="115"/>
                      <a:pt x="23" y="107"/>
                      <a:pt x="24" y="100"/>
                    </a:cubicBezTo>
                    <a:cubicBezTo>
                      <a:pt x="45" y="112"/>
                      <a:pt x="74" y="93"/>
                      <a:pt x="84" y="108"/>
                    </a:cubicBezTo>
                    <a:cubicBezTo>
                      <a:pt x="85" y="109"/>
                      <a:pt x="85" y="109"/>
                      <a:pt x="85" y="110"/>
                    </a:cubicBezTo>
                    <a:cubicBezTo>
                      <a:pt x="87" y="101"/>
                      <a:pt x="89" y="92"/>
                      <a:pt x="88" y="84"/>
                    </a:cubicBezTo>
                    <a:cubicBezTo>
                      <a:pt x="81" y="57"/>
                      <a:pt x="79" y="30"/>
                      <a:pt x="77" y="3"/>
                    </a:cubicBezTo>
                    <a:cubicBezTo>
                      <a:pt x="75" y="2"/>
                      <a:pt x="35" y="0"/>
                      <a:pt x="15" y="1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 40">
                <a:extLst>
                  <a:ext uri="{FF2B5EF4-FFF2-40B4-BE49-F238E27FC236}">
                    <a16:creationId xmlns:a16="http://schemas.microsoft.com/office/drawing/2014/main" id="{E2FC5736-DC1F-2DD4-D3D1-F2A919F6A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3283" y="1751106"/>
                <a:ext cx="642406" cy="227993"/>
              </a:xfrm>
              <a:custGeom>
                <a:avLst/>
                <a:gdLst>
                  <a:gd name="T0" fmla="*/ 567 w 214"/>
                  <a:gd name="T1" fmla="*/ 37 h 76"/>
                  <a:gd name="T2" fmla="*/ 540 w 214"/>
                  <a:gd name="T3" fmla="*/ 19 h 76"/>
                  <a:gd name="T4" fmla="*/ 529 w 214"/>
                  <a:gd name="T5" fmla="*/ 5 h 76"/>
                  <a:gd name="T6" fmla="*/ 174 w 214"/>
                  <a:gd name="T7" fmla="*/ 0 h 76"/>
                  <a:gd name="T8" fmla="*/ 134 w 214"/>
                  <a:gd name="T9" fmla="*/ 37 h 76"/>
                  <a:gd name="T10" fmla="*/ 64 w 214"/>
                  <a:gd name="T11" fmla="*/ 75 h 76"/>
                  <a:gd name="T12" fmla="*/ 35 w 214"/>
                  <a:gd name="T13" fmla="*/ 80 h 76"/>
                  <a:gd name="T14" fmla="*/ 35 w 214"/>
                  <a:gd name="T15" fmla="*/ 93 h 76"/>
                  <a:gd name="T16" fmla="*/ 0 w 214"/>
                  <a:gd name="T17" fmla="*/ 118 h 76"/>
                  <a:gd name="T18" fmla="*/ 67 w 214"/>
                  <a:gd name="T19" fmla="*/ 120 h 76"/>
                  <a:gd name="T20" fmla="*/ 230 w 214"/>
                  <a:gd name="T21" fmla="*/ 112 h 76"/>
                  <a:gd name="T22" fmla="*/ 238 w 214"/>
                  <a:gd name="T23" fmla="*/ 134 h 76"/>
                  <a:gd name="T24" fmla="*/ 364 w 214"/>
                  <a:gd name="T25" fmla="*/ 203 h 76"/>
                  <a:gd name="T26" fmla="*/ 433 w 214"/>
                  <a:gd name="T27" fmla="*/ 166 h 76"/>
                  <a:gd name="T28" fmla="*/ 494 w 214"/>
                  <a:gd name="T29" fmla="*/ 104 h 76"/>
                  <a:gd name="T30" fmla="*/ 548 w 214"/>
                  <a:gd name="T31" fmla="*/ 93 h 76"/>
                  <a:gd name="T32" fmla="*/ 529 w 214"/>
                  <a:gd name="T33" fmla="*/ 56 h 76"/>
                  <a:gd name="T34" fmla="*/ 567 w 214"/>
                  <a:gd name="T35" fmla="*/ 37 h 7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14" h="76">
                    <a:moveTo>
                      <a:pt x="212" y="14"/>
                    </a:moveTo>
                    <a:cubicBezTo>
                      <a:pt x="210" y="13"/>
                      <a:pt x="204" y="9"/>
                      <a:pt x="202" y="7"/>
                    </a:cubicBezTo>
                    <a:cubicBezTo>
                      <a:pt x="201" y="5"/>
                      <a:pt x="199" y="2"/>
                      <a:pt x="198" y="2"/>
                    </a:cubicBezTo>
                    <a:cubicBezTo>
                      <a:pt x="154" y="4"/>
                      <a:pt x="109" y="1"/>
                      <a:pt x="65" y="0"/>
                    </a:cubicBezTo>
                    <a:cubicBezTo>
                      <a:pt x="62" y="7"/>
                      <a:pt x="55" y="9"/>
                      <a:pt x="50" y="14"/>
                    </a:cubicBezTo>
                    <a:cubicBezTo>
                      <a:pt x="43" y="21"/>
                      <a:pt x="31" y="16"/>
                      <a:pt x="24" y="28"/>
                    </a:cubicBezTo>
                    <a:cubicBezTo>
                      <a:pt x="24" y="30"/>
                      <a:pt x="17" y="26"/>
                      <a:pt x="13" y="30"/>
                    </a:cubicBezTo>
                    <a:cubicBezTo>
                      <a:pt x="13" y="31"/>
                      <a:pt x="13" y="33"/>
                      <a:pt x="13" y="35"/>
                    </a:cubicBezTo>
                    <a:cubicBezTo>
                      <a:pt x="5" y="33"/>
                      <a:pt x="2" y="38"/>
                      <a:pt x="0" y="44"/>
                    </a:cubicBezTo>
                    <a:cubicBezTo>
                      <a:pt x="8" y="43"/>
                      <a:pt x="17" y="43"/>
                      <a:pt x="25" y="45"/>
                    </a:cubicBezTo>
                    <a:cubicBezTo>
                      <a:pt x="46" y="38"/>
                      <a:pt x="65" y="43"/>
                      <a:pt x="86" y="42"/>
                    </a:cubicBezTo>
                    <a:cubicBezTo>
                      <a:pt x="88" y="42"/>
                      <a:pt x="88" y="50"/>
                      <a:pt x="89" y="50"/>
                    </a:cubicBezTo>
                    <a:cubicBezTo>
                      <a:pt x="111" y="52"/>
                      <a:pt x="122" y="64"/>
                      <a:pt x="136" y="76"/>
                    </a:cubicBezTo>
                    <a:cubicBezTo>
                      <a:pt x="154" y="55"/>
                      <a:pt x="152" y="68"/>
                      <a:pt x="162" y="62"/>
                    </a:cubicBezTo>
                    <a:cubicBezTo>
                      <a:pt x="173" y="54"/>
                      <a:pt x="173" y="39"/>
                      <a:pt x="185" y="39"/>
                    </a:cubicBezTo>
                    <a:cubicBezTo>
                      <a:pt x="197" y="38"/>
                      <a:pt x="202" y="41"/>
                      <a:pt x="205" y="35"/>
                    </a:cubicBezTo>
                    <a:cubicBezTo>
                      <a:pt x="208" y="29"/>
                      <a:pt x="198" y="26"/>
                      <a:pt x="198" y="21"/>
                    </a:cubicBezTo>
                    <a:cubicBezTo>
                      <a:pt x="198" y="16"/>
                      <a:pt x="214" y="15"/>
                      <a:pt x="212" y="1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 41">
                <a:extLst>
                  <a:ext uri="{FF2B5EF4-FFF2-40B4-BE49-F238E27FC236}">
                    <a16:creationId xmlns:a16="http://schemas.microsoft.com/office/drawing/2014/main" id="{FCEF40A8-3073-11F8-F3F5-CD4AAEA47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068" y="1387215"/>
                <a:ext cx="353772" cy="303242"/>
              </a:xfrm>
              <a:custGeom>
                <a:avLst/>
                <a:gdLst>
                  <a:gd name="T0" fmla="*/ 16 w 118"/>
                  <a:gd name="T1" fmla="*/ 227 h 101"/>
                  <a:gd name="T2" fmla="*/ 43 w 118"/>
                  <a:gd name="T3" fmla="*/ 233 h 101"/>
                  <a:gd name="T4" fmla="*/ 43 w 118"/>
                  <a:gd name="T5" fmla="*/ 254 h 101"/>
                  <a:gd name="T6" fmla="*/ 61 w 118"/>
                  <a:gd name="T7" fmla="*/ 270 h 101"/>
                  <a:gd name="T8" fmla="*/ 192 w 118"/>
                  <a:gd name="T9" fmla="*/ 171 h 101"/>
                  <a:gd name="T10" fmla="*/ 214 w 118"/>
                  <a:gd name="T11" fmla="*/ 171 h 101"/>
                  <a:gd name="T12" fmla="*/ 275 w 118"/>
                  <a:gd name="T13" fmla="*/ 118 h 101"/>
                  <a:gd name="T14" fmla="*/ 275 w 118"/>
                  <a:gd name="T15" fmla="*/ 99 h 101"/>
                  <a:gd name="T16" fmla="*/ 315 w 118"/>
                  <a:gd name="T17" fmla="*/ 120 h 101"/>
                  <a:gd name="T18" fmla="*/ 315 w 118"/>
                  <a:gd name="T19" fmla="*/ 96 h 101"/>
                  <a:gd name="T20" fmla="*/ 302 w 118"/>
                  <a:gd name="T21" fmla="*/ 94 h 101"/>
                  <a:gd name="T22" fmla="*/ 294 w 118"/>
                  <a:gd name="T23" fmla="*/ 80 h 101"/>
                  <a:gd name="T24" fmla="*/ 200 w 118"/>
                  <a:gd name="T25" fmla="*/ 102 h 101"/>
                  <a:gd name="T26" fmla="*/ 203 w 118"/>
                  <a:gd name="T27" fmla="*/ 64 h 101"/>
                  <a:gd name="T28" fmla="*/ 141 w 118"/>
                  <a:gd name="T29" fmla="*/ 70 h 101"/>
                  <a:gd name="T30" fmla="*/ 136 w 118"/>
                  <a:gd name="T31" fmla="*/ 0 h 101"/>
                  <a:gd name="T32" fmla="*/ 117 w 118"/>
                  <a:gd name="T33" fmla="*/ 13 h 101"/>
                  <a:gd name="T34" fmla="*/ 56 w 118"/>
                  <a:gd name="T35" fmla="*/ 139 h 101"/>
                  <a:gd name="T36" fmla="*/ 21 w 118"/>
                  <a:gd name="T37" fmla="*/ 168 h 101"/>
                  <a:gd name="T38" fmla="*/ 3 w 118"/>
                  <a:gd name="T39" fmla="*/ 171 h 101"/>
                  <a:gd name="T40" fmla="*/ 16 w 118"/>
                  <a:gd name="T41" fmla="*/ 227 h 10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18" h="101">
                    <a:moveTo>
                      <a:pt x="6" y="85"/>
                    </a:moveTo>
                    <a:cubicBezTo>
                      <a:pt x="8" y="88"/>
                      <a:pt x="13" y="87"/>
                      <a:pt x="16" y="87"/>
                    </a:cubicBezTo>
                    <a:cubicBezTo>
                      <a:pt x="16" y="90"/>
                      <a:pt x="16" y="94"/>
                      <a:pt x="16" y="95"/>
                    </a:cubicBezTo>
                    <a:cubicBezTo>
                      <a:pt x="18" y="97"/>
                      <a:pt x="21" y="101"/>
                      <a:pt x="23" y="101"/>
                    </a:cubicBezTo>
                    <a:cubicBezTo>
                      <a:pt x="46" y="101"/>
                      <a:pt x="65" y="90"/>
                      <a:pt x="72" y="64"/>
                    </a:cubicBezTo>
                    <a:cubicBezTo>
                      <a:pt x="72" y="64"/>
                      <a:pt x="78" y="66"/>
                      <a:pt x="80" y="64"/>
                    </a:cubicBezTo>
                    <a:cubicBezTo>
                      <a:pt x="85" y="54"/>
                      <a:pt x="92" y="50"/>
                      <a:pt x="103" y="44"/>
                    </a:cubicBezTo>
                    <a:cubicBezTo>
                      <a:pt x="103" y="42"/>
                      <a:pt x="103" y="38"/>
                      <a:pt x="103" y="37"/>
                    </a:cubicBezTo>
                    <a:cubicBezTo>
                      <a:pt x="110" y="35"/>
                      <a:pt x="113" y="40"/>
                      <a:pt x="118" y="45"/>
                    </a:cubicBezTo>
                    <a:cubicBezTo>
                      <a:pt x="118" y="43"/>
                      <a:pt x="118" y="39"/>
                      <a:pt x="118" y="36"/>
                    </a:cubicBezTo>
                    <a:cubicBezTo>
                      <a:pt x="116" y="37"/>
                      <a:pt x="114" y="37"/>
                      <a:pt x="113" y="35"/>
                    </a:cubicBezTo>
                    <a:cubicBezTo>
                      <a:pt x="113" y="31"/>
                      <a:pt x="110" y="30"/>
                      <a:pt x="110" y="30"/>
                    </a:cubicBezTo>
                    <a:cubicBezTo>
                      <a:pt x="96" y="24"/>
                      <a:pt x="87" y="31"/>
                      <a:pt x="75" y="38"/>
                    </a:cubicBezTo>
                    <a:cubicBezTo>
                      <a:pt x="74" y="33"/>
                      <a:pt x="75" y="29"/>
                      <a:pt x="76" y="24"/>
                    </a:cubicBezTo>
                    <a:cubicBezTo>
                      <a:pt x="68" y="24"/>
                      <a:pt x="60" y="25"/>
                      <a:pt x="53" y="26"/>
                    </a:cubicBezTo>
                    <a:cubicBezTo>
                      <a:pt x="52" y="17"/>
                      <a:pt x="51" y="9"/>
                      <a:pt x="51" y="0"/>
                    </a:cubicBezTo>
                    <a:cubicBezTo>
                      <a:pt x="47" y="1"/>
                      <a:pt x="44" y="2"/>
                      <a:pt x="44" y="5"/>
                    </a:cubicBezTo>
                    <a:cubicBezTo>
                      <a:pt x="42" y="26"/>
                      <a:pt x="25" y="33"/>
                      <a:pt x="21" y="52"/>
                    </a:cubicBezTo>
                    <a:cubicBezTo>
                      <a:pt x="9" y="47"/>
                      <a:pt x="15" y="57"/>
                      <a:pt x="8" y="63"/>
                    </a:cubicBezTo>
                    <a:cubicBezTo>
                      <a:pt x="6" y="65"/>
                      <a:pt x="3" y="65"/>
                      <a:pt x="1" y="64"/>
                    </a:cubicBezTo>
                    <a:cubicBezTo>
                      <a:pt x="0" y="71"/>
                      <a:pt x="2" y="79"/>
                      <a:pt x="6" y="85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42">
                <a:extLst>
                  <a:ext uri="{FF2B5EF4-FFF2-40B4-BE49-F238E27FC236}">
                    <a16:creationId xmlns:a16="http://schemas.microsoft.com/office/drawing/2014/main" id="{7B8F8130-29A4-6F8A-ABEB-DC589D4B3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4973" y="2147566"/>
                <a:ext cx="581759" cy="599745"/>
              </a:xfrm>
              <a:custGeom>
                <a:avLst/>
                <a:gdLst>
                  <a:gd name="T0" fmla="*/ 417 w 194"/>
                  <a:gd name="T1" fmla="*/ 83 h 200"/>
                  <a:gd name="T2" fmla="*/ 315 w 194"/>
                  <a:gd name="T3" fmla="*/ 83 h 200"/>
                  <a:gd name="T4" fmla="*/ 302 w 194"/>
                  <a:gd name="T5" fmla="*/ 96 h 200"/>
                  <a:gd name="T6" fmla="*/ 163 w 194"/>
                  <a:gd name="T7" fmla="*/ 40 h 200"/>
                  <a:gd name="T8" fmla="*/ 3 w 194"/>
                  <a:gd name="T9" fmla="*/ 19 h 200"/>
                  <a:gd name="T10" fmla="*/ 5 w 194"/>
                  <a:gd name="T11" fmla="*/ 77 h 200"/>
                  <a:gd name="T12" fmla="*/ 40 w 194"/>
                  <a:gd name="T13" fmla="*/ 75 h 200"/>
                  <a:gd name="T14" fmla="*/ 85 w 194"/>
                  <a:gd name="T15" fmla="*/ 93 h 200"/>
                  <a:gd name="T16" fmla="*/ 152 w 194"/>
                  <a:gd name="T17" fmla="*/ 139 h 200"/>
                  <a:gd name="T18" fmla="*/ 174 w 194"/>
                  <a:gd name="T19" fmla="*/ 168 h 200"/>
                  <a:gd name="T20" fmla="*/ 227 w 194"/>
                  <a:gd name="T21" fmla="*/ 131 h 200"/>
                  <a:gd name="T22" fmla="*/ 272 w 194"/>
                  <a:gd name="T23" fmla="*/ 158 h 200"/>
                  <a:gd name="T24" fmla="*/ 318 w 194"/>
                  <a:gd name="T25" fmla="*/ 208 h 200"/>
                  <a:gd name="T26" fmla="*/ 334 w 194"/>
                  <a:gd name="T27" fmla="*/ 219 h 200"/>
                  <a:gd name="T28" fmla="*/ 310 w 194"/>
                  <a:gd name="T29" fmla="*/ 278 h 200"/>
                  <a:gd name="T30" fmla="*/ 336 w 194"/>
                  <a:gd name="T31" fmla="*/ 326 h 200"/>
                  <a:gd name="T32" fmla="*/ 334 w 194"/>
                  <a:gd name="T33" fmla="*/ 352 h 200"/>
                  <a:gd name="T34" fmla="*/ 368 w 194"/>
                  <a:gd name="T35" fmla="*/ 398 h 200"/>
                  <a:gd name="T36" fmla="*/ 393 w 194"/>
                  <a:gd name="T37" fmla="*/ 427 h 200"/>
                  <a:gd name="T38" fmla="*/ 406 w 194"/>
                  <a:gd name="T39" fmla="*/ 486 h 200"/>
                  <a:gd name="T40" fmla="*/ 435 w 194"/>
                  <a:gd name="T41" fmla="*/ 513 h 200"/>
                  <a:gd name="T42" fmla="*/ 481 w 194"/>
                  <a:gd name="T43" fmla="*/ 518 h 200"/>
                  <a:gd name="T44" fmla="*/ 502 w 194"/>
                  <a:gd name="T45" fmla="*/ 478 h 200"/>
                  <a:gd name="T46" fmla="*/ 518 w 194"/>
                  <a:gd name="T47" fmla="*/ 403 h 200"/>
                  <a:gd name="T48" fmla="*/ 497 w 194"/>
                  <a:gd name="T49" fmla="*/ 339 h 200"/>
                  <a:gd name="T50" fmla="*/ 467 w 194"/>
                  <a:gd name="T51" fmla="*/ 288 h 200"/>
                  <a:gd name="T52" fmla="*/ 451 w 194"/>
                  <a:gd name="T53" fmla="*/ 211 h 200"/>
                  <a:gd name="T54" fmla="*/ 422 w 194"/>
                  <a:gd name="T55" fmla="*/ 80 h 200"/>
                  <a:gd name="T56" fmla="*/ 417 w 194"/>
                  <a:gd name="T57" fmla="*/ 83 h 2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94" h="200">
                    <a:moveTo>
                      <a:pt x="156" y="31"/>
                    </a:moveTo>
                    <a:cubicBezTo>
                      <a:pt x="144" y="45"/>
                      <a:pt x="132" y="29"/>
                      <a:pt x="118" y="31"/>
                    </a:cubicBezTo>
                    <a:cubicBezTo>
                      <a:pt x="120" y="36"/>
                      <a:pt x="115" y="34"/>
                      <a:pt x="113" y="36"/>
                    </a:cubicBezTo>
                    <a:cubicBezTo>
                      <a:pt x="94" y="29"/>
                      <a:pt x="72" y="32"/>
                      <a:pt x="61" y="15"/>
                    </a:cubicBezTo>
                    <a:cubicBezTo>
                      <a:pt x="51" y="0"/>
                      <a:pt x="22" y="19"/>
                      <a:pt x="1" y="7"/>
                    </a:cubicBezTo>
                    <a:cubicBezTo>
                      <a:pt x="0" y="14"/>
                      <a:pt x="1" y="22"/>
                      <a:pt x="2" y="29"/>
                    </a:cubicBezTo>
                    <a:cubicBezTo>
                      <a:pt x="6" y="25"/>
                      <a:pt x="8" y="24"/>
                      <a:pt x="15" y="28"/>
                    </a:cubicBezTo>
                    <a:cubicBezTo>
                      <a:pt x="24" y="33"/>
                      <a:pt x="22" y="27"/>
                      <a:pt x="32" y="35"/>
                    </a:cubicBezTo>
                    <a:cubicBezTo>
                      <a:pt x="41" y="43"/>
                      <a:pt x="54" y="46"/>
                      <a:pt x="57" y="52"/>
                    </a:cubicBezTo>
                    <a:cubicBezTo>
                      <a:pt x="59" y="59"/>
                      <a:pt x="65" y="63"/>
                      <a:pt x="65" y="63"/>
                    </a:cubicBezTo>
                    <a:cubicBezTo>
                      <a:pt x="65" y="63"/>
                      <a:pt x="70" y="48"/>
                      <a:pt x="85" y="49"/>
                    </a:cubicBezTo>
                    <a:cubicBezTo>
                      <a:pt x="99" y="51"/>
                      <a:pt x="94" y="48"/>
                      <a:pt x="102" y="59"/>
                    </a:cubicBezTo>
                    <a:cubicBezTo>
                      <a:pt x="110" y="70"/>
                      <a:pt x="115" y="77"/>
                      <a:pt x="119" y="78"/>
                    </a:cubicBezTo>
                    <a:cubicBezTo>
                      <a:pt x="123" y="79"/>
                      <a:pt x="125" y="71"/>
                      <a:pt x="125" y="82"/>
                    </a:cubicBezTo>
                    <a:cubicBezTo>
                      <a:pt x="125" y="93"/>
                      <a:pt x="113" y="87"/>
                      <a:pt x="116" y="104"/>
                    </a:cubicBezTo>
                    <a:cubicBezTo>
                      <a:pt x="119" y="120"/>
                      <a:pt x="122" y="120"/>
                      <a:pt x="126" y="122"/>
                    </a:cubicBezTo>
                    <a:cubicBezTo>
                      <a:pt x="130" y="124"/>
                      <a:pt x="123" y="119"/>
                      <a:pt x="125" y="132"/>
                    </a:cubicBezTo>
                    <a:cubicBezTo>
                      <a:pt x="128" y="145"/>
                      <a:pt x="132" y="143"/>
                      <a:pt x="138" y="149"/>
                    </a:cubicBezTo>
                    <a:cubicBezTo>
                      <a:pt x="143" y="156"/>
                      <a:pt x="147" y="160"/>
                      <a:pt x="147" y="160"/>
                    </a:cubicBezTo>
                    <a:cubicBezTo>
                      <a:pt x="147" y="160"/>
                      <a:pt x="151" y="177"/>
                      <a:pt x="152" y="182"/>
                    </a:cubicBezTo>
                    <a:cubicBezTo>
                      <a:pt x="153" y="187"/>
                      <a:pt x="153" y="187"/>
                      <a:pt x="163" y="192"/>
                    </a:cubicBezTo>
                    <a:cubicBezTo>
                      <a:pt x="173" y="197"/>
                      <a:pt x="175" y="200"/>
                      <a:pt x="180" y="194"/>
                    </a:cubicBezTo>
                    <a:cubicBezTo>
                      <a:pt x="184" y="188"/>
                      <a:pt x="187" y="183"/>
                      <a:pt x="188" y="179"/>
                    </a:cubicBezTo>
                    <a:cubicBezTo>
                      <a:pt x="189" y="175"/>
                      <a:pt x="194" y="151"/>
                      <a:pt x="194" y="151"/>
                    </a:cubicBezTo>
                    <a:cubicBezTo>
                      <a:pt x="194" y="151"/>
                      <a:pt x="189" y="131"/>
                      <a:pt x="186" y="127"/>
                    </a:cubicBezTo>
                    <a:cubicBezTo>
                      <a:pt x="182" y="124"/>
                      <a:pt x="175" y="120"/>
                      <a:pt x="175" y="108"/>
                    </a:cubicBezTo>
                    <a:cubicBezTo>
                      <a:pt x="174" y="97"/>
                      <a:pt x="176" y="96"/>
                      <a:pt x="169" y="79"/>
                    </a:cubicBezTo>
                    <a:cubicBezTo>
                      <a:pt x="162" y="63"/>
                      <a:pt x="159" y="45"/>
                      <a:pt x="158" y="30"/>
                    </a:cubicBezTo>
                    <a:cubicBezTo>
                      <a:pt x="157" y="30"/>
                      <a:pt x="157" y="30"/>
                      <a:pt x="156" y="31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 43">
                <a:extLst>
                  <a:ext uri="{FF2B5EF4-FFF2-40B4-BE49-F238E27FC236}">
                    <a16:creationId xmlns:a16="http://schemas.microsoft.com/office/drawing/2014/main" id="{CFF82636-C1AB-076D-B7CA-01E82829D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9232" y="1171577"/>
                <a:ext cx="318957" cy="527865"/>
              </a:xfrm>
              <a:custGeom>
                <a:avLst/>
                <a:gdLst>
                  <a:gd name="T0" fmla="*/ 0 w 106"/>
                  <a:gd name="T1" fmla="*/ 198 h 176"/>
                  <a:gd name="T2" fmla="*/ 13 w 106"/>
                  <a:gd name="T3" fmla="*/ 203 h 176"/>
                  <a:gd name="T4" fmla="*/ 5 w 106"/>
                  <a:gd name="T5" fmla="*/ 224 h 176"/>
                  <a:gd name="T6" fmla="*/ 46 w 106"/>
                  <a:gd name="T7" fmla="*/ 286 h 176"/>
                  <a:gd name="T8" fmla="*/ 72 w 106"/>
                  <a:gd name="T9" fmla="*/ 291 h 176"/>
                  <a:gd name="T10" fmla="*/ 78 w 106"/>
                  <a:gd name="T11" fmla="*/ 312 h 176"/>
                  <a:gd name="T12" fmla="*/ 64 w 106"/>
                  <a:gd name="T13" fmla="*/ 318 h 176"/>
                  <a:gd name="T14" fmla="*/ 64 w 106"/>
                  <a:gd name="T15" fmla="*/ 350 h 176"/>
                  <a:gd name="T16" fmla="*/ 115 w 106"/>
                  <a:gd name="T17" fmla="*/ 446 h 176"/>
                  <a:gd name="T18" fmla="*/ 142 w 106"/>
                  <a:gd name="T19" fmla="*/ 433 h 176"/>
                  <a:gd name="T20" fmla="*/ 180 w 106"/>
                  <a:gd name="T21" fmla="*/ 446 h 176"/>
                  <a:gd name="T22" fmla="*/ 171 w 106"/>
                  <a:gd name="T23" fmla="*/ 425 h 176"/>
                  <a:gd name="T24" fmla="*/ 198 w 106"/>
                  <a:gd name="T25" fmla="*/ 419 h 176"/>
                  <a:gd name="T26" fmla="*/ 206 w 106"/>
                  <a:gd name="T27" fmla="*/ 387 h 176"/>
                  <a:gd name="T28" fmla="*/ 236 w 106"/>
                  <a:gd name="T29" fmla="*/ 350 h 176"/>
                  <a:gd name="T30" fmla="*/ 284 w 106"/>
                  <a:gd name="T31" fmla="*/ 45 h 176"/>
                  <a:gd name="T32" fmla="*/ 276 w 106"/>
                  <a:gd name="T33" fmla="*/ 24 h 176"/>
                  <a:gd name="T34" fmla="*/ 88 w 106"/>
                  <a:gd name="T35" fmla="*/ 0 h 176"/>
                  <a:gd name="T36" fmla="*/ 102 w 106"/>
                  <a:gd name="T37" fmla="*/ 72 h 176"/>
                  <a:gd name="T38" fmla="*/ 78 w 106"/>
                  <a:gd name="T39" fmla="*/ 101 h 176"/>
                  <a:gd name="T40" fmla="*/ 56 w 106"/>
                  <a:gd name="T41" fmla="*/ 88 h 176"/>
                  <a:gd name="T42" fmla="*/ 19 w 106"/>
                  <a:gd name="T43" fmla="*/ 179 h 176"/>
                  <a:gd name="T44" fmla="*/ 16 w 106"/>
                  <a:gd name="T45" fmla="*/ 179 h 176"/>
                  <a:gd name="T46" fmla="*/ 0 w 106"/>
                  <a:gd name="T47" fmla="*/ 198 h 17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06" h="176">
                    <a:moveTo>
                      <a:pt x="0" y="74"/>
                    </a:moveTo>
                    <a:cubicBezTo>
                      <a:pt x="2" y="72"/>
                      <a:pt x="3" y="76"/>
                      <a:pt x="5" y="76"/>
                    </a:cubicBezTo>
                    <a:cubicBezTo>
                      <a:pt x="7" y="79"/>
                      <a:pt x="0" y="81"/>
                      <a:pt x="2" y="84"/>
                    </a:cubicBezTo>
                    <a:cubicBezTo>
                      <a:pt x="8" y="93"/>
                      <a:pt x="19" y="95"/>
                      <a:pt x="17" y="107"/>
                    </a:cubicBezTo>
                    <a:cubicBezTo>
                      <a:pt x="17" y="109"/>
                      <a:pt x="24" y="107"/>
                      <a:pt x="27" y="109"/>
                    </a:cubicBezTo>
                    <a:cubicBezTo>
                      <a:pt x="29" y="110"/>
                      <a:pt x="31" y="114"/>
                      <a:pt x="29" y="117"/>
                    </a:cubicBezTo>
                    <a:cubicBezTo>
                      <a:pt x="27" y="117"/>
                      <a:pt x="26" y="121"/>
                      <a:pt x="24" y="119"/>
                    </a:cubicBezTo>
                    <a:cubicBezTo>
                      <a:pt x="24" y="122"/>
                      <a:pt x="22" y="129"/>
                      <a:pt x="24" y="131"/>
                    </a:cubicBezTo>
                    <a:cubicBezTo>
                      <a:pt x="38" y="141"/>
                      <a:pt x="36" y="154"/>
                      <a:pt x="43" y="167"/>
                    </a:cubicBezTo>
                    <a:cubicBezTo>
                      <a:pt x="46" y="171"/>
                      <a:pt x="48" y="160"/>
                      <a:pt x="53" y="162"/>
                    </a:cubicBezTo>
                    <a:cubicBezTo>
                      <a:pt x="57" y="164"/>
                      <a:pt x="62" y="176"/>
                      <a:pt x="67" y="167"/>
                    </a:cubicBezTo>
                    <a:cubicBezTo>
                      <a:pt x="69" y="164"/>
                      <a:pt x="60" y="162"/>
                      <a:pt x="64" y="159"/>
                    </a:cubicBezTo>
                    <a:cubicBezTo>
                      <a:pt x="67" y="159"/>
                      <a:pt x="71" y="157"/>
                      <a:pt x="74" y="157"/>
                    </a:cubicBezTo>
                    <a:cubicBezTo>
                      <a:pt x="68" y="152"/>
                      <a:pt x="72" y="148"/>
                      <a:pt x="77" y="145"/>
                    </a:cubicBezTo>
                    <a:cubicBezTo>
                      <a:pt x="78" y="138"/>
                      <a:pt x="79" y="130"/>
                      <a:pt x="88" y="131"/>
                    </a:cubicBezTo>
                    <a:cubicBezTo>
                      <a:pt x="88" y="92"/>
                      <a:pt x="99" y="55"/>
                      <a:pt x="106" y="17"/>
                    </a:cubicBezTo>
                    <a:cubicBezTo>
                      <a:pt x="105" y="16"/>
                      <a:pt x="104" y="13"/>
                      <a:pt x="103" y="9"/>
                    </a:cubicBezTo>
                    <a:cubicBezTo>
                      <a:pt x="79" y="10"/>
                      <a:pt x="55" y="10"/>
                      <a:pt x="33" y="0"/>
                    </a:cubicBezTo>
                    <a:cubicBezTo>
                      <a:pt x="35" y="9"/>
                      <a:pt x="40" y="18"/>
                      <a:pt x="38" y="27"/>
                    </a:cubicBezTo>
                    <a:cubicBezTo>
                      <a:pt x="38" y="31"/>
                      <a:pt x="27" y="31"/>
                      <a:pt x="29" y="38"/>
                    </a:cubicBezTo>
                    <a:cubicBezTo>
                      <a:pt x="26" y="34"/>
                      <a:pt x="21" y="31"/>
                      <a:pt x="21" y="33"/>
                    </a:cubicBezTo>
                    <a:cubicBezTo>
                      <a:pt x="15" y="46"/>
                      <a:pt x="17" y="57"/>
                      <a:pt x="7" y="67"/>
                    </a:cubicBezTo>
                    <a:cubicBezTo>
                      <a:pt x="7" y="67"/>
                      <a:pt x="6" y="67"/>
                      <a:pt x="6" y="67"/>
                    </a:cubicBezTo>
                    <a:cubicBezTo>
                      <a:pt x="4" y="69"/>
                      <a:pt x="0" y="70"/>
                      <a:pt x="0" y="7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44">
                <a:extLst>
                  <a:ext uri="{FF2B5EF4-FFF2-40B4-BE49-F238E27FC236}">
                    <a16:creationId xmlns:a16="http://schemas.microsoft.com/office/drawing/2014/main" id="{D7B8B4A0-D8AD-8A65-8E07-6CA102611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7014" y="1042418"/>
                <a:ext cx="432388" cy="330197"/>
              </a:xfrm>
              <a:custGeom>
                <a:avLst/>
                <a:gdLst>
                  <a:gd name="T0" fmla="*/ 24 w 144"/>
                  <a:gd name="T1" fmla="*/ 235 h 110"/>
                  <a:gd name="T2" fmla="*/ 291 w 144"/>
                  <a:gd name="T3" fmla="*/ 275 h 110"/>
                  <a:gd name="T4" fmla="*/ 297 w 144"/>
                  <a:gd name="T5" fmla="*/ 294 h 110"/>
                  <a:gd name="T6" fmla="*/ 334 w 144"/>
                  <a:gd name="T7" fmla="*/ 203 h 110"/>
                  <a:gd name="T8" fmla="*/ 356 w 144"/>
                  <a:gd name="T9" fmla="*/ 216 h 110"/>
                  <a:gd name="T10" fmla="*/ 380 w 144"/>
                  <a:gd name="T11" fmla="*/ 187 h 110"/>
                  <a:gd name="T12" fmla="*/ 366 w 144"/>
                  <a:gd name="T13" fmla="*/ 115 h 110"/>
                  <a:gd name="T14" fmla="*/ 348 w 144"/>
                  <a:gd name="T15" fmla="*/ 104 h 110"/>
                  <a:gd name="T16" fmla="*/ 337 w 144"/>
                  <a:gd name="T17" fmla="*/ 40 h 110"/>
                  <a:gd name="T18" fmla="*/ 29 w 144"/>
                  <a:gd name="T19" fmla="*/ 0 h 110"/>
                  <a:gd name="T20" fmla="*/ 0 w 144"/>
                  <a:gd name="T21" fmla="*/ 64 h 110"/>
                  <a:gd name="T22" fmla="*/ 13 w 144"/>
                  <a:gd name="T23" fmla="*/ 123 h 110"/>
                  <a:gd name="T24" fmla="*/ 24 w 144"/>
                  <a:gd name="T25" fmla="*/ 235 h 11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4" h="110">
                    <a:moveTo>
                      <a:pt x="9" y="88"/>
                    </a:moveTo>
                    <a:cubicBezTo>
                      <a:pt x="43" y="88"/>
                      <a:pt x="74" y="100"/>
                      <a:pt x="109" y="103"/>
                    </a:cubicBezTo>
                    <a:cubicBezTo>
                      <a:pt x="109" y="107"/>
                      <a:pt x="109" y="108"/>
                      <a:pt x="111" y="110"/>
                    </a:cubicBezTo>
                    <a:cubicBezTo>
                      <a:pt x="121" y="100"/>
                      <a:pt x="119" y="89"/>
                      <a:pt x="125" y="76"/>
                    </a:cubicBezTo>
                    <a:cubicBezTo>
                      <a:pt x="125" y="74"/>
                      <a:pt x="130" y="77"/>
                      <a:pt x="133" y="81"/>
                    </a:cubicBezTo>
                    <a:cubicBezTo>
                      <a:pt x="131" y="74"/>
                      <a:pt x="142" y="74"/>
                      <a:pt x="142" y="70"/>
                    </a:cubicBezTo>
                    <a:cubicBezTo>
                      <a:pt x="144" y="61"/>
                      <a:pt x="139" y="52"/>
                      <a:pt x="137" y="43"/>
                    </a:cubicBezTo>
                    <a:cubicBezTo>
                      <a:pt x="134" y="42"/>
                      <a:pt x="132" y="41"/>
                      <a:pt x="130" y="39"/>
                    </a:cubicBezTo>
                    <a:cubicBezTo>
                      <a:pt x="122" y="35"/>
                      <a:pt x="129" y="24"/>
                      <a:pt x="126" y="15"/>
                    </a:cubicBezTo>
                    <a:cubicBezTo>
                      <a:pt x="88" y="10"/>
                      <a:pt x="51" y="0"/>
                      <a:pt x="11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32"/>
                      <a:pt x="4" y="40"/>
                      <a:pt x="5" y="46"/>
                    </a:cubicBezTo>
                    <a:cubicBezTo>
                      <a:pt x="9" y="58"/>
                      <a:pt x="12" y="74"/>
                      <a:pt x="9" y="88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45">
                <a:extLst>
                  <a:ext uri="{FF2B5EF4-FFF2-40B4-BE49-F238E27FC236}">
                    <a16:creationId xmlns:a16="http://schemas.microsoft.com/office/drawing/2014/main" id="{EF036C5B-4705-6DAC-1BC3-D0061D75B7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436" y="681897"/>
                <a:ext cx="549189" cy="468340"/>
              </a:xfrm>
              <a:custGeom>
                <a:avLst/>
                <a:gdLst>
                  <a:gd name="T0" fmla="*/ 0 w 183"/>
                  <a:gd name="T1" fmla="*/ 297 h 156"/>
                  <a:gd name="T2" fmla="*/ 126 w 183"/>
                  <a:gd name="T3" fmla="*/ 329 h 156"/>
                  <a:gd name="T4" fmla="*/ 422 w 183"/>
                  <a:gd name="T5" fmla="*/ 417 h 156"/>
                  <a:gd name="T6" fmla="*/ 489 w 183"/>
                  <a:gd name="T7" fmla="*/ 115 h 156"/>
                  <a:gd name="T8" fmla="*/ 102 w 183"/>
                  <a:gd name="T9" fmla="*/ 0 h 156"/>
                  <a:gd name="T10" fmla="*/ 94 w 183"/>
                  <a:gd name="T11" fmla="*/ 35 h 156"/>
                  <a:gd name="T12" fmla="*/ 94 w 183"/>
                  <a:gd name="T13" fmla="*/ 35 h 156"/>
                  <a:gd name="T14" fmla="*/ 19 w 183"/>
                  <a:gd name="T15" fmla="*/ 235 h 156"/>
                  <a:gd name="T16" fmla="*/ 0 w 183"/>
                  <a:gd name="T17" fmla="*/ 297 h 1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3" h="156">
                    <a:moveTo>
                      <a:pt x="0" y="111"/>
                    </a:moveTo>
                    <a:cubicBezTo>
                      <a:pt x="0" y="111"/>
                      <a:pt x="32" y="118"/>
                      <a:pt x="47" y="123"/>
                    </a:cubicBezTo>
                    <a:cubicBezTo>
                      <a:pt x="83" y="133"/>
                      <a:pt x="120" y="147"/>
                      <a:pt x="158" y="156"/>
                    </a:cubicBezTo>
                    <a:cubicBezTo>
                      <a:pt x="169" y="119"/>
                      <a:pt x="171" y="80"/>
                      <a:pt x="183" y="43"/>
                    </a:cubicBezTo>
                    <a:cubicBezTo>
                      <a:pt x="137" y="26"/>
                      <a:pt x="85" y="19"/>
                      <a:pt x="38" y="0"/>
                    </a:cubicBezTo>
                    <a:cubicBezTo>
                      <a:pt x="37" y="5"/>
                      <a:pt x="36" y="9"/>
                      <a:pt x="35" y="13"/>
                    </a:cubicBezTo>
                    <a:cubicBezTo>
                      <a:pt x="35" y="13"/>
                      <a:pt x="35" y="13"/>
                      <a:pt x="35" y="13"/>
                    </a:cubicBezTo>
                    <a:cubicBezTo>
                      <a:pt x="7" y="88"/>
                      <a:pt x="7" y="88"/>
                      <a:pt x="7" y="88"/>
                    </a:cubicBezTo>
                    <a:cubicBezTo>
                      <a:pt x="4" y="97"/>
                      <a:pt x="0" y="111"/>
                      <a:pt x="0" y="111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46">
                <a:extLst>
                  <a:ext uri="{FF2B5EF4-FFF2-40B4-BE49-F238E27FC236}">
                    <a16:creationId xmlns:a16="http://schemas.microsoft.com/office/drawing/2014/main" id="{1A5E77F7-4524-ACF2-EDB3-D7690A263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2959" y="1210886"/>
                <a:ext cx="308849" cy="380737"/>
              </a:xfrm>
              <a:custGeom>
                <a:avLst/>
                <a:gdLst>
                  <a:gd name="T0" fmla="*/ 8 w 103"/>
                  <a:gd name="T1" fmla="*/ 270 h 127"/>
                  <a:gd name="T2" fmla="*/ 35 w 103"/>
                  <a:gd name="T3" fmla="*/ 291 h 127"/>
                  <a:gd name="T4" fmla="*/ 61 w 103"/>
                  <a:gd name="T5" fmla="*/ 310 h 127"/>
                  <a:gd name="T6" fmla="*/ 93 w 103"/>
                  <a:gd name="T7" fmla="*/ 296 h 127"/>
                  <a:gd name="T8" fmla="*/ 99 w 103"/>
                  <a:gd name="T9" fmla="*/ 310 h 127"/>
                  <a:gd name="T10" fmla="*/ 136 w 103"/>
                  <a:gd name="T11" fmla="*/ 302 h 127"/>
                  <a:gd name="T12" fmla="*/ 160 w 103"/>
                  <a:gd name="T13" fmla="*/ 326 h 127"/>
                  <a:gd name="T14" fmla="*/ 195 w 103"/>
                  <a:gd name="T15" fmla="*/ 296 h 127"/>
                  <a:gd name="T16" fmla="*/ 256 w 103"/>
                  <a:gd name="T17" fmla="*/ 171 h 127"/>
                  <a:gd name="T18" fmla="*/ 275 w 103"/>
                  <a:gd name="T19" fmla="*/ 157 h 127"/>
                  <a:gd name="T20" fmla="*/ 270 w 103"/>
                  <a:gd name="T21" fmla="*/ 32 h 127"/>
                  <a:gd name="T22" fmla="*/ 214 w 103"/>
                  <a:gd name="T23" fmla="*/ 51 h 127"/>
                  <a:gd name="T24" fmla="*/ 144 w 103"/>
                  <a:gd name="T25" fmla="*/ 40 h 127"/>
                  <a:gd name="T26" fmla="*/ 117 w 103"/>
                  <a:gd name="T27" fmla="*/ 19 h 127"/>
                  <a:gd name="T28" fmla="*/ 24 w 103"/>
                  <a:gd name="T29" fmla="*/ 0 h 127"/>
                  <a:gd name="T30" fmla="*/ 8 w 103"/>
                  <a:gd name="T31" fmla="*/ 270 h 12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3" h="127">
                    <a:moveTo>
                      <a:pt x="3" y="101"/>
                    </a:moveTo>
                    <a:cubicBezTo>
                      <a:pt x="9" y="99"/>
                      <a:pt x="15" y="103"/>
                      <a:pt x="13" y="109"/>
                    </a:cubicBezTo>
                    <a:cubicBezTo>
                      <a:pt x="20" y="108"/>
                      <a:pt x="20" y="111"/>
                      <a:pt x="23" y="116"/>
                    </a:cubicBezTo>
                    <a:cubicBezTo>
                      <a:pt x="27" y="118"/>
                      <a:pt x="30" y="109"/>
                      <a:pt x="35" y="111"/>
                    </a:cubicBezTo>
                    <a:cubicBezTo>
                      <a:pt x="37" y="113"/>
                      <a:pt x="37" y="115"/>
                      <a:pt x="37" y="116"/>
                    </a:cubicBezTo>
                    <a:cubicBezTo>
                      <a:pt x="42" y="118"/>
                      <a:pt x="46" y="111"/>
                      <a:pt x="51" y="113"/>
                    </a:cubicBezTo>
                    <a:cubicBezTo>
                      <a:pt x="48" y="120"/>
                      <a:pt x="54" y="127"/>
                      <a:pt x="60" y="122"/>
                    </a:cubicBezTo>
                    <a:cubicBezTo>
                      <a:pt x="67" y="116"/>
                      <a:pt x="61" y="106"/>
                      <a:pt x="73" y="111"/>
                    </a:cubicBezTo>
                    <a:cubicBezTo>
                      <a:pt x="77" y="92"/>
                      <a:pt x="94" y="85"/>
                      <a:pt x="96" y="64"/>
                    </a:cubicBezTo>
                    <a:cubicBezTo>
                      <a:pt x="96" y="61"/>
                      <a:pt x="99" y="60"/>
                      <a:pt x="103" y="59"/>
                    </a:cubicBezTo>
                    <a:cubicBezTo>
                      <a:pt x="102" y="43"/>
                      <a:pt x="101" y="28"/>
                      <a:pt x="101" y="12"/>
                    </a:cubicBezTo>
                    <a:cubicBezTo>
                      <a:pt x="93" y="16"/>
                      <a:pt x="85" y="19"/>
                      <a:pt x="80" y="19"/>
                    </a:cubicBezTo>
                    <a:cubicBezTo>
                      <a:pt x="67" y="19"/>
                      <a:pt x="70" y="22"/>
                      <a:pt x="54" y="15"/>
                    </a:cubicBezTo>
                    <a:cubicBezTo>
                      <a:pt x="45" y="11"/>
                      <a:pt x="43" y="9"/>
                      <a:pt x="44" y="7"/>
                    </a:cubicBezTo>
                    <a:cubicBezTo>
                      <a:pt x="32" y="5"/>
                      <a:pt x="21" y="2"/>
                      <a:pt x="9" y="0"/>
                    </a:cubicBezTo>
                    <a:cubicBezTo>
                      <a:pt x="7" y="33"/>
                      <a:pt x="0" y="66"/>
                      <a:pt x="3" y="101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47">
                <a:extLst>
                  <a:ext uri="{FF2B5EF4-FFF2-40B4-BE49-F238E27FC236}">
                    <a16:creationId xmlns:a16="http://schemas.microsoft.com/office/drawing/2014/main" id="{5B28364D-7EAA-060E-581E-EA16E4143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719" y="1550067"/>
                <a:ext cx="71878" cy="98834"/>
              </a:xfrm>
              <a:custGeom>
                <a:avLst/>
                <a:gdLst>
                  <a:gd name="T0" fmla="*/ 5 w 24"/>
                  <a:gd name="T1" fmla="*/ 5 h 33"/>
                  <a:gd name="T2" fmla="*/ 11 w 24"/>
                  <a:gd name="T3" fmla="*/ 16 h 33"/>
                  <a:gd name="T4" fmla="*/ 27 w 24"/>
                  <a:gd name="T5" fmla="*/ 48 h 33"/>
                  <a:gd name="T6" fmla="*/ 8 w 24"/>
                  <a:gd name="T7" fmla="*/ 69 h 33"/>
                  <a:gd name="T8" fmla="*/ 11 w 24"/>
                  <a:gd name="T9" fmla="*/ 80 h 33"/>
                  <a:gd name="T10" fmla="*/ 35 w 24"/>
                  <a:gd name="T11" fmla="*/ 61 h 33"/>
                  <a:gd name="T12" fmla="*/ 45 w 24"/>
                  <a:gd name="T13" fmla="*/ 24 h 33"/>
                  <a:gd name="T14" fmla="*/ 64 w 24"/>
                  <a:gd name="T15" fmla="*/ 5 h 33"/>
                  <a:gd name="T16" fmla="*/ 5 w 24"/>
                  <a:gd name="T17" fmla="*/ 5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33">
                    <a:moveTo>
                      <a:pt x="2" y="2"/>
                    </a:moveTo>
                    <a:cubicBezTo>
                      <a:pt x="3" y="4"/>
                      <a:pt x="4" y="6"/>
                      <a:pt x="4" y="6"/>
                    </a:cubicBezTo>
                    <a:cubicBezTo>
                      <a:pt x="4" y="6"/>
                      <a:pt x="11" y="15"/>
                      <a:pt x="10" y="18"/>
                    </a:cubicBezTo>
                    <a:cubicBezTo>
                      <a:pt x="10" y="21"/>
                      <a:pt x="3" y="26"/>
                      <a:pt x="3" y="26"/>
                    </a:cubicBezTo>
                    <a:cubicBezTo>
                      <a:pt x="3" y="26"/>
                      <a:pt x="0" y="26"/>
                      <a:pt x="4" y="30"/>
                    </a:cubicBezTo>
                    <a:cubicBezTo>
                      <a:pt x="7" y="33"/>
                      <a:pt x="13" y="23"/>
                      <a:pt x="13" y="23"/>
                    </a:cubicBezTo>
                    <a:cubicBezTo>
                      <a:pt x="13" y="23"/>
                      <a:pt x="13" y="13"/>
                      <a:pt x="17" y="9"/>
                    </a:cubicBezTo>
                    <a:cubicBezTo>
                      <a:pt x="20" y="6"/>
                      <a:pt x="23" y="7"/>
                      <a:pt x="24" y="2"/>
                    </a:cubicBezTo>
                    <a:cubicBezTo>
                      <a:pt x="17" y="0"/>
                      <a:pt x="9" y="1"/>
                      <a:pt x="2" y="2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48">
                <a:extLst>
                  <a:ext uri="{FF2B5EF4-FFF2-40B4-BE49-F238E27FC236}">
                    <a16:creationId xmlns:a16="http://schemas.microsoft.com/office/drawing/2014/main" id="{07243AE9-FBE6-936C-7794-6A0E02E1F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965" y="1306351"/>
                <a:ext cx="138140" cy="186438"/>
              </a:xfrm>
              <a:custGeom>
                <a:avLst/>
                <a:gdLst>
                  <a:gd name="T0" fmla="*/ 91 w 46"/>
                  <a:gd name="T1" fmla="*/ 27 h 62"/>
                  <a:gd name="T2" fmla="*/ 35 w 46"/>
                  <a:gd name="T3" fmla="*/ 0 h 62"/>
                  <a:gd name="T4" fmla="*/ 16 w 46"/>
                  <a:gd name="T5" fmla="*/ 51 h 62"/>
                  <a:gd name="T6" fmla="*/ 32 w 46"/>
                  <a:gd name="T7" fmla="*/ 51 h 62"/>
                  <a:gd name="T8" fmla="*/ 40 w 46"/>
                  <a:gd name="T9" fmla="*/ 99 h 62"/>
                  <a:gd name="T10" fmla="*/ 43 w 46"/>
                  <a:gd name="T11" fmla="*/ 96 h 62"/>
                  <a:gd name="T12" fmla="*/ 56 w 46"/>
                  <a:gd name="T13" fmla="*/ 96 h 62"/>
                  <a:gd name="T14" fmla="*/ 51 w 46"/>
                  <a:gd name="T15" fmla="*/ 139 h 62"/>
                  <a:gd name="T16" fmla="*/ 72 w 46"/>
                  <a:gd name="T17" fmla="*/ 161 h 62"/>
                  <a:gd name="T18" fmla="*/ 102 w 46"/>
                  <a:gd name="T19" fmla="*/ 150 h 62"/>
                  <a:gd name="T20" fmla="*/ 107 w 46"/>
                  <a:gd name="T21" fmla="*/ 129 h 62"/>
                  <a:gd name="T22" fmla="*/ 120 w 46"/>
                  <a:gd name="T23" fmla="*/ 80 h 62"/>
                  <a:gd name="T24" fmla="*/ 123 w 46"/>
                  <a:gd name="T25" fmla="*/ 40 h 62"/>
                  <a:gd name="T26" fmla="*/ 91 w 46"/>
                  <a:gd name="T27" fmla="*/ 27 h 6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6" h="62">
                    <a:moveTo>
                      <a:pt x="34" y="10"/>
                    </a:moveTo>
                    <a:cubicBezTo>
                      <a:pt x="27" y="6"/>
                      <a:pt x="17" y="4"/>
                      <a:pt x="13" y="0"/>
                    </a:cubicBezTo>
                    <a:cubicBezTo>
                      <a:pt x="8" y="5"/>
                      <a:pt x="0" y="11"/>
                      <a:pt x="6" y="19"/>
                    </a:cubicBezTo>
                    <a:cubicBezTo>
                      <a:pt x="8" y="19"/>
                      <a:pt x="10" y="19"/>
                      <a:pt x="12" y="19"/>
                    </a:cubicBezTo>
                    <a:cubicBezTo>
                      <a:pt x="12" y="24"/>
                      <a:pt x="15" y="30"/>
                      <a:pt x="15" y="37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24" y="33"/>
                      <a:pt x="21" y="36"/>
                    </a:cubicBezTo>
                    <a:cubicBezTo>
                      <a:pt x="18" y="40"/>
                      <a:pt x="16" y="48"/>
                      <a:pt x="19" y="52"/>
                    </a:cubicBezTo>
                    <a:cubicBezTo>
                      <a:pt x="22" y="56"/>
                      <a:pt x="24" y="58"/>
                      <a:pt x="27" y="60"/>
                    </a:cubicBezTo>
                    <a:cubicBezTo>
                      <a:pt x="30" y="62"/>
                      <a:pt x="38" y="56"/>
                      <a:pt x="38" y="56"/>
                    </a:cubicBezTo>
                    <a:cubicBezTo>
                      <a:pt x="38" y="56"/>
                      <a:pt x="40" y="50"/>
                      <a:pt x="40" y="48"/>
                    </a:cubicBezTo>
                    <a:cubicBezTo>
                      <a:pt x="40" y="46"/>
                      <a:pt x="45" y="30"/>
                      <a:pt x="45" y="30"/>
                    </a:cubicBezTo>
                    <a:cubicBezTo>
                      <a:pt x="45" y="30"/>
                      <a:pt x="46" y="20"/>
                      <a:pt x="46" y="15"/>
                    </a:cubicBezTo>
                    <a:cubicBezTo>
                      <a:pt x="42" y="13"/>
                      <a:pt x="37" y="12"/>
                      <a:pt x="34" y="1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49">
                <a:extLst>
                  <a:ext uri="{FF2B5EF4-FFF2-40B4-BE49-F238E27FC236}">
                    <a16:creationId xmlns:a16="http://schemas.microsoft.com/office/drawing/2014/main" id="{C1011260-C45B-91DD-9470-0DE566F90F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520" y="958184"/>
                <a:ext cx="132524" cy="227993"/>
              </a:xfrm>
              <a:custGeom>
                <a:avLst/>
                <a:gdLst>
                  <a:gd name="T0" fmla="*/ 72 w 44"/>
                  <a:gd name="T1" fmla="*/ 179 h 76"/>
                  <a:gd name="T2" fmla="*/ 105 w 44"/>
                  <a:gd name="T3" fmla="*/ 0 h 76"/>
                  <a:gd name="T4" fmla="*/ 0 w 44"/>
                  <a:gd name="T5" fmla="*/ 3 h 76"/>
                  <a:gd name="T6" fmla="*/ 8 w 44"/>
                  <a:gd name="T7" fmla="*/ 126 h 76"/>
                  <a:gd name="T8" fmla="*/ 27 w 44"/>
                  <a:gd name="T9" fmla="*/ 126 h 76"/>
                  <a:gd name="T10" fmla="*/ 24 w 44"/>
                  <a:gd name="T11" fmla="*/ 190 h 76"/>
                  <a:gd name="T12" fmla="*/ 83 w 44"/>
                  <a:gd name="T13" fmla="*/ 190 h 76"/>
                  <a:gd name="T14" fmla="*/ 72 w 44"/>
                  <a:gd name="T15" fmla="*/ 179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4" h="76">
                    <a:moveTo>
                      <a:pt x="27" y="67"/>
                    </a:moveTo>
                    <a:cubicBezTo>
                      <a:pt x="19" y="48"/>
                      <a:pt x="44" y="23"/>
                      <a:pt x="39" y="0"/>
                    </a:cubicBezTo>
                    <a:cubicBezTo>
                      <a:pt x="28" y="2"/>
                      <a:pt x="14" y="3"/>
                      <a:pt x="0" y="1"/>
                    </a:cubicBezTo>
                    <a:cubicBezTo>
                      <a:pt x="1" y="16"/>
                      <a:pt x="4" y="31"/>
                      <a:pt x="3" y="47"/>
                    </a:cubicBezTo>
                    <a:cubicBezTo>
                      <a:pt x="5" y="47"/>
                      <a:pt x="8" y="47"/>
                      <a:pt x="10" y="47"/>
                    </a:cubicBezTo>
                    <a:cubicBezTo>
                      <a:pt x="7" y="55"/>
                      <a:pt x="8" y="63"/>
                      <a:pt x="9" y="71"/>
                    </a:cubicBezTo>
                    <a:cubicBezTo>
                      <a:pt x="16" y="76"/>
                      <a:pt x="24" y="74"/>
                      <a:pt x="31" y="71"/>
                    </a:cubicBezTo>
                    <a:cubicBezTo>
                      <a:pt x="29" y="70"/>
                      <a:pt x="28" y="69"/>
                      <a:pt x="27" y="67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0">
                <a:extLst>
                  <a:ext uri="{FF2B5EF4-FFF2-40B4-BE49-F238E27FC236}">
                    <a16:creationId xmlns:a16="http://schemas.microsoft.com/office/drawing/2014/main" id="{173B2ED4-8BEF-39E7-86BA-EDB580403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8904" y="1228856"/>
                <a:ext cx="138140" cy="120174"/>
              </a:xfrm>
              <a:custGeom>
                <a:avLst/>
                <a:gdLst>
                  <a:gd name="T0" fmla="*/ 118 w 46"/>
                  <a:gd name="T1" fmla="*/ 0 h 40"/>
                  <a:gd name="T2" fmla="*/ 19 w 46"/>
                  <a:gd name="T3" fmla="*/ 13 h 40"/>
                  <a:gd name="T4" fmla="*/ 27 w 46"/>
                  <a:gd name="T5" fmla="*/ 107 h 40"/>
                  <a:gd name="T6" fmla="*/ 75 w 46"/>
                  <a:gd name="T7" fmla="*/ 64 h 40"/>
                  <a:gd name="T8" fmla="*/ 115 w 46"/>
                  <a:gd name="T9" fmla="*/ 56 h 40"/>
                  <a:gd name="T10" fmla="*/ 123 w 46"/>
                  <a:gd name="T11" fmla="*/ 56 h 40"/>
                  <a:gd name="T12" fmla="*/ 118 w 46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6" h="40">
                    <a:moveTo>
                      <a:pt x="44" y="0"/>
                    </a:moveTo>
                    <a:cubicBezTo>
                      <a:pt x="32" y="2"/>
                      <a:pt x="19" y="0"/>
                      <a:pt x="7" y="5"/>
                    </a:cubicBezTo>
                    <a:cubicBezTo>
                      <a:pt x="0" y="15"/>
                      <a:pt x="5" y="28"/>
                      <a:pt x="10" y="40"/>
                    </a:cubicBezTo>
                    <a:cubicBezTo>
                      <a:pt x="12" y="35"/>
                      <a:pt x="28" y="24"/>
                      <a:pt x="28" y="24"/>
                    </a:cubicBezTo>
                    <a:cubicBezTo>
                      <a:pt x="28" y="24"/>
                      <a:pt x="36" y="19"/>
                      <a:pt x="43" y="21"/>
                    </a:cubicBezTo>
                    <a:cubicBezTo>
                      <a:pt x="44" y="21"/>
                      <a:pt x="45" y="21"/>
                      <a:pt x="46" y="21"/>
                    </a:cubicBezTo>
                    <a:cubicBezTo>
                      <a:pt x="45" y="14"/>
                      <a:pt x="45" y="7"/>
                      <a:pt x="44" y="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1">
                <a:extLst>
                  <a:ext uri="{FF2B5EF4-FFF2-40B4-BE49-F238E27FC236}">
                    <a16:creationId xmlns:a16="http://schemas.microsoft.com/office/drawing/2014/main" id="{C458C60D-86B2-995A-6D32-9E7008CB6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306" y="1213132"/>
                <a:ext cx="57277" cy="78618"/>
              </a:xfrm>
              <a:custGeom>
                <a:avLst/>
                <a:gdLst>
                  <a:gd name="T0" fmla="*/ 30 w 19"/>
                  <a:gd name="T1" fmla="*/ 0 h 26"/>
                  <a:gd name="T2" fmla="*/ 0 w 19"/>
                  <a:gd name="T3" fmla="*/ 13 h 26"/>
                  <a:gd name="T4" fmla="*/ 5 w 19"/>
                  <a:gd name="T5" fmla="*/ 70 h 26"/>
                  <a:gd name="T6" fmla="*/ 32 w 19"/>
                  <a:gd name="T7" fmla="*/ 54 h 26"/>
                  <a:gd name="T8" fmla="*/ 51 w 19"/>
                  <a:gd name="T9" fmla="*/ 54 h 26"/>
                  <a:gd name="T10" fmla="*/ 30 w 19"/>
                  <a:gd name="T11" fmla="*/ 0 h 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9" h="26">
                    <a:moveTo>
                      <a:pt x="11" y="0"/>
                    </a:moveTo>
                    <a:cubicBezTo>
                      <a:pt x="8" y="2"/>
                      <a:pt x="4" y="4"/>
                      <a:pt x="0" y="5"/>
                    </a:cubicBezTo>
                    <a:cubicBezTo>
                      <a:pt x="1" y="12"/>
                      <a:pt x="1" y="19"/>
                      <a:pt x="2" y="26"/>
                    </a:cubicBezTo>
                    <a:cubicBezTo>
                      <a:pt x="5" y="25"/>
                      <a:pt x="2" y="19"/>
                      <a:pt x="12" y="20"/>
                    </a:cubicBezTo>
                    <a:cubicBezTo>
                      <a:pt x="15" y="21"/>
                      <a:pt x="17" y="21"/>
                      <a:pt x="19" y="20"/>
                    </a:cubicBezTo>
                    <a:cubicBezTo>
                      <a:pt x="16" y="14"/>
                      <a:pt x="14" y="7"/>
                      <a:pt x="11" y="0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2">
                <a:extLst>
                  <a:ext uri="{FF2B5EF4-FFF2-40B4-BE49-F238E27FC236}">
                    <a16:creationId xmlns:a16="http://schemas.microsoft.com/office/drawing/2014/main" id="{D7E192EF-2A9B-F6BD-6C1B-4DD7C69BA2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120" y="1165961"/>
                <a:ext cx="240341" cy="107819"/>
              </a:xfrm>
              <a:custGeom>
                <a:avLst/>
                <a:gdLst>
                  <a:gd name="T0" fmla="*/ 203 w 80"/>
                  <a:gd name="T1" fmla="*/ 5 h 36"/>
                  <a:gd name="T2" fmla="*/ 161 w 80"/>
                  <a:gd name="T3" fmla="*/ 8 h 36"/>
                  <a:gd name="T4" fmla="*/ 158 w 80"/>
                  <a:gd name="T5" fmla="*/ 19 h 36"/>
                  <a:gd name="T6" fmla="*/ 152 w 80"/>
                  <a:gd name="T7" fmla="*/ 0 h 36"/>
                  <a:gd name="T8" fmla="*/ 70 w 80"/>
                  <a:gd name="T9" fmla="*/ 5 h 36"/>
                  <a:gd name="T10" fmla="*/ 8 w 80"/>
                  <a:gd name="T11" fmla="*/ 5 h 36"/>
                  <a:gd name="T12" fmla="*/ 0 w 80"/>
                  <a:gd name="T13" fmla="*/ 69 h 36"/>
                  <a:gd name="T14" fmla="*/ 128 w 80"/>
                  <a:gd name="T15" fmla="*/ 43 h 36"/>
                  <a:gd name="T16" fmla="*/ 150 w 80"/>
                  <a:gd name="T17" fmla="*/ 96 h 36"/>
                  <a:gd name="T18" fmla="*/ 187 w 80"/>
                  <a:gd name="T19" fmla="*/ 80 h 36"/>
                  <a:gd name="T20" fmla="*/ 201 w 80"/>
                  <a:gd name="T21" fmla="*/ 67 h 36"/>
                  <a:gd name="T22" fmla="*/ 214 w 80"/>
                  <a:gd name="T23" fmla="*/ 48 h 36"/>
                  <a:gd name="T24" fmla="*/ 214 w 80"/>
                  <a:gd name="T25" fmla="*/ 24 h 36"/>
                  <a:gd name="T26" fmla="*/ 203 w 80"/>
                  <a:gd name="T27" fmla="*/ 5 h 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0" h="36">
                    <a:moveTo>
                      <a:pt x="76" y="2"/>
                    </a:moveTo>
                    <a:cubicBezTo>
                      <a:pt x="70" y="5"/>
                      <a:pt x="66" y="10"/>
                      <a:pt x="60" y="3"/>
                    </a:cubicBezTo>
                    <a:cubicBezTo>
                      <a:pt x="59" y="5"/>
                      <a:pt x="62" y="9"/>
                      <a:pt x="59" y="7"/>
                    </a:cubicBezTo>
                    <a:cubicBezTo>
                      <a:pt x="57" y="5"/>
                      <a:pt x="57" y="3"/>
                      <a:pt x="57" y="0"/>
                    </a:cubicBezTo>
                    <a:cubicBezTo>
                      <a:pt x="49" y="4"/>
                      <a:pt x="34" y="5"/>
                      <a:pt x="26" y="2"/>
                    </a:cubicBezTo>
                    <a:cubicBezTo>
                      <a:pt x="19" y="5"/>
                      <a:pt x="10" y="7"/>
                      <a:pt x="3" y="2"/>
                    </a:cubicBezTo>
                    <a:cubicBezTo>
                      <a:pt x="3" y="10"/>
                      <a:pt x="2" y="17"/>
                      <a:pt x="0" y="26"/>
                    </a:cubicBezTo>
                    <a:cubicBezTo>
                      <a:pt x="15" y="19"/>
                      <a:pt x="34" y="26"/>
                      <a:pt x="48" y="16"/>
                    </a:cubicBezTo>
                    <a:cubicBezTo>
                      <a:pt x="51" y="23"/>
                      <a:pt x="53" y="30"/>
                      <a:pt x="56" y="36"/>
                    </a:cubicBezTo>
                    <a:cubicBezTo>
                      <a:pt x="65" y="35"/>
                      <a:pt x="70" y="30"/>
                      <a:pt x="70" y="30"/>
                    </a:cubicBezTo>
                    <a:cubicBezTo>
                      <a:pt x="70" y="30"/>
                      <a:pt x="73" y="29"/>
                      <a:pt x="75" y="25"/>
                    </a:cubicBezTo>
                    <a:cubicBezTo>
                      <a:pt x="78" y="22"/>
                      <a:pt x="80" y="21"/>
                      <a:pt x="80" y="18"/>
                    </a:cubicBezTo>
                    <a:cubicBezTo>
                      <a:pt x="80" y="15"/>
                      <a:pt x="80" y="9"/>
                      <a:pt x="80" y="9"/>
                    </a:cubicBezTo>
                    <a:cubicBezTo>
                      <a:pt x="80" y="9"/>
                      <a:pt x="78" y="6"/>
                      <a:pt x="76" y="2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3">
                <a:extLst>
                  <a:ext uri="{FF2B5EF4-FFF2-40B4-BE49-F238E27FC236}">
                    <a16:creationId xmlns:a16="http://schemas.microsoft.com/office/drawing/2014/main" id="{3DF2F38D-94CE-25D6-38DB-8999F30ED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797" y="952569"/>
                <a:ext cx="186432" cy="242593"/>
              </a:xfrm>
              <a:custGeom>
                <a:avLst/>
                <a:gdLst>
                  <a:gd name="T0" fmla="*/ 163 w 62"/>
                  <a:gd name="T1" fmla="*/ 176 h 81"/>
                  <a:gd name="T2" fmla="*/ 102 w 62"/>
                  <a:gd name="T3" fmla="*/ 96 h 81"/>
                  <a:gd name="T4" fmla="*/ 83 w 62"/>
                  <a:gd name="T5" fmla="*/ 75 h 81"/>
                  <a:gd name="T6" fmla="*/ 72 w 62"/>
                  <a:gd name="T7" fmla="*/ 0 h 81"/>
                  <a:gd name="T8" fmla="*/ 54 w 62"/>
                  <a:gd name="T9" fmla="*/ 5 h 81"/>
                  <a:gd name="T10" fmla="*/ 21 w 62"/>
                  <a:gd name="T11" fmla="*/ 184 h 81"/>
                  <a:gd name="T12" fmla="*/ 115 w 62"/>
                  <a:gd name="T13" fmla="*/ 189 h 81"/>
                  <a:gd name="T14" fmla="*/ 120 w 62"/>
                  <a:gd name="T15" fmla="*/ 208 h 81"/>
                  <a:gd name="T16" fmla="*/ 123 w 62"/>
                  <a:gd name="T17" fmla="*/ 197 h 81"/>
                  <a:gd name="T18" fmla="*/ 166 w 62"/>
                  <a:gd name="T19" fmla="*/ 195 h 81"/>
                  <a:gd name="T20" fmla="*/ 163 w 62"/>
                  <a:gd name="T21" fmla="*/ 189 h 81"/>
                  <a:gd name="T22" fmla="*/ 163 w 62"/>
                  <a:gd name="T23" fmla="*/ 176 h 8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2" h="81">
                    <a:moveTo>
                      <a:pt x="61" y="66"/>
                    </a:moveTo>
                    <a:cubicBezTo>
                      <a:pt x="48" y="62"/>
                      <a:pt x="35" y="55"/>
                      <a:pt x="38" y="36"/>
                    </a:cubicBezTo>
                    <a:cubicBezTo>
                      <a:pt x="39" y="33"/>
                      <a:pt x="31" y="30"/>
                      <a:pt x="31" y="28"/>
                    </a:cubicBezTo>
                    <a:cubicBezTo>
                      <a:pt x="27" y="20"/>
                      <a:pt x="30" y="9"/>
                      <a:pt x="27" y="0"/>
                    </a:cubicBezTo>
                    <a:cubicBezTo>
                      <a:pt x="25" y="1"/>
                      <a:pt x="22" y="1"/>
                      <a:pt x="20" y="2"/>
                    </a:cubicBezTo>
                    <a:cubicBezTo>
                      <a:pt x="25" y="25"/>
                      <a:pt x="0" y="50"/>
                      <a:pt x="8" y="69"/>
                    </a:cubicBezTo>
                    <a:cubicBezTo>
                      <a:pt x="12" y="76"/>
                      <a:pt x="32" y="76"/>
                      <a:pt x="43" y="71"/>
                    </a:cubicBezTo>
                    <a:cubicBezTo>
                      <a:pt x="43" y="74"/>
                      <a:pt x="43" y="76"/>
                      <a:pt x="45" y="78"/>
                    </a:cubicBezTo>
                    <a:cubicBezTo>
                      <a:pt x="48" y="80"/>
                      <a:pt x="45" y="76"/>
                      <a:pt x="46" y="74"/>
                    </a:cubicBezTo>
                    <a:cubicBezTo>
                      <a:pt x="52" y="81"/>
                      <a:pt x="56" y="76"/>
                      <a:pt x="62" y="73"/>
                    </a:cubicBezTo>
                    <a:cubicBezTo>
                      <a:pt x="62" y="73"/>
                      <a:pt x="62" y="72"/>
                      <a:pt x="61" y="71"/>
                    </a:cubicBezTo>
                    <a:cubicBezTo>
                      <a:pt x="61" y="68"/>
                      <a:pt x="60" y="68"/>
                      <a:pt x="61" y="66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4">
                <a:extLst>
                  <a:ext uri="{FF2B5EF4-FFF2-40B4-BE49-F238E27FC236}">
                    <a16:creationId xmlns:a16="http://schemas.microsoft.com/office/drawing/2014/main" id="{B4C7E918-F546-32FF-E081-0C7A09E50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663" y="757146"/>
                <a:ext cx="371742" cy="444755"/>
              </a:xfrm>
              <a:custGeom>
                <a:avLst/>
                <a:gdLst>
                  <a:gd name="T0" fmla="*/ 99 w 124"/>
                  <a:gd name="T1" fmla="*/ 359 h 148"/>
                  <a:gd name="T2" fmla="*/ 304 w 124"/>
                  <a:gd name="T3" fmla="*/ 393 h 148"/>
                  <a:gd name="T4" fmla="*/ 310 w 124"/>
                  <a:gd name="T5" fmla="*/ 284 h 148"/>
                  <a:gd name="T6" fmla="*/ 331 w 124"/>
                  <a:gd name="T7" fmla="*/ 211 h 148"/>
                  <a:gd name="T8" fmla="*/ 320 w 124"/>
                  <a:gd name="T9" fmla="*/ 182 h 148"/>
                  <a:gd name="T10" fmla="*/ 291 w 124"/>
                  <a:gd name="T11" fmla="*/ 142 h 148"/>
                  <a:gd name="T12" fmla="*/ 278 w 124"/>
                  <a:gd name="T13" fmla="*/ 142 h 148"/>
                  <a:gd name="T14" fmla="*/ 278 w 124"/>
                  <a:gd name="T15" fmla="*/ 118 h 148"/>
                  <a:gd name="T16" fmla="*/ 232 w 124"/>
                  <a:gd name="T17" fmla="*/ 104 h 148"/>
                  <a:gd name="T18" fmla="*/ 232 w 124"/>
                  <a:gd name="T19" fmla="*/ 86 h 148"/>
                  <a:gd name="T20" fmla="*/ 219 w 124"/>
                  <a:gd name="T21" fmla="*/ 86 h 148"/>
                  <a:gd name="T22" fmla="*/ 171 w 124"/>
                  <a:gd name="T23" fmla="*/ 21 h 148"/>
                  <a:gd name="T24" fmla="*/ 168 w 124"/>
                  <a:gd name="T25" fmla="*/ 3 h 148"/>
                  <a:gd name="T26" fmla="*/ 109 w 124"/>
                  <a:gd name="T27" fmla="*/ 5 h 148"/>
                  <a:gd name="T28" fmla="*/ 85 w 124"/>
                  <a:gd name="T29" fmla="*/ 0 h 148"/>
                  <a:gd name="T30" fmla="*/ 69 w 124"/>
                  <a:gd name="T31" fmla="*/ 3 h 148"/>
                  <a:gd name="T32" fmla="*/ 69 w 124"/>
                  <a:gd name="T33" fmla="*/ 27 h 148"/>
                  <a:gd name="T34" fmla="*/ 37 w 124"/>
                  <a:gd name="T35" fmla="*/ 32 h 148"/>
                  <a:gd name="T36" fmla="*/ 5 w 124"/>
                  <a:gd name="T37" fmla="*/ 110 h 148"/>
                  <a:gd name="T38" fmla="*/ 0 w 124"/>
                  <a:gd name="T39" fmla="*/ 185 h 148"/>
                  <a:gd name="T40" fmla="*/ 24 w 124"/>
                  <a:gd name="T41" fmla="*/ 187 h 148"/>
                  <a:gd name="T42" fmla="*/ 24 w 124"/>
                  <a:gd name="T43" fmla="*/ 211 h 148"/>
                  <a:gd name="T44" fmla="*/ 88 w 124"/>
                  <a:gd name="T45" fmla="*/ 294 h 148"/>
                  <a:gd name="T46" fmla="*/ 88 w 124"/>
                  <a:gd name="T47" fmla="*/ 294 h 148"/>
                  <a:gd name="T48" fmla="*/ 99 w 124"/>
                  <a:gd name="T49" fmla="*/ 359 h 14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4" h="148">
                    <a:moveTo>
                      <a:pt x="37" y="134"/>
                    </a:moveTo>
                    <a:cubicBezTo>
                      <a:pt x="60" y="148"/>
                      <a:pt x="88" y="148"/>
                      <a:pt x="114" y="147"/>
                    </a:cubicBezTo>
                    <a:cubicBezTo>
                      <a:pt x="112" y="135"/>
                      <a:pt x="112" y="116"/>
                      <a:pt x="116" y="106"/>
                    </a:cubicBezTo>
                    <a:cubicBezTo>
                      <a:pt x="121" y="91"/>
                      <a:pt x="123" y="90"/>
                      <a:pt x="124" y="79"/>
                    </a:cubicBezTo>
                    <a:cubicBezTo>
                      <a:pt x="124" y="73"/>
                      <a:pt x="122" y="71"/>
                      <a:pt x="120" y="68"/>
                    </a:cubicBezTo>
                    <a:cubicBezTo>
                      <a:pt x="112" y="66"/>
                      <a:pt x="105" y="62"/>
                      <a:pt x="109" y="53"/>
                    </a:cubicBezTo>
                    <a:cubicBezTo>
                      <a:pt x="108" y="53"/>
                      <a:pt x="106" y="53"/>
                      <a:pt x="104" y="53"/>
                    </a:cubicBezTo>
                    <a:cubicBezTo>
                      <a:pt x="104" y="50"/>
                      <a:pt x="106" y="46"/>
                      <a:pt x="104" y="44"/>
                    </a:cubicBezTo>
                    <a:cubicBezTo>
                      <a:pt x="95" y="41"/>
                      <a:pt x="92" y="48"/>
                      <a:pt x="87" y="39"/>
                    </a:cubicBezTo>
                    <a:cubicBezTo>
                      <a:pt x="87" y="37"/>
                      <a:pt x="87" y="34"/>
                      <a:pt x="87" y="32"/>
                    </a:cubicBezTo>
                    <a:cubicBezTo>
                      <a:pt x="85" y="32"/>
                      <a:pt x="82" y="32"/>
                      <a:pt x="82" y="32"/>
                    </a:cubicBezTo>
                    <a:cubicBezTo>
                      <a:pt x="78" y="20"/>
                      <a:pt x="71" y="18"/>
                      <a:pt x="64" y="8"/>
                    </a:cubicBezTo>
                    <a:cubicBezTo>
                      <a:pt x="63" y="7"/>
                      <a:pt x="64" y="4"/>
                      <a:pt x="63" y="1"/>
                    </a:cubicBezTo>
                    <a:cubicBezTo>
                      <a:pt x="58" y="1"/>
                      <a:pt x="54" y="1"/>
                      <a:pt x="41" y="2"/>
                    </a:cubicBezTo>
                    <a:cubicBezTo>
                      <a:pt x="33" y="2"/>
                      <a:pt x="31" y="1"/>
                      <a:pt x="32" y="0"/>
                    </a:cubicBezTo>
                    <a:cubicBezTo>
                      <a:pt x="30" y="0"/>
                      <a:pt x="28" y="1"/>
                      <a:pt x="26" y="1"/>
                    </a:cubicBezTo>
                    <a:cubicBezTo>
                      <a:pt x="25" y="3"/>
                      <a:pt x="26" y="6"/>
                      <a:pt x="26" y="10"/>
                    </a:cubicBezTo>
                    <a:cubicBezTo>
                      <a:pt x="23" y="10"/>
                      <a:pt x="18" y="10"/>
                      <a:pt x="14" y="12"/>
                    </a:cubicBezTo>
                    <a:cubicBezTo>
                      <a:pt x="18" y="24"/>
                      <a:pt x="6" y="32"/>
                      <a:pt x="2" y="41"/>
                    </a:cubicBezTo>
                    <a:cubicBezTo>
                      <a:pt x="0" y="50"/>
                      <a:pt x="0" y="58"/>
                      <a:pt x="0" y="69"/>
                    </a:cubicBezTo>
                    <a:cubicBezTo>
                      <a:pt x="2" y="72"/>
                      <a:pt x="7" y="69"/>
                      <a:pt x="9" y="70"/>
                    </a:cubicBezTo>
                    <a:cubicBezTo>
                      <a:pt x="11" y="72"/>
                      <a:pt x="7" y="77"/>
                      <a:pt x="9" y="79"/>
                    </a:cubicBezTo>
                    <a:cubicBezTo>
                      <a:pt x="21" y="86"/>
                      <a:pt x="32" y="96"/>
                      <a:pt x="33" y="110"/>
                    </a:cubicBezTo>
                    <a:cubicBezTo>
                      <a:pt x="33" y="110"/>
                      <a:pt x="33" y="110"/>
                      <a:pt x="33" y="110"/>
                    </a:cubicBezTo>
                    <a:cubicBezTo>
                      <a:pt x="36" y="119"/>
                      <a:pt x="29" y="130"/>
                      <a:pt x="37" y="134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5">
                <a:extLst>
                  <a:ext uri="{FF2B5EF4-FFF2-40B4-BE49-F238E27FC236}">
                    <a16:creationId xmlns:a16="http://schemas.microsoft.com/office/drawing/2014/main" id="{766D91AF-CB3D-5DDD-BF93-3596C5EF01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648" y="252866"/>
                <a:ext cx="450358" cy="694087"/>
              </a:xfrm>
              <a:custGeom>
                <a:avLst/>
                <a:gdLst>
                  <a:gd name="T0" fmla="*/ 401 w 150"/>
                  <a:gd name="T1" fmla="*/ 417 h 231"/>
                  <a:gd name="T2" fmla="*/ 364 w 150"/>
                  <a:gd name="T3" fmla="*/ 415 h 231"/>
                  <a:gd name="T4" fmla="*/ 356 w 150"/>
                  <a:gd name="T5" fmla="*/ 396 h 231"/>
                  <a:gd name="T6" fmla="*/ 323 w 150"/>
                  <a:gd name="T7" fmla="*/ 415 h 231"/>
                  <a:gd name="T8" fmla="*/ 291 w 150"/>
                  <a:gd name="T9" fmla="*/ 393 h 231"/>
                  <a:gd name="T10" fmla="*/ 241 w 150"/>
                  <a:gd name="T11" fmla="*/ 286 h 231"/>
                  <a:gd name="T12" fmla="*/ 273 w 150"/>
                  <a:gd name="T13" fmla="*/ 198 h 231"/>
                  <a:gd name="T14" fmla="*/ 257 w 150"/>
                  <a:gd name="T15" fmla="*/ 193 h 231"/>
                  <a:gd name="T16" fmla="*/ 235 w 150"/>
                  <a:gd name="T17" fmla="*/ 128 h 231"/>
                  <a:gd name="T18" fmla="*/ 246 w 150"/>
                  <a:gd name="T19" fmla="*/ 8 h 231"/>
                  <a:gd name="T20" fmla="*/ 219 w 150"/>
                  <a:gd name="T21" fmla="*/ 0 h 231"/>
                  <a:gd name="T22" fmla="*/ 142 w 150"/>
                  <a:gd name="T23" fmla="*/ 222 h 231"/>
                  <a:gd name="T24" fmla="*/ 142 w 150"/>
                  <a:gd name="T25" fmla="*/ 222 h 231"/>
                  <a:gd name="T26" fmla="*/ 70 w 150"/>
                  <a:gd name="T27" fmla="*/ 305 h 231"/>
                  <a:gd name="T28" fmla="*/ 64 w 150"/>
                  <a:gd name="T29" fmla="*/ 332 h 231"/>
                  <a:gd name="T30" fmla="*/ 0 w 150"/>
                  <a:gd name="T31" fmla="*/ 490 h 231"/>
                  <a:gd name="T32" fmla="*/ 326 w 150"/>
                  <a:gd name="T33" fmla="*/ 618 h 231"/>
                  <a:gd name="T34" fmla="*/ 401 w 150"/>
                  <a:gd name="T35" fmla="*/ 417 h 23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50" h="231">
                    <a:moveTo>
                      <a:pt x="150" y="156"/>
                    </a:moveTo>
                    <a:cubicBezTo>
                      <a:pt x="150" y="156"/>
                      <a:pt x="138" y="157"/>
                      <a:pt x="136" y="155"/>
                    </a:cubicBezTo>
                    <a:cubicBezTo>
                      <a:pt x="136" y="154"/>
                      <a:pt x="134" y="150"/>
                      <a:pt x="133" y="148"/>
                    </a:cubicBezTo>
                    <a:cubicBezTo>
                      <a:pt x="128" y="147"/>
                      <a:pt x="126" y="159"/>
                      <a:pt x="121" y="155"/>
                    </a:cubicBezTo>
                    <a:cubicBezTo>
                      <a:pt x="117" y="150"/>
                      <a:pt x="115" y="142"/>
                      <a:pt x="109" y="147"/>
                    </a:cubicBezTo>
                    <a:cubicBezTo>
                      <a:pt x="105" y="131"/>
                      <a:pt x="107" y="102"/>
                      <a:pt x="90" y="107"/>
                    </a:cubicBezTo>
                    <a:cubicBezTo>
                      <a:pt x="90" y="95"/>
                      <a:pt x="103" y="86"/>
                      <a:pt x="102" y="74"/>
                    </a:cubicBezTo>
                    <a:cubicBezTo>
                      <a:pt x="102" y="72"/>
                      <a:pt x="98" y="72"/>
                      <a:pt x="96" y="72"/>
                    </a:cubicBezTo>
                    <a:cubicBezTo>
                      <a:pt x="98" y="62"/>
                      <a:pt x="90" y="57"/>
                      <a:pt x="88" y="48"/>
                    </a:cubicBezTo>
                    <a:cubicBezTo>
                      <a:pt x="83" y="33"/>
                      <a:pt x="84" y="17"/>
                      <a:pt x="92" y="3"/>
                    </a:cubicBezTo>
                    <a:cubicBezTo>
                      <a:pt x="89" y="2"/>
                      <a:pt x="85" y="1"/>
                      <a:pt x="82" y="0"/>
                    </a:cubicBezTo>
                    <a:cubicBezTo>
                      <a:pt x="68" y="25"/>
                      <a:pt x="60" y="55"/>
                      <a:pt x="53" y="83"/>
                    </a:cubicBezTo>
                    <a:cubicBezTo>
                      <a:pt x="53" y="83"/>
                      <a:pt x="53" y="83"/>
                      <a:pt x="53" y="83"/>
                    </a:cubicBezTo>
                    <a:cubicBezTo>
                      <a:pt x="47" y="96"/>
                      <a:pt x="36" y="104"/>
                      <a:pt x="26" y="114"/>
                    </a:cubicBezTo>
                    <a:cubicBezTo>
                      <a:pt x="22" y="117"/>
                      <a:pt x="26" y="121"/>
                      <a:pt x="24" y="124"/>
                    </a:cubicBezTo>
                    <a:cubicBezTo>
                      <a:pt x="17" y="145"/>
                      <a:pt x="1" y="161"/>
                      <a:pt x="0" y="183"/>
                    </a:cubicBezTo>
                    <a:cubicBezTo>
                      <a:pt x="122" y="231"/>
                      <a:pt x="122" y="231"/>
                      <a:pt x="122" y="231"/>
                    </a:cubicBezTo>
                    <a:lnTo>
                      <a:pt x="150" y="156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8">
                <a:extLst>
                  <a:ext uri="{FF2B5EF4-FFF2-40B4-BE49-F238E27FC236}">
                    <a16:creationId xmlns:a16="http://schemas.microsoft.com/office/drawing/2014/main" id="{3B97EB0C-8B93-C159-D0C6-247375FD96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6697" y="1876895"/>
                <a:ext cx="336926" cy="405446"/>
              </a:xfrm>
              <a:custGeom>
                <a:avLst/>
                <a:gdLst>
                  <a:gd name="T0" fmla="*/ 246 w 112"/>
                  <a:gd name="T1" fmla="*/ 166 h 135"/>
                  <a:gd name="T2" fmla="*/ 246 w 112"/>
                  <a:gd name="T3" fmla="*/ 128 h 135"/>
                  <a:gd name="T4" fmla="*/ 220 w 112"/>
                  <a:gd name="T5" fmla="*/ 120 h 135"/>
                  <a:gd name="T6" fmla="*/ 145 w 112"/>
                  <a:gd name="T7" fmla="*/ 37 h 135"/>
                  <a:gd name="T8" fmla="*/ 153 w 112"/>
                  <a:gd name="T9" fmla="*/ 8 h 135"/>
                  <a:gd name="T10" fmla="*/ 86 w 112"/>
                  <a:gd name="T11" fmla="*/ 5 h 135"/>
                  <a:gd name="T12" fmla="*/ 0 w 112"/>
                  <a:gd name="T13" fmla="*/ 0 h 135"/>
                  <a:gd name="T14" fmla="*/ 29 w 112"/>
                  <a:gd name="T15" fmla="*/ 217 h 135"/>
                  <a:gd name="T16" fmla="*/ 21 w 112"/>
                  <a:gd name="T17" fmla="*/ 286 h 135"/>
                  <a:gd name="T18" fmla="*/ 158 w 112"/>
                  <a:gd name="T19" fmla="*/ 337 h 135"/>
                  <a:gd name="T20" fmla="*/ 171 w 112"/>
                  <a:gd name="T21" fmla="*/ 324 h 135"/>
                  <a:gd name="T22" fmla="*/ 273 w 112"/>
                  <a:gd name="T23" fmla="*/ 324 h 135"/>
                  <a:gd name="T24" fmla="*/ 279 w 112"/>
                  <a:gd name="T25" fmla="*/ 321 h 135"/>
                  <a:gd name="T26" fmla="*/ 276 w 112"/>
                  <a:gd name="T27" fmla="*/ 310 h 135"/>
                  <a:gd name="T28" fmla="*/ 292 w 112"/>
                  <a:gd name="T29" fmla="*/ 241 h 135"/>
                  <a:gd name="T30" fmla="*/ 300 w 112"/>
                  <a:gd name="T31" fmla="*/ 227 h 135"/>
                  <a:gd name="T32" fmla="*/ 273 w 112"/>
                  <a:gd name="T33" fmla="*/ 179 h 135"/>
                  <a:gd name="T34" fmla="*/ 246 w 112"/>
                  <a:gd name="T35" fmla="*/ 166 h 13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12" h="135">
                    <a:moveTo>
                      <a:pt x="92" y="62"/>
                    </a:moveTo>
                    <a:cubicBezTo>
                      <a:pt x="90" y="58"/>
                      <a:pt x="94" y="52"/>
                      <a:pt x="92" y="48"/>
                    </a:cubicBezTo>
                    <a:cubicBezTo>
                      <a:pt x="90" y="45"/>
                      <a:pt x="85" y="45"/>
                      <a:pt x="82" y="45"/>
                    </a:cubicBezTo>
                    <a:cubicBezTo>
                      <a:pt x="80" y="31"/>
                      <a:pt x="68" y="19"/>
                      <a:pt x="54" y="14"/>
                    </a:cubicBezTo>
                    <a:cubicBezTo>
                      <a:pt x="50" y="12"/>
                      <a:pt x="59" y="3"/>
                      <a:pt x="57" y="3"/>
                    </a:cubicBezTo>
                    <a:cubicBezTo>
                      <a:pt x="49" y="1"/>
                      <a:pt x="41" y="1"/>
                      <a:pt x="32" y="2"/>
                    </a:cubicBezTo>
                    <a:cubicBezTo>
                      <a:pt x="22" y="3"/>
                      <a:pt x="0" y="0"/>
                      <a:pt x="0" y="0"/>
                    </a:cubicBezTo>
                    <a:cubicBezTo>
                      <a:pt x="2" y="27"/>
                      <a:pt x="4" y="53"/>
                      <a:pt x="11" y="81"/>
                    </a:cubicBezTo>
                    <a:cubicBezTo>
                      <a:pt x="12" y="89"/>
                      <a:pt x="10" y="98"/>
                      <a:pt x="8" y="107"/>
                    </a:cubicBezTo>
                    <a:cubicBezTo>
                      <a:pt x="19" y="122"/>
                      <a:pt x="41" y="119"/>
                      <a:pt x="59" y="126"/>
                    </a:cubicBezTo>
                    <a:cubicBezTo>
                      <a:pt x="61" y="124"/>
                      <a:pt x="66" y="126"/>
                      <a:pt x="64" y="121"/>
                    </a:cubicBezTo>
                    <a:cubicBezTo>
                      <a:pt x="78" y="119"/>
                      <a:pt x="90" y="135"/>
                      <a:pt x="102" y="121"/>
                    </a:cubicBezTo>
                    <a:cubicBezTo>
                      <a:pt x="103" y="120"/>
                      <a:pt x="103" y="120"/>
                      <a:pt x="104" y="120"/>
                    </a:cubicBezTo>
                    <a:cubicBezTo>
                      <a:pt x="103" y="119"/>
                      <a:pt x="103" y="117"/>
                      <a:pt x="103" y="116"/>
                    </a:cubicBezTo>
                    <a:cubicBezTo>
                      <a:pt x="102" y="99"/>
                      <a:pt x="109" y="90"/>
                      <a:pt x="109" y="90"/>
                    </a:cubicBezTo>
                    <a:cubicBezTo>
                      <a:pt x="109" y="90"/>
                      <a:pt x="110" y="88"/>
                      <a:pt x="112" y="85"/>
                    </a:cubicBezTo>
                    <a:cubicBezTo>
                      <a:pt x="109" y="79"/>
                      <a:pt x="107" y="73"/>
                      <a:pt x="102" y="67"/>
                    </a:cubicBezTo>
                    <a:cubicBezTo>
                      <a:pt x="99" y="65"/>
                      <a:pt x="94" y="64"/>
                      <a:pt x="92" y="62"/>
                    </a:cubicBez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8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D4C63011-9FE2-C85C-2400-AE788E26E0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15123455" y="11445695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Icono de ubicación, punto de referencia, mapa png | PNGEgg">
              <a:extLst>
                <a:ext uri="{FF2B5EF4-FFF2-40B4-BE49-F238E27FC236}">
                  <a16:creationId xmlns:a16="http://schemas.microsoft.com/office/drawing/2014/main" id="{B1C468E7-4AF3-0042-FFA6-B42054D377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758" b="95508" l="10000" r="90000">
                          <a14:foregroundMark x1="48889" y1="95703" x2="48889" y2="95703"/>
                          <a14:foregroundMark x1="50111" y1="8203" x2="50111" y2="8203"/>
                          <a14:foregroundMark x1="50333" y1="1758" x2="50333" y2="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7" r="29533"/>
            <a:stretch/>
          </p:blipFill>
          <p:spPr bwMode="auto">
            <a:xfrm>
              <a:off x="16746232" y="10587226"/>
              <a:ext cx="229318" cy="290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Elipse 1346">
            <a:extLst>
              <a:ext uri="{FF2B5EF4-FFF2-40B4-BE49-F238E27FC236}">
                <a16:creationId xmlns:a16="http://schemas.microsoft.com/office/drawing/2014/main" id="{D608776D-2F93-D07E-8238-D28337345B09}"/>
              </a:ext>
            </a:extLst>
          </p:cNvPr>
          <p:cNvSpPr/>
          <p:nvPr/>
        </p:nvSpPr>
        <p:spPr>
          <a:xfrm>
            <a:off x="2727913" y="2062050"/>
            <a:ext cx="354751" cy="3381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1347">
            <a:extLst>
              <a:ext uri="{FF2B5EF4-FFF2-40B4-BE49-F238E27FC236}">
                <a16:creationId xmlns:a16="http://schemas.microsoft.com/office/drawing/2014/main" id="{AEDB6C0A-4506-B533-BA20-4346D9397AD7}"/>
              </a:ext>
            </a:extLst>
          </p:cNvPr>
          <p:cNvSpPr txBox="1"/>
          <p:nvPr/>
        </p:nvSpPr>
        <p:spPr>
          <a:xfrm>
            <a:off x="2750688" y="2022235"/>
            <a:ext cx="312558" cy="40011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76" name="CuadroTexto 360">
            <a:extLst>
              <a:ext uri="{FF2B5EF4-FFF2-40B4-BE49-F238E27FC236}">
                <a16:creationId xmlns:a16="http://schemas.microsoft.com/office/drawing/2014/main" id="{61A9E9B9-A77D-68DA-3EBB-F8655E024678}"/>
              </a:ext>
            </a:extLst>
          </p:cNvPr>
          <p:cNvSpPr txBox="1"/>
          <p:nvPr/>
        </p:nvSpPr>
        <p:spPr>
          <a:xfrm>
            <a:off x="7937500" y="6430151"/>
            <a:ext cx="48358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January</a:t>
            </a: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2020-May 2024, TOTAL  =  194 </a:t>
            </a:r>
            <a:r>
              <a:rPr kumimoji="0" lang="es-ES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</a:t>
            </a:r>
            <a:endParaRPr kumimoji="0" lang="es-E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</a:t>
            </a: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Rectángulo: una sola esquina cortada 16">
            <a:extLst>
              <a:ext uri="{FF2B5EF4-FFF2-40B4-BE49-F238E27FC236}">
                <a16:creationId xmlns:a16="http://schemas.microsoft.com/office/drawing/2014/main" id="{0B1211EE-4141-C842-9A15-9D0CAB572987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Rectángulo: una sola esquina cortada 17">
            <a:extLst>
              <a:ext uri="{FF2B5EF4-FFF2-40B4-BE49-F238E27FC236}">
                <a16:creationId xmlns:a16="http://schemas.microsoft.com/office/drawing/2014/main" id="{62F5781B-3A83-870A-A84B-BD42583FCD0B}"/>
              </a:ext>
            </a:extLst>
          </p:cNvPr>
          <p:cNvSpPr/>
          <p:nvPr/>
        </p:nvSpPr>
        <p:spPr>
          <a:xfrm rot="10800000" flipH="1">
            <a:off x="0" y="0"/>
            <a:ext cx="345281" cy="412956"/>
          </a:xfrm>
          <a:prstGeom prst="snip1Rect">
            <a:avLst>
              <a:gd name="adj" fmla="val 37816"/>
            </a:avLst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CuadroTexto 18">
            <a:extLst>
              <a:ext uri="{FF2B5EF4-FFF2-40B4-BE49-F238E27FC236}">
                <a16:creationId xmlns:a16="http://schemas.microsoft.com/office/drawing/2014/main" id="{FB4AF9A5-A0F7-D301-6022-8EE22AE19493}"/>
              </a:ext>
            </a:extLst>
          </p:cNvPr>
          <p:cNvSpPr txBox="1"/>
          <p:nvPr/>
        </p:nvSpPr>
        <p:spPr>
          <a:xfrm>
            <a:off x="370155" y="19047"/>
            <a:ext cx="7868969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RESULTS: PPGL Liquid Biopsy Cohort (recruiting is still ongoing…)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2" name="Tabla 21">
            <a:extLst>
              <a:ext uri="{FF2B5EF4-FFF2-40B4-BE49-F238E27FC236}">
                <a16:creationId xmlns:a16="http://schemas.microsoft.com/office/drawing/2014/main" id="{1E813125-765A-04E5-3FE7-891336725DB9}"/>
              </a:ext>
            </a:extLst>
          </p:cNvPr>
          <p:cNvGraphicFramePr>
            <a:graphicFrameLocks noGrp="1"/>
          </p:cNvGraphicFramePr>
          <p:nvPr/>
        </p:nvGraphicFramePr>
        <p:xfrm>
          <a:off x="4851703" y="578373"/>
          <a:ext cx="7136236" cy="5604423"/>
        </p:xfrm>
        <a:graphic>
          <a:graphicData uri="http://schemas.openxmlformats.org/drawingml/2006/table">
            <a:tbl>
              <a:tblPr/>
              <a:tblGrid>
                <a:gridCol w="3166933">
                  <a:extLst>
                    <a:ext uri="{9D8B030D-6E8A-4147-A177-3AD203B41FA5}">
                      <a16:colId xmlns:a16="http://schemas.microsoft.com/office/drawing/2014/main" val="2060420001"/>
                    </a:ext>
                  </a:extLst>
                </a:gridCol>
                <a:gridCol w="2014503">
                  <a:extLst>
                    <a:ext uri="{9D8B030D-6E8A-4147-A177-3AD203B41FA5}">
                      <a16:colId xmlns:a16="http://schemas.microsoft.com/office/drawing/2014/main" val="1096721502"/>
                    </a:ext>
                  </a:extLst>
                </a:gridCol>
                <a:gridCol w="1316054">
                  <a:extLst>
                    <a:ext uri="{9D8B030D-6E8A-4147-A177-3AD203B41FA5}">
                      <a16:colId xmlns:a16="http://schemas.microsoft.com/office/drawing/2014/main" val="1171226009"/>
                    </a:ext>
                  </a:extLst>
                </a:gridCol>
                <a:gridCol w="638746">
                  <a:extLst>
                    <a:ext uri="{9D8B030D-6E8A-4147-A177-3AD203B41FA5}">
                      <a16:colId xmlns:a16="http://schemas.microsoft.com/office/drawing/2014/main" val="2744281998"/>
                    </a:ext>
                  </a:extLst>
                </a:gridCol>
              </a:tblGrid>
              <a:tr h="22185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CENTER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CONTACT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15957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National Institutes of Health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Pacak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Bethesda, MD (USA)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4331519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Universitätsklinikum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Würzburg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Faßnacht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Würzburg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Germany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117524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University of Texas Health San Antonio 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Dahia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Antonio, TX (USA)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921063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Vall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d’Hebron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Hospital 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Capdevila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Barcelona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5637"/>
                  </a:ext>
                </a:extLst>
              </a:tr>
              <a:tr h="4342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Barts Health NHS Trust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Lim,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Akker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Drake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London (United Kingdom)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548177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Hospital Universitario La Fe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Del Olmo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Valencia (Spain)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07253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Ludwig-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Maximilians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Munich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Kroiss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Munich (Germany)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108271"/>
                  </a:ext>
                </a:extLst>
              </a:tr>
              <a:tr h="43428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Universitätsklinikum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Carl Gustav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Carus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Bechmann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Pamporaki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Eisenhofer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Dresden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Germany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896365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Istituto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Oncologico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Veneto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Opocher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Schiavi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Padova (Italy)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515874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Turin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Bioletto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Parasiliti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Torino (Italy)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456426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Florence</a:t>
                      </a:r>
                    </a:p>
                  </a:txBody>
                  <a:tcPr marL="8118" marR="8118" marT="81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Rapizzi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Canu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Florence (Italy)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731076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Hospital Universitario Central de Asturias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Menéndez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Oviedo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003161"/>
                  </a:ext>
                </a:extLst>
              </a:tr>
              <a:tr h="40406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</a:t>
                      </a:r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Hospital </a:t>
                      </a:r>
                      <a:r>
                        <a:rPr lang="pt-BR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Universitario</a:t>
                      </a:r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Reina Sofia Córdoba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Herrera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Córdoba (Spain)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349609"/>
                  </a:ext>
                </a:extLst>
              </a:tr>
              <a:tr h="404061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Endocrinologie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Campus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Brugge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AZ Sint Jan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Van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Caenegem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Brugge (Belgium)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55862"/>
                  </a:ext>
                </a:extLst>
              </a:tr>
              <a:tr h="22185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Centro Ambulatorio Beasain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Perez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Ciriza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Beasain (Spain)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365991"/>
                  </a:ext>
                </a:extLst>
              </a:tr>
              <a:tr h="43428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Hospital Universitario de Gran Canaria   Dr. Negrín 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Saura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 Palmas de Gran Canaria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922821"/>
                  </a:ext>
                </a:extLst>
              </a:tr>
              <a:tr h="339562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 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 Universitario Virgen Rocío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Bernal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Sevilla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483668"/>
                  </a:ext>
                </a:extLst>
              </a:tr>
              <a:tr h="339562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Hospital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Universitari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Clínic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Hanzu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Barcelona (</a:t>
                      </a:r>
                      <a:r>
                        <a:rPr lang="es-E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Spain</a:t>
                      </a:r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118" marR="8118" marT="811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946758"/>
                  </a:ext>
                </a:extLst>
              </a:tr>
            </a:tbl>
          </a:graphicData>
        </a:graphic>
      </p:graphicFrame>
      <p:pic>
        <p:nvPicPr>
          <p:cNvPr id="183" name="Picture 4" descr="Icono de ubicación, punto de referencia, mapa png | PNGEgg">
            <a:extLst>
              <a:ext uri="{FF2B5EF4-FFF2-40B4-BE49-F238E27FC236}">
                <a16:creationId xmlns:a16="http://schemas.microsoft.com/office/drawing/2014/main" id="{DB5484A5-8D31-9974-6D2A-C958C93320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8" b="95508" l="10000" r="90000">
                        <a14:foregroundMark x1="48889" y1="95703" x2="48889" y2="95703"/>
                        <a14:foregroundMark x1="50111" y1="8203" x2="50111" y2="8203"/>
                        <a14:foregroundMark x1="50333" y1="1758" x2="50333" y2="1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67" r="29533"/>
          <a:stretch/>
        </p:blipFill>
        <p:spPr bwMode="auto">
          <a:xfrm>
            <a:off x="1053867" y="5648012"/>
            <a:ext cx="225595" cy="28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CuadroTexto 38">
            <a:extLst>
              <a:ext uri="{FF2B5EF4-FFF2-40B4-BE49-F238E27FC236}">
                <a16:creationId xmlns:a16="http://schemas.microsoft.com/office/drawing/2014/main" id="{664CF308-84D4-A559-F34E-6D1560615404}"/>
              </a:ext>
            </a:extLst>
          </p:cNvPr>
          <p:cNvSpPr txBox="1"/>
          <p:nvPr/>
        </p:nvSpPr>
        <p:spPr>
          <a:xfrm>
            <a:off x="696932" y="1114845"/>
            <a:ext cx="1669245" cy="817245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centers and 6 </a:t>
            </a:r>
            <a:r>
              <a:rPr kumimoji="0" lang="es-ES" sz="1400" b="1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countries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participating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</a:t>
            </a:r>
            <a:endParaRPr kumimoji="0" lang="es-ES" sz="1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75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una sola esquina cortada 4">
            <a:extLst>
              <a:ext uri="{FF2B5EF4-FFF2-40B4-BE49-F238E27FC236}">
                <a16:creationId xmlns:a16="http://schemas.microsoft.com/office/drawing/2014/main" id="{FD97A427-4A6C-396F-56EF-221949D444B5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2B7BD4B6-849D-5C2F-0D80-250C9A32EF97}"/>
              </a:ext>
            </a:extLst>
          </p:cNvPr>
          <p:cNvSpPr/>
          <p:nvPr/>
        </p:nvSpPr>
        <p:spPr>
          <a:xfrm rot="10800000" flipH="1">
            <a:off x="0" y="0"/>
            <a:ext cx="345281" cy="412956"/>
          </a:xfrm>
          <a:prstGeom prst="snip1Rect">
            <a:avLst>
              <a:gd name="adj" fmla="val 37816"/>
            </a:avLst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7A07034-973F-FB8F-BC77-2BED23602135}"/>
              </a:ext>
            </a:extLst>
          </p:cNvPr>
          <p:cNvSpPr txBox="1"/>
          <p:nvPr/>
        </p:nvSpPr>
        <p:spPr>
          <a:xfrm>
            <a:off x="370155" y="19047"/>
            <a:ext cx="11301145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CuadroTexto 49">
            <a:extLst>
              <a:ext uri="{FF2B5EF4-FFF2-40B4-BE49-F238E27FC236}">
                <a16:creationId xmlns:a16="http://schemas.microsoft.com/office/drawing/2014/main" id="{CCE07A6D-593A-517A-44A6-17E1ACD511B0}"/>
              </a:ext>
            </a:extLst>
          </p:cNvPr>
          <p:cNvSpPr txBox="1"/>
          <p:nvPr/>
        </p:nvSpPr>
        <p:spPr>
          <a:xfrm>
            <a:off x="-1808540" y="651591"/>
            <a:ext cx="15658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Detectable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ctDNA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plasma from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mPPGL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patients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276DA15A-F570-5233-3755-A0D8FD72D223}"/>
              </a:ext>
            </a:extLst>
          </p:cNvPr>
          <p:cNvSpPr/>
          <p:nvPr/>
        </p:nvSpPr>
        <p:spPr>
          <a:xfrm>
            <a:off x="8125435" y="1367602"/>
            <a:ext cx="3868064" cy="2320839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CuadroTexto 49">
            <a:extLst>
              <a:ext uri="{FF2B5EF4-FFF2-40B4-BE49-F238E27FC236}">
                <a16:creationId xmlns:a16="http://schemas.microsoft.com/office/drawing/2014/main" id="{10DFE8E0-7317-61D1-B1EF-3A43D881A71D}"/>
              </a:ext>
            </a:extLst>
          </p:cNvPr>
          <p:cNvSpPr txBox="1"/>
          <p:nvPr/>
        </p:nvSpPr>
        <p:spPr>
          <a:xfrm>
            <a:off x="240129" y="1666759"/>
            <a:ext cx="4216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143 metastatic PPGL patients</a:t>
            </a:r>
          </a:p>
        </p:txBody>
      </p:sp>
      <p:graphicFrame>
        <p:nvGraphicFramePr>
          <p:cNvPr id="33" name="Gráfico 32">
            <a:extLst>
              <a:ext uri="{FF2B5EF4-FFF2-40B4-BE49-F238E27FC236}">
                <a16:creationId xmlns:a16="http://schemas.microsoft.com/office/drawing/2014/main" id="{FB0F54DA-6A7D-BE57-9261-42E7B4BE5F5D}"/>
              </a:ext>
            </a:extLst>
          </p:cNvPr>
          <p:cNvGraphicFramePr>
            <a:graphicFrameLocks/>
          </p:cNvGraphicFramePr>
          <p:nvPr/>
        </p:nvGraphicFramePr>
        <p:xfrm>
          <a:off x="-155772" y="2246707"/>
          <a:ext cx="5008140" cy="366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CuadroTexto 49">
            <a:extLst>
              <a:ext uri="{FF2B5EF4-FFF2-40B4-BE49-F238E27FC236}">
                <a16:creationId xmlns:a16="http://schemas.microsoft.com/office/drawing/2014/main" id="{CD9F909D-CD1A-EF95-BF91-1A4478348CFC}"/>
              </a:ext>
            </a:extLst>
          </p:cNvPr>
          <p:cNvSpPr txBox="1"/>
          <p:nvPr/>
        </p:nvSpPr>
        <p:spPr>
          <a:xfrm>
            <a:off x="1886796" y="2600156"/>
            <a:ext cx="2139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18.8%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Detectable TF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(N=27)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CuadroTexto 49">
            <a:extLst>
              <a:ext uri="{FF2B5EF4-FFF2-40B4-BE49-F238E27FC236}">
                <a16:creationId xmlns:a16="http://schemas.microsoft.com/office/drawing/2014/main" id="{7A5614E0-3637-B279-E02F-BD2A9F76B741}"/>
              </a:ext>
            </a:extLst>
          </p:cNvPr>
          <p:cNvSpPr txBox="1"/>
          <p:nvPr/>
        </p:nvSpPr>
        <p:spPr>
          <a:xfrm>
            <a:off x="1277536" y="4298583"/>
            <a:ext cx="19800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81.1%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Undetectable TF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(N=116)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E4A9C582-468F-C8B9-44B8-EE8FD49F67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098" b="6628"/>
          <a:stretch/>
        </p:blipFill>
        <p:spPr>
          <a:xfrm>
            <a:off x="4318561" y="4231643"/>
            <a:ext cx="7873439" cy="2223583"/>
          </a:xfrm>
          <a:prstGeom prst="rect">
            <a:avLst/>
          </a:prstGeom>
        </p:spPr>
      </p:pic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68380DBF-F3FE-B6B9-0D51-779AAC2FC3A8}"/>
              </a:ext>
            </a:extLst>
          </p:cNvPr>
          <p:cNvCxnSpPr/>
          <p:nvPr/>
        </p:nvCxnSpPr>
        <p:spPr>
          <a:xfrm flipV="1">
            <a:off x="3706887" y="2639032"/>
            <a:ext cx="575236" cy="191491"/>
          </a:xfrm>
          <a:prstGeom prst="straightConnector1">
            <a:avLst/>
          </a:prstGeom>
          <a:ln w="38100">
            <a:solidFill>
              <a:srgbClr val="FF9999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386E67E6-9410-6028-62FA-B9216F8D6E9E}"/>
              </a:ext>
            </a:extLst>
          </p:cNvPr>
          <p:cNvCxnSpPr>
            <a:cxnSpLocks/>
          </p:cNvCxnSpPr>
          <p:nvPr/>
        </p:nvCxnSpPr>
        <p:spPr>
          <a:xfrm>
            <a:off x="3706887" y="5375801"/>
            <a:ext cx="575236" cy="275821"/>
          </a:xfrm>
          <a:prstGeom prst="straightConnector1">
            <a:avLst/>
          </a:prstGeom>
          <a:ln w="38100">
            <a:solidFill>
              <a:srgbClr val="4472C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9" name="Picture 2">
            <a:extLst>
              <a:ext uri="{FF2B5EF4-FFF2-40B4-BE49-F238E27FC236}">
                <a16:creationId xmlns:a16="http://schemas.microsoft.com/office/drawing/2014/main" id="{628D90C2-9101-1C29-F142-15A2952F6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636" y="1856427"/>
            <a:ext cx="7511288" cy="2224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C83C62-07D3-706A-38FB-B3621366CD60}"/>
              </a:ext>
            </a:extLst>
          </p:cNvPr>
          <p:cNvSpPr txBox="1"/>
          <p:nvPr/>
        </p:nvSpPr>
        <p:spPr>
          <a:xfrm>
            <a:off x="-1" y="6455226"/>
            <a:ext cx="2598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Confidential, unpublished</a:t>
            </a:r>
          </a:p>
        </p:txBody>
      </p:sp>
    </p:spTree>
    <p:extLst>
      <p:ext uri="{BB962C8B-B14F-4D97-AF65-F5344CB8AC3E}">
        <p14:creationId xmlns:p14="http://schemas.microsoft.com/office/powerpoint/2010/main" val="2703027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ED5A4A-0530-9885-B462-43FC9BC7AAC3}"/>
              </a:ext>
            </a:extLst>
          </p:cNvPr>
          <p:cNvSpPr txBox="1"/>
          <p:nvPr/>
        </p:nvSpPr>
        <p:spPr>
          <a:xfrm>
            <a:off x="12192000" y="685800"/>
            <a:ext cx="6094800" cy="567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Valor pronóstico TF. KM de pacientes clasificados en dos grupos: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detectable y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no detectable (0 y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not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enough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cfDNA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, dentro de la misma categoría), los cuales se encuentran en la columna F llamada 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Coded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TF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anytime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. </a:t>
            </a: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45720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</a:t>
            </a: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KM diferenciando tres grupos utilizando los valores de la columna E (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TF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anytime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):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-negative -&gt; Incluyendo 0 o No</a:t>
            </a:r>
          </a:p>
          <a:p>
            <a:pPr marL="1143000" marR="0" lvl="2" indent="-2286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-positive (2-10) -&gt; TF desde 2 a 10</a:t>
            </a:r>
          </a:p>
          <a:p>
            <a:pPr marL="1143000" marR="0" lvl="2" indent="-2286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-positive (&gt;10) -&gt; Valores mayores a 10</a:t>
            </a: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KM de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overall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survival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con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detectable (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Coded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TF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anytime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, columna F) analizando si el tratamiento recibido desde el momento de la muestra de plasma contribuye a un mejor o peor pronóstico, ver columna N denominada 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Coded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Treatments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Tratamiento clase 1 (codificada como 1)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Tratamiento clase 2 (codificada como 2)</a:t>
            </a:r>
          </a:p>
          <a:p>
            <a:pPr marL="1143000" marR="0" lvl="2" indent="-2286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NA (codificada como 3)</a:t>
            </a:r>
          </a:p>
          <a:p>
            <a:pPr marL="137160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</a:t>
            </a: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Análisis multivariado con las variables: 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Sex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(columna G)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SDHB 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mutation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(yes/no) (columna H)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Tumor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Type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(PHEO, PGL, PPGL (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both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PHEO/PGL), NA) (columna I)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Metastasis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location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(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liver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,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not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liver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) (columna J)</a:t>
            </a:r>
          </a:p>
          <a:p>
            <a:pPr marL="1143000" marR="0" lvl="2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§"/>
              <a:tabLst/>
              <a:defRPr/>
            </a:pP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TF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ctDNA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detectable/non-detectable (0,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not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enough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) 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at </a:t>
            </a:r>
            <a:r>
              <a:rPr kumimoji="0" lang="es-ES" sz="12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any</a:t>
            </a: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time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 (columna F)</a:t>
            </a:r>
          </a:p>
        </p:txBody>
      </p:sp>
      <p:sp>
        <p:nvSpPr>
          <p:cNvPr id="2" name="Rectángulo: una sola esquina cortada 16">
            <a:extLst>
              <a:ext uri="{FF2B5EF4-FFF2-40B4-BE49-F238E27FC236}">
                <a16:creationId xmlns:a16="http://schemas.microsoft.com/office/drawing/2014/main" id="{7BDA7793-DDAD-6DE9-51CB-E4E56A9F2F4E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: una sola esquina cortada 17">
            <a:extLst>
              <a:ext uri="{FF2B5EF4-FFF2-40B4-BE49-F238E27FC236}">
                <a16:creationId xmlns:a16="http://schemas.microsoft.com/office/drawing/2014/main" id="{B366312C-84EC-EA41-D4C4-2C6A0A0381D2}"/>
              </a:ext>
            </a:extLst>
          </p:cNvPr>
          <p:cNvSpPr/>
          <p:nvPr/>
        </p:nvSpPr>
        <p:spPr>
          <a:xfrm rot="10800000" flipH="1">
            <a:off x="0" y="0"/>
            <a:ext cx="345281" cy="412956"/>
          </a:xfrm>
          <a:prstGeom prst="snip1Rect">
            <a:avLst>
              <a:gd name="adj" fmla="val 37816"/>
            </a:avLst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18">
            <a:extLst>
              <a:ext uri="{FF2B5EF4-FFF2-40B4-BE49-F238E27FC236}">
                <a16:creationId xmlns:a16="http://schemas.microsoft.com/office/drawing/2014/main" id="{F53DECAC-D46B-A952-03D2-B590C3304CE5}"/>
              </a:ext>
            </a:extLst>
          </p:cNvPr>
          <p:cNvSpPr txBox="1"/>
          <p:nvPr/>
        </p:nvSpPr>
        <p:spPr>
          <a:xfrm>
            <a:off x="370155" y="19047"/>
            <a:ext cx="7868969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C99F4E-B9E5-0E34-88A5-947F636309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310"/>
          <a:stretch/>
        </p:blipFill>
        <p:spPr>
          <a:xfrm>
            <a:off x="-5372471" y="2280495"/>
            <a:ext cx="4770645" cy="3159061"/>
          </a:xfrm>
          <a:prstGeom prst="rect">
            <a:avLst/>
          </a:prstGeom>
        </p:spPr>
      </p:pic>
      <p:sp>
        <p:nvSpPr>
          <p:cNvPr id="11" name="CuadroTexto 49">
            <a:extLst>
              <a:ext uri="{FF2B5EF4-FFF2-40B4-BE49-F238E27FC236}">
                <a16:creationId xmlns:a16="http://schemas.microsoft.com/office/drawing/2014/main" id="{536D5206-805C-157F-AF7A-9FAA2A3AB374}"/>
              </a:ext>
            </a:extLst>
          </p:cNvPr>
          <p:cNvSpPr txBox="1"/>
          <p:nvPr/>
        </p:nvSpPr>
        <p:spPr>
          <a:xfrm>
            <a:off x="692972" y="733335"/>
            <a:ext cx="11091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Prognostic value of detectable TF at baseline in </a:t>
            </a:r>
            <a:r>
              <a:rPr kumimoji="0" lang="en-GB" sz="32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mPPGL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patients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F5AD74-4EE5-BC59-1400-D9CE1491CA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337" t="44456" r="1705" b="1299"/>
          <a:stretch/>
        </p:blipFill>
        <p:spPr>
          <a:xfrm>
            <a:off x="352826" y="1903540"/>
            <a:ext cx="6114252" cy="41010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6EF63A-1845-7F4C-6A1C-947F6EBF15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28" b="57708"/>
          <a:stretch/>
        </p:blipFill>
        <p:spPr>
          <a:xfrm>
            <a:off x="12568501" y="3080625"/>
            <a:ext cx="3741273" cy="18873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4897BC-3514-0930-DB60-FE059D9EE3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1" b="63827"/>
          <a:stretch/>
        </p:blipFill>
        <p:spPr>
          <a:xfrm>
            <a:off x="-5857986" y="1696425"/>
            <a:ext cx="3416189" cy="1396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170AA6C-0548-65D0-1B69-2DED5F45C5C2}"/>
              </a:ext>
            </a:extLst>
          </p:cNvPr>
          <p:cNvSpPr txBox="1"/>
          <p:nvPr/>
        </p:nvSpPr>
        <p:spPr>
          <a:xfrm>
            <a:off x="5984858" y="3327826"/>
            <a:ext cx="6018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 Fraction                    24-months OS        HR (95% CI)         p-value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Non-detectable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(n=116)             85%                       Ref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Detectable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(n=27)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24%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10.9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(4.03-29.3)        &lt;0.001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FF9123-A7FD-B925-FACE-2B79B74A44F8}"/>
              </a:ext>
            </a:extLst>
          </p:cNvPr>
          <p:cNvCxnSpPr>
            <a:cxnSpLocks/>
          </p:cNvCxnSpPr>
          <p:nvPr/>
        </p:nvCxnSpPr>
        <p:spPr>
          <a:xfrm flipH="1">
            <a:off x="3413741" y="3987165"/>
            <a:ext cx="263513" cy="1716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1F95C33-6E3E-7058-3ADA-C4BB1B63BAE8}"/>
              </a:ext>
            </a:extLst>
          </p:cNvPr>
          <p:cNvSpPr txBox="1"/>
          <p:nvPr/>
        </p:nvSpPr>
        <p:spPr>
          <a:xfrm>
            <a:off x="-1" y="6455226"/>
            <a:ext cx="2598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Confidential, unpublished</a:t>
            </a:r>
          </a:p>
        </p:txBody>
      </p:sp>
    </p:spTree>
    <p:extLst>
      <p:ext uri="{BB962C8B-B14F-4D97-AF65-F5344CB8AC3E}">
        <p14:creationId xmlns:p14="http://schemas.microsoft.com/office/powerpoint/2010/main" val="1578572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una sola esquina cortada 4">
            <a:extLst>
              <a:ext uri="{FF2B5EF4-FFF2-40B4-BE49-F238E27FC236}">
                <a16:creationId xmlns:a16="http://schemas.microsoft.com/office/drawing/2014/main" id="{344A226D-DC2E-0819-30ED-E04BD8D66EDE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: una sola esquina cortada 5">
            <a:extLst>
              <a:ext uri="{FF2B5EF4-FFF2-40B4-BE49-F238E27FC236}">
                <a16:creationId xmlns:a16="http://schemas.microsoft.com/office/drawing/2014/main" id="{CF28D711-B0E3-6CF6-1715-3047EC19DBA6}"/>
              </a:ext>
            </a:extLst>
          </p:cNvPr>
          <p:cNvSpPr/>
          <p:nvPr/>
        </p:nvSpPr>
        <p:spPr>
          <a:xfrm rot="10800000" flipH="1">
            <a:off x="0" y="0"/>
            <a:ext cx="345281" cy="412956"/>
          </a:xfrm>
          <a:prstGeom prst="snip1Rect">
            <a:avLst>
              <a:gd name="adj" fmla="val 37816"/>
            </a:avLst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8CB7E55C-1374-946E-BD49-F2B79849EB24}"/>
              </a:ext>
            </a:extLst>
          </p:cNvPr>
          <p:cNvSpPr txBox="1"/>
          <p:nvPr/>
        </p:nvSpPr>
        <p:spPr>
          <a:xfrm>
            <a:off x="370155" y="19047"/>
            <a:ext cx="11301145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49">
            <a:extLst>
              <a:ext uri="{FF2B5EF4-FFF2-40B4-BE49-F238E27FC236}">
                <a16:creationId xmlns:a16="http://schemas.microsoft.com/office/drawing/2014/main" id="{977691DA-6CE4-0864-8A4D-06DE9CD65C24}"/>
              </a:ext>
            </a:extLst>
          </p:cNvPr>
          <p:cNvSpPr txBox="1"/>
          <p:nvPr/>
        </p:nvSpPr>
        <p:spPr>
          <a:xfrm>
            <a:off x="669095" y="788183"/>
            <a:ext cx="107017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Detectable TF&gt;10% at plasma baseline was indicative of a worse prognosis in </a:t>
            </a:r>
            <a:r>
              <a:rPr kumimoji="0" lang="en-GB" sz="27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mPPGL</a:t>
            </a:r>
            <a:r>
              <a:rPr kumimoji="0" lang="en-GB" sz="2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patients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5E8E283-7B8B-9226-7C16-E50394ED5B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766"/>
          <a:stretch/>
        </p:blipFill>
        <p:spPr>
          <a:xfrm>
            <a:off x="172640" y="1817132"/>
            <a:ext cx="6066685" cy="41947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DF70D8-C920-0BA9-C979-62A9B82E2233}"/>
              </a:ext>
            </a:extLst>
          </p:cNvPr>
          <p:cNvSpPr txBox="1"/>
          <p:nvPr/>
        </p:nvSpPr>
        <p:spPr>
          <a:xfrm>
            <a:off x="4935939" y="3270984"/>
            <a:ext cx="735002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 Fraction                           6-mo OS        12mo OS      24-mo OS          HR (95% CI)         p-value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ctDNA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negative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(n=116)                  97%               96%               85%                     Ref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ctDNA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positive (TF=2-10%)          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83%               75%          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38%          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5.38 (1.51-19.2)      0.009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(n=14)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ctDNA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positive (TF&gt;10%)           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48%                 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                   -          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27.3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(8.43-88.7)     &lt;0.001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(n=13)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4F91E5-4160-F531-6164-2C1B5B544F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04" b="52413"/>
          <a:stretch/>
        </p:blipFill>
        <p:spPr>
          <a:xfrm>
            <a:off x="12298680" y="1727200"/>
            <a:ext cx="6066685" cy="34036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F24D00-AD29-2071-8BA0-4064898EBD07}"/>
              </a:ext>
            </a:extLst>
          </p:cNvPr>
          <p:cNvCxnSpPr>
            <a:cxnSpLocks/>
          </p:cNvCxnSpPr>
          <p:nvPr/>
        </p:nvCxnSpPr>
        <p:spPr>
          <a:xfrm flipH="1">
            <a:off x="3152771" y="3114571"/>
            <a:ext cx="263513" cy="1716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23114F-06F1-5E11-84E0-E1410712EB0A}"/>
              </a:ext>
            </a:extLst>
          </p:cNvPr>
          <p:cNvCxnSpPr>
            <a:cxnSpLocks/>
          </p:cNvCxnSpPr>
          <p:nvPr/>
        </p:nvCxnSpPr>
        <p:spPr>
          <a:xfrm flipH="1">
            <a:off x="2165362" y="4074691"/>
            <a:ext cx="263513" cy="1716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E22B72D-C022-ACA5-15C1-0BF416460274}"/>
              </a:ext>
            </a:extLst>
          </p:cNvPr>
          <p:cNvSpPr txBox="1"/>
          <p:nvPr/>
        </p:nvSpPr>
        <p:spPr>
          <a:xfrm>
            <a:off x="-1" y="6455226"/>
            <a:ext cx="2598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Confidential, unpublished</a:t>
            </a:r>
          </a:p>
        </p:txBody>
      </p:sp>
    </p:spTree>
    <p:extLst>
      <p:ext uri="{BB962C8B-B14F-4D97-AF65-F5344CB8AC3E}">
        <p14:creationId xmlns:p14="http://schemas.microsoft.com/office/powerpoint/2010/main" val="2914330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4BDFA56-A167-FDCD-8A0D-8BFEF12E2D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861"/>
          <a:stretch/>
        </p:blipFill>
        <p:spPr>
          <a:xfrm>
            <a:off x="651164" y="1471346"/>
            <a:ext cx="5844886" cy="39871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AC23AD-05AD-CC42-4BF4-A30C2EE86F69}"/>
              </a:ext>
            </a:extLst>
          </p:cNvPr>
          <p:cNvSpPr txBox="1"/>
          <p:nvPr/>
        </p:nvSpPr>
        <p:spPr>
          <a:xfrm>
            <a:off x="172640" y="5681283"/>
            <a:ext cx="734528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 		           6-mo OS        12mo OS      24-mo OS          HR (95% CI)         p-value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 Class 1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(n=14)                100%         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70%              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35%                     Ref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 Class 2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(n=10)                  30%         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20%                 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             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8.35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(1.75-39.9)      0.008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0EA6E6-579C-E844-FB33-599320355C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935" b="58324"/>
          <a:stretch/>
        </p:blipFill>
        <p:spPr>
          <a:xfrm>
            <a:off x="12709814" y="1042964"/>
            <a:ext cx="5844886" cy="2990850"/>
          </a:xfrm>
          <a:prstGeom prst="rect">
            <a:avLst/>
          </a:prstGeom>
        </p:spPr>
      </p:pic>
      <p:sp>
        <p:nvSpPr>
          <p:cNvPr id="5" name="Rectángulo: una sola esquina cortada 4">
            <a:extLst>
              <a:ext uri="{FF2B5EF4-FFF2-40B4-BE49-F238E27FC236}">
                <a16:creationId xmlns:a16="http://schemas.microsoft.com/office/drawing/2014/main" id="{8DC3F974-C66A-CC80-01C8-EFF8545CFA8A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F194BB2C-BB18-4A7C-AB01-59EFE2D7EFCF}"/>
              </a:ext>
            </a:extLst>
          </p:cNvPr>
          <p:cNvSpPr/>
          <p:nvPr/>
        </p:nvSpPr>
        <p:spPr>
          <a:xfrm rot="10800000" flipH="1">
            <a:off x="0" y="0"/>
            <a:ext cx="345281" cy="412956"/>
          </a:xfrm>
          <a:prstGeom prst="snip1Rect">
            <a:avLst>
              <a:gd name="adj" fmla="val 37816"/>
            </a:avLst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44E3128-CED9-81BB-F293-C8CD9FF03C69}"/>
              </a:ext>
            </a:extLst>
          </p:cNvPr>
          <p:cNvSpPr txBox="1"/>
          <p:nvPr/>
        </p:nvSpPr>
        <p:spPr>
          <a:xfrm>
            <a:off x="370155" y="19047"/>
            <a:ext cx="11301145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49">
            <a:extLst>
              <a:ext uri="{FF2B5EF4-FFF2-40B4-BE49-F238E27FC236}">
                <a16:creationId xmlns:a16="http://schemas.microsoft.com/office/drawing/2014/main" id="{518FED25-E99A-A175-31CB-515D8FF1CDEE}"/>
              </a:ext>
            </a:extLst>
          </p:cNvPr>
          <p:cNvSpPr txBox="1"/>
          <p:nvPr/>
        </p:nvSpPr>
        <p:spPr>
          <a:xfrm>
            <a:off x="172640" y="684274"/>
            <a:ext cx="119024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</a:t>
            </a:r>
            <a:r>
              <a:rPr kumimoji="0" lang="en-GB" sz="2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-targeted therapies improved survival outcomes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A148B8-38FB-E70F-7A58-A30B9F6A2F9A}"/>
              </a:ext>
            </a:extLst>
          </p:cNvPr>
          <p:cNvSpPr txBox="1"/>
          <p:nvPr/>
        </p:nvSpPr>
        <p:spPr>
          <a:xfrm>
            <a:off x="6835116" y="1470616"/>
            <a:ext cx="463236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 Class 1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(Evidence of therapeutic effectiveness in clinical studies)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Surgery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HIF2α and RET inhibitor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TK inhibitor (Sunitinib,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Axitinib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Molecular Targeted Radiotherapy (177-Lu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 Therapy, Somatostatin analog)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264FAE-8290-A62A-1065-DA52EBCE4480}"/>
              </a:ext>
            </a:extLst>
          </p:cNvPr>
          <p:cNvSpPr txBox="1"/>
          <p:nvPr/>
        </p:nvSpPr>
        <p:spPr>
          <a:xfrm>
            <a:off x="6835114" y="3733222"/>
            <a:ext cx="4632361" cy="17235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 Class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(Other systemic therapeutic therapies)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No anti-cancer treatment (wait and see)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Chemotherapy/Radiotherapy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Immune Checkpoint inhibitor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mTOR inhibitor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85C432-5DE3-2ABF-3873-8A25B3BE50AA}"/>
              </a:ext>
            </a:extLst>
          </p:cNvPr>
          <p:cNvSpPr txBox="1"/>
          <p:nvPr/>
        </p:nvSpPr>
        <p:spPr>
          <a:xfrm>
            <a:off x="-1" y="6455226"/>
            <a:ext cx="2598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Confidential, unpublished</a:t>
            </a:r>
          </a:p>
        </p:txBody>
      </p:sp>
    </p:spTree>
    <p:extLst>
      <p:ext uri="{BB962C8B-B14F-4D97-AF65-F5344CB8AC3E}">
        <p14:creationId xmlns:p14="http://schemas.microsoft.com/office/powerpoint/2010/main" val="2841373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E34E5A-6004-CA1B-3E2B-5052DBFACA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333"/>
          <a:stretch/>
        </p:blipFill>
        <p:spPr>
          <a:xfrm>
            <a:off x="2400700" y="1317833"/>
            <a:ext cx="7010995" cy="4867275"/>
          </a:xfrm>
          <a:prstGeom prst="rect">
            <a:avLst/>
          </a:prstGeom>
        </p:spPr>
      </p:pic>
      <p:sp>
        <p:nvSpPr>
          <p:cNvPr id="2" name="Rectángulo: una sola esquina cortada 4">
            <a:extLst>
              <a:ext uri="{FF2B5EF4-FFF2-40B4-BE49-F238E27FC236}">
                <a16:creationId xmlns:a16="http://schemas.microsoft.com/office/drawing/2014/main" id="{0EF8025D-C2BB-AD73-0562-76C448E68C9C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: una sola esquina cortada 5">
            <a:extLst>
              <a:ext uri="{FF2B5EF4-FFF2-40B4-BE49-F238E27FC236}">
                <a16:creationId xmlns:a16="http://schemas.microsoft.com/office/drawing/2014/main" id="{6E475994-09B2-2789-B401-9F283647BBDF}"/>
              </a:ext>
            </a:extLst>
          </p:cNvPr>
          <p:cNvSpPr/>
          <p:nvPr/>
        </p:nvSpPr>
        <p:spPr>
          <a:xfrm rot="10800000" flipH="1">
            <a:off x="0" y="0"/>
            <a:ext cx="345281" cy="412956"/>
          </a:xfrm>
          <a:prstGeom prst="snip1Rect">
            <a:avLst>
              <a:gd name="adj" fmla="val 37816"/>
            </a:avLst>
          </a:prstGeom>
          <a:solidFill>
            <a:srgbClr val="5487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61C18537-606C-639F-2F77-C194C07685AD}"/>
              </a:ext>
            </a:extLst>
          </p:cNvPr>
          <p:cNvSpPr txBox="1"/>
          <p:nvPr/>
        </p:nvSpPr>
        <p:spPr>
          <a:xfrm>
            <a:off x="370155" y="19047"/>
            <a:ext cx="11301145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49">
            <a:extLst>
              <a:ext uri="{FF2B5EF4-FFF2-40B4-BE49-F238E27FC236}">
                <a16:creationId xmlns:a16="http://schemas.microsoft.com/office/drawing/2014/main" id="{49C5B0DB-FDAD-576C-212B-C3CB5264A6B5}"/>
              </a:ext>
            </a:extLst>
          </p:cNvPr>
          <p:cNvSpPr txBox="1"/>
          <p:nvPr/>
        </p:nvSpPr>
        <p:spPr>
          <a:xfrm>
            <a:off x="172640" y="611479"/>
            <a:ext cx="11902440" cy="5078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ctDNA</a:t>
            </a:r>
            <a:r>
              <a:rPr kumimoji="0" lang="en-GB" sz="2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as an independent biomarker of poor prognosis (death risk)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8DDF93F-50FD-01D5-CC97-12D105F09E27}"/>
              </a:ext>
            </a:extLst>
          </p:cNvPr>
          <p:cNvSpPr/>
          <p:nvPr/>
        </p:nvSpPr>
        <p:spPr>
          <a:xfrm>
            <a:off x="2612568" y="4952010"/>
            <a:ext cx="6650182" cy="1056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E864E2B-46D2-BFFC-AE97-A65D235BFDF6}"/>
              </a:ext>
            </a:extLst>
          </p:cNvPr>
          <p:cNvSpPr txBox="1"/>
          <p:nvPr/>
        </p:nvSpPr>
        <p:spPr>
          <a:xfrm>
            <a:off x="2958430" y="207818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F4EDB5-46F1-0CAF-D84D-DADE88270332}"/>
              </a:ext>
            </a:extLst>
          </p:cNvPr>
          <p:cNvSpPr txBox="1"/>
          <p:nvPr/>
        </p:nvSpPr>
        <p:spPr>
          <a:xfrm>
            <a:off x="172640" y="6310836"/>
            <a:ext cx="609797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Hamidi </a:t>
            </a: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JCEM, 2017 (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4448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8AED-D186-24AC-4CF0-17FF549BB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86681926-4716-1774-56AA-17D3CD4A948C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9578BE6-74B6-AADD-40D5-8406F90646AC}"/>
              </a:ext>
            </a:extLst>
          </p:cNvPr>
          <p:cNvSpPr txBox="1"/>
          <p:nvPr/>
        </p:nvSpPr>
        <p:spPr>
          <a:xfrm>
            <a:off x="455965" y="2488402"/>
            <a:ext cx="96120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Pheochromocytoma / Paraganglioma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Prognosis in advanced setting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 in the Hereditary setting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Gastroenteropancreatic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and lung NE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Predictive biomarkers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TBD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0C31FD53-D7B3-08EF-E320-E67F4B055C49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14003F47-46BF-7B44-59DF-74AAE55ACCE3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2DCEC21-9F79-778F-00C1-B317BEADA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65C632D1-82C6-5801-9935-B672FBA0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2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A1888-9431-EDC7-5687-515D266CE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9BF8A2A3-807F-EB2B-7F3E-9E50EE14112C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A9947F5B-5D39-3B08-EAD9-DAB32298C5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4" y="2339908"/>
            <a:ext cx="5572961" cy="2205706"/>
          </a:xfrm>
          <a:prstGeom prst="rect">
            <a:avLst/>
          </a:prstGeom>
        </p:spPr>
      </p:pic>
      <p:pic>
        <p:nvPicPr>
          <p:cNvPr id="15" name="Picture 14" descr="A diagram of a patient's flow&#10;&#10;Description automatically generated">
            <a:extLst>
              <a:ext uri="{FF2B5EF4-FFF2-40B4-BE49-F238E27FC236}">
                <a16:creationId xmlns:a16="http://schemas.microsoft.com/office/drawing/2014/main" id="{9791F26D-F687-C9D9-9968-E02A77F673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645" y="2339908"/>
            <a:ext cx="6028289" cy="3338998"/>
          </a:xfrm>
          <a:prstGeom prst="rect">
            <a:avLst/>
          </a:prstGeom>
        </p:spPr>
      </p:pic>
      <p:sp>
        <p:nvSpPr>
          <p:cNvPr id="16" name="CuadroTexto 6">
            <a:extLst>
              <a:ext uri="{FF2B5EF4-FFF2-40B4-BE49-F238E27FC236}">
                <a16:creationId xmlns:a16="http://schemas.microsoft.com/office/drawing/2014/main" id="{E496B19C-7B61-DC3B-628F-20BAA90334E3}"/>
              </a:ext>
            </a:extLst>
          </p:cNvPr>
          <p:cNvSpPr txBox="1"/>
          <p:nvPr/>
        </p:nvSpPr>
        <p:spPr>
          <a:xfrm>
            <a:off x="166684" y="635283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401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59705-7290-A563-246A-7BC457D5C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5D0532C4-FAF8-C9B9-8037-E94EEB6D7E72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4E82158-D60C-BC0D-EA73-BEBD058FC2E8}"/>
              </a:ext>
            </a:extLst>
          </p:cNvPr>
          <p:cNvSpPr txBox="1"/>
          <p:nvPr/>
        </p:nvSpPr>
        <p:spPr>
          <a:xfrm>
            <a:off x="455965" y="2488402"/>
            <a:ext cx="96120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Pheochromocytoma / Paraganglioma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Prognosis in advanced setting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 in the Hereditary setting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Gastroenteropancreatic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and lung NE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Predictive biomarkers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TBD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8F663A24-DD53-2DF1-9FA3-32A014197EB3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DB5B7007-40D2-1BC5-FD92-F9D3B3471C3D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91F3CE9-C2BB-04C9-8C2B-F30016FAA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ADFD11B7-C9C4-D4AE-2B20-3319A9415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736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buSzPts val="1000"/>
              <a:buNone/>
              <a:tabLst>
                <a:tab pos="457200" algn="l"/>
              </a:tabLst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</a:rPr>
              <a:t>Status and upcoming activities </a:t>
            </a:r>
            <a:endParaRPr lang="en-US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4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Follow-up of past clinical WG workshops</a:t>
            </a:r>
          </a:p>
          <a:p>
            <a:pPr marL="342900" lvl="0" indent="-342900">
              <a:lnSpc>
                <a:spcPct val="150000"/>
              </a:lnSpc>
              <a:spcBef>
                <a:spcPts val="4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ctDNA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neuroendocrine tumor workshop (Rodrigo Toledo)</a:t>
            </a:r>
            <a:endParaRPr lang="da-DK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4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ctDNA EQA –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the framework and network for ctDNA 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EQA within ELBS (Claus </a:t>
            </a: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Lindbjerg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Andersen)</a:t>
            </a:r>
            <a:endParaRPr lang="da-DK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4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ctDNA RECIST – reviews and planning of trials (Karen-Lise </a:t>
            </a: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Garm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Spindler)</a:t>
            </a:r>
          </a:p>
          <a:p>
            <a:pPr marL="342900" lvl="0" indent="-342900">
              <a:lnSpc>
                <a:spcPct val="150000"/>
              </a:lnSpc>
              <a:spcBef>
                <a:spcPts val="4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LB-stratified trial in melanoma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Christoffer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Gebhardt)</a:t>
            </a:r>
            <a:endParaRPr lang="en-US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22567-DB23-427C-B99F-0BA720C11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220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73ED2-D3EC-0650-0EC1-C42917FB4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A3A4E070-59A1-664B-EAA2-32E55EBAF452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2EFA59D-0FC5-43B4-1D0E-95774AD6BDC6}"/>
              </a:ext>
            </a:extLst>
          </p:cNvPr>
          <p:cNvSpPr txBox="1"/>
          <p:nvPr/>
        </p:nvSpPr>
        <p:spPr>
          <a:xfrm>
            <a:off x="455965" y="2488402"/>
            <a:ext cx="96120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Pheochromocytoma / Paraganglioma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Prognosis in advanced setting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 in the Hereditary setting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Gastroenteropancreatic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and lung NE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Predictive biomarkers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TBD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B3A935AC-C0EC-58E6-D86F-B2AD6CD10CB9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36E12326-DED7-83FF-2558-D8E2F79063C1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9732A91-62BD-1D3C-6385-CA02B911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06513FDB-40F2-1058-DA45-928E21F95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061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93167-0AED-822A-98B3-F44696776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F59B62F1-8236-A714-733E-F636C7FEB8EA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F193D9F-72E5-10F8-B8E7-1BFD3630CE97}"/>
              </a:ext>
            </a:extLst>
          </p:cNvPr>
          <p:cNvSpPr txBox="1"/>
          <p:nvPr/>
        </p:nvSpPr>
        <p:spPr>
          <a:xfrm>
            <a:off x="455965" y="2488402"/>
            <a:ext cx="96120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Pheochromocytoma / Paraganglioma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Prognosis in advanced setting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 in the Hereditary setting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Gastroenteropancreatic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lung NE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Predictive biomarkers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TBD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FF395CBF-2CD5-B33E-CF07-E36D6885DB72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1DF0EF3B-DDAC-CBFC-7492-2F0996AEF371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156F1D5-8377-7ECC-DA80-61402839C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1E3694C9-4304-80B7-3935-FD4C7E0FC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698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C9757F-86E7-DBF5-E2FD-A3C35CD5B8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/>
              <a:t>ctDNA analysis</a:t>
            </a:r>
            <a:br>
              <a:rPr lang="en-US" sz="6000" dirty="0"/>
            </a:br>
            <a:r>
              <a:rPr lang="en-US" sz="6000" dirty="0"/>
              <a:t>External Quality Assurance (EQA)</a:t>
            </a:r>
            <a:endParaRPr lang="da-DK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6C88BB1-153F-1FB2-EE07-DD8D1AF151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8B5907-04F3-6158-6A86-9597D9AC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</p:spTree>
    <p:extLst>
      <p:ext uri="{BB962C8B-B14F-4D97-AF65-F5344CB8AC3E}">
        <p14:creationId xmlns:p14="http://schemas.microsoft.com/office/powerpoint/2010/main" val="4038490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569D0-20CC-0D43-5866-5A81B81B6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316908"/>
            <a:ext cx="115570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dirty="0"/>
              <a:t>The </a:t>
            </a:r>
            <a:r>
              <a:rPr lang="en-DK" sz="2400" b="1" dirty="0"/>
              <a:t>Danish </a:t>
            </a:r>
            <a:r>
              <a:rPr lang="en-US" sz="2400" b="1" dirty="0"/>
              <a:t>national DCCC</a:t>
            </a:r>
            <a:r>
              <a:rPr lang="en-DK" sz="2400" b="1" dirty="0"/>
              <a:t> ctDNA research center</a:t>
            </a:r>
            <a:endParaRPr lang="en-US" sz="2400" b="1" dirty="0"/>
          </a:p>
          <a:p>
            <a:r>
              <a:rPr lang="en-DK" sz="2400" b="1" dirty="0"/>
              <a:t>CAN</a:t>
            </a:r>
            <a:r>
              <a:rPr lang="en-US" sz="2400" b="1" dirty="0"/>
              <a:t>.</a:t>
            </a:r>
            <a:r>
              <a:rPr lang="en-DK" sz="2400" b="1" dirty="0"/>
              <a:t>HEAL</a:t>
            </a:r>
            <a:r>
              <a:rPr lang="en-US" sz="2400" b="1" dirty="0"/>
              <a:t> and ELBS</a:t>
            </a:r>
          </a:p>
          <a:p>
            <a:endParaRPr lang="en-US" sz="2400" b="1" dirty="0"/>
          </a:p>
          <a:p>
            <a:pPr marL="0" indent="0">
              <a:buNone/>
            </a:pPr>
            <a:r>
              <a:rPr lang="en-DK" sz="2400" b="1" dirty="0"/>
              <a:t> </a:t>
            </a:r>
            <a:r>
              <a:rPr lang="en-US" sz="2400" dirty="0"/>
              <a:t>Promote and facilitate </a:t>
            </a:r>
            <a:r>
              <a:rPr lang="en-DK" sz="2400" dirty="0"/>
              <a:t>implementation of ctDNA </a:t>
            </a:r>
            <a:r>
              <a:rPr lang="en-US" sz="2400" dirty="0"/>
              <a:t>guided clinical decision making</a:t>
            </a:r>
          </a:p>
          <a:p>
            <a:pPr marL="742950" lvl="1" indent="-2857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dirty="0"/>
              <a:t>Aim to improve, standardize and</a:t>
            </a:r>
            <a:r>
              <a:rPr lang="en-US" dirty="0"/>
              <a:t> </a:t>
            </a:r>
            <a:r>
              <a:rPr lang="en-US" sz="2400" dirty="0"/>
              <a:t>harmonize the quality of ctDNA analyses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External Quality Assurance (EQA) of ctDNA detection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Establish best practices, disseminate these through EQAs and training</a:t>
            </a:r>
          </a:p>
        </p:txBody>
      </p:sp>
      <p:pic>
        <p:nvPicPr>
          <p:cNvPr id="5" name="Picture 4" descr="A blue and black logo&#10;&#10;Description automatically generated">
            <a:extLst>
              <a:ext uri="{FF2B5EF4-FFF2-40B4-BE49-F238E27FC236}">
                <a16:creationId xmlns:a16="http://schemas.microsoft.com/office/drawing/2014/main" id="{0BF360C0-ACDE-4957-D893-E3D8B4989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728292"/>
            <a:ext cx="932615" cy="812800"/>
          </a:xfrm>
          <a:prstGeom prst="rect">
            <a:avLst/>
          </a:prstGeom>
        </p:spPr>
      </p:pic>
      <p:pic>
        <p:nvPicPr>
          <p:cNvPr id="7" name="Picture 6" descr="A logo for a research company&#10;&#10;Description automatically generated">
            <a:extLst>
              <a:ext uri="{FF2B5EF4-FFF2-40B4-BE49-F238E27FC236}">
                <a16:creationId xmlns:a16="http://schemas.microsoft.com/office/drawing/2014/main" id="{90D2C3BC-8D14-523A-5A7F-163E2DDF8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407" y="5861773"/>
            <a:ext cx="2059185" cy="679319"/>
          </a:xfrm>
          <a:prstGeom prst="rect">
            <a:avLst/>
          </a:prstGeom>
        </p:spPr>
      </p:pic>
      <p:pic>
        <p:nvPicPr>
          <p:cNvPr id="9" name="Picture 8" descr="A close-up of a logo&#10;&#10;Description automatically generated">
            <a:extLst>
              <a:ext uri="{FF2B5EF4-FFF2-40B4-BE49-F238E27FC236}">
                <a16:creationId xmlns:a16="http://schemas.microsoft.com/office/drawing/2014/main" id="{04100ED9-93AB-8A0E-E165-E13D397F8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0848" y="5729540"/>
            <a:ext cx="2208305" cy="8115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6F8B5B-EAB5-4982-69FE-47490DBF6C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0" t="3223" r="4768"/>
          <a:stretch/>
        </p:blipFill>
        <p:spPr>
          <a:xfrm>
            <a:off x="8266871" y="4090991"/>
            <a:ext cx="998289" cy="13737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0CF09E-7CCA-DD33-B79A-8BFB8E3177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41"/>
          <a:stretch/>
        </p:blipFill>
        <p:spPr>
          <a:xfrm>
            <a:off x="4467743" y="4068404"/>
            <a:ext cx="1038690" cy="1373701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C9B5AF3C-6212-2DE8-158C-88E15B77A1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9426" y="4091054"/>
            <a:ext cx="913374" cy="13736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43D79B-3C7B-819B-0747-3AA862F4A7DF}"/>
              </a:ext>
            </a:extLst>
          </p:cNvPr>
          <p:cNvSpPr txBox="1"/>
          <p:nvPr/>
        </p:nvSpPr>
        <p:spPr>
          <a:xfrm>
            <a:off x="9277212" y="4090990"/>
            <a:ext cx="2329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200" b="1" dirty="0"/>
              <a:t>Claus Lindbjerg Andersen</a:t>
            </a:r>
          </a:p>
          <a:p>
            <a:r>
              <a:rPr lang="en-DK" sz="1200" dirty="0"/>
              <a:t>Professor, PhD, MSc, </a:t>
            </a:r>
          </a:p>
          <a:p>
            <a:r>
              <a:rPr lang="en-DK" sz="1200" dirty="0"/>
              <a:t>Group leader,</a:t>
            </a:r>
          </a:p>
          <a:p>
            <a:r>
              <a:rPr lang="en-DK" sz="1200" dirty="0"/>
              <a:t>ctDNA </a:t>
            </a:r>
            <a:r>
              <a:rPr lang="en-US" sz="1200" dirty="0"/>
              <a:t>research c</a:t>
            </a:r>
            <a:r>
              <a:rPr lang="en-DK" sz="1200" dirty="0"/>
              <a:t>enter director</a:t>
            </a:r>
          </a:p>
          <a:p>
            <a:endParaRPr lang="en-DK" sz="1200" dirty="0"/>
          </a:p>
          <a:p>
            <a:r>
              <a:rPr lang="en-DK" sz="1200" dirty="0"/>
              <a:t>Aarhus University</a:t>
            </a:r>
          </a:p>
          <a:p>
            <a:r>
              <a:rPr lang="en-DK" sz="1200" dirty="0"/>
              <a:t>Aarhus University Hospital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9B3839-7DD4-3037-D159-28B44C0A6438}"/>
              </a:ext>
            </a:extLst>
          </p:cNvPr>
          <p:cNvSpPr txBox="1"/>
          <p:nvPr/>
        </p:nvSpPr>
        <p:spPr>
          <a:xfrm>
            <a:off x="5506433" y="4068404"/>
            <a:ext cx="21682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200" b="1"/>
              <a:t>Mads Heilskov Rasmussen</a:t>
            </a:r>
          </a:p>
          <a:p>
            <a:r>
              <a:rPr lang="en-DK" sz="1200"/>
              <a:t>Assoc. Prof., PhD, MSc</a:t>
            </a:r>
          </a:p>
          <a:p>
            <a:endParaRPr lang="en-DK" sz="1200"/>
          </a:p>
          <a:p>
            <a:r>
              <a:rPr lang="en-DK" sz="1200"/>
              <a:t>Aarhus University</a:t>
            </a:r>
          </a:p>
          <a:p>
            <a:r>
              <a:rPr lang="en-DK" sz="1200"/>
              <a:t>Aarhus University Hospital</a:t>
            </a:r>
          </a:p>
          <a:p>
            <a:r>
              <a:rPr lang="en-GB" sz="1200">
                <a:hlinkClick r:id="rId8"/>
              </a:rPr>
              <a:t>m</a:t>
            </a:r>
            <a:r>
              <a:rPr lang="en-DK" sz="1200">
                <a:hlinkClick r:id="rId8"/>
              </a:rPr>
              <a:t>ads.heilskov@clin.au.dk</a:t>
            </a:r>
            <a:r>
              <a:rPr lang="en-DK" sz="1200"/>
              <a:t> </a:t>
            </a:r>
          </a:p>
          <a:p>
            <a:endParaRPr lang="en-DK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750428-826C-4033-57DA-C4FB0729D9E6}"/>
              </a:ext>
            </a:extLst>
          </p:cNvPr>
          <p:cNvSpPr txBox="1"/>
          <p:nvPr/>
        </p:nvSpPr>
        <p:spPr>
          <a:xfrm>
            <a:off x="2102800" y="4085375"/>
            <a:ext cx="2088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200" b="1"/>
              <a:t>Maria Hønholt Jørgensen</a:t>
            </a:r>
          </a:p>
          <a:p>
            <a:r>
              <a:rPr lang="en-DK" sz="1200"/>
              <a:t>PhD Student, MSc</a:t>
            </a:r>
          </a:p>
          <a:p>
            <a:endParaRPr lang="en-DK" sz="1200"/>
          </a:p>
          <a:p>
            <a:r>
              <a:rPr lang="en-DK" sz="1200"/>
              <a:t>Aarhus University</a:t>
            </a:r>
          </a:p>
          <a:p>
            <a:r>
              <a:rPr lang="en-DK" sz="1200"/>
              <a:t>Aarhus University Hospital</a:t>
            </a:r>
          </a:p>
          <a:p>
            <a:r>
              <a:rPr lang="en-DK" sz="1200">
                <a:hlinkClick r:id="rId9"/>
              </a:rPr>
              <a:t>mhj@clin.au.dk</a:t>
            </a:r>
            <a:r>
              <a:rPr lang="en-DK" sz="1200"/>
              <a:t> </a:t>
            </a:r>
          </a:p>
          <a:p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138525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EE3EE-EF5E-8E41-1C5F-527382C44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sz="4400"/>
              <a:t>Why do we conduct an EQA?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CFAF-C986-6284-251A-1F804A05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164B8-F6B4-E848-9C52-E2DAD3B2C48A}" type="datetime1">
              <a:rPr lang="en-GB" smtClean="0"/>
              <a:t>27/11/2024</a:t>
            </a:fld>
            <a:r>
              <a:rPr lang="en-GB"/>
              <a:t>06/09/2024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09A3884-3920-0DF1-EAAC-01289DC38382}"/>
              </a:ext>
            </a:extLst>
          </p:cNvPr>
          <p:cNvSpPr/>
          <p:nvPr/>
        </p:nvSpPr>
        <p:spPr>
          <a:xfrm>
            <a:off x="4181896" y="1176618"/>
            <a:ext cx="4188759" cy="2252382"/>
          </a:xfrm>
          <a:prstGeom prst="roundRect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Increase quality of ctDNA analyses for clinical practice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5E98A2B-41DA-F5B9-D29E-F94DD05AE0FB}"/>
              </a:ext>
            </a:extLst>
          </p:cNvPr>
          <p:cNvSpPr/>
          <p:nvPr/>
        </p:nvSpPr>
        <p:spPr>
          <a:xfrm>
            <a:off x="531019" y="1405218"/>
            <a:ext cx="2668117" cy="2091018"/>
          </a:xfrm>
          <a:prstGeom prst="ellipse">
            <a:avLst/>
          </a:prstGeom>
          <a:solidFill>
            <a:srgbClr val="E9713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Standardisation and harmonisation of ctDNA detection methods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D604B78-486C-8E23-490D-2F8B0446C504}"/>
              </a:ext>
            </a:extLst>
          </p:cNvPr>
          <p:cNvSpPr/>
          <p:nvPr/>
        </p:nvSpPr>
        <p:spPr>
          <a:xfrm>
            <a:off x="9196455" y="1252944"/>
            <a:ext cx="2665880" cy="2158253"/>
          </a:xfrm>
          <a:prstGeom prst="ellipse">
            <a:avLst/>
          </a:prstGeom>
          <a:solidFill>
            <a:srgbClr val="196B24"/>
          </a:solidFill>
          <a:ln w="19050" cap="flat" cmpd="sng" algn="ctr">
            <a:solidFill>
              <a:srgbClr val="196B2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K" sz="1800" kern="0">
                <a:solidFill>
                  <a:prstClr val="white"/>
                </a:solidFill>
                <a:latin typeface="Aptos" panose="02110004020202020204"/>
              </a:rPr>
              <a:t>Comparison of ctDNA detection methods and laboratory workflows</a:t>
            </a:r>
            <a:endParaRPr kumimoji="0" lang="en-DK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72D5B9-F55A-DE05-EDC0-73A1C5F69632}"/>
              </a:ext>
            </a:extLst>
          </p:cNvPr>
          <p:cNvSpPr/>
          <p:nvPr/>
        </p:nvSpPr>
        <p:spPr>
          <a:xfrm>
            <a:off x="4675645" y="4204816"/>
            <a:ext cx="3005418" cy="1846916"/>
          </a:xfrm>
          <a:prstGeom prst="ellipse">
            <a:avLst/>
          </a:prstGeom>
          <a:solidFill>
            <a:srgbClr val="0F9ED5"/>
          </a:solidFill>
          <a:ln w="19050" cap="flat" cmpd="sng" algn="ctr">
            <a:solidFill>
              <a:srgbClr val="0F9ED5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Knowledge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sharing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best practice</a:t>
            </a:r>
            <a:r>
              <a:rPr lang="en-US" kern="0" dirty="0">
                <a:solidFill>
                  <a:prstClr val="white"/>
                </a:solidFill>
                <a:latin typeface="Aptos" panose="02110004020202020204"/>
              </a:rPr>
              <a:t> c</a:t>
            </a:r>
            <a:r>
              <a:rPr kumimoji="0" lang="en-DK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tDNA </a:t>
            </a:r>
            <a:r>
              <a:rPr lang="en-US" kern="0" dirty="0">
                <a:solidFill>
                  <a:prstClr val="white"/>
                </a:solidFill>
                <a:latin typeface="Aptos" panose="02110004020202020204"/>
              </a:rPr>
              <a:t>analysis</a:t>
            </a:r>
            <a:endParaRPr kumimoji="0" lang="en-DK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80CF5A-E9F3-19FD-9714-915CC34A57D0}"/>
              </a:ext>
            </a:extLst>
          </p:cNvPr>
          <p:cNvCxnSpPr/>
          <p:nvPr/>
        </p:nvCxnSpPr>
        <p:spPr>
          <a:xfrm>
            <a:off x="3428861" y="2396939"/>
            <a:ext cx="474009" cy="0"/>
          </a:xfrm>
          <a:prstGeom prst="line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FFE79E-AFE4-3668-3EBC-561B59E5C3B6}"/>
              </a:ext>
            </a:extLst>
          </p:cNvPr>
          <p:cNvCxnSpPr>
            <a:cxnSpLocks/>
          </p:cNvCxnSpPr>
          <p:nvPr/>
        </p:nvCxnSpPr>
        <p:spPr>
          <a:xfrm>
            <a:off x="6178354" y="3570198"/>
            <a:ext cx="0" cy="506875"/>
          </a:xfrm>
          <a:prstGeom prst="line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AC3D8D3-7303-A498-2192-57AEA482ECF4}"/>
              </a:ext>
            </a:extLst>
          </p:cNvPr>
          <p:cNvCxnSpPr>
            <a:cxnSpLocks/>
          </p:cNvCxnSpPr>
          <p:nvPr/>
        </p:nvCxnSpPr>
        <p:spPr>
          <a:xfrm>
            <a:off x="8544273" y="2302809"/>
            <a:ext cx="478565" cy="0"/>
          </a:xfrm>
          <a:prstGeom prst="line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</a:ln>
          <a:effectLst/>
        </p:spPr>
      </p:cxnSp>
      <p:pic>
        <p:nvPicPr>
          <p:cNvPr id="3" name="Picture 2" descr="A logo for a research company&#10;&#10;Description automatically generated">
            <a:extLst>
              <a:ext uri="{FF2B5EF4-FFF2-40B4-BE49-F238E27FC236}">
                <a16:creationId xmlns:a16="http://schemas.microsoft.com/office/drawing/2014/main" id="{C39B5DA2-0A88-EF6E-125C-4D14BB15E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021289"/>
            <a:ext cx="1512168" cy="501465"/>
          </a:xfrm>
          <a:prstGeom prst="rect">
            <a:avLst/>
          </a:prstGeom>
        </p:spPr>
      </p:pic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D79E3291-F24F-AB18-CACF-DF32D45CA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243" y="5363842"/>
            <a:ext cx="1567302" cy="5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7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kstfelt 314">
            <a:extLst>
              <a:ext uri="{FF2B5EF4-FFF2-40B4-BE49-F238E27FC236}">
                <a16:creationId xmlns:a16="http://schemas.microsoft.com/office/drawing/2014/main" id="{5DE7338C-76C0-9764-1690-14E9FFE5295C}"/>
              </a:ext>
            </a:extLst>
          </p:cNvPr>
          <p:cNvSpPr txBox="1"/>
          <p:nvPr/>
        </p:nvSpPr>
        <p:spPr>
          <a:xfrm>
            <a:off x="7731367" y="2328285"/>
            <a:ext cx="780472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2025</a:t>
            </a:r>
          </a:p>
        </p:txBody>
      </p:sp>
      <p:sp>
        <p:nvSpPr>
          <p:cNvPr id="342" name="Tekstfelt 341">
            <a:extLst>
              <a:ext uri="{FF2B5EF4-FFF2-40B4-BE49-F238E27FC236}">
                <a16:creationId xmlns:a16="http://schemas.microsoft.com/office/drawing/2014/main" id="{EDA3417B-777E-0D33-1225-E86D6A183CAD}"/>
              </a:ext>
            </a:extLst>
          </p:cNvPr>
          <p:cNvSpPr txBox="1"/>
          <p:nvPr/>
        </p:nvSpPr>
        <p:spPr>
          <a:xfrm>
            <a:off x="5344514" y="2328285"/>
            <a:ext cx="780472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2024</a:t>
            </a:r>
          </a:p>
        </p:txBody>
      </p:sp>
      <p:sp>
        <p:nvSpPr>
          <p:cNvPr id="343" name="Tekstfelt 342">
            <a:extLst>
              <a:ext uri="{FF2B5EF4-FFF2-40B4-BE49-F238E27FC236}">
                <a16:creationId xmlns:a16="http://schemas.microsoft.com/office/drawing/2014/main" id="{EE9E44AE-CB06-3778-EAA0-C2F6B13C03CB}"/>
              </a:ext>
            </a:extLst>
          </p:cNvPr>
          <p:cNvSpPr txBox="1"/>
          <p:nvPr/>
        </p:nvSpPr>
        <p:spPr>
          <a:xfrm>
            <a:off x="1041455" y="2328285"/>
            <a:ext cx="780472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2023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348A39-1651-441A-5C1F-895FC1DE9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415" y="365125"/>
            <a:ext cx="11032670" cy="1352777"/>
          </a:xfrm>
        </p:spPr>
        <p:txBody>
          <a:bodyPr>
            <a:normAutofit/>
          </a:bodyPr>
          <a:lstStyle/>
          <a:p>
            <a:r>
              <a:rPr lang="en-US" sz="3200" dirty="0"/>
              <a:t>ctDNA EQA activities: 		Status and plans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267F1DE-EF98-CE5E-C317-1806D59F0A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6233178"/>
              </p:ext>
            </p:extLst>
          </p:nvPr>
        </p:nvGraphicFramePr>
        <p:xfrm>
          <a:off x="1010894" y="1956250"/>
          <a:ext cx="9681881" cy="2626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4" name="TextBox 10">
            <a:extLst>
              <a:ext uri="{FF2B5EF4-FFF2-40B4-BE49-F238E27FC236}">
                <a16:creationId xmlns:a16="http://schemas.microsoft.com/office/drawing/2014/main" id="{EF8C062C-969F-2ECF-98CC-114AF234F6CF}"/>
              </a:ext>
            </a:extLst>
          </p:cNvPr>
          <p:cNvSpPr txBox="1"/>
          <p:nvPr/>
        </p:nvSpPr>
        <p:spPr>
          <a:xfrm>
            <a:off x="1047002" y="4029401"/>
            <a:ext cx="2051203" cy="701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en-US"/>
            </a:defPPr>
            <a:lvl1pPr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1pPr>
            <a:lvl2pPr marL="60949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2pPr>
            <a:lvl3pPr marL="1218987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3pPr>
            <a:lvl4pPr marL="1828480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4pPr>
            <a:lvl5pPr marL="243797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Mutation selection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Protocol for </a:t>
            </a:r>
            <a:r>
              <a:rPr kumimoji="0" lang="en-US" sz="16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RefMat</a:t>
            </a:r>
            <a:endParaRPr kumimoji="0" lang="en-US" sz="1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Protocol for QC</a:t>
            </a:r>
          </a:p>
        </p:txBody>
      </p:sp>
      <p:sp>
        <p:nvSpPr>
          <p:cNvPr id="310" name="TextBox 10">
            <a:extLst>
              <a:ext uri="{FF2B5EF4-FFF2-40B4-BE49-F238E27FC236}">
                <a16:creationId xmlns:a16="http://schemas.microsoft.com/office/drawing/2014/main" id="{C6431D44-9634-9E0C-9DCB-4DC99E9CCCC0}"/>
              </a:ext>
            </a:extLst>
          </p:cNvPr>
          <p:cNvSpPr txBox="1"/>
          <p:nvPr/>
        </p:nvSpPr>
        <p:spPr>
          <a:xfrm>
            <a:off x="3309911" y="4029401"/>
            <a:ext cx="2529860" cy="701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en-US"/>
            </a:defPPr>
            <a:lvl1pPr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1pPr>
            <a:lvl2pPr marL="60949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2pPr>
            <a:lvl3pPr marL="1218987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3pPr>
            <a:lvl4pPr marL="1828480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4pPr>
            <a:lvl5pPr marL="243797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Small EQA DK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Establish questionnaires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Establish results DB</a:t>
            </a:r>
          </a:p>
        </p:txBody>
      </p:sp>
      <p:sp>
        <p:nvSpPr>
          <p:cNvPr id="311" name="TextBox 10">
            <a:extLst>
              <a:ext uri="{FF2B5EF4-FFF2-40B4-BE49-F238E27FC236}">
                <a16:creationId xmlns:a16="http://schemas.microsoft.com/office/drawing/2014/main" id="{AF08641F-43FB-0BD3-FEC7-2D945250067D}"/>
              </a:ext>
            </a:extLst>
          </p:cNvPr>
          <p:cNvSpPr txBox="1"/>
          <p:nvPr/>
        </p:nvSpPr>
        <p:spPr>
          <a:xfrm>
            <a:off x="5849910" y="4029400"/>
            <a:ext cx="2255408" cy="116955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1pPr>
            <a:lvl2pPr marL="60949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2pPr>
            <a:lvl3pPr marL="1218987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3pPr>
            <a:lvl4pPr marL="1828480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4pPr>
            <a:lvl5pPr marL="243797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Larger EQA DK</a:t>
            </a:r>
            <a:endParaRPr kumimoji="0" lang="en-US" sz="47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U Passat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Larger EQA DK + EU</a:t>
            </a:r>
            <a:endParaRPr kumimoji="0" lang="en-US" sz="47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U Passat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Involving CANHEAL and ELBS</a:t>
            </a:r>
            <a:endParaRPr kumimoji="0" lang="en-US" sz="4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U Passata" pitchFamily="34" charset="0"/>
              <a:ea typeface="+mn-ea"/>
              <a:cs typeface="+mn-cs"/>
            </a:endParaRPr>
          </a:p>
        </p:txBody>
      </p:sp>
      <p:sp>
        <p:nvSpPr>
          <p:cNvPr id="313" name="TextBox 10">
            <a:extLst>
              <a:ext uri="{FF2B5EF4-FFF2-40B4-BE49-F238E27FC236}">
                <a16:creationId xmlns:a16="http://schemas.microsoft.com/office/drawing/2014/main" id="{FFD6EDF3-6487-E8A9-0F48-1BD9F4E3E90E}"/>
              </a:ext>
            </a:extLst>
          </p:cNvPr>
          <p:cNvSpPr txBox="1"/>
          <p:nvPr/>
        </p:nvSpPr>
        <p:spPr>
          <a:xfrm>
            <a:off x="8112819" y="4029400"/>
            <a:ext cx="3295902" cy="163737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en-US"/>
            </a:defPPr>
            <a:lvl1pPr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1pPr>
            <a:lvl2pPr marL="60949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2pPr>
            <a:lvl3pPr marL="1218987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3pPr>
            <a:lvl4pPr marL="1828480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4pPr>
            <a:lvl5pPr marL="2437973" algn="l" rtl="0" fontAlgn="base">
              <a:lnSpc>
                <a:spcPts val="4799"/>
              </a:lnSpc>
              <a:spcBef>
                <a:spcPct val="0"/>
              </a:spcBef>
              <a:spcAft>
                <a:spcPct val="0"/>
              </a:spcAft>
              <a:buFont typeface="AU Passata" pitchFamily="34" charset="0"/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4799" kern="1200">
                <a:solidFill>
                  <a:schemeClr val="tx1"/>
                </a:solidFill>
                <a:latin typeface="AU Passata" pitchFamily="34" charset="0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-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Recurrent EQAs</a:t>
            </a:r>
            <a:endParaRPr kumimoji="0" lang="en-US" sz="47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U Passata" pitchFamily="34" charset="0"/>
              <a:ea typeface="+mn-ea"/>
              <a:cs typeface="+mn-cs"/>
            </a:endParaRPr>
          </a:p>
          <a:p>
            <a:pPr marL="951865" marR="0" lvl="1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34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Performance monitoring</a:t>
            </a:r>
          </a:p>
          <a:p>
            <a:pPr marL="1218565" marR="0" lvl="2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Improving performance</a:t>
            </a:r>
          </a:p>
          <a:p>
            <a:pPr marL="1561465" marR="0" lvl="2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34" charset="0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Best practice </a:t>
            </a:r>
          </a:p>
          <a:p>
            <a:pPr marL="1561465" marR="0" lvl="2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34" charset="0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Knowledge sharing</a:t>
            </a:r>
          </a:p>
          <a:p>
            <a:pPr marL="1561465" marR="0" lvl="2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34" charset="0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Training</a:t>
            </a:r>
          </a:p>
          <a:p>
            <a:pPr marL="951865" marR="0" lvl="1" indent="-34290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34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Lab certification</a:t>
            </a:r>
          </a:p>
        </p:txBody>
      </p: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C2694F8A-3978-111E-1182-70ADB56217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7311" y="365125"/>
            <a:ext cx="1713274" cy="629628"/>
          </a:xfrm>
          <a:prstGeom prst="rect">
            <a:avLst/>
          </a:prstGeom>
        </p:spPr>
      </p:pic>
      <p:pic>
        <p:nvPicPr>
          <p:cNvPr id="9" name="Picture 8" descr="A logo for a research company&#10;&#10;Description automatically generated">
            <a:extLst>
              <a:ext uri="{FF2B5EF4-FFF2-40B4-BE49-F238E27FC236}">
                <a16:creationId xmlns:a16="http://schemas.microsoft.com/office/drawing/2014/main" id="{4EE94D28-037C-BA24-2A0C-33011673E0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10" y="1090985"/>
            <a:ext cx="1644262" cy="54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0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 animBg="1"/>
      <p:bldP spid="342" grpId="0" animBg="1"/>
      <p:bldP spid="343" grpId="0" animBg="1"/>
      <p:bldGraphic spid="4" grpId="0">
        <p:bldAsOne/>
      </p:bldGraphic>
      <p:bldP spid="284" grpId="0"/>
      <p:bldP spid="310" grpId="0"/>
      <p:bldP spid="311" grpId="0"/>
      <p:bldP spid="3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EC02B-C7D2-C767-0261-CB105EB007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Reference Material design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065E16-14F1-7044-6D65-DA23BEC20F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919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7F54EAD-D480-7978-7172-9B79C0672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030" y="220035"/>
            <a:ext cx="10515600" cy="1325563"/>
          </a:xfrm>
        </p:spPr>
        <p:txBody>
          <a:bodyPr anchor="ctr"/>
          <a:lstStyle/>
          <a:p>
            <a:r>
              <a:rPr lang="da-DK" sz="3600" dirty="0"/>
              <a:t>Mutations in the </a:t>
            </a:r>
            <a:r>
              <a:rPr lang="da-DK" sz="3600" dirty="0" err="1"/>
              <a:t>current</a:t>
            </a:r>
            <a:r>
              <a:rPr lang="da-DK" sz="3600" dirty="0"/>
              <a:t> </a:t>
            </a:r>
            <a:r>
              <a:rPr lang="da-DK" sz="3600" dirty="0" err="1"/>
              <a:t>RefMat</a:t>
            </a:r>
            <a:r>
              <a:rPr lang="da-DK" sz="3600" dirty="0"/>
              <a:t> </a:t>
            </a:r>
          </a:p>
        </p:txBody>
      </p:sp>
      <p:pic>
        <p:nvPicPr>
          <p:cNvPr id="7" name="Picture 5" descr="Et billede, der indeholder tekst, visitkort, skærmbillede, Font/skrifttype&#10;&#10;Beskrivelsen er genereret automatisk">
            <a:extLst>
              <a:ext uri="{FF2B5EF4-FFF2-40B4-BE49-F238E27FC236}">
                <a16:creationId xmlns:a16="http://schemas.microsoft.com/office/drawing/2014/main" id="{8A1164AA-23A9-F96D-DDA5-61BDA96786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8"/>
          <a:stretch/>
        </p:blipFill>
        <p:spPr>
          <a:xfrm>
            <a:off x="123266" y="1978331"/>
            <a:ext cx="4017643" cy="377580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grpSp>
        <p:nvGrpSpPr>
          <p:cNvPr id="21" name="Group 26">
            <a:extLst>
              <a:ext uri="{FF2B5EF4-FFF2-40B4-BE49-F238E27FC236}">
                <a16:creationId xmlns:a16="http://schemas.microsoft.com/office/drawing/2014/main" id="{7DBBF9BC-9DBF-CBA2-6E39-08D01A79706E}"/>
              </a:ext>
            </a:extLst>
          </p:cNvPr>
          <p:cNvGrpSpPr/>
          <p:nvPr/>
        </p:nvGrpSpPr>
        <p:grpSpPr>
          <a:xfrm>
            <a:off x="4390079" y="1915323"/>
            <a:ext cx="6171859" cy="2056577"/>
            <a:chOff x="5392709" y="1924307"/>
            <a:chExt cx="6171859" cy="2056577"/>
          </a:xfrm>
        </p:grpSpPr>
        <p:grpSp>
          <p:nvGrpSpPr>
            <p:cNvPr id="9" name="Group 15">
              <a:extLst>
                <a:ext uri="{FF2B5EF4-FFF2-40B4-BE49-F238E27FC236}">
                  <a16:creationId xmlns:a16="http://schemas.microsoft.com/office/drawing/2014/main" id="{97472A72-F154-31E0-7C97-1B79551F0D30}"/>
                </a:ext>
              </a:extLst>
            </p:cNvPr>
            <p:cNvGrpSpPr/>
            <p:nvPr/>
          </p:nvGrpSpPr>
          <p:grpSpPr>
            <a:xfrm>
              <a:off x="5392709" y="1939884"/>
              <a:ext cx="2586879" cy="2041000"/>
              <a:chOff x="5392709" y="1939884"/>
              <a:chExt cx="2586879" cy="2041000"/>
            </a:xfrm>
          </p:grpSpPr>
          <p:sp>
            <p:nvSpPr>
              <p:cNvPr id="18" name="Rounded Rectangle 6">
                <a:extLst>
                  <a:ext uri="{FF2B5EF4-FFF2-40B4-BE49-F238E27FC236}">
                    <a16:creationId xmlns:a16="http://schemas.microsoft.com/office/drawing/2014/main" id="{82B47008-C2D2-BF7C-0480-B68523A824B2}"/>
                  </a:ext>
                </a:extLst>
              </p:cNvPr>
              <p:cNvSpPr/>
              <p:nvPr/>
            </p:nvSpPr>
            <p:spPr bwMode="auto">
              <a:xfrm>
                <a:off x="6139675" y="1939884"/>
                <a:ext cx="1224136" cy="659646"/>
              </a:xfrm>
              <a:prstGeom prst="roundRect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U Passata" pitchFamily="34" charset="0"/>
                  <a:buNone/>
                  <a:tabLst/>
                </a:pPr>
                <a:r>
                  <a:rPr lang="en-DK" sz="1600">
                    <a:solidFill>
                      <a:schemeClr val="bg1"/>
                    </a:solidFill>
                  </a:rPr>
                  <a:t>COSMIC database</a:t>
                </a:r>
                <a:endParaRPr kumimoji="0" lang="en-DK" sz="16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U Passata" pitchFamily="34" charset="0"/>
                </a:endParaRPr>
              </a:p>
            </p:txBody>
          </p:sp>
          <p:sp>
            <p:nvSpPr>
              <p:cNvPr id="19" name="TextBox 11">
                <a:extLst>
                  <a:ext uri="{FF2B5EF4-FFF2-40B4-BE49-F238E27FC236}">
                    <a16:creationId xmlns:a16="http://schemas.microsoft.com/office/drawing/2014/main" id="{1F2FD3E3-D04E-A5A2-4324-8202B320ADD7}"/>
                  </a:ext>
                </a:extLst>
              </p:cNvPr>
              <p:cNvSpPr txBox="1"/>
              <p:nvPr/>
            </p:nvSpPr>
            <p:spPr>
              <a:xfrm>
                <a:off x="5392709" y="3279153"/>
                <a:ext cx="2586879" cy="7017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DK" sz="1200"/>
                  <a:t>10+ cancers</a:t>
                </a:r>
                <a:r>
                  <a:rPr lang="en-DK" sz="1200">
                    <a:latin typeface="+mn-lt"/>
                  </a:rPr>
                  <a:t> </a:t>
                </a:r>
                <a:endParaRPr lang="da-DK" sz="1200"/>
              </a:p>
              <a:p>
                <a:pPr algn="ctr">
                  <a:lnSpc>
                    <a:spcPct val="95000"/>
                  </a:lnSpc>
                </a:pPr>
                <a:r>
                  <a:rPr lang="da-DK" sz="1200"/>
                  <a:t>Diverse alteration types</a:t>
                </a:r>
                <a:endParaRPr lang="en-DK"/>
              </a:p>
              <a:p>
                <a:pPr algn="ctr">
                  <a:lnSpc>
                    <a:spcPct val="95000"/>
                  </a:lnSpc>
                </a:pPr>
                <a:r>
                  <a:rPr lang="en-DK" sz="1200"/>
                  <a:t>Mutations with </a:t>
                </a:r>
                <a:r>
                  <a:rPr lang="en-DK" sz="1200" err="1"/>
                  <a:t>different</a:t>
                </a:r>
                <a:r>
                  <a:rPr lang="en-DK" sz="1200"/>
                  <a:t> </a:t>
                </a:r>
                <a:r>
                  <a:rPr lang="en-DK" sz="1200" err="1"/>
                  <a:t>noise</a:t>
                </a:r>
                <a:r>
                  <a:rPr lang="en-DK" sz="1200">
                    <a:latin typeface="+mn-lt"/>
                  </a:rPr>
                  <a:t> </a:t>
                </a:r>
                <a:r>
                  <a:rPr lang="en-DK" sz="1200" err="1">
                    <a:latin typeface="+mn-lt"/>
                  </a:rPr>
                  <a:t>levels</a:t>
                </a:r>
                <a:endParaRPr lang="da-DK" sz="1200" err="1"/>
              </a:p>
              <a:p>
                <a:pPr algn="ctr">
                  <a:lnSpc>
                    <a:spcPct val="95000"/>
                  </a:lnSpc>
                </a:pPr>
                <a:endParaRPr lang="da-DK" sz="1200">
                  <a:latin typeface="+mn-lt"/>
                </a:endParaRPr>
              </a:p>
            </p:txBody>
          </p:sp>
          <p:cxnSp>
            <p:nvCxnSpPr>
              <p:cNvPr id="20" name="Straight Arrow Connector 17">
                <a:extLst>
                  <a:ext uri="{FF2B5EF4-FFF2-40B4-BE49-F238E27FC236}">
                    <a16:creationId xmlns:a16="http://schemas.microsoft.com/office/drawing/2014/main" id="{2649E36B-0159-4792-5A78-015264BC6BC6}"/>
                  </a:ext>
                </a:extLst>
              </p:cNvPr>
              <p:cNvCxnSpPr/>
              <p:nvPr/>
            </p:nvCxnSpPr>
            <p:spPr bwMode="auto">
              <a:xfrm>
                <a:off x="6670476" y="2852936"/>
                <a:ext cx="0" cy="288032"/>
              </a:xfrm>
              <a:prstGeom prst="straightConnector1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10" name="Group 20">
              <a:extLst>
                <a:ext uri="{FF2B5EF4-FFF2-40B4-BE49-F238E27FC236}">
                  <a16:creationId xmlns:a16="http://schemas.microsoft.com/office/drawing/2014/main" id="{16421C7B-6DBA-B895-53A1-1B90FB4B1C27}"/>
                </a:ext>
              </a:extLst>
            </p:cNvPr>
            <p:cNvGrpSpPr/>
            <p:nvPr/>
          </p:nvGrpSpPr>
          <p:grpSpPr>
            <a:xfrm>
              <a:off x="7771796" y="1939883"/>
              <a:ext cx="1843023" cy="1684915"/>
              <a:chOff x="7771796" y="1939883"/>
              <a:chExt cx="1843023" cy="1684915"/>
            </a:xfrm>
          </p:grpSpPr>
          <p:sp>
            <p:nvSpPr>
              <p:cNvPr id="15" name="Rounded Rectangle 7">
                <a:extLst>
                  <a:ext uri="{FF2B5EF4-FFF2-40B4-BE49-F238E27FC236}">
                    <a16:creationId xmlns:a16="http://schemas.microsoft.com/office/drawing/2014/main" id="{5150CEBC-60A4-AF6C-96C3-A52C79C968D8}"/>
                  </a:ext>
                </a:extLst>
              </p:cNvPr>
              <p:cNvSpPr/>
              <p:nvPr/>
            </p:nvSpPr>
            <p:spPr bwMode="auto">
              <a:xfrm>
                <a:off x="7939268" y="1939883"/>
                <a:ext cx="1399221" cy="659647"/>
              </a:xfrm>
              <a:prstGeom prst="roundRect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U Passata" pitchFamily="34" charset="0"/>
                  <a:buNone/>
                  <a:tabLst/>
                </a:pPr>
                <a:r>
                  <a:rPr lang="en-DK" sz="1600">
                    <a:solidFill>
                      <a:schemeClr val="bg1"/>
                    </a:solidFill>
                  </a:rPr>
                  <a:t>Drug targets</a:t>
                </a:r>
                <a:endParaRPr kumimoji="0" lang="en-DK" sz="16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U Passata" pitchFamily="34" charset="0"/>
                </a:endParaRPr>
              </a:p>
            </p:txBody>
          </p:sp>
          <p:sp>
            <p:nvSpPr>
              <p:cNvPr id="16" name="TextBox 12">
                <a:extLst>
                  <a:ext uri="{FF2B5EF4-FFF2-40B4-BE49-F238E27FC236}">
                    <a16:creationId xmlns:a16="http://schemas.microsoft.com/office/drawing/2014/main" id="{D5E66262-B2A8-C6B8-C229-A8B2051DAAE4}"/>
                  </a:ext>
                </a:extLst>
              </p:cNvPr>
              <p:cNvSpPr txBox="1"/>
              <p:nvPr/>
            </p:nvSpPr>
            <p:spPr>
              <a:xfrm>
                <a:off x="7771796" y="3273933"/>
                <a:ext cx="1843023" cy="35086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DK" sz="1200"/>
                  <a:t>PubMed </a:t>
                </a:r>
                <a:r>
                  <a:rPr lang="en-DK" sz="1200" err="1"/>
                  <a:t>search</a:t>
                </a:r>
                <a:endParaRPr lang="da-DK" sz="1200" err="1">
                  <a:latin typeface="+mn-lt"/>
                </a:endParaRPr>
              </a:p>
              <a:p>
                <a:pPr algn="ctr">
                  <a:lnSpc>
                    <a:spcPct val="95000"/>
                  </a:lnSpc>
                </a:pPr>
                <a:r>
                  <a:rPr lang="en-DK" sz="1200"/>
                  <a:t>"</a:t>
                </a:r>
                <a:r>
                  <a:rPr lang="en-DK" sz="1200">
                    <a:latin typeface="+mn-lt"/>
                  </a:rPr>
                  <a:t>Doctors choice</a:t>
                </a:r>
                <a:r>
                  <a:rPr lang="en-DK" sz="1200"/>
                  <a:t>"</a:t>
                </a:r>
                <a:endParaRPr lang="en-DK" sz="1200">
                  <a:latin typeface="+mn-lt"/>
                </a:endParaRPr>
              </a:p>
            </p:txBody>
          </p:sp>
          <p:cxnSp>
            <p:nvCxnSpPr>
              <p:cNvPr id="17" name="Straight Arrow Connector 18">
                <a:extLst>
                  <a:ext uri="{FF2B5EF4-FFF2-40B4-BE49-F238E27FC236}">
                    <a16:creationId xmlns:a16="http://schemas.microsoft.com/office/drawing/2014/main" id="{4B461C2A-213D-D581-C958-321B71096870}"/>
                  </a:ext>
                </a:extLst>
              </p:cNvPr>
              <p:cNvCxnSpPr/>
              <p:nvPr/>
            </p:nvCxnSpPr>
            <p:spPr bwMode="auto">
              <a:xfrm>
                <a:off x="8583271" y="2838674"/>
                <a:ext cx="0" cy="288032"/>
              </a:xfrm>
              <a:prstGeom prst="straightConnector1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11" name="Group 28">
              <a:extLst>
                <a:ext uri="{FF2B5EF4-FFF2-40B4-BE49-F238E27FC236}">
                  <a16:creationId xmlns:a16="http://schemas.microsoft.com/office/drawing/2014/main" id="{9EED144A-026E-9F41-8F62-E8A85534E7DF}"/>
                </a:ext>
              </a:extLst>
            </p:cNvPr>
            <p:cNvGrpSpPr/>
            <p:nvPr/>
          </p:nvGrpSpPr>
          <p:grpSpPr>
            <a:xfrm>
              <a:off x="9913946" y="1924307"/>
              <a:ext cx="1650622" cy="1529008"/>
              <a:chOff x="9913946" y="1924307"/>
              <a:chExt cx="1650622" cy="1529008"/>
            </a:xfrm>
          </p:grpSpPr>
          <p:sp>
            <p:nvSpPr>
              <p:cNvPr id="12" name="Rounded Rectangle 8">
                <a:extLst>
                  <a:ext uri="{FF2B5EF4-FFF2-40B4-BE49-F238E27FC236}">
                    <a16:creationId xmlns:a16="http://schemas.microsoft.com/office/drawing/2014/main" id="{52711726-E541-6AE0-5BD3-1D062560066A}"/>
                  </a:ext>
                </a:extLst>
              </p:cNvPr>
              <p:cNvSpPr/>
              <p:nvPr/>
            </p:nvSpPr>
            <p:spPr bwMode="auto">
              <a:xfrm>
                <a:off x="9913946" y="1924307"/>
                <a:ext cx="1650622" cy="690798"/>
              </a:xfrm>
              <a:prstGeom prst="roundRect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U Passata" pitchFamily="34" charset="0"/>
                  <a:buNone/>
                  <a:tabLst/>
                </a:pPr>
                <a:r>
                  <a:rPr lang="en-DK" sz="1600">
                    <a:solidFill>
                      <a:schemeClr val="bg1"/>
                    </a:solidFill>
                  </a:rPr>
                  <a:t>ctDNA center members</a:t>
                </a:r>
                <a:endParaRPr kumimoji="0" lang="en-DK" sz="16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U Passata" pitchFamily="34" charset="0"/>
                </a:endParaRPr>
              </a:p>
            </p:txBody>
          </p:sp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517E63FA-1159-7EB4-1CD5-51C69B369511}"/>
                  </a:ext>
                </a:extLst>
              </p:cNvPr>
              <p:cNvSpPr txBox="1"/>
              <p:nvPr/>
            </p:nvSpPr>
            <p:spPr>
              <a:xfrm>
                <a:off x="9913946" y="3277882"/>
                <a:ext cx="1650622" cy="175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DK" sz="1200">
                    <a:latin typeface="+mn-lt"/>
                  </a:rPr>
                  <a:t>Workshop</a:t>
                </a:r>
                <a:endParaRPr lang="da-DK" sz="1200">
                  <a:latin typeface="+mn-lt"/>
                </a:endParaRPr>
              </a:p>
            </p:txBody>
          </p:sp>
          <p:cxnSp>
            <p:nvCxnSpPr>
              <p:cNvPr id="14" name="Straight Arrow Connector 19">
                <a:extLst>
                  <a:ext uri="{FF2B5EF4-FFF2-40B4-BE49-F238E27FC236}">
                    <a16:creationId xmlns:a16="http://schemas.microsoft.com/office/drawing/2014/main" id="{C97DCA70-856D-D1EB-C757-251E17119101}"/>
                  </a:ext>
                </a:extLst>
              </p:cNvPr>
              <p:cNvCxnSpPr/>
              <p:nvPr/>
            </p:nvCxnSpPr>
            <p:spPr bwMode="auto">
              <a:xfrm>
                <a:off x="10737988" y="2824412"/>
                <a:ext cx="0" cy="288032"/>
              </a:xfrm>
              <a:prstGeom prst="straightConnector1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E0EF512-1E54-4A0E-408A-AF75425F2A33}"/>
              </a:ext>
            </a:extLst>
          </p:cNvPr>
          <p:cNvGrpSpPr/>
          <p:nvPr/>
        </p:nvGrpSpPr>
        <p:grpSpPr>
          <a:xfrm>
            <a:off x="4871864" y="4293096"/>
            <a:ext cx="5867712" cy="1318524"/>
            <a:chOff x="4870276" y="4293096"/>
            <a:chExt cx="5867712" cy="1318524"/>
          </a:xfrm>
        </p:grpSpPr>
        <p:sp>
          <p:nvSpPr>
            <p:cNvPr id="23" name="Rounded Rectangle 14">
              <a:extLst>
                <a:ext uri="{FF2B5EF4-FFF2-40B4-BE49-F238E27FC236}">
                  <a16:creationId xmlns:a16="http://schemas.microsoft.com/office/drawing/2014/main" id="{0D9E6C35-F2D7-C643-6F30-4BF010999EA8}"/>
                </a:ext>
              </a:extLst>
            </p:cNvPr>
            <p:cNvSpPr/>
            <p:nvPr/>
          </p:nvSpPr>
          <p:spPr bwMode="auto">
            <a:xfrm>
              <a:off x="6751742" y="4951974"/>
              <a:ext cx="1584176" cy="659646"/>
            </a:xfrm>
            <a:prstGeom prst="roundRect">
              <a:avLst/>
            </a:prstGeom>
            <a:solidFill>
              <a:schemeClr val="accent2"/>
            </a:solidFill>
            <a:ln w="1778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U Passata" pitchFamily="34" charset="0"/>
                <a:buNone/>
                <a:tabLst/>
              </a:pPr>
              <a:r>
                <a:rPr lang="en-DK" sz="1600">
                  <a:solidFill>
                    <a:schemeClr val="bg1"/>
                  </a:solidFill>
                </a:rPr>
                <a:t>101 mutations</a:t>
              </a:r>
            </a:p>
            <a:p>
              <a:pPr algn="ctr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DK" sz="1400">
                  <a:solidFill>
                    <a:schemeClr val="bg1"/>
                  </a:solidFill>
                  <a:latin typeface="Aptos"/>
                </a:rPr>
                <a:t>(easy to expand)</a:t>
              </a:r>
            </a:p>
          </p:txBody>
        </p:sp>
        <p:grpSp>
          <p:nvGrpSpPr>
            <p:cNvPr id="24" name="Group 24">
              <a:extLst>
                <a:ext uri="{FF2B5EF4-FFF2-40B4-BE49-F238E27FC236}">
                  <a16:creationId xmlns:a16="http://schemas.microsoft.com/office/drawing/2014/main" id="{304C81A7-390C-D05A-9EB1-A35553035A33}"/>
                </a:ext>
              </a:extLst>
            </p:cNvPr>
            <p:cNvGrpSpPr/>
            <p:nvPr/>
          </p:nvGrpSpPr>
          <p:grpSpPr>
            <a:xfrm>
              <a:off x="4870276" y="4293096"/>
              <a:ext cx="5867712" cy="432048"/>
              <a:chOff x="4870276" y="4293096"/>
              <a:chExt cx="5867712" cy="432048"/>
            </a:xfrm>
          </p:grpSpPr>
          <p:grpSp>
            <p:nvGrpSpPr>
              <p:cNvPr id="25" name="Group 23">
                <a:extLst>
                  <a:ext uri="{FF2B5EF4-FFF2-40B4-BE49-F238E27FC236}">
                    <a16:creationId xmlns:a16="http://schemas.microsoft.com/office/drawing/2014/main" id="{B2A98F44-9AFE-8982-A2FF-E3A19F00A51A}"/>
                  </a:ext>
                </a:extLst>
              </p:cNvPr>
              <p:cNvGrpSpPr/>
              <p:nvPr/>
            </p:nvGrpSpPr>
            <p:grpSpPr>
              <a:xfrm>
                <a:off x="4870276" y="4437112"/>
                <a:ext cx="5867712" cy="288032"/>
                <a:chOff x="4870276" y="4437112"/>
                <a:chExt cx="5867712" cy="288032"/>
              </a:xfrm>
            </p:grpSpPr>
            <p:cxnSp>
              <p:nvCxnSpPr>
                <p:cNvPr id="28" name="Straight Arrow Connector 31">
                  <a:extLst>
                    <a:ext uri="{FF2B5EF4-FFF2-40B4-BE49-F238E27FC236}">
                      <a16:creationId xmlns:a16="http://schemas.microsoft.com/office/drawing/2014/main" id="{98ED18E6-9CF3-9A62-5E05-2BDBC939E005}"/>
                    </a:ext>
                  </a:extLst>
                </p:cNvPr>
                <p:cNvCxnSpPr/>
                <p:nvPr/>
              </p:nvCxnSpPr>
              <p:spPr bwMode="auto">
                <a:xfrm>
                  <a:off x="7563582" y="4437112"/>
                  <a:ext cx="0" cy="288032"/>
                </a:xfrm>
                <a:prstGeom prst="straightConnector1">
                  <a:avLst/>
                </a:prstGeom>
                <a:solidFill>
                  <a:schemeClr val="accent2"/>
                </a:solidFill>
                <a:ln w="1778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29" name="Straight Connector 9">
                  <a:extLst>
                    <a:ext uri="{FF2B5EF4-FFF2-40B4-BE49-F238E27FC236}">
                      <a16:creationId xmlns:a16="http://schemas.microsoft.com/office/drawing/2014/main" id="{0CB0DE2A-DCC9-2FA4-9419-35DE9604B555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4870276" y="4437112"/>
                  <a:ext cx="5867712" cy="0"/>
                </a:xfrm>
                <a:prstGeom prst="line">
                  <a:avLst/>
                </a:prstGeom>
                <a:solidFill>
                  <a:schemeClr val="accent2"/>
                </a:solidFill>
                <a:ln w="1778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26" name="Straight Connector 21">
                <a:extLst>
                  <a:ext uri="{FF2B5EF4-FFF2-40B4-BE49-F238E27FC236}">
                    <a16:creationId xmlns:a16="http://schemas.microsoft.com/office/drawing/2014/main" id="{711830D8-1261-A926-C67F-E8947F6E1E25}"/>
                  </a:ext>
                </a:extLst>
              </p:cNvPr>
              <p:cNvCxnSpPr/>
              <p:nvPr/>
            </p:nvCxnSpPr>
            <p:spPr bwMode="auto">
              <a:xfrm flipV="1">
                <a:off x="4870276" y="4293096"/>
                <a:ext cx="0" cy="144016"/>
              </a:xfrm>
              <a:prstGeom prst="line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2">
                <a:extLst>
                  <a:ext uri="{FF2B5EF4-FFF2-40B4-BE49-F238E27FC236}">
                    <a16:creationId xmlns:a16="http://schemas.microsoft.com/office/drawing/2014/main" id="{54699719-529D-FD19-A3E0-B1A76B95F45D}"/>
                  </a:ext>
                </a:extLst>
              </p:cNvPr>
              <p:cNvCxnSpPr/>
              <p:nvPr/>
            </p:nvCxnSpPr>
            <p:spPr bwMode="auto">
              <a:xfrm flipV="1">
                <a:off x="10736843" y="4293096"/>
                <a:ext cx="0" cy="144016"/>
              </a:xfrm>
              <a:prstGeom prst="line">
                <a:avLst/>
              </a:prstGeom>
              <a:solidFill>
                <a:schemeClr val="accent2"/>
              </a:solidFill>
              <a:ln w="1778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32" name="Billede 31" descr="Et billede, der indeholder tekst, Font/skrifttype, Elektrisk blå, design&#10;&#10;Beskrivelsen er genereret automatisk">
            <a:extLst>
              <a:ext uri="{FF2B5EF4-FFF2-40B4-BE49-F238E27FC236}">
                <a16:creationId xmlns:a16="http://schemas.microsoft.com/office/drawing/2014/main" id="{2F7F6B4F-4CB4-16D3-3C33-5FA825E3C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8883" y="4514484"/>
            <a:ext cx="2105443" cy="223356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FFC73545-1B22-2283-3848-6B90CB63CC84}"/>
              </a:ext>
            </a:extLst>
          </p:cNvPr>
          <p:cNvSpPr txBox="1"/>
          <p:nvPr/>
        </p:nvSpPr>
        <p:spPr>
          <a:xfrm>
            <a:off x="4726214" y="1460499"/>
            <a:ext cx="37864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/>
              <a:t>Mutation </a:t>
            </a:r>
            <a:r>
              <a:rPr lang="da-DK" err="1"/>
              <a:t>selection</a:t>
            </a:r>
            <a:r>
              <a:rPr lang="da-DK"/>
              <a:t> </a:t>
            </a:r>
            <a:r>
              <a:rPr lang="da-DK" err="1"/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2473672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49">
            <a:extLst>
              <a:ext uri="{FF2B5EF4-FFF2-40B4-BE49-F238E27FC236}">
                <a16:creationId xmlns:a16="http://schemas.microsoft.com/office/drawing/2014/main" id="{B805590D-B684-CC05-A380-0F3061B29A23}"/>
              </a:ext>
            </a:extLst>
          </p:cNvPr>
          <p:cNvSpPr txBox="1"/>
          <p:nvPr/>
        </p:nvSpPr>
        <p:spPr>
          <a:xfrm>
            <a:off x="448446" y="3602256"/>
            <a:ext cx="4297095" cy="4093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DK" sz="1400">
                <a:solidFill>
                  <a:prstClr val="black"/>
                </a:solidFill>
                <a:latin typeface="Aptos" panose="02110004020202020204"/>
              </a:rPr>
              <a:t>101 different plasmids with mutated human DNA</a:t>
            </a:r>
          </a:p>
          <a:p>
            <a:pPr>
              <a:lnSpc>
                <a:spcPct val="95000"/>
              </a:lnSpc>
            </a:pPr>
            <a:r>
              <a:rPr lang="en-DK" sz="1400">
                <a:solidFill>
                  <a:prstClr val="black"/>
                </a:solidFill>
                <a:latin typeface="Aptos" panose="02110004020202020204"/>
              </a:rPr>
              <a:t>(Long term storage as glycerol stocks)</a:t>
            </a:r>
          </a:p>
        </p:txBody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id="{ED445DDC-24BD-8D03-6CB8-992072A9ACBE}"/>
              </a:ext>
            </a:extLst>
          </p:cNvPr>
          <p:cNvGrpSpPr/>
          <p:nvPr/>
        </p:nvGrpSpPr>
        <p:grpSpPr>
          <a:xfrm>
            <a:off x="867338" y="1807488"/>
            <a:ext cx="2581372" cy="1723204"/>
            <a:chOff x="2000872" y="1613279"/>
            <a:chExt cx="2581372" cy="1723204"/>
          </a:xfrm>
        </p:grpSpPr>
        <p:grpSp>
          <p:nvGrpSpPr>
            <p:cNvPr id="23" name="Group 45">
              <a:extLst>
                <a:ext uri="{FF2B5EF4-FFF2-40B4-BE49-F238E27FC236}">
                  <a16:creationId xmlns:a16="http://schemas.microsoft.com/office/drawing/2014/main" id="{FBCC01F4-A97F-3250-4D9F-139983D91CC7}"/>
                </a:ext>
              </a:extLst>
            </p:cNvPr>
            <p:cNvGrpSpPr/>
            <p:nvPr/>
          </p:nvGrpSpPr>
          <p:grpSpPr>
            <a:xfrm>
              <a:off x="2000872" y="1847184"/>
              <a:ext cx="2581372" cy="1489299"/>
              <a:chOff x="1317577" y="2023941"/>
              <a:chExt cx="4178809" cy="2343917"/>
            </a:xfrm>
          </p:grpSpPr>
          <p:pic>
            <p:nvPicPr>
              <p:cNvPr id="26" name="Picture 46">
                <a:extLst>
                  <a:ext uri="{FF2B5EF4-FFF2-40B4-BE49-F238E27FC236}">
                    <a16:creationId xmlns:a16="http://schemas.microsoft.com/office/drawing/2014/main" id="{235A4B3D-2767-FA63-A7C1-ADDE62ABAA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585" t="36372" r="73379" b="53956"/>
              <a:stretch/>
            </p:blipFill>
            <p:spPr>
              <a:xfrm>
                <a:off x="1317577" y="2023941"/>
                <a:ext cx="4178809" cy="2232169"/>
              </a:xfrm>
              <a:prstGeom prst="rect">
                <a:avLst/>
              </a:prstGeom>
            </p:spPr>
          </p:pic>
          <p:sp>
            <p:nvSpPr>
              <p:cNvPr id="27" name="Rectangle 47">
                <a:extLst>
                  <a:ext uri="{FF2B5EF4-FFF2-40B4-BE49-F238E27FC236}">
                    <a16:creationId xmlns:a16="http://schemas.microsoft.com/office/drawing/2014/main" id="{3F8C77D8-2CC9-FA28-0998-78D5D6851841}"/>
                  </a:ext>
                </a:extLst>
              </p:cNvPr>
              <p:cNvSpPr/>
              <p:nvPr/>
            </p:nvSpPr>
            <p:spPr bwMode="auto">
              <a:xfrm>
                <a:off x="2670088" y="4133948"/>
                <a:ext cx="904044" cy="233910"/>
              </a:xfrm>
              <a:prstGeom prst="rect">
                <a:avLst/>
              </a:prstGeom>
              <a:solidFill>
                <a:sysClr val="window" lastClr="FFFFFF"/>
              </a:solidFill>
              <a:ln w="1778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600" b="0" i="0" u="none" strike="noStrike" kern="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4" name="TextBox 73">
              <a:extLst>
                <a:ext uri="{FF2B5EF4-FFF2-40B4-BE49-F238E27FC236}">
                  <a16:creationId xmlns:a16="http://schemas.microsoft.com/office/drawing/2014/main" id="{CB6F7C2D-4BA7-98BB-F2EC-13ADAD3F19A5}"/>
                </a:ext>
              </a:extLst>
            </p:cNvPr>
            <p:cNvSpPr txBox="1"/>
            <p:nvPr/>
          </p:nvSpPr>
          <p:spPr>
            <a:xfrm>
              <a:off x="2131019" y="1616783"/>
              <a:ext cx="9845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DK" sz="1800">
                  <a:solidFill>
                    <a:prstClr val="black"/>
                  </a:solidFill>
                  <a:latin typeface="Aptos" panose="02110004020202020204"/>
                </a:rPr>
                <a:t>1000 bp</a:t>
              </a:r>
            </a:p>
          </p:txBody>
        </p:sp>
        <p:sp>
          <p:nvSpPr>
            <p:cNvPr id="25" name="TextBox 74">
              <a:extLst>
                <a:ext uri="{FF2B5EF4-FFF2-40B4-BE49-F238E27FC236}">
                  <a16:creationId xmlns:a16="http://schemas.microsoft.com/office/drawing/2014/main" id="{63F7A2AD-9E31-13A4-E066-FE8EE7A20AFE}"/>
                </a:ext>
              </a:extLst>
            </p:cNvPr>
            <p:cNvSpPr txBox="1"/>
            <p:nvPr/>
          </p:nvSpPr>
          <p:spPr>
            <a:xfrm>
              <a:off x="3228929" y="1613279"/>
              <a:ext cx="9845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DK" sz="1800">
                  <a:solidFill>
                    <a:prstClr val="black"/>
                  </a:solidFill>
                  <a:latin typeface="Aptos" panose="02110004020202020204"/>
                </a:rPr>
                <a:t>1000 bp</a:t>
              </a:r>
            </a:p>
          </p:txBody>
        </p:sp>
      </p:grpSp>
      <p:sp>
        <p:nvSpPr>
          <p:cNvPr id="30" name="TextBox 75">
            <a:extLst>
              <a:ext uri="{FF2B5EF4-FFF2-40B4-BE49-F238E27FC236}">
                <a16:creationId xmlns:a16="http://schemas.microsoft.com/office/drawing/2014/main" id="{73949B14-B0C9-848F-E935-38053FDC2025}"/>
              </a:ext>
            </a:extLst>
          </p:cNvPr>
          <p:cNvSpPr txBox="1"/>
          <p:nvPr/>
        </p:nvSpPr>
        <p:spPr>
          <a:xfrm>
            <a:off x="1046540" y="1460358"/>
            <a:ext cx="2000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DK" sz="1800" b="1">
                <a:solidFill>
                  <a:prstClr val="black"/>
                </a:solidFill>
                <a:latin typeface="Aptos" panose="02110004020202020204"/>
              </a:rPr>
              <a:t>Foreground (FGR)</a:t>
            </a:r>
          </a:p>
        </p:txBody>
      </p:sp>
      <p:grpSp>
        <p:nvGrpSpPr>
          <p:cNvPr id="38" name="Group 7">
            <a:extLst>
              <a:ext uri="{FF2B5EF4-FFF2-40B4-BE49-F238E27FC236}">
                <a16:creationId xmlns:a16="http://schemas.microsoft.com/office/drawing/2014/main" id="{2DA474AC-16EB-1D0C-3B4A-45AECA928B99}"/>
              </a:ext>
            </a:extLst>
          </p:cNvPr>
          <p:cNvGrpSpPr/>
          <p:nvPr/>
        </p:nvGrpSpPr>
        <p:grpSpPr>
          <a:xfrm>
            <a:off x="452720" y="4321477"/>
            <a:ext cx="4828475" cy="1758563"/>
            <a:chOff x="1010190" y="4127268"/>
            <a:chExt cx="4828475" cy="1758563"/>
          </a:xfrm>
        </p:grpSpPr>
        <p:sp>
          <p:nvSpPr>
            <p:cNvPr id="32" name="TextBox 60">
              <a:extLst>
                <a:ext uri="{FF2B5EF4-FFF2-40B4-BE49-F238E27FC236}">
                  <a16:creationId xmlns:a16="http://schemas.microsoft.com/office/drawing/2014/main" id="{78CD7F82-EB92-264B-86C1-689EF19F1FE8}"/>
                </a:ext>
              </a:extLst>
            </p:cNvPr>
            <p:cNvSpPr txBox="1"/>
            <p:nvPr/>
          </p:nvSpPr>
          <p:spPr>
            <a:xfrm>
              <a:off x="1010190" y="5465716"/>
              <a:ext cx="4828475" cy="42011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DK" sz="1400">
                  <a:solidFill>
                    <a:prstClr val="black"/>
                  </a:solidFill>
                  <a:latin typeface="Aptos" panose="02110004020202020204"/>
                </a:rPr>
                <a:t>DNA from GM12878 GiB human cell line </a:t>
              </a:r>
            </a:p>
            <a:p>
              <a:r>
                <a:rPr lang="en-US" sz="1400">
                  <a:solidFill>
                    <a:prstClr val="black"/>
                  </a:solidFill>
                  <a:latin typeface="Aptos" panose="02110004020202020204"/>
                </a:rPr>
                <a:t>(Long term storage as low passage freeze stocks)</a:t>
              </a:r>
            </a:p>
          </p:txBody>
        </p:sp>
        <p:grpSp>
          <p:nvGrpSpPr>
            <p:cNvPr id="33" name="Group 2">
              <a:extLst>
                <a:ext uri="{FF2B5EF4-FFF2-40B4-BE49-F238E27FC236}">
                  <a16:creationId xmlns:a16="http://schemas.microsoft.com/office/drawing/2014/main" id="{421ADFC3-60DC-99F0-E007-E8DE8E6A904C}"/>
                </a:ext>
              </a:extLst>
            </p:cNvPr>
            <p:cNvGrpSpPr/>
            <p:nvPr/>
          </p:nvGrpSpPr>
          <p:grpSpPr>
            <a:xfrm>
              <a:off x="1341884" y="4127268"/>
              <a:ext cx="2916789" cy="1247165"/>
              <a:chOff x="2025495" y="4127268"/>
              <a:chExt cx="2916789" cy="1247165"/>
            </a:xfrm>
          </p:grpSpPr>
          <p:sp>
            <p:nvSpPr>
              <p:cNvPr id="34" name="Rectangle 48">
                <a:extLst>
                  <a:ext uri="{FF2B5EF4-FFF2-40B4-BE49-F238E27FC236}">
                    <a16:creationId xmlns:a16="http://schemas.microsoft.com/office/drawing/2014/main" id="{2217A0DE-9FE2-FB70-A687-68B91EFE0780}"/>
                  </a:ext>
                </a:extLst>
              </p:cNvPr>
              <p:cNvSpPr/>
              <p:nvPr/>
            </p:nvSpPr>
            <p:spPr bwMode="auto">
              <a:xfrm>
                <a:off x="3042672" y="4884681"/>
                <a:ext cx="288031" cy="360040"/>
              </a:xfrm>
              <a:prstGeom prst="rect">
                <a:avLst/>
              </a:prstGeom>
              <a:solidFill>
                <a:sysClr val="window" lastClr="FFFFFF"/>
              </a:solidFill>
              <a:ln w="1778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1600" b="0" i="0" u="none" strike="noStrike" kern="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5" name="Picture 53">
                <a:extLst>
                  <a:ext uri="{FF2B5EF4-FFF2-40B4-BE49-F238E27FC236}">
                    <a16:creationId xmlns:a16="http://schemas.microsoft.com/office/drawing/2014/main" id="{3AEEEAAD-E554-B8E5-3DB6-F439832275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8687" t="35968" r="52295" b="58338"/>
              <a:stretch/>
            </p:blipFill>
            <p:spPr>
              <a:xfrm>
                <a:off x="2025495" y="4436703"/>
                <a:ext cx="2182436" cy="937730"/>
              </a:xfrm>
              <a:prstGeom prst="rect">
                <a:avLst/>
              </a:prstGeom>
            </p:spPr>
          </p:pic>
          <p:pic>
            <p:nvPicPr>
              <p:cNvPr id="36" name="Picture 59">
                <a:extLst>
                  <a:ext uri="{FF2B5EF4-FFF2-40B4-BE49-F238E27FC236}">
                    <a16:creationId xmlns:a16="http://schemas.microsoft.com/office/drawing/2014/main" id="{A26EA89F-E178-C4EB-B20A-CA4071B2BC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8687" t="41721" r="52295" b="54891"/>
              <a:stretch/>
            </p:blipFill>
            <p:spPr>
              <a:xfrm>
                <a:off x="3205801" y="4753417"/>
                <a:ext cx="1736483" cy="443856"/>
              </a:xfrm>
              <a:prstGeom prst="rect">
                <a:avLst/>
              </a:prstGeom>
            </p:spPr>
          </p:pic>
          <p:sp>
            <p:nvSpPr>
              <p:cNvPr id="37" name="TextBox 76">
                <a:extLst>
                  <a:ext uri="{FF2B5EF4-FFF2-40B4-BE49-F238E27FC236}">
                    <a16:creationId xmlns:a16="http://schemas.microsoft.com/office/drawing/2014/main" id="{8183CFE7-2134-7AD1-3469-C7E8A7515E97}"/>
                  </a:ext>
                </a:extLst>
              </p:cNvPr>
              <p:cNvSpPr txBox="1"/>
              <p:nvPr/>
            </p:nvSpPr>
            <p:spPr>
              <a:xfrm>
                <a:off x="2362378" y="4127268"/>
                <a:ext cx="20734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800" b="1">
                    <a:solidFill>
                      <a:prstClr val="black"/>
                    </a:solidFill>
                    <a:latin typeface="Aptos" panose="02110004020202020204"/>
                  </a:rPr>
                  <a:t>Background (BGR)</a:t>
                </a:r>
              </a:p>
            </p:txBody>
          </p:sp>
        </p:grpSp>
      </p:grpSp>
      <p:sp>
        <p:nvSpPr>
          <p:cNvPr id="60" name="Titel 18">
            <a:extLst>
              <a:ext uri="{FF2B5EF4-FFF2-40B4-BE49-F238E27FC236}">
                <a16:creationId xmlns:a16="http://schemas.microsoft.com/office/drawing/2014/main" id="{4EAD00E4-A598-5E48-4388-428EE5BA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430" y="395205"/>
            <a:ext cx="7659363" cy="752101"/>
          </a:xfrm>
        </p:spPr>
        <p:txBody>
          <a:bodyPr>
            <a:normAutofit/>
          </a:bodyPr>
          <a:lstStyle/>
          <a:p>
            <a:r>
              <a:rPr lang="da-DK" sz="3600"/>
              <a:t>Reference Materials </a:t>
            </a:r>
            <a:r>
              <a:rPr lang="da-DK" sz="3600" err="1"/>
              <a:t>production</a:t>
            </a:r>
            <a:endParaRPr lang="da-DK" sz="36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D0BFA2E-C779-DB4A-A6E4-AE85EC08DA23}"/>
              </a:ext>
            </a:extLst>
          </p:cNvPr>
          <p:cNvGrpSpPr/>
          <p:nvPr/>
        </p:nvGrpSpPr>
        <p:grpSpPr>
          <a:xfrm>
            <a:off x="4147156" y="1460358"/>
            <a:ext cx="4124614" cy="5203473"/>
            <a:chOff x="4353345" y="1266275"/>
            <a:chExt cx="4124614" cy="5203473"/>
          </a:xfrm>
        </p:grpSpPr>
        <p:pic>
          <p:nvPicPr>
            <p:cNvPr id="5" name="Picture 61" descr="Et billede, der indeholder tekst, skærmbillede, Multimediesoftware, design&#10;&#10;Beskrivelsen er genereret automatisk">
              <a:extLst>
                <a:ext uri="{FF2B5EF4-FFF2-40B4-BE49-F238E27FC236}">
                  <a16:creationId xmlns:a16="http://schemas.microsoft.com/office/drawing/2014/main" id="{FA7CADED-2A5E-9AAE-DE56-08FF44ED77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623" t="39662" r="45082" b="54050"/>
            <a:stretch/>
          </p:blipFill>
          <p:spPr>
            <a:xfrm>
              <a:off x="4862542" y="1701854"/>
              <a:ext cx="852399" cy="1130742"/>
            </a:xfrm>
            <a:prstGeom prst="rect">
              <a:avLst/>
            </a:prstGeom>
          </p:spPr>
        </p:pic>
        <p:pic>
          <p:nvPicPr>
            <p:cNvPr id="7" name="Picture 62" descr="Et billede, der indeholder tekst, skærmbillede, Multimediesoftware, design&#10;&#10;Beskrivelsen er genereret automatisk">
              <a:extLst>
                <a:ext uri="{FF2B5EF4-FFF2-40B4-BE49-F238E27FC236}">
                  <a16:creationId xmlns:a16="http://schemas.microsoft.com/office/drawing/2014/main" id="{166CDE17-BD52-3FB6-69FB-1463084F3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321" t="36411" r="27981" b="59984"/>
            <a:stretch/>
          </p:blipFill>
          <p:spPr>
            <a:xfrm>
              <a:off x="6786725" y="1691647"/>
              <a:ext cx="1123627" cy="488974"/>
            </a:xfrm>
            <a:prstGeom prst="rect">
              <a:avLst/>
            </a:prstGeom>
          </p:spPr>
        </p:pic>
        <p:grpSp>
          <p:nvGrpSpPr>
            <p:cNvPr id="13" name="Group 64">
              <a:extLst>
                <a:ext uri="{FF2B5EF4-FFF2-40B4-BE49-F238E27FC236}">
                  <a16:creationId xmlns:a16="http://schemas.microsoft.com/office/drawing/2014/main" id="{7C517CB8-5C5D-D124-C944-0D34C3295B14}"/>
                </a:ext>
              </a:extLst>
            </p:cNvPr>
            <p:cNvGrpSpPr/>
            <p:nvPr/>
          </p:nvGrpSpPr>
          <p:grpSpPr>
            <a:xfrm>
              <a:off x="6326839" y="1999355"/>
              <a:ext cx="2109251" cy="1671281"/>
              <a:chOff x="7093036" y="3608082"/>
              <a:chExt cx="1431098" cy="1130742"/>
            </a:xfrm>
          </p:grpSpPr>
          <p:pic>
            <p:nvPicPr>
              <p:cNvPr id="9" name="Picture 65">
                <a:extLst>
                  <a:ext uri="{FF2B5EF4-FFF2-40B4-BE49-F238E27FC236}">
                    <a16:creationId xmlns:a16="http://schemas.microsoft.com/office/drawing/2014/main" id="{681ECE98-098D-A620-9B2A-BBDDFAABD9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25851" b="75701" l="79411" r="97712"/>
                        </a14:imgEffect>
                      </a14:imgLayer>
                    </a14:imgProps>
                  </a:ext>
                </a:extLst>
              </a:blip>
              <a:srcRect l="77123" t="19619" b="18068"/>
              <a:stretch/>
            </p:blipFill>
            <p:spPr>
              <a:xfrm>
                <a:off x="7113016" y="3608082"/>
                <a:ext cx="1226546" cy="1130742"/>
              </a:xfrm>
              <a:prstGeom prst="rect">
                <a:avLst/>
              </a:prstGeom>
            </p:spPr>
          </p:pic>
          <p:sp>
            <p:nvSpPr>
              <p:cNvPr id="10" name="TextBox 66">
                <a:extLst>
                  <a:ext uri="{FF2B5EF4-FFF2-40B4-BE49-F238E27FC236}">
                    <a16:creationId xmlns:a16="http://schemas.microsoft.com/office/drawing/2014/main" id="{1E109E01-C771-CAA6-9EB2-CAB121562C5B}"/>
                  </a:ext>
                </a:extLst>
              </p:cNvPr>
              <p:cNvSpPr txBox="1"/>
              <p:nvPr/>
            </p:nvSpPr>
            <p:spPr>
              <a:xfrm>
                <a:off x="7601016" y="4347529"/>
                <a:ext cx="471283" cy="153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fontAlgn="auto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050">
                    <a:solidFill>
                      <a:prstClr val="black"/>
                    </a:solidFill>
                    <a:latin typeface="Aptos" panose="02110004020202020204"/>
                  </a:rPr>
                  <a:t>~167bp</a:t>
                </a:r>
              </a:p>
            </p:txBody>
          </p:sp>
          <p:sp>
            <p:nvSpPr>
              <p:cNvPr id="11" name="TextBox 67">
                <a:extLst>
                  <a:ext uri="{FF2B5EF4-FFF2-40B4-BE49-F238E27FC236}">
                    <a16:creationId xmlns:a16="http://schemas.microsoft.com/office/drawing/2014/main" id="{24CC2DFD-DE6D-89BA-E341-752AD8E2793E}"/>
                  </a:ext>
                </a:extLst>
              </p:cNvPr>
              <p:cNvSpPr txBox="1"/>
              <p:nvPr/>
            </p:nvSpPr>
            <p:spPr>
              <a:xfrm>
                <a:off x="7246540" y="4553131"/>
                <a:ext cx="1277594" cy="153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fontAlgn="auto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050">
                    <a:solidFill>
                      <a:prstClr val="black"/>
                    </a:solidFill>
                    <a:latin typeface="Aptos" panose="02110004020202020204"/>
                  </a:rPr>
                  <a:t>Fragment length (bp)</a:t>
                </a:r>
              </a:p>
            </p:txBody>
          </p:sp>
          <p:sp>
            <p:nvSpPr>
              <p:cNvPr id="12" name="TextBox 68">
                <a:extLst>
                  <a:ext uri="{FF2B5EF4-FFF2-40B4-BE49-F238E27FC236}">
                    <a16:creationId xmlns:a16="http://schemas.microsoft.com/office/drawing/2014/main" id="{8BE4406F-D3ED-4577-F26E-1A6AB5FB10A7}"/>
                  </a:ext>
                </a:extLst>
              </p:cNvPr>
              <p:cNvSpPr txBox="1"/>
              <p:nvPr/>
            </p:nvSpPr>
            <p:spPr>
              <a:xfrm rot="16200000">
                <a:off x="6954184" y="4096701"/>
                <a:ext cx="431208" cy="153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fontAlgn="auto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050">
                    <a:solidFill>
                      <a:prstClr val="black"/>
                    </a:solidFill>
                    <a:latin typeface="Aptos" panose="02110004020202020204"/>
                  </a:rPr>
                  <a:t>Density</a:t>
                </a:r>
              </a:p>
            </p:txBody>
          </p:sp>
        </p:grpSp>
        <p:pic>
          <p:nvPicPr>
            <p:cNvPr id="15" name="Picture 70" descr="Et billede, der indeholder tekst, skærmbillede, Multimediesoftware, design&#10;&#10;Beskrivelsen er genereret automatisk">
              <a:extLst>
                <a:ext uri="{FF2B5EF4-FFF2-40B4-BE49-F238E27FC236}">
                  <a16:creationId xmlns:a16="http://schemas.microsoft.com/office/drawing/2014/main" id="{DB3E0D05-834A-C914-F75E-F5894D99D2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306" t="39788" r="27447" b="53922"/>
            <a:stretch/>
          </p:blipFill>
          <p:spPr>
            <a:xfrm>
              <a:off x="6614132" y="4153446"/>
              <a:ext cx="1607035" cy="829292"/>
            </a:xfrm>
            <a:prstGeom prst="rect">
              <a:avLst/>
            </a:prstGeom>
          </p:spPr>
        </p:pic>
        <p:cxnSp>
          <p:nvCxnSpPr>
            <p:cNvPr id="19" name="Straight Arrow Connector 72">
              <a:extLst>
                <a:ext uri="{FF2B5EF4-FFF2-40B4-BE49-F238E27FC236}">
                  <a16:creationId xmlns:a16="http://schemas.microsoft.com/office/drawing/2014/main" id="{3D4932FD-76DE-F327-831D-3FF8F27C1D5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53345" y="2160247"/>
              <a:ext cx="432048" cy="0"/>
            </a:xfrm>
            <a:prstGeom prst="straightConnector1">
              <a:avLst/>
            </a:prstGeom>
            <a:solidFill>
              <a:srgbClr val="E97132"/>
            </a:solidFill>
            <a:ln w="12700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pic>
          <p:nvPicPr>
            <p:cNvPr id="40" name="Picture 77" descr="Et billede, der indeholder tekst, skærmbillede, Multimediesoftware, design&#10;&#10;Beskrivelsen er genereret automatisk">
              <a:extLst>
                <a:ext uri="{FF2B5EF4-FFF2-40B4-BE49-F238E27FC236}">
                  <a16:creationId xmlns:a16="http://schemas.microsoft.com/office/drawing/2014/main" id="{F6FCF464-0E69-44BF-3728-B53BB5500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623" t="39662" r="45082" b="54050"/>
            <a:stretch/>
          </p:blipFill>
          <p:spPr>
            <a:xfrm>
              <a:off x="4862543" y="4496601"/>
              <a:ext cx="852399" cy="1130742"/>
            </a:xfrm>
            <a:prstGeom prst="rect">
              <a:avLst/>
            </a:prstGeom>
          </p:spPr>
        </p:pic>
        <p:grpSp>
          <p:nvGrpSpPr>
            <p:cNvPr id="46" name="Group 78">
              <a:extLst>
                <a:ext uri="{FF2B5EF4-FFF2-40B4-BE49-F238E27FC236}">
                  <a16:creationId xmlns:a16="http://schemas.microsoft.com/office/drawing/2014/main" id="{BBCA5CE0-6CEE-9C6E-834A-E86653DBE8B5}"/>
                </a:ext>
              </a:extLst>
            </p:cNvPr>
            <p:cNvGrpSpPr/>
            <p:nvPr/>
          </p:nvGrpSpPr>
          <p:grpSpPr>
            <a:xfrm>
              <a:off x="6368708" y="4798467"/>
              <a:ext cx="2109251" cy="1671281"/>
              <a:chOff x="7093036" y="3608082"/>
              <a:chExt cx="1431098" cy="1130742"/>
            </a:xfrm>
          </p:grpSpPr>
          <p:pic>
            <p:nvPicPr>
              <p:cNvPr id="42" name="Picture 79">
                <a:extLst>
                  <a:ext uri="{FF2B5EF4-FFF2-40B4-BE49-F238E27FC236}">
                    <a16:creationId xmlns:a16="http://schemas.microsoft.com/office/drawing/2014/main" id="{5982F6AE-682F-D962-F77A-695F238F12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25851" b="75701" l="79411" r="97712"/>
                        </a14:imgEffect>
                      </a14:imgLayer>
                    </a14:imgProps>
                  </a:ext>
                </a:extLst>
              </a:blip>
              <a:srcRect l="77123" t="19619" b="18068"/>
              <a:stretch/>
            </p:blipFill>
            <p:spPr>
              <a:xfrm>
                <a:off x="7113016" y="3608082"/>
                <a:ext cx="1226546" cy="1130742"/>
              </a:xfrm>
              <a:prstGeom prst="rect">
                <a:avLst/>
              </a:prstGeom>
            </p:spPr>
          </p:pic>
          <p:sp>
            <p:nvSpPr>
              <p:cNvPr id="43" name="TextBox 80">
                <a:extLst>
                  <a:ext uri="{FF2B5EF4-FFF2-40B4-BE49-F238E27FC236}">
                    <a16:creationId xmlns:a16="http://schemas.microsoft.com/office/drawing/2014/main" id="{F3A7ABAF-5E3F-FA1E-5832-5F3D4B3977CF}"/>
                  </a:ext>
                </a:extLst>
              </p:cNvPr>
              <p:cNvSpPr txBox="1"/>
              <p:nvPr/>
            </p:nvSpPr>
            <p:spPr>
              <a:xfrm>
                <a:off x="7595333" y="4364526"/>
                <a:ext cx="471283" cy="153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fontAlgn="auto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050">
                    <a:solidFill>
                      <a:prstClr val="black"/>
                    </a:solidFill>
                    <a:latin typeface="Aptos" panose="02110004020202020204"/>
                  </a:rPr>
                  <a:t>~167bp</a:t>
                </a:r>
              </a:p>
            </p:txBody>
          </p:sp>
          <p:sp>
            <p:nvSpPr>
              <p:cNvPr id="44" name="TextBox 81">
                <a:extLst>
                  <a:ext uri="{FF2B5EF4-FFF2-40B4-BE49-F238E27FC236}">
                    <a16:creationId xmlns:a16="http://schemas.microsoft.com/office/drawing/2014/main" id="{12861722-9F00-480A-2CCD-E95F1D0947E3}"/>
                  </a:ext>
                </a:extLst>
              </p:cNvPr>
              <p:cNvSpPr txBox="1"/>
              <p:nvPr/>
            </p:nvSpPr>
            <p:spPr>
              <a:xfrm>
                <a:off x="7246540" y="4553131"/>
                <a:ext cx="1277594" cy="153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fontAlgn="auto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050">
                    <a:solidFill>
                      <a:prstClr val="black"/>
                    </a:solidFill>
                    <a:latin typeface="Aptos" panose="02110004020202020204"/>
                  </a:rPr>
                  <a:t>Fragment length (bp)</a:t>
                </a:r>
              </a:p>
            </p:txBody>
          </p:sp>
          <p:sp>
            <p:nvSpPr>
              <p:cNvPr id="45" name="TextBox 82">
                <a:extLst>
                  <a:ext uri="{FF2B5EF4-FFF2-40B4-BE49-F238E27FC236}">
                    <a16:creationId xmlns:a16="http://schemas.microsoft.com/office/drawing/2014/main" id="{046DF0FE-9180-58EC-8423-0F4A01D63EB0}"/>
                  </a:ext>
                </a:extLst>
              </p:cNvPr>
              <p:cNvSpPr txBox="1"/>
              <p:nvPr/>
            </p:nvSpPr>
            <p:spPr>
              <a:xfrm rot="16200000">
                <a:off x="6954184" y="4096701"/>
                <a:ext cx="431208" cy="153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fontAlgn="auto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DK" sz="1050">
                    <a:solidFill>
                      <a:prstClr val="black"/>
                    </a:solidFill>
                    <a:latin typeface="Aptos" panose="02110004020202020204"/>
                  </a:rPr>
                  <a:t>Density</a:t>
                </a:r>
              </a:p>
            </p:txBody>
          </p:sp>
        </p:grpSp>
        <p:cxnSp>
          <p:nvCxnSpPr>
            <p:cNvPr id="48" name="Straight Arrow Connector 83">
              <a:extLst>
                <a:ext uri="{FF2B5EF4-FFF2-40B4-BE49-F238E27FC236}">
                  <a16:creationId xmlns:a16="http://schemas.microsoft.com/office/drawing/2014/main" id="{CD461E76-A74C-A416-BE97-C66E47BEB2E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430494" y="4945820"/>
              <a:ext cx="432048" cy="0"/>
            </a:xfrm>
            <a:prstGeom prst="straightConnector1">
              <a:avLst/>
            </a:prstGeom>
            <a:solidFill>
              <a:srgbClr val="E97132"/>
            </a:solidFill>
            <a:ln w="12700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0" name="Straight Arrow Connector 84">
              <a:extLst>
                <a:ext uri="{FF2B5EF4-FFF2-40B4-BE49-F238E27FC236}">
                  <a16:creationId xmlns:a16="http://schemas.microsoft.com/office/drawing/2014/main" id="{C5F24843-4B67-8F71-2B81-28E96B6DB56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31373" y="2172967"/>
              <a:ext cx="432048" cy="0"/>
            </a:xfrm>
            <a:prstGeom prst="straightConnector1">
              <a:avLst/>
            </a:prstGeom>
            <a:solidFill>
              <a:srgbClr val="E97132"/>
            </a:solidFill>
            <a:ln w="12700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2" name="Straight Arrow Connector 85">
              <a:extLst>
                <a:ext uri="{FF2B5EF4-FFF2-40B4-BE49-F238E27FC236}">
                  <a16:creationId xmlns:a16="http://schemas.microsoft.com/office/drawing/2014/main" id="{183F240E-6510-E099-FAEC-303DC4B5D35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31373" y="4975345"/>
              <a:ext cx="432048" cy="0"/>
            </a:xfrm>
            <a:prstGeom prst="straightConnector1">
              <a:avLst/>
            </a:prstGeom>
            <a:solidFill>
              <a:srgbClr val="E97132"/>
            </a:solidFill>
            <a:ln w="12700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62" name="TextBox 75">
              <a:extLst>
                <a:ext uri="{FF2B5EF4-FFF2-40B4-BE49-F238E27FC236}">
                  <a16:creationId xmlns:a16="http://schemas.microsoft.com/office/drawing/2014/main" id="{8B575C17-D72F-F438-A8A7-383FBC0A4202}"/>
                </a:ext>
              </a:extLst>
            </p:cNvPr>
            <p:cNvSpPr txBox="1"/>
            <p:nvPr/>
          </p:nvSpPr>
          <p:spPr>
            <a:xfrm>
              <a:off x="4759090" y="1266275"/>
              <a:ext cx="2801536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DK" b="1" err="1">
                  <a:solidFill>
                    <a:prstClr val="black"/>
                  </a:solidFill>
                  <a:latin typeface="Aptos" panose="02110004020202020204"/>
                </a:rPr>
                <a:t>Enzymatic</a:t>
              </a:r>
              <a:r>
                <a:rPr lang="en-DK" b="1">
                  <a:solidFill>
                    <a:prstClr val="black"/>
                  </a:solidFill>
                  <a:latin typeface="Aptos" panose="02110004020202020204"/>
                </a:rPr>
                <a:t> fragmentation</a:t>
              </a:r>
              <a:endParaRPr lang="da-DK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23B3331-CFE5-AEB7-048C-03B488BC1A07}"/>
              </a:ext>
            </a:extLst>
          </p:cNvPr>
          <p:cNvGrpSpPr/>
          <p:nvPr/>
        </p:nvGrpSpPr>
        <p:grpSpPr>
          <a:xfrm>
            <a:off x="8144187" y="1460483"/>
            <a:ext cx="3799390" cy="5312997"/>
            <a:chOff x="8055174" y="1266275"/>
            <a:chExt cx="3799390" cy="5312997"/>
          </a:xfrm>
        </p:grpSpPr>
        <p:sp>
          <p:nvSpPr>
            <p:cNvPr id="17" name="Rectangle 71">
              <a:extLst>
                <a:ext uri="{FF2B5EF4-FFF2-40B4-BE49-F238E27FC236}">
                  <a16:creationId xmlns:a16="http://schemas.microsoft.com/office/drawing/2014/main" id="{A652A1E4-1805-907F-6A15-88FD23806C6C}"/>
                </a:ext>
              </a:extLst>
            </p:cNvPr>
            <p:cNvSpPr/>
            <p:nvPr/>
          </p:nvSpPr>
          <p:spPr bwMode="auto">
            <a:xfrm>
              <a:off x="9139886" y="4051700"/>
              <a:ext cx="214669" cy="195032"/>
            </a:xfrm>
            <a:prstGeom prst="rect">
              <a:avLst/>
            </a:prstGeom>
            <a:solidFill>
              <a:sysClr val="window" lastClr="FFFFFF"/>
            </a:solidFill>
            <a:ln w="1778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54" name="Straight Arrow Connector 84">
              <a:extLst>
                <a:ext uri="{FF2B5EF4-FFF2-40B4-BE49-F238E27FC236}">
                  <a16:creationId xmlns:a16="http://schemas.microsoft.com/office/drawing/2014/main" id="{221A972F-4673-C572-C840-199A14E2BB8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55174" y="3814477"/>
              <a:ext cx="432048" cy="0"/>
            </a:xfrm>
            <a:prstGeom prst="straightConnector1">
              <a:avLst/>
            </a:prstGeom>
            <a:solidFill>
              <a:srgbClr val="E97132"/>
            </a:solidFill>
            <a:ln w="12700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pic>
          <p:nvPicPr>
            <p:cNvPr id="56" name="Picture 6" descr="Et billede, der indeholder skærmbillede, Mobiltelefon, Grafik, design&#10;&#10;Beskrivelsen er genereret automatisk">
              <a:extLst>
                <a:ext uri="{FF2B5EF4-FFF2-40B4-BE49-F238E27FC236}">
                  <a16:creationId xmlns:a16="http://schemas.microsoft.com/office/drawing/2014/main" id="{56DC4C4F-3BE5-8346-B0AB-905B92D60B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8795" t="24637" r="7678" b="28467"/>
            <a:stretch/>
          </p:blipFill>
          <p:spPr>
            <a:xfrm>
              <a:off x="9132044" y="1689247"/>
              <a:ext cx="2106567" cy="1607877"/>
            </a:xfrm>
            <a:prstGeom prst="rect">
              <a:avLst/>
            </a:prstGeom>
          </p:spPr>
        </p:pic>
        <p:sp>
          <p:nvSpPr>
            <p:cNvPr id="58" name="TextBox 10">
              <a:extLst>
                <a:ext uri="{FF2B5EF4-FFF2-40B4-BE49-F238E27FC236}">
                  <a16:creationId xmlns:a16="http://schemas.microsoft.com/office/drawing/2014/main" id="{CD9F12A4-7A97-1715-0437-F57CA0208A12}"/>
                </a:ext>
              </a:extLst>
            </p:cNvPr>
            <p:cNvSpPr txBox="1"/>
            <p:nvPr/>
          </p:nvSpPr>
          <p:spPr>
            <a:xfrm>
              <a:off x="8660613" y="3421484"/>
              <a:ext cx="3193951" cy="31577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en-US"/>
              </a:defPPr>
              <a:lvl1pPr algn="l" rtl="0" fontAlgn="base">
                <a:lnSpc>
                  <a:spcPts val="4799"/>
                </a:lnSpc>
                <a:spcBef>
                  <a:spcPct val="0"/>
                </a:spcBef>
                <a:spcAft>
                  <a:spcPct val="0"/>
                </a:spcAft>
                <a:buFont typeface="AU Passata" pitchFamily="34" charset="0"/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1pPr>
              <a:lvl2pPr marL="609493" algn="l" rtl="0" fontAlgn="base">
                <a:lnSpc>
                  <a:spcPts val="4799"/>
                </a:lnSpc>
                <a:spcBef>
                  <a:spcPct val="0"/>
                </a:spcBef>
                <a:spcAft>
                  <a:spcPct val="0"/>
                </a:spcAft>
                <a:buFont typeface="AU Passata" pitchFamily="34" charset="0"/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2pPr>
              <a:lvl3pPr marL="1218987" algn="l" rtl="0" fontAlgn="base">
                <a:lnSpc>
                  <a:spcPts val="4799"/>
                </a:lnSpc>
                <a:spcBef>
                  <a:spcPct val="0"/>
                </a:spcBef>
                <a:spcAft>
                  <a:spcPct val="0"/>
                </a:spcAft>
                <a:buFont typeface="AU Passata" pitchFamily="34" charset="0"/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3pPr>
              <a:lvl4pPr marL="1828480" algn="l" rtl="0" fontAlgn="base">
                <a:lnSpc>
                  <a:spcPts val="4799"/>
                </a:lnSpc>
                <a:spcBef>
                  <a:spcPct val="0"/>
                </a:spcBef>
                <a:spcAft>
                  <a:spcPct val="0"/>
                </a:spcAft>
                <a:buFont typeface="AU Passata" pitchFamily="34" charset="0"/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4pPr>
              <a:lvl5pPr marL="2437973" algn="l" rtl="0" fontAlgn="base">
                <a:lnSpc>
                  <a:spcPts val="4799"/>
                </a:lnSpc>
                <a:spcBef>
                  <a:spcPct val="0"/>
                </a:spcBef>
                <a:spcAft>
                  <a:spcPct val="0"/>
                </a:spcAft>
                <a:buFont typeface="AU Passata" pitchFamily="34" charset="0"/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4799" kern="1200">
                  <a:solidFill>
                    <a:schemeClr val="tx1"/>
                  </a:solidFill>
                  <a:latin typeface="AU Passata" pitchFamily="34" charset="0"/>
                  <a:ea typeface="+mn-ea"/>
                  <a:cs typeface="+mn-cs"/>
                </a:defRPr>
              </a:lvl9pPr>
            </a:lstStyle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r>
                <a:rPr lang="en-US" sz="1600" dirty="0">
                  <a:latin typeface="+mn-lt"/>
                </a:rPr>
                <a:t>Whole exome sequencing</a:t>
              </a: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r>
                <a:rPr lang="en-US" sz="1600" dirty="0">
                  <a:latin typeface="+mn-lt"/>
                </a:rPr>
                <a:t>Ultra deep panel sequencing</a:t>
              </a: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r>
                <a:rPr lang="en-US" sz="1600" dirty="0" err="1">
                  <a:latin typeface="+mn-lt"/>
                </a:rPr>
                <a:t>ddPCR</a:t>
              </a:r>
              <a:endParaRPr lang="en-US" sz="1600" dirty="0">
                <a:latin typeface="+mn-lt"/>
              </a:endParaRP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endParaRPr lang="en-US" sz="1600" dirty="0">
                <a:latin typeface="+mn-lt"/>
              </a:endParaRPr>
            </a:p>
            <a:p>
              <a:pPr>
                <a:lnSpc>
                  <a:spcPct val="95000"/>
                </a:lnSpc>
              </a:pPr>
              <a:r>
                <a:rPr lang="en-US" sz="1600" b="1" dirty="0">
                  <a:latin typeface="+mn-lt"/>
                </a:rPr>
                <a:t>Aim</a:t>
              </a: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r>
                <a:rPr lang="en-US" sz="1600" dirty="0">
                  <a:latin typeface="+mn-lt"/>
                </a:rPr>
                <a:t>Confirm mutation presence</a:t>
              </a: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r>
                <a:rPr lang="en-US" sz="1600" dirty="0">
                  <a:latin typeface="+mn-lt"/>
                </a:rPr>
                <a:t>Confirm expected mutation VAF</a:t>
              </a: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r>
                <a:rPr lang="en-US" sz="1600" dirty="0">
                  <a:latin typeface="+mn-lt"/>
                </a:rPr>
                <a:t>Confirm Ref Mat </a:t>
              </a:r>
            </a:p>
            <a:p>
              <a:pPr marL="951865" lvl="1" indent="-342900">
                <a:lnSpc>
                  <a:spcPct val="95000"/>
                </a:lnSpc>
                <a:buFont typeface="Courier New,monospace" pitchFamily="34" charset="0"/>
                <a:buChar char="o"/>
              </a:pPr>
              <a:r>
                <a:rPr lang="en-US" sz="1400" dirty="0">
                  <a:latin typeface="+mn-lt"/>
                </a:rPr>
                <a:t>Total DNA quantity in samples</a:t>
              </a:r>
            </a:p>
            <a:p>
              <a:pPr marL="951865" lvl="1" indent="-342900">
                <a:lnSpc>
                  <a:spcPct val="95000"/>
                </a:lnSpc>
                <a:buFont typeface="Courier New,monospace" pitchFamily="34" charset="0"/>
                <a:buChar char="o"/>
              </a:pPr>
              <a:r>
                <a:rPr lang="en-US" sz="1400" dirty="0">
                  <a:latin typeface="+mn-lt"/>
                </a:rPr>
                <a:t>DNA fragment sizes</a:t>
              </a:r>
            </a:p>
            <a:p>
              <a:pPr marL="951865" lvl="1" indent="-342900">
                <a:lnSpc>
                  <a:spcPct val="95000"/>
                </a:lnSpc>
                <a:buFont typeface="Courier New,monospace" pitchFamily="34" charset="0"/>
                <a:buChar char="o"/>
              </a:pPr>
              <a:r>
                <a:rPr lang="en-US" sz="1400" dirty="0">
                  <a:latin typeface="+mn-lt"/>
                </a:rPr>
                <a:t>processability/conversion rate </a:t>
              </a:r>
              <a:endParaRPr lang="en-US" sz="1400" dirty="0">
                <a:latin typeface="Aptos"/>
              </a:endParaRPr>
            </a:p>
            <a:p>
              <a:pPr marL="1218565" lvl="2">
                <a:lnSpc>
                  <a:spcPct val="95000"/>
                </a:lnSpc>
              </a:pPr>
              <a:r>
                <a:rPr lang="en-US" sz="1400" dirty="0">
                  <a:latin typeface="+mn-lt"/>
                </a:rPr>
                <a:t>Input to library</a:t>
              </a:r>
            </a:p>
            <a:p>
              <a:pPr marL="1218565" lvl="2">
                <a:lnSpc>
                  <a:spcPct val="95000"/>
                </a:lnSpc>
              </a:pPr>
              <a:r>
                <a:rPr lang="en-US" sz="1400" dirty="0">
                  <a:latin typeface="+mn-lt"/>
                </a:rPr>
                <a:t>Input to </a:t>
              </a:r>
              <a:r>
                <a:rPr lang="en-US" sz="1400" dirty="0" err="1">
                  <a:latin typeface="+mn-lt"/>
                </a:rPr>
                <a:t>ddPCR</a:t>
              </a:r>
              <a:r>
                <a:rPr lang="en-US" sz="1400" dirty="0">
                  <a:latin typeface="+mn-lt"/>
                </a:rPr>
                <a:t> droplets</a:t>
              </a:r>
              <a:r>
                <a:rPr lang="en-US" sz="1600" dirty="0">
                  <a:latin typeface="+mn-lt"/>
                </a:rPr>
                <a:t> </a:t>
              </a:r>
            </a:p>
            <a:p>
              <a:pPr marL="342900" indent="-342900">
                <a:lnSpc>
                  <a:spcPct val="95000"/>
                </a:lnSpc>
                <a:buFont typeface="Arial" pitchFamily="34" charset="0"/>
                <a:buChar char="•"/>
              </a:pPr>
              <a:endParaRPr lang="en-US" sz="1600" dirty="0">
                <a:latin typeface="+mn-lt"/>
              </a:endParaRPr>
            </a:p>
          </p:txBody>
        </p:sp>
        <p:sp>
          <p:nvSpPr>
            <p:cNvPr id="64" name="TextBox 75">
              <a:extLst>
                <a:ext uri="{FF2B5EF4-FFF2-40B4-BE49-F238E27FC236}">
                  <a16:creationId xmlns:a16="http://schemas.microsoft.com/office/drawing/2014/main" id="{9D8D2191-C6BB-EC62-FEFF-72938AD2EB66}"/>
                </a:ext>
              </a:extLst>
            </p:cNvPr>
            <p:cNvSpPr txBox="1"/>
            <p:nvPr/>
          </p:nvSpPr>
          <p:spPr>
            <a:xfrm>
              <a:off x="9562259" y="1266275"/>
              <a:ext cx="2022412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  <a:latin typeface="Aptos" panose="02110004020202020204"/>
                </a:rPr>
                <a:t>Quality control</a:t>
              </a:r>
              <a:endParaRPr lang="en-US" dirty="0"/>
            </a:p>
          </p:txBody>
        </p:sp>
        <p:pic>
          <p:nvPicPr>
            <p:cNvPr id="66" name="Grafik 65" descr="Kontrolliste med massiv udfyldning">
              <a:extLst>
                <a:ext uri="{FF2B5EF4-FFF2-40B4-BE49-F238E27FC236}">
                  <a16:creationId xmlns:a16="http://schemas.microsoft.com/office/drawing/2014/main" id="{93270BC8-19D3-C0FD-D09A-91402F699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87422" y="193338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416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4DDE939-EAA9-1078-F23C-29008B5D695E}"/>
              </a:ext>
            </a:extLst>
          </p:cNvPr>
          <p:cNvSpPr txBox="1">
            <a:spLocks/>
          </p:cNvSpPr>
          <p:nvPr/>
        </p:nvSpPr>
        <p:spPr>
          <a:xfrm>
            <a:off x="315995" y="228628"/>
            <a:ext cx="7289569" cy="763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DK" sz="3600" dirty="0"/>
              <a:t>The EQA </a:t>
            </a:r>
            <a:r>
              <a:rPr lang="en-US" sz="3600" dirty="0"/>
              <a:t>setup</a:t>
            </a:r>
            <a:endParaRPr lang="en-GB" sz="3600" dirty="0"/>
          </a:p>
        </p:txBody>
      </p:sp>
      <p:sp>
        <p:nvSpPr>
          <p:cNvPr id="7" name="TextBox 50">
            <a:extLst>
              <a:ext uri="{FF2B5EF4-FFF2-40B4-BE49-F238E27FC236}">
                <a16:creationId xmlns:a16="http://schemas.microsoft.com/office/drawing/2014/main" id="{1B320FC4-03B2-2A78-F490-B5E13C4581C5}"/>
              </a:ext>
            </a:extLst>
          </p:cNvPr>
          <p:cNvSpPr txBox="1"/>
          <p:nvPr/>
        </p:nvSpPr>
        <p:spPr>
          <a:xfrm>
            <a:off x="9136644" y="772323"/>
            <a:ext cx="274094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Preliminary survey </a:t>
            </a:r>
            <a:endParaRPr lang="da-DK">
              <a:solidFill>
                <a:prstClr val="black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shipment information</a:t>
            </a:r>
            <a:endParaRPr lang="en-DK">
              <a:solidFill>
                <a:prstClr val="black"/>
              </a:solidFill>
              <a:latin typeface="Aptos" panose="020B0004020202020204"/>
            </a:endParaRPr>
          </a:p>
          <a:p>
            <a:pPr marL="171450" indent="-171450">
              <a:buFont typeface="Arial"/>
              <a:buChar char="•"/>
            </a:pPr>
            <a:r>
              <a:rPr lang="en-DK" sz="1200" err="1">
                <a:solidFill>
                  <a:prstClr val="black"/>
                </a:solidFill>
                <a:latin typeface="Aptos" panose="02110004020202020204"/>
              </a:rPr>
              <a:t>ctDNA</a:t>
            </a: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 methods (NGS/</a:t>
            </a:r>
            <a:r>
              <a:rPr lang="en-DK" sz="1200" err="1">
                <a:solidFill>
                  <a:prstClr val="black"/>
                </a:solidFill>
                <a:latin typeface="Aptos" panose="02110004020202020204"/>
              </a:rPr>
              <a:t>ddPCR</a:t>
            </a: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/assay name)</a:t>
            </a:r>
            <a:endParaRPr lang="en-DK">
              <a:solidFill>
                <a:prstClr val="black"/>
              </a:solidFill>
              <a:latin typeface="Aptos" panose="020B0004020202020204"/>
            </a:endParaRPr>
          </a:p>
          <a:p>
            <a:pPr marL="171450" indent="-171450">
              <a:buFont typeface="Arial"/>
              <a:buChar char="•"/>
            </a:pP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Mutations targeted </a:t>
            </a:r>
          </a:p>
          <a:p>
            <a:pPr marL="171450" indent="-171450">
              <a:buFont typeface="Arial"/>
              <a:buChar char="•"/>
            </a:pP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Expected LOD </a:t>
            </a:r>
            <a:r>
              <a:rPr lang="en-DK" sz="1200" err="1">
                <a:solidFill>
                  <a:prstClr val="black"/>
                </a:solidFill>
                <a:latin typeface="Aptos" panose="02110004020202020204"/>
              </a:rPr>
              <a:t>etc</a:t>
            </a:r>
            <a:endParaRPr lang="en-DK" sz="1200" err="1">
              <a:solidFill>
                <a:prstClr val="black"/>
              </a:solidFill>
            </a:endParaRPr>
          </a:p>
        </p:txBody>
      </p:sp>
      <p:sp>
        <p:nvSpPr>
          <p:cNvPr id="9" name="TextBox 51">
            <a:extLst>
              <a:ext uri="{FF2B5EF4-FFF2-40B4-BE49-F238E27FC236}">
                <a16:creationId xmlns:a16="http://schemas.microsoft.com/office/drawing/2014/main" id="{1EFEE74E-6910-D75D-02A5-1A22CB6EFD6F}"/>
              </a:ext>
            </a:extLst>
          </p:cNvPr>
          <p:cNvSpPr txBox="1"/>
          <p:nvPr/>
        </p:nvSpPr>
        <p:spPr>
          <a:xfrm>
            <a:off x="9136643" y="2170557"/>
            <a:ext cx="2566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RefMat sample sets are distributed with VAFs blinded for the participants</a:t>
            </a:r>
          </a:p>
        </p:txBody>
      </p:sp>
      <p:sp>
        <p:nvSpPr>
          <p:cNvPr id="11" name="TextBox 52">
            <a:extLst>
              <a:ext uri="{FF2B5EF4-FFF2-40B4-BE49-F238E27FC236}">
                <a16:creationId xmlns:a16="http://schemas.microsoft.com/office/drawing/2014/main" id="{69D1A8CD-57F2-CA1C-C3FF-40E8F3C416C1}"/>
              </a:ext>
            </a:extLst>
          </p:cNvPr>
          <p:cNvSpPr txBox="1"/>
          <p:nvPr/>
        </p:nvSpPr>
        <p:spPr>
          <a:xfrm>
            <a:off x="9136644" y="2942535"/>
            <a:ext cx="2374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RefMat samples are analysed by each lab using their normal workflow</a:t>
            </a:r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FC51A17F-9038-CEA2-2926-014DF08E8C02}"/>
              </a:ext>
            </a:extLst>
          </p:cNvPr>
          <p:cNvSpPr txBox="1"/>
          <p:nvPr/>
        </p:nvSpPr>
        <p:spPr>
          <a:xfrm>
            <a:off x="9136644" y="3881252"/>
            <a:ext cx="2255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Results are reported by the participants in the 2nd survey. </a:t>
            </a:r>
          </a:p>
        </p:txBody>
      </p:sp>
      <p:sp>
        <p:nvSpPr>
          <p:cNvPr id="15" name="TextBox 54">
            <a:extLst>
              <a:ext uri="{FF2B5EF4-FFF2-40B4-BE49-F238E27FC236}">
                <a16:creationId xmlns:a16="http://schemas.microsoft.com/office/drawing/2014/main" id="{BC68D749-8080-5516-6AFE-58476700C1E4}"/>
              </a:ext>
            </a:extLst>
          </p:cNvPr>
          <p:cNvSpPr txBox="1"/>
          <p:nvPr/>
        </p:nvSpPr>
        <p:spPr>
          <a:xfrm>
            <a:off x="9136643" y="4788760"/>
            <a:ext cx="22949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1200" dirty="0">
                <a:solidFill>
                  <a:prstClr val="black"/>
                </a:solidFill>
                <a:latin typeface="Aptos" panose="02110004020202020204"/>
              </a:rPr>
              <a:t>Data is analysed centrally and the results are shared anonymously with participants</a:t>
            </a:r>
          </a:p>
        </p:txBody>
      </p:sp>
      <p:sp>
        <p:nvSpPr>
          <p:cNvPr id="17" name="Oval 55">
            <a:extLst>
              <a:ext uri="{FF2B5EF4-FFF2-40B4-BE49-F238E27FC236}">
                <a16:creationId xmlns:a16="http://schemas.microsoft.com/office/drawing/2014/main" id="{3F894BE8-FCC9-6403-90CB-055DC595B589}"/>
              </a:ext>
            </a:extLst>
          </p:cNvPr>
          <p:cNvSpPr/>
          <p:nvPr/>
        </p:nvSpPr>
        <p:spPr>
          <a:xfrm>
            <a:off x="8533588" y="1195114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19" name="Oval 56">
            <a:extLst>
              <a:ext uri="{FF2B5EF4-FFF2-40B4-BE49-F238E27FC236}">
                <a16:creationId xmlns:a16="http://schemas.microsoft.com/office/drawing/2014/main" id="{EC2FAE59-EA50-8445-C0BA-2A5D5646F771}"/>
              </a:ext>
            </a:extLst>
          </p:cNvPr>
          <p:cNvSpPr/>
          <p:nvPr/>
        </p:nvSpPr>
        <p:spPr>
          <a:xfrm>
            <a:off x="8533588" y="2102880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21" name="Oval 57">
            <a:extLst>
              <a:ext uri="{FF2B5EF4-FFF2-40B4-BE49-F238E27FC236}">
                <a16:creationId xmlns:a16="http://schemas.microsoft.com/office/drawing/2014/main" id="{9CE471B4-8FCB-2B66-7B78-0DB6AA184A25}"/>
              </a:ext>
            </a:extLst>
          </p:cNvPr>
          <p:cNvSpPr/>
          <p:nvPr/>
        </p:nvSpPr>
        <p:spPr>
          <a:xfrm>
            <a:off x="8533588" y="3004939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23" name="Oval 58">
            <a:extLst>
              <a:ext uri="{FF2B5EF4-FFF2-40B4-BE49-F238E27FC236}">
                <a16:creationId xmlns:a16="http://schemas.microsoft.com/office/drawing/2014/main" id="{F9E4193B-0BF9-9D98-1934-83DCD47C0ABD}"/>
              </a:ext>
            </a:extLst>
          </p:cNvPr>
          <p:cNvSpPr/>
          <p:nvPr/>
        </p:nvSpPr>
        <p:spPr>
          <a:xfrm>
            <a:off x="8533588" y="3913826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59">
            <a:extLst>
              <a:ext uri="{FF2B5EF4-FFF2-40B4-BE49-F238E27FC236}">
                <a16:creationId xmlns:a16="http://schemas.microsoft.com/office/drawing/2014/main" id="{00D50080-61F8-0A28-054A-B7D271D8B1BF}"/>
              </a:ext>
            </a:extLst>
          </p:cNvPr>
          <p:cNvSpPr txBox="1"/>
          <p:nvPr/>
        </p:nvSpPr>
        <p:spPr>
          <a:xfrm>
            <a:off x="6124343" y="4335349"/>
            <a:ext cx="181947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1200">
                <a:solidFill>
                  <a:prstClr val="black"/>
                </a:solidFill>
                <a:latin typeface="Aptos" panose="02110004020202020204"/>
              </a:rPr>
              <a:t>Survey to collect participant affiliation </a:t>
            </a:r>
          </a:p>
        </p:txBody>
      </p:sp>
      <p:pic>
        <p:nvPicPr>
          <p:cNvPr id="27" name="Picture 60" descr="Et billede, der indeholder Grafik, cirkel, symbol&#10;&#10;Beskrivelsen er genereret automatisk">
            <a:extLst>
              <a:ext uri="{FF2B5EF4-FFF2-40B4-BE49-F238E27FC236}">
                <a16:creationId xmlns:a16="http://schemas.microsoft.com/office/drawing/2014/main" id="{31F981E9-DA00-9836-B7B4-6514CF647F6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641571" y="2500672"/>
            <a:ext cx="3548520" cy="2054520"/>
          </a:xfrm>
          <a:prstGeom prst="rect">
            <a:avLst/>
          </a:prstGeom>
          <a:ln w="0">
            <a:noFill/>
          </a:ln>
        </p:spPr>
      </p:pic>
      <p:sp>
        <p:nvSpPr>
          <p:cNvPr id="29" name="PlaceHolder 3">
            <a:extLst>
              <a:ext uri="{FF2B5EF4-FFF2-40B4-BE49-F238E27FC236}">
                <a16:creationId xmlns:a16="http://schemas.microsoft.com/office/drawing/2014/main" id="{CBC95101-FF12-DBDA-188A-EF5F77549464}"/>
              </a:ext>
            </a:extLst>
          </p:cNvPr>
          <p:cNvSpPr/>
          <p:nvPr/>
        </p:nvSpPr>
        <p:spPr>
          <a:xfrm>
            <a:off x="3505957" y="3068292"/>
            <a:ext cx="1359225" cy="94356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+mn-cs"/>
              </a:rPr>
              <a:t>EQA</a:t>
            </a:r>
            <a:endParaRPr kumimoji="0" lang="en-US" sz="4800" b="0" i="0" u="none" strike="noStrike" kern="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1" name="Picture 62">
            <a:extLst>
              <a:ext uri="{FF2B5EF4-FFF2-40B4-BE49-F238E27FC236}">
                <a16:creationId xmlns:a16="http://schemas.microsoft.com/office/drawing/2014/main" id="{142313A9-08D8-9634-C0D9-244556E09EB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737032" y="4735881"/>
            <a:ext cx="335880" cy="751680"/>
          </a:xfrm>
          <a:prstGeom prst="rect">
            <a:avLst/>
          </a:prstGeom>
          <a:ln w="0">
            <a:noFill/>
          </a:ln>
        </p:spPr>
      </p:pic>
      <p:pic>
        <p:nvPicPr>
          <p:cNvPr id="33" name="Picture 63">
            <a:extLst>
              <a:ext uri="{FF2B5EF4-FFF2-40B4-BE49-F238E27FC236}">
                <a16:creationId xmlns:a16="http://schemas.microsoft.com/office/drawing/2014/main" id="{581FC7A8-0CFD-77BD-12EE-64F9E22590F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169032" y="4735881"/>
            <a:ext cx="335520" cy="751680"/>
          </a:xfrm>
          <a:prstGeom prst="rect">
            <a:avLst/>
          </a:prstGeom>
          <a:ln w="0">
            <a:noFill/>
          </a:ln>
        </p:spPr>
      </p:pic>
      <p:pic>
        <p:nvPicPr>
          <p:cNvPr id="35" name="Picture 64">
            <a:extLst>
              <a:ext uri="{FF2B5EF4-FFF2-40B4-BE49-F238E27FC236}">
                <a16:creationId xmlns:a16="http://schemas.microsoft.com/office/drawing/2014/main" id="{98F94B7B-D425-E80B-C5AE-D5AE56A9375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566112" y="4735881"/>
            <a:ext cx="335880" cy="751680"/>
          </a:xfrm>
          <a:prstGeom prst="rect">
            <a:avLst/>
          </a:prstGeom>
          <a:ln w="0">
            <a:noFill/>
          </a:ln>
        </p:spPr>
      </p:pic>
      <p:sp>
        <p:nvSpPr>
          <p:cNvPr id="37" name="Rectangle 65">
            <a:extLst>
              <a:ext uri="{FF2B5EF4-FFF2-40B4-BE49-F238E27FC236}">
                <a16:creationId xmlns:a16="http://schemas.microsoft.com/office/drawing/2014/main" id="{BE7BDDBA-0970-E7C3-B049-3B2A19EE0EAB}"/>
              </a:ext>
            </a:extLst>
          </p:cNvPr>
          <p:cNvSpPr/>
          <p:nvPr/>
        </p:nvSpPr>
        <p:spPr>
          <a:xfrm>
            <a:off x="2748912" y="5411601"/>
            <a:ext cx="318600" cy="34488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+mn-cs"/>
              </a:rPr>
              <a:t>?</a:t>
            </a:r>
            <a:endParaRPr kumimoji="0" lang="en-US" sz="1800" b="0" i="0" u="none" strike="noStrike" kern="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Rectangle 66">
            <a:extLst>
              <a:ext uri="{FF2B5EF4-FFF2-40B4-BE49-F238E27FC236}">
                <a16:creationId xmlns:a16="http://schemas.microsoft.com/office/drawing/2014/main" id="{3C080A31-D2F7-144C-2F42-E8483C2E3CAE}"/>
              </a:ext>
            </a:extLst>
          </p:cNvPr>
          <p:cNvSpPr/>
          <p:nvPr/>
        </p:nvSpPr>
        <p:spPr>
          <a:xfrm>
            <a:off x="3181272" y="5411601"/>
            <a:ext cx="318240" cy="34488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+mn-cs"/>
              </a:rPr>
              <a:t>?</a:t>
            </a:r>
            <a:endParaRPr kumimoji="0" lang="en-US" sz="1800" b="0" i="0" u="none" strike="noStrike" kern="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Rectangle 67">
            <a:extLst>
              <a:ext uri="{FF2B5EF4-FFF2-40B4-BE49-F238E27FC236}">
                <a16:creationId xmlns:a16="http://schemas.microsoft.com/office/drawing/2014/main" id="{B2060B58-9864-E816-B77F-027702A37391}"/>
              </a:ext>
            </a:extLst>
          </p:cNvPr>
          <p:cNvSpPr/>
          <p:nvPr/>
        </p:nvSpPr>
        <p:spPr>
          <a:xfrm>
            <a:off x="3576912" y="5411601"/>
            <a:ext cx="318600" cy="34488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+mn-cs"/>
              </a:rPr>
              <a:t>?</a:t>
            </a:r>
            <a:endParaRPr kumimoji="0" lang="en-US" sz="1800" b="0" i="0" u="none" strike="noStrike" kern="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3" name="Picture 68">
            <a:extLst>
              <a:ext uri="{FF2B5EF4-FFF2-40B4-BE49-F238E27FC236}">
                <a16:creationId xmlns:a16="http://schemas.microsoft.com/office/drawing/2014/main" id="{D0480A27-1AAF-A4B6-5ECB-B4AA2369CCA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305752" y="4735881"/>
            <a:ext cx="335520" cy="751680"/>
          </a:xfrm>
          <a:prstGeom prst="rect">
            <a:avLst/>
          </a:prstGeom>
          <a:ln w="0">
            <a:noFill/>
          </a:ln>
        </p:spPr>
      </p:pic>
      <p:sp>
        <p:nvSpPr>
          <p:cNvPr id="45" name="Rectangle 69">
            <a:extLst>
              <a:ext uri="{FF2B5EF4-FFF2-40B4-BE49-F238E27FC236}">
                <a16:creationId xmlns:a16="http://schemas.microsoft.com/office/drawing/2014/main" id="{A8B25870-B533-0F2E-2169-1EF4F7661A9D}"/>
              </a:ext>
            </a:extLst>
          </p:cNvPr>
          <p:cNvSpPr/>
          <p:nvPr/>
        </p:nvSpPr>
        <p:spPr>
          <a:xfrm>
            <a:off x="2317632" y="5411601"/>
            <a:ext cx="318240" cy="34488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+mn-cs"/>
              </a:rPr>
              <a:t>?</a:t>
            </a:r>
            <a:endParaRPr kumimoji="0" lang="en-US" sz="1800" b="0" i="0" u="none" strike="noStrike" kern="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9" name="Group 70">
            <a:extLst>
              <a:ext uri="{FF2B5EF4-FFF2-40B4-BE49-F238E27FC236}">
                <a16:creationId xmlns:a16="http://schemas.microsoft.com/office/drawing/2014/main" id="{76932402-B7E7-3ABF-BCFF-E181AD412FC7}"/>
              </a:ext>
            </a:extLst>
          </p:cNvPr>
          <p:cNvGrpSpPr/>
          <p:nvPr/>
        </p:nvGrpSpPr>
        <p:grpSpPr>
          <a:xfrm>
            <a:off x="4658039" y="4555627"/>
            <a:ext cx="1227600" cy="1227600"/>
            <a:chOff x="4203720" y="3733920"/>
            <a:chExt cx="1227600" cy="1227600"/>
          </a:xfrm>
        </p:grpSpPr>
        <p:pic>
          <p:nvPicPr>
            <p:cNvPr id="47" name="Picture 71">
              <a:extLst>
                <a:ext uri="{FF2B5EF4-FFF2-40B4-BE49-F238E27FC236}">
                  <a16:creationId xmlns:a16="http://schemas.microsoft.com/office/drawing/2014/main" id="{76DD2231-DE24-CBA0-F973-F07BABC61DCC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4203720" y="3733920"/>
              <a:ext cx="1227600" cy="1227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Rectangle 72">
              <a:extLst>
                <a:ext uri="{FF2B5EF4-FFF2-40B4-BE49-F238E27FC236}">
                  <a16:creationId xmlns:a16="http://schemas.microsoft.com/office/drawing/2014/main" id="{D9E0D24F-EFBE-C1E2-5F0F-F54521C27025}"/>
                </a:ext>
              </a:extLst>
            </p:cNvPr>
            <p:cNvSpPr/>
            <p:nvPr/>
          </p:nvSpPr>
          <p:spPr>
            <a:xfrm>
              <a:off x="4846680" y="4502520"/>
              <a:ext cx="279720" cy="25848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  <a:effectLst/>
          </p:spPr>
          <p:txBody>
            <a:bodyPr lIns="90000" tIns="45000" rIns="90000" bIns="4500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-1" normalizeH="0" baseline="0" noProof="0">
                  <a:ln>
                    <a:noFill/>
                  </a:ln>
                  <a:solidFill>
                    <a:srgbClr val="C9211E"/>
                  </a:solidFill>
                  <a:effectLst/>
                  <a:uLnTx/>
                  <a:uFillTx/>
                  <a:latin typeface="Arial"/>
                  <a:ea typeface="DejaVu Sans"/>
                  <a:cs typeface="+mn-cs"/>
                </a:rPr>
                <a:t>A</a:t>
              </a:r>
              <a:endParaRPr kumimoji="0" lang="en-US" sz="1200" b="0" i="0" u="none" strike="noStrike" kern="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4" name="Group 73">
            <a:extLst>
              <a:ext uri="{FF2B5EF4-FFF2-40B4-BE49-F238E27FC236}">
                <a16:creationId xmlns:a16="http://schemas.microsoft.com/office/drawing/2014/main" id="{AA97FCEF-DA45-9ED8-1BB7-7F389BFC263D}"/>
              </a:ext>
            </a:extLst>
          </p:cNvPr>
          <p:cNvGrpSpPr/>
          <p:nvPr/>
        </p:nvGrpSpPr>
        <p:grpSpPr>
          <a:xfrm>
            <a:off x="2822167" y="1297353"/>
            <a:ext cx="1227600" cy="1227600"/>
            <a:chOff x="2603160" y="840240"/>
            <a:chExt cx="1227600" cy="1227600"/>
          </a:xfrm>
        </p:grpSpPr>
        <p:grpSp>
          <p:nvGrpSpPr>
            <p:cNvPr id="51" name="Group 74">
              <a:extLst>
                <a:ext uri="{FF2B5EF4-FFF2-40B4-BE49-F238E27FC236}">
                  <a16:creationId xmlns:a16="http://schemas.microsoft.com/office/drawing/2014/main" id="{BF6AE0A3-28B3-8101-F40A-B4D91D1C7117}"/>
                </a:ext>
              </a:extLst>
            </p:cNvPr>
            <p:cNvGrpSpPr/>
            <p:nvPr/>
          </p:nvGrpSpPr>
          <p:grpSpPr>
            <a:xfrm>
              <a:off x="2603160" y="840240"/>
              <a:ext cx="1227600" cy="1227600"/>
              <a:chOff x="2603160" y="840240"/>
              <a:chExt cx="1227600" cy="1227600"/>
            </a:xfrm>
          </p:grpSpPr>
          <p:pic>
            <p:nvPicPr>
              <p:cNvPr id="52" name="Picture 75">
                <a:extLst>
                  <a:ext uri="{FF2B5EF4-FFF2-40B4-BE49-F238E27FC236}">
                    <a16:creationId xmlns:a16="http://schemas.microsoft.com/office/drawing/2014/main" id="{FDB1BA09-520F-2421-613C-692CB7D485A8}"/>
                  </a:ext>
                </a:extLst>
              </p:cNvPr>
              <p:cNvPicPr/>
              <p:nvPr/>
            </p:nvPicPr>
            <p:blipFill>
              <a:blip r:embed="rId4"/>
              <a:stretch/>
            </p:blipFill>
            <p:spPr>
              <a:xfrm>
                <a:off x="2603160" y="840240"/>
                <a:ext cx="1227600" cy="12276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3" name="Rectangle 76">
                <a:extLst>
                  <a:ext uri="{FF2B5EF4-FFF2-40B4-BE49-F238E27FC236}">
                    <a16:creationId xmlns:a16="http://schemas.microsoft.com/office/drawing/2014/main" id="{2951BEBD-A99B-F376-01ED-B4155EE5C61D}"/>
                  </a:ext>
                </a:extLst>
              </p:cNvPr>
              <p:cNvSpPr/>
              <p:nvPr/>
            </p:nvSpPr>
            <p:spPr>
              <a:xfrm>
                <a:off x="3238560" y="1616040"/>
                <a:ext cx="280080" cy="258120"/>
              </a:xfrm>
              <a:prstGeom prst="rect">
                <a:avLst/>
              </a:prstGeom>
              <a:solidFill>
                <a:srgbClr val="FFFFFF"/>
              </a:solidFill>
              <a:ln w="0">
                <a:noFill/>
              </a:ln>
              <a:effectLst/>
            </p:spPr>
            <p:txBody>
              <a:bodyPr lIns="90000" tIns="45000" rIns="90000" bIns="4500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-1" normalizeH="0" baseline="0" noProof="0">
                    <a:ln>
                      <a:noFill/>
                    </a:ln>
                    <a:solidFill>
                      <a:srgbClr val="0066FF"/>
                    </a:solidFill>
                    <a:effectLst/>
                    <a:uLnTx/>
                    <a:uFillTx/>
                    <a:latin typeface="Arial"/>
                    <a:ea typeface="DejaVu Sans"/>
                    <a:cs typeface="+mn-cs"/>
                  </a:rPr>
                  <a:t>B</a:t>
                </a:r>
                <a:endParaRPr kumimoji="0" lang="en-US" sz="1200" b="0" i="0" u="none" strike="noStrike" kern="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56" name="Picture 77" descr="Et billede, der indeholder computer, bærbar, tekst, Elektronisk enhed&#10;&#10;Beskrivelsen er genereret automatisk">
            <a:extLst>
              <a:ext uri="{FF2B5EF4-FFF2-40B4-BE49-F238E27FC236}">
                <a16:creationId xmlns:a16="http://schemas.microsoft.com/office/drawing/2014/main" id="{3B399C85-BC58-4EF4-BAB9-CE4A01E6DDA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88563" y="2816888"/>
            <a:ext cx="891890" cy="855962"/>
          </a:xfrm>
          <a:prstGeom prst="rect">
            <a:avLst/>
          </a:prstGeom>
          <a:ln w="0">
            <a:noFill/>
          </a:ln>
        </p:spPr>
      </p:pic>
      <p:pic>
        <p:nvPicPr>
          <p:cNvPr id="58" name="Picture 78" descr="Et billede, der indeholder cirkel, mønster, Farverigt&#10;&#10;Beskrivelsen er genereret automatisk">
            <a:extLst>
              <a:ext uri="{FF2B5EF4-FFF2-40B4-BE49-F238E27FC236}">
                <a16:creationId xmlns:a16="http://schemas.microsoft.com/office/drawing/2014/main" id="{51CC5B1A-CD5F-0F2F-6564-A18082DC6806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489902" y="3162146"/>
            <a:ext cx="800280" cy="751680"/>
          </a:xfrm>
          <a:prstGeom prst="rect">
            <a:avLst/>
          </a:prstGeom>
          <a:ln w="0">
            <a:noFill/>
          </a:ln>
        </p:spPr>
      </p:pic>
      <p:pic>
        <p:nvPicPr>
          <p:cNvPr id="62" name="Picture 80" descr="Et billede, der indeholder cirkel, Grafik, symbol&#10;&#10;Beskrivelsen er genereret automatisk">
            <a:extLst>
              <a:ext uri="{FF2B5EF4-FFF2-40B4-BE49-F238E27FC236}">
                <a16:creationId xmlns:a16="http://schemas.microsoft.com/office/drawing/2014/main" id="{E88427E0-41D0-6099-0B39-803A01ADB10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129407" y="1925193"/>
            <a:ext cx="1263240" cy="731160"/>
          </a:xfrm>
          <a:prstGeom prst="rect">
            <a:avLst/>
          </a:prstGeom>
          <a:ln w="0">
            <a:noFill/>
          </a:ln>
        </p:spPr>
      </p:pic>
      <p:grpSp>
        <p:nvGrpSpPr>
          <p:cNvPr id="69" name="Group 81">
            <a:extLst>
              <a:ext uri="{FF2B5EF4-FFF2-40B4-BE49-F238E27FC236}">
                <a16:creationId xmlns:a16="http://schemas.microsoft.com/office/drawing/2014/main" id="{8AE30498-725A-D063-2D6C-50667143EA81}"/>
              </a:ext>
            </a:extLst>
          </p:cNvPr>
          <p:cNvGrpSpPr/>
          <p:nvPr/>
        </p:nvGrpSpPr>
        <p:grpSpPr>
          <a:xfrm>
            <a:off x="6531247" y="3520353"/>
            <a:ext cx="734400" cy="856800"/>
            <a:chOff x="6312240" y="3063240"/>
            <a:chExt cx="734400" cy="856800"/>
          </a:xfrm>
        </p:grpSpPr>
        <p:grpSp>
          <p:nvGrpSpPr>
            <p:cNvPr id="64" name="Group 82">
              <a:extLst>
                <a:ext uri="{FF2B5EF4-FFF2-40B4-BE49-F238E27FC236}">
                  <a16:creationId xmlns:a16="http://schemas.microsoft.com/office/drawing/2014/main" id="{1B3B0099-94EB-270E-7762-490F1395AB5B}"/>
                </a:ext>
              </a:extLst>
            </p:cNvPr>
            <p:cNvGrpSpPr/>
            <p:nvPr/>
          </p:nvGrpSpPr>
          <p:grpSpPr>
            <a:xfrm>
              <a:off x="6312240" y="3063240"/>
              <a:ext cx="734400" cy="856800"/>
              <a:chOff x="6312240" y="3063240"/>
              <a:chExt cx="734400" cy="856800"/>
            </a:xfrm>
          </p:grpSpPr>
          <p:pic>
            <p:nvPicPr>
              <p:cNvPr id="65" name="Picture 83">
                <a:extLst>
                  <a:ext uri="{FF2B5EF4-FFF2-40B4-BE49-F238E27FC236}">
                    <a16:creationId xmlns:a16="http://schemas.microsoft.com/office/drawing/2014/main" id="{02438952-CAAC-D3C8-A467-0C9A819E116F}"/>
                  </a:ext>
                </a:extLst>
              </p:cNvPr>
              <p:cNvPicPr/>
              <p:nvPr/>
            </p:nvPicPr>
            <p:blipFill>
              <a:blip r:embed="rId4"/>
              <a:stretch/>
            </p:blipFill>
            <p:spPr>
              <a:xfrm>
                <a:off x="6312240" y="3063240"/>
                <a:ext cx="729360" cy="839160"/>
              </a:xfrm>
              <a:prstGeom prst="rect">
                <a:avLst/>
              </a:prstGeom>
              <a:ln w="0">
                <a:noFill/>
              </a:ln>
            </p:spPr>
          </p:pic>
          <p:grpSp>
            <p:nvGrpSpPr>
              <p:cNvPr id="66" name="Group 84">
                <a:extLst>
                  <a:ext uri="{FF2B5EF4-FFF2-40B4-BE49-F238E27FC236}">
                    <a16:creationId xmlns:a16="http://schemas.microsoft.com/office/drawing/2014/main" id="{6EE8B15A-BBC9-BE36-B40C-0A3293A75E5D}"/>
                  </a:ext>
                </a:extLst>
              </p:cNvPr>
              <p:cNvGrpSpPr/>
              <p:nvPr/>
            </p:nvGrpSpPr>
            <p:grpSpPr>
              <a:xfrm>
                <a:off x="6603840" y="3464280"/>
                <a:ext cx="442800" cy="455760"/>
                <a:chOff x="6603840" y="3464280"/>
                <a:chExt cx="442800" cy="455760"/>
              </a:xfrm>
            </p:grpSpPr>
            <p:sp>
              <p:nvSpPr>
                <p:cNvPr id="67" name="Rectangle 85">
                  <a:extLst>
                    <a:ext uri="{FF2B5EF4-FFF2-40B4-BE49-F238E27FC236}">
                      <a16:creationId xmlns:a16="http://schemas.microsoft.com/office/drawing/2014/main" id="{B59CF0E9-C155-E2EA-7DA8-B233215D80A3}"/>
                    </a:ext>
                  </a:extLst>
                </p:cNvPr>
                <p:cNvSpPr/>
                <p:nvPr/>
              </p:nvSpPr>
              <p:spPr>
                <a:xfrm>
                  <a:off x="6647400" y="3557880"/>
                  <a:ext cx="226800" cy="227160"/>
                </a:xfrm>
                <a:prstGeom prst="rect">
                  <a:avLst/>
                </a:prstGeom>
                <a:solidFill>
                  <a:srgbClr val="FAFAFA"/>
                </a:solidFill>
                <a:ln w="0">
                  <a:noFill/>
                </a:ln>
                <a:effectLst/>
              </p:spPr>
              <p:txBody>
                <a:bodyPr lIns="90000" tIns="45000" rIns="90000" bIns="45000" anchor="ctr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-1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DejaVu Sans"/>
                    <a:cs typeface="+mn-cs"/>
                  </a:endParaRPr>
                </a:p>
              </p:txBody>
            </p:sp>
            <p:sp>
              <p:nvSpPr>
                <p:cNvPr id="68" name="Rectangle 86">
                  <a:extLst>
                    <a:ext uri="{FF2B5EF4-FFF2-40B4-BE49-F238E27FC236}">
                      <a16:creationId xmlns:a16="http://schemas.microsoft.com/office/drawing/2014/main" id="{D36D2338-300E-7701-2AE2-6F97348DA413}"/>
                    </a:ext>
                  </a:extLst>
                </p:cNvPr>
                <p:cNvSpPr/>
                <p:nvPr/>
              </p:nvSpPr>
              <p:spPr>
                <a:xfrm>
                  <a:off x="6603840" y="3464280"/>
                  <a:ext cx="442800" cy="455760"/>
                </a:xfrm>
                <a:prstGeom prst="rect">
                  <a:avLst/>
                </a:prstGeom>
                <a:solidFill>
                  <a:srgbClr val="FFFFFF">
                    <a:alpha val="1000"/>
                  </a:srgbClr>
                </a:solidFill>
                <a:ln w="0">
                  <a:noFill/>
                </a:ln>
                <a:effectLst/>
              </p:spPr>
              <p:txBody>
                <a:bodyPr lIns="90000" tIns="88920" rIns="90000" bIns="88920" anchor="t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0" cap="none" spc="-1" normalizeH="0" baseline="0" noProof="0">
                      <a:ln>
                        <a:noFill/>
                      </a:ln>
                      <a:solidFill>
                        <a:srgbClr val="0066CC"/>
                      </a:solidFill>
                      <a:effectLst/>
                      <a:uLnTx/>
                      <a:uFillTx/>
                      <a:latin typeface="Arial"/>
                      <a:ea typeface="DejaVu Sans"/>
                      <a:cs typeface="+mn-cs"/>
                    </a:rPr>
                    <a:t>@</a:t>
                  </a:r>
                  <a:endParaRPr kumimoji="0" lang="en-US" sz="1200" b="0" i="0" u="none" strike="noStrike" kern="0" cap="none" spc="-1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71" name="Picture 87" descr="Et billede, der indeholder skitse, tegning, Stregtegning, hvid&#10;&#10;Beskrivelsen er genereret automatisk">
            <a:extLst>
              <a:ext uri="{FF2B5EF4-FFF2-40B4-BE49-F238E27FC236}">
                <a16:creationId xmlns:a16="http://schemas.microsoft.com/office/drawing/2014/main" id="{F73333AD-3F04-8DF5-48AD-3A7064F5EAAD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6304527" y="1195945"/>
            <a:ext cx="945302" cy="945302"/>
          </a:xfrm>
          <a:prstGeom prst="rect">
            <a:avLst/>
          </a:prstGeom>
          <a:ln w="0">
            <a:noFill/>
          </a:ln>
        </p:spPr>
      </p:pic>
      <p:sp>
        <p:nvSpPr>
          <p:cNvPr id="73" name="Straight Connector 88">
            <a:extLst>
              <a:ext uri="{FF2B5EF4-FFF2-40B4-BE49-F238E27FC236}">
                <a16:creationId xmlns:a16="http://schemas.microsoft.com/office/drawing/2014/main" id="{5BCC9B7D-077E-9158-4293-B9983D53F61B}"/>
              </a:ext>
            </a:extLst>
          </p:cNvPr>
          <p:cNvSpPr/>
          <p:nvPr/>
        </p:nvSpPr>
        <p:spPr>
          <a:xfrm>
            <a:off x="6097447" y="3885033"/>
            <a:ext cx="519840" cy="360"/>
          </a:xfrm>
          <a:prstGeom prst="line">
            <a:avLst/>
          </a:prstGeom>
          <a:noFill/>
          <a:ln w="38160">
            <a:solidFill>
              <a:srgbClr val="000000"/>
            </a:solidFill>
            <a:round/>
            <a:headEnd type="triangle" w="med" len="med"/>
          </a:ln>
          <a:effectLst/>
        </p:spPr>
        <p:txBody>
          <a:bodyPr lIns="109080" tIns="-63720" rIns="109080" bIns="-6372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+mn-cs"/>
            </a:endParaRPr>
          </a:p>
        </p:txBody>
      </p:sp>
      <p:sp>
        <p:nvSpPr>
          <p:cNvPr id="75" name="Rounded Rectangle 89">
            <a:extLst>
              <a:ext uri="{FF2B5EF4-FFF2-40B4-BE49-F238E27FC236}">
                <a16:creationId xmlns:a16="http://schemas.microsoft.com/office/drawing/2014/main" id="{93D0D33C-9A2E-A73E-6702-35DEFC4B3291}"/>
              </a:ext>
            </a:extLst>
          </p:cNvPr>
          <p:cNvSpPr/>
          <p:nvPr/>
        </p:nvSpPr>
        <p:spPr>
          <a:xfrm>
            <a:off x="6036931" y="3477873"/>
            <a:ext cx="1747080" cy="1404520"/>
          </a:xfrm>
          <a:prstGeom prst="roundRect">
            <a:avLst/>
          </a:prstGeom>
          <a:noFill/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K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7" name="Oval 90">
            <a:extLst>
              <a:ext uri="{FF2B5EF4-FFF2-40B4-BE49-F238E27FC236}">
                <a16:creationId xmlns:a16="http://schemas.microsoft.com/office/drawing/2014/main" id="{97FAE3F9-E119-4BDD-00CD-7A615F609C93}"/>
              </a:ext>
            </a:extLst>
          </p:cNvPr>
          <p:cNvSpPr/>
          <p:nvPr/>
        </p:nvSpPr>
        <p:spPr>
          <a:xfrm>
            <a:off x="5084279" y="5769908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79" name="Oval 91">
            <a:extLst>
              <a:ext uri="{FF2B5EF4-FFF2-40B4-BE49-F238E27FC236}">
                <a16:creationId xmlns:a16="http://schemas.microsoft.com/office/drawing/2014/main" id="{60DE3AC7-7626-0B18-885D-3A7E26A0EF3A}"/>
              </a:ext>
            </a:extLst>
          </p:cNvPr>
          <p:cNvSpPr/>
          <p:nvPr/>
        </p:nvSpPr>
        <p:spPr>
          <a:xfrm>
            <a:off x="2821160" y="5801398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81" name="Oval 92">
            <a:extLst>
              <a:ext uri="{FF2B5EF4-FFF2-40B4-BE49-F238E27FC236}">
                <a16:creationId xmlns:a16="http://schemas.microsoft.com/office/drawing/2014/main" id="{8A77B8B8-3828-A497-ADCA-0C3FD6AD068D}"/>
              </a:ext>
            </a:extLst>
          </p:cNvPr>
          <p:cNvSpPr/>
          <p:nvPr/>
        </p:nvSpPr>
        <p:spPr>
          <a:xfrm>
            <a:off x="766914" y="3710291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83" name="Oval 93">
            <a:extLst>
              <a:ext uri="{FF2B5EF4-FFF2-40B4-BE49-F238E27FC236}">
                <a16:creationId xmlns:a16="http://schemas.microsoft.com/office/drawing/2014/main" id="{525D3BBD-D485-80C9-B202-18897C74CE7C}"/>
              </a:ext>
            </a:extLst>
          </p:cNvPr>
          <p:cNvSpPr/>
          <p:nvPr/>
        </p:nvSpPr>
        <p:spPr>
          <a:xfrm>
            <a:off x="2576249" y="1799326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85" name="Oval 94">
            <a:extLst>
              <a:ext uri="{FF2B5EF4-FFF2-40B4-BE49-F238E27FC236}">
                <a16:creationId xmlns:a16="http://schemas.microsoft.com/office/drawing/2014/main" id="{C1222964-5655-26A5-C115-5FC2F407478C}"/>
              </a:ext>
            </a:extLst>
          </p:cNvPr>
          <p:cNvSpPr/>
          <p:nvPr/>
        </p:nvSpPr>
        <p:spPr>
          <a:xfrm>
            <a:off x="5531167" y="2100526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sp>
        <p:nvSpPr>
          <p:cNvPr id="87" name="Oval 95">
            <a:extLst>
              <a:ext uri="{FF2B5EF4-FFF2-40B4-BE49-F238E27FC236}">
                <a16:creationId xmlns:a16="http://schemas.microsoft.com/office/drawing/2014/main" id="{52DFA40C-4194-8977-A548-7D237FD03339}"/>
              </a:ext>
            </a:extLst>
          </p:cNvPr>
          <p:cNvSpPr/>
          <p:nvPr/>
        </p:nvSpPr>
        <p:spPr>
          <a:xfrm>
            <a:off x="8533588" y="4811421"/>
            <a:ext cx="371600" cy="341921"/>
          </a:xfrm>
          <a:prstGeom prst="ellipse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K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pic>
        <p:nvPicPr>
          <p:cNvPr id="89" name="Picture 96" descr="Et billede, der indeholder kort, tekst&#10;&#10;Beskrivelsen er genereret automatisk">
            <a:extLst>
              <a:ext uri="{FF2B5EF4-FFF2-40B4-BE49-F238E27FC236}">
                <a16:creationId xmlns:a16="http://schemas.microsoft.com/office/drawing/2014/main" id="{F5E73DFE-F593-D9CF-3A6F-E6660E8DE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701" y="4607787"/>
            <a:ext cx="1814427" cy="1610893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98BED90-1D66-EF7B-0F5D-CFD1EED3041D}"/>
              </a:ext>
            </a:extLst>
          </p:cNvPr>
          <p:cNvSpPr txBox="1"/>
          <p:nvPr/>
        </p:nvSpPr>
        <p:spPr>
          <a:xfrm>
            <a:off x="437570" y="6223355"/>
            <a:ext cx="210680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1200"/>
              <a:t>BE, DE, DK, ES, FR, MT, IT, PL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9D56E02B-D0E6-6C5B-D5EE-A25EC1B1B02F}"/>
              </a:ext>
            </a:extLst>
          </p:cNvPr>
          <p:cNvSpPr txBox="1"/>
          <p:nvPr/>
        </p:nvSpPr>
        <p:spPr>
          <a:xfrm>
            <a:off x="6359071" y="2939142"/>
            <a:ext cx="10559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b="1">
                <a:solidFill>
                  <a:srgbClr val="FF0000"/>
                </a:solidFill>
              </a:rPr>
              <a:t>START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C334AB-847B-0023-D630-380CF23CFC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4285" y="807798"/>
            <a:ext cx="1059797" cy="91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0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00642-FE5B-311D-D0D5-46C91F39F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A3487DB-57A5-4A44-321C-6175DF413FAA}"/>
              </a:ext>
            </a:extLst>
          </p:cNvPr>
          <p:cNvSpPr txBox="1">
            <a:spLocks/>
          </p:cNvSpPr>
          <p:nvPr/>
        </p:nvSpPr>
        <p:spPr>
          <a:xfrm>
            <a:off x="2550890" y="278641"/>
            <a:ext cx="8626863" cy="619995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Clinical WG activities in 2024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FFCD4AC-C6F1-6FB9-CBC6-844C7DA4A26F}"/>
              </a:ext>
            </a:extLst>
          </p:cNvPr>
          <p:cNvSpPr txBox="1"/>
          <p:nvPr/>
        </p:nvSpPr>
        <p:spPr>
          <a:xfrm>
            <a:off x="234537" y="1411030"/>
            <a:ext cx="10943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Work Package Leads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Nikolas von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Bubnoff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Christoffer Gebhardt, Jean-Yves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Pierga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Claus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Lindbjerg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Andersen, Rodrigo De Almeida Toledo  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9064BD9-9405-25D3-54A6-B7743C25FA5F}"/>
              </a:ext>
            </a:extLst>
          </p:cNvPr>
          <p:cNvSpPr txBox="1"/>
          <p:nvPr/>
        </p:nvSpPr>
        <p:spPr>
          <a:xfrm>
            <a:off x="636029" y="2083461"/>
            <a:ext cx="11174027" cy="404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Proposed setup of clinical Trials: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Uveal melanoma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Planned: Diagnostic and identification of pts. with early dissemination/high risk of relapse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Melanoma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Ongoing: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MeLB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identifying high risk stage IIB-III pts (Lübeck, Hamburg, Kiel, Freiburg; NGS/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ddPCR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Planned: LB-stratified therapeutic trial in stage IV (C. Gebhardt)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GIST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Ongoing: GISG-19 identifying MRD in resected GIST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Planned: Trial on Trial on liquid biopsy-guided treatment stratification headed by S. Bauer (Essen)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New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Neuroendocrine tumors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Clinical WG workshop (Rodrigo Toledo)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73A4565-D911-688D-0721-C1EAFD7D4D5F}"/>
              </a:ext>
            </a:extLst>
          </p:cNvPr>
          <p:cNvSpPr txBox="1"/>
          <p:nvPr/>
        </p:nvSpPr>
        <p:spPr>
          <a:xfrm>
            <a:off x="1520575" y="5917906"/>
            <a:ext cx="37097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Contribution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welcome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6537849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EC02B-C7D2-C767-0261-CB105EB00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116" y="2993251"/>
            <a:ext cx="10074876" cy="1524644"/>
          </a:xfrm>
        </p:spPr>
        <p:txBody>
          <a:bodyPr>
            <a:normAutofit fontScale="90000"/>
          </a:bodyPr>
          <a:lstStyle/>
          <a:p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results</a:t>
            </a:r>
            <a:r>
              <a:rPr lang="da-DK" dirty="0"/>
              <a:t> from the </a:t>
            </a:r>
            <a:br>
              <a:rPr lang="da-DK" dirty="0"/>
            </a:br>
            <a:r>
              <a:rPr lang="da-DK" dirty="0" err="1"/>
              <a:t>proof</a:t>
            </a:r>
            <a:r>
              <a:rPr lang="da-DK" dirty="0"/>
              <a:t> of </a:t>
            </a:r>
            <a:r>
              <a:rPr lang="da-DK" dirty="0" err="1"/>
              <a:t>principle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ctDNA EQA </a:t>
            </a:r>
            <a:r>
              <a:rPr lang="da-DK" dirty="0" err="1"/>
              <a:t>efforts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91438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5E34066-8CDD-7EE7-222F-866312DFA244}"/>
              </a:ext>
            </a:extLst>
          </p:cNvPr>
          <p:cNvGrpSpPr/>
          <p:nvPr/>
        </p:nvGrpSpPr>
        <p:grpSpPr>
          <a:xfrm>
            <a:off x="7298504" y="333952"/>
            <a:ext cx="3819798" cy="3881184"/>
            <a:chOff x="7952033" y="0"/>
            <a:chExt cx="3819798" cy="38811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4118A9-707D-8CF8-5C76-5476F6335772}"/>
                </a:ext>
              </a:extLst>
            </p:cNvPr>
            <p:cNvGrpSpPr/>
            <p:nvPr/>
          </p:nvGrpSpPr>
          <p:grpSpPr>
            <a:xfrm>
              <a:off x="7952033" y="0"/>
              <a:ext cx="3819798" cy="3881184"/>
              <a:chOff x="2667000" y="0"/>
              <a:chExt cx="6858000" cy="6858000"/>
            </a:xfrm>
          </p:grpSpPr>
          <p:pic>
            <p:nvPicPr>
              <p:cNvPr id="7" name="Picture 6" descr="A map of europe with all the countries/regions&#10;&#10;Description automatically generated">
                <a:extLst>
                  <a:ext uri="{FF2B5EF4-FFF2-40B4-BE49-F238E27FC236}">
                    <a16:creationId xmlns:a16="http://schemas.microsoft.com/office/drawing/2014/main" id="{D7ECF960-4ADE-A4F0-8A6E-640E5A0D03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67000" y="0"/>
                <a:ext cx="6858000" cy="6858000"/>
              </a:xfrm>
              <a:prstGeom prst="rect">
                <a:avLst/>
              </a:prstGeom>
            </p:spPr>
          </p:pic>
          <p:pic>
            <p:nvPicPr>
              <p:cNvPr id="8" name="Picture 7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10BCB15F-0272-63E2-5279-C40509EBF4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4779403" y="3438888"/>
                <a:ext cx="663863" cy="601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8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84790239-00B5-8676-F24E-DEC23EEFE5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5022188" y="4040659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9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50895066-2958-CB9C-4BE4-CE2E73DBA1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4872682" y="4630897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10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023AD5DF-5A09-526E-A0D5-3A2AA77AA7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5866468" y="4059597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88E52363-8201-D44C-D64B-735366923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4491880" y="4128870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12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050E3114-CBD0-9E1C-C366-6E91DCABE3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5356459" y="6419471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13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F7DCF584-B25A-049C-4FB5-67CCD7D824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5911385" y="5094140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14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C09E064B-4F7F-7B7F-914B-59CE1E3250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5158484" y="5545026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 descr="Red Maps Pin Location Map Icon Stock-vektor (royaltyfri) 1235436778 |  Shutterstock">
                <a:extLst>
                  <a:ext uri="{FF2B5EF4-FFF2-40B4-BE49-F238E27FC236}">
                    <a16:creationId xmlns:a16="http://schemas.microsoft.com/office/drawing/2014/main" id="{61849A0B-C6A9-EA01-3D9A-812B499D7A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404" b="75630" l="10000" r="90000">
                            <a14:foregroundMark x1="27315" y1="38627" x2="27315" y2="38627"/>
                            <a14:foregroundMark x1="31481" y1="42918" x2="43519" y2="55365"/>
                            <a14:foregroundMark x1="43519" y1="55365" x2="60648" y2="51502"/>
                            <a14:foregroundMark x1="60648" y1="51502" x2="65278" y2="35622"/>
                            <a14:foregroundMark x1="65278" y1="35622" x2="57870" y2="19742"/>
                            <a14:foregroundMark x1="57870" y1="19742" x2="38426" y2="18884"/>
                            <a14:foregroundMark x1="38426" y1="18884" x2="29167" y2="33476"/>
                            <a14:foregroundMark x1="29167" y1="33476" x2="48611" y2="64378"/>
                            <a14:foregroundMark x1="48611" y1="64378" x2="48611" y2="70386"/>
                            <a14:foregroundMark x1="49074" y1="75107" x2="50463" y2="63948"/>
                            <a14:foregroundMark x1="39815" y1="36481" x2="39815" y2="36481"/>
                            <a14:foregroundMark x1="44907" y1="41202" x2="32407" y2="43777"/>
                            <a14:foregroundMark x1="32407" y1="46352" x2="39815" y2="65236"/>
                            <a14:foregroundMark x1="44907" y1="29614" x2="42593" y2="48498"/>
                            <a14:foregroundMark x1="52778" y1="34335" x2="55556" y2="39056"/>
                            <a14:foregroundMark x1="57870" y1="36481" x2="55556" y2="31760"/>
                            <a14:foregroundMark x1="47685" y1="41202" x2="62963" y2="43777"/>
                            <a14:foregroundMark x1="57870" y1="31760" x2="55556" y2="31760"/>
                            <a14:foregroundMark x1="47685" y1="31760" x2="47685" y2="317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967"/>
              <a:stretch/>
            </p:blipFill>
            <p:spPr bwMode="auto">
              <a:xfrm>
                <a:off x="4072115" y="5286527"/>
                <a:ext cx="483777" cy="4385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9" name="Picture 18" descr="Red Maps Pin Location Map Icon Stock-vektor (royaltyfri) 1235436778 |  Shutterstock">
              <a:extLst>
                <a:ext uri="{FF2B5EF4-FFF2-40B4-BE49-F238E27FC236}">
                  <a16:creationId xmlns:a16="http://schemas.microsoft.com/office/drawing/2014/main" id="{B4FED829-2E07-8CE1-A119-96CDF00863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404" b="75630" l="10000" r="90000">
                          <a14:foregroundMark x1="27315" y1="38627" x2="27315" y2="38627"/>
                          <a14:foregroundMark x1="31481" y1="42918" x2="43519" y2="55365"/>
                          <a14:foregroundMark x1="43519" y1="55365" x2="60648" y2="51502"/>
                          <a14:foregroundMark x1="60648" y1="51502" x2="65278" y2="35622"/>
                          <a14:foregroundMark x1="65278" y1="35622" x2="57870" y2="19742"/>
                          <a14:foregroundMark x1="57870" y1="19742" x2="38426" y2="18884"/>
                          <a14:foregroundMark x1="38426" y1="18884" x2="29167" y2="33476"/>
                          <a14:foregroundMark x1="29167" y1="33476" x2="48611" y2="64378"/>
                          <a14:foregroundMark x1="48611" y1="64378" x2="48611" y2="70386"/>
                          <a14:foregroundMark x1="49074" y1="75107" x2="50463" y2="63948"/>
                          <a14:foregroundMark x1="39815" y1="36481" x2="39815" y2="36481"/>
                          <a14:foregroundMark x1="44907" y1="41202" x2="32407" y2="43777"/>
                          <a14:foregroundMark x1="32407" y1="46352" x2="39815" y2="65236"/>
                          <a14:foregroundMark x1="44907" y1="29614" x2="42593" y2="48498"/>
                          <a14:foregroundMark x1="52778" y1="34335" x2="55556" y2="39056"/>
                          <a14:foregroundMark x1="57870" y1="36481" x2="55556" y2="31760"/>
                          <a14:foregroundMark x1="47685" y1="41202" x2="62963" y2="43777"/>
                          <a14:foregroundMark x1="57870" y1="31760" x2="55556" y2="31760"/>
                          <a14:foregroundMark x1="47685" y1="31760" x2="47685" y2="317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967"/>
            <a:stretch/>
          </p:blipFill>
          <p:spPr bwMode="auto">
            <a:xfrm>
              <a:off x="8345263" y="3240012"/>
              <a:ext cx="363062" cy="33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BE7AAAE-B8A9-67B9-813C-6809064CD1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5848" y="341479"/>
            <a:ext cx="8643938" cy="1325563"/>
          </a:xfrm>
        </p:spPr>
        <p:txBody>
          <a:bodyPr/>
          <a:lstStyle/>
          <a:p>
            <a:r>
              <a:rPr lang="da-DK" dirty="0"/>
              <a:t>Participants, samples, </a:t>
            </a:r>
            <a:r>
              <a:rPr lang="da-DK" dirty="0" err="1"/>
              <a:t>assays</a:t>
            </a:r>
            <a:endParaRPr lang="da-DK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F3ECD305-A7E8-99D4-E74C-B726EB3818B8}"/>
              </a:ext>
            </a:extLst>
          </p:cNvPr>
          <p:cNvGraphicFramePr>
            <a:graphicFrameLocks noGrp="1"/>
          </p:cNvGraphicFramePr>
          <p:nvPr/>
        </p:nvGraphicFramePr>
        <p:xfrm>
          <a:off x="1378888" y="2019543"/>
          <a:ext cx="4618180" cy="3337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726">
                  <a:extLst>
                    <a:ext uri="{9D8B030D-6E8A-4147-A177-3AD203B41FA5}">
                      <a16:colId xmlns:a16="http://schemas.microsoft.com/office/drawing/2014/main" val="3169402795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val="38766144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519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/>
                        <a:t>No.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842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27409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No. Samples </a:t>
                      </a:r>
                      <a:r>
                        <a:rPr lang="da-DK" err="1"/>
                        <a:t>analysed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295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90211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--- by </a:t>
                      </a:r>
                      <a:r>
                        <a:rPr lang="da-DK" err="1"/>
                        <a:t>ddPCR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276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9183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--- by 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219988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99651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No. </a:t>
                      </a:r>
                      <a:r>
                        <a:rPr lang="da-DK" err="1"/>
                        <a:t>distinct</a:t>
                      </a:r>
                      <a:r>
                        <a:rPr lang="da-DK"/>
                        <a:t> </a:t>
                      </a:r>
                      <a:r>
                        <a:rPr lang="da-DK" err="1"/>
                        <a:t>ddPCR</a:t>
                      </a:r>
                      <a:r>
                        <a:rPr lang="da-DK"/>
                        <a:t> </a:t>
                      </a:r>
                      <a:r>
                        <a:rPr lang="da-DK" err="1"/>
                        <a:t>targets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21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/>
                        <a:t>No. </a:t>
                      </a:r>
                      <a:r>
                        <a:rPr lang="da-DK" err="1"/>
                        <a:t>distinct</a:t>
                      </a:r>
                      <a:r>
                        <a:rPr lang="da-DK"/>
                        <a:t> NGS </a:t>
                      </a:r>
                      <a:r>
                        <a:rPr lang="da-DK" err="1"/>
                        <a:t>assays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296837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49D42BCE-EDB9-E8A3-4B95-D38A47406DF1}"/>
              </a:ext>
            </a:extLst>
          </p:cNvPr>
          <p:cNvGrpSpPr/>
          <p:nvPr/>
        </p:nvGrpSpPr>
        <p:grpSpPr>
          <a:xfrm>
            <a:off x="6729053" y="4326047"/>
            <a:ext cx="5339022" cy="2062103"/>
            <a:chOff x="6670239" y="4042397"/>
            <a:chExt cx="5339022" cy="2062103"/>
          </a:xfrm>
        </p:grpSpPr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E9675FA9-8118-8A4E-36B7-764B89AE7A2E}"/>
                </a:ext>
              </a:extLst>
            </p:cNvPr>
            <p:cNvSpPr txBox="1"/>
            <p:nvPr/>
          </p:nvSpPr>
          <p:spPr>
            <a:xfrm>
              <a:off x="6670239" y="4042397"/>
              <a:ext cx="5339022" cy="206210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da-DK" dirty="0"/>
                <a:t>7 Danish participants</a:t>
              </a:r>
            </a:p>
            <a:p>
              <a:pPr marL="285750" indent="-285750">
                <a:buFont typeface="Arial"/>
                <a:buChar char="•"/>
              </a:pPr>
              <a:r>
                <a:rPr lang="da-DK" dirty="0"/>
                <a:t>14 international participants</a:t>
              </a:r>
            </a:p>
            <a:p>
              <a:pPr marL="742950" lvl="1" indent="-285750">
                <a:buFont typeface="Courier New"/>
                <a:buChar char="o"/>
              </a:pPr>
              <a:r>
                <a:rPr lang="da-DK" dirty="0"/>
                <a:t>7 participants in </a:t>
              </a:r>
              <a:r>
                <a:rPr lang="da-DK" dirty="0" err="1"/>
                <a:t>Can.Heal</a:t>
              </a:r>
              <a:r>
                <a:rPr lang="da-DK" dirty="0"/>
                <a:t> / Dr Joosse, UKE</a:t>
              </a:r>
            </a:p>
            <a:p>
              <a:pPr marL="742950" lvl="1" indent="-285750">
                <a:buFont typeface="Courier New"/>
                <a:buChar char="o"/>
              </a:pPr>
              <a:r>
                <a:rPr lang="da-DK" dirty="0"/>
                <a:t>10+ participants in ELBS 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IUCT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UKE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UKSH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AU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B3B207-A88E-744E-39A8-2126B11554BD}"/>
                </a:ext>
              </a:extLst>
            </p:cNvPr>
            <p:cNvSpPr txBox="1"/>
            <p:nvPr/>
          </p:nvSpPr>
          <p:spPr>
            <a:xfrm>
              <a:off x="7782518" y="5114666"/>
              <a:ext cx="244319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IFO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SLB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NKI</a:t>
              </a:r>
            </a:p>
            <a:p>
              <a:pPr marL="1200150" lvl="2" indent="-285750">
                <a:buFont typeface="Wingdings"/>
                <a:buChar char="§"/>
              </a:pPr>
              <a:r>
                <a:rPr lang="da-DK" sz="1400" dirty="0"/>
                <a:t>And </a:t>
              </a:r>
              <a:r>
                <a:rPr lang="da-DK" sz="1400" dirty="0" err="1"/>
                <a:t>others</a:t>
              </a:r>
              <a:endParaRPr lang="da-DK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0224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AE663-F973-4D0C-844D-438F638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sensitive </a:t>
            </a:r>
            <a:r>
              <a:rPr lang="da-DK" dirty="0" err="1"/>
              <a:t>are</a:t>
            </a:r>
            <a:r>
              <a:rPr lang="da-DK" dirty="0"/>
              <a:t> the ctDNA test </a:t>
            </a:r>
            <a:r>
              <a:rPr lang="da-DK" dirty="0" err="1"/>
              <a:t>used</a:t>
            </a:r>
            <a:r>
              <a:rPr lang="da-DK" dirty="0"/>
              <a:t>  ?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D10BD11-03DB-A837-3360-376FA033DCF0}"/>
              </a:ext>
            </a:extLst>
          </p:cNvPr>
          <p:cNvSpPr txBox="1"/>
          <p:nvPr/>
        </p:nvSpPr>
        <p:spPr>
          <a:xfrm>
            <a:off x="9589943" y="6979948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/>
              <a:t>Indsæt </a:t>
            </a:r>
            <a:r>
              <a:rPr lang="da-DK" err="1"/>
              <a:t>expected</a:t>
            </a:r>
            <a:r>
              <a:rPr lang="da-DK"/>
              <a:t>/</a:t>
            </a:r>
            <a:r>
              <a:rPr lang="da-DK" err="1"/>
              <a:t>observed</a:t>
            </a:r>
            <a:r>
              <a:rPr lang="da-DK"/>
              <a:t> plot</a:t>
            </a:r>
          </a:p>
        </p:txBody>
      </p:sp>
      <p:pic>
        <p:nvPicPr>
          <p:cNvPr id="5" name="Billede 4" descr="Et billede, der indeholder tekst, skærmbillede, Font/skrifttype, nummer/tal&#10;&#10;Beskrivelsen er genereret automatisk">
            <a:extLst>
              <a:ext uri="{FF2B5EF4-FFF2-40B4-BE49-F238E27FC236}">
                <a16:creationId xmlns:a16="http://schemas.microsoft.com/office/drawing/2014/main" id="{CFB36C81-47E8-32ED-42E3-44798A038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367" y="1844675"/>
            <a:ext cx="8880475" cy="3168650"/>
          </a:xfrm>
          <a:prstGeom prst="rect">
            <a:avLst/>
          </a:prstGeom>
        </p:spPr>
      </p:pic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4F4EA6B3-3EE5-3F07-B170-C38D2345D4BA}"/>
              </a:ext>
            </a:extLst>
          </p:cNvPr>
          <p:cNvGraphicFramePr>
            <a:graphicFrameLocks noGrp="1"/>
          </p:cNvGraphicFramePr>
          <p:nvPr/>
        </p:nvGraphicFramePr>
        <p:xfrm>
          <a:off x="2330973" y="5016563"/>
          <a:ext cx="916743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9633">
                  <a:extLst>
                    <a:ext uri="{9D8B030D-6E8A-4147-A177-3AD203B41FA5}">
                      <a16:colId xmlns:a16="http://schemas.microsoft.com/office/drawing/2014/main" val="2043817706"/>
                    </a:ext>
                  </a:extLst>
                </a:gridCol>
                <a:gridCol w="1309633">
                  <a:extLst>
                    <a:ext uri="{9D8B030D-6E8A-4147-A177-3AD203B41FA5}">
                      <a16:colId xmlns:a16="http://schemas.microsoft.com/office/drawing/2014/main" val="4205602942"/>
                    </a:ext>
                  </a:extLst>
                </a:gridCol>
                <a:gridCol w="1309633">
                  <a:extLst>
                    <a:ext uri="{9D8B030D-6E8A-4147-A177-3AD203B41FA5}">
                      <a16:colId xmlns:a16="http://schemas.microsoft.com/office/drawing/2014/main" val="3119841165"/>
                    </a:ext>
                  </a:extLst>
                </a:gridCol>
                <a:gridCol w="1309633">
                  <a:extLst>
                    <a:ext uri="{9D8B030D-6E8A-4147-A177-3AD203B41FA5}">
                      <a16:colId xmlns:a16="http://schemas.microsoft.com/office/drawing/2014/main" val="1963633041"/>
                    </a:ext>
                  </a:extLst>
                </a:gridCol>
                <a:gridCol w="1309633">
                  <a:extLst>
                    <a:ext uri="{9D8B030D-6E8A-4147-A177-3AD203B41FA5}">
                      <a16:colId xmlns:a16="http://schemas.microsoft.com/office/drawing/2014/main" val="700873353"/>
                    </a:ext>
                  </a:extLst>
                </a:gridCol>
                <a:gridCol w="1309633">
                  <a:extLst>
                    <a:ext uri="{9D8B030D-6E8A-4147-A177-3AD203B41FA5}">
                      <a16:colId xmlns:a16="http://schemas.microsoft.com/office/drawing/2014/main" val="3055841926"/>
                    </a:ext>
                  </a:extLst>
                </a:gridCol>
                <a:gridCol w="1309633">
                  <a:extLst>
                    <a:ext uri="{9D8B030D-6E8A-4147-A177-3AD203B41FA5}">
                      <a16:colId xmlns:a16="http://schemas.microsoft.com/office/drawing/2014/main" val="2756896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b="1"/>
                        <a:t>SPEC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/>
                        <a:t>87</a:t>
                      </a:r>
                    </a:p>
                  </a:txBody>
                  <a:tcPr>
                    <a:solidFill>
                      <a:srgbClr val="E03E22">
                        <a:alpha val="8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123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b="1"/>
                        <a:t>SENS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/>
                        <a:t>38</a:t>
                      </a:r>
                    </a:p>
                  </a:txBody>
                  <a:tcPr>
                    <a:solidFill>
                      <a:srgbClr val="12C9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/>
                        <a:t>67</a:t>
                      </a:r>
                    </a:p>
                  </a:txBody>
                  <a:tcPr>
                    <a:solidFill>
                      <a:srgbClr val="12C9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/>
                        <a:t>81</a:t>
                      </a:r>
                    </a:p>
                  </a:txBody>
                  <a:tcPr>
                    <a:solidFill>
                      <a:srgbClr val="12C9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/>
                        <a:t>97</a:t>
                      </a:r>
                    </a:p>
                  </a:txBody>
                  <a:tcPr>
                    <a:solidFill>
                      <a:srgbClr val="12C9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/>
                        <a:t>100</a:t>
                      </a:r>
                    </a:p>
                  </a:txBody>
                  <a:tcPr>
                    <a:solidFill>
                      <a:srgbClr val="12C9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376376"/>
                  </a:ext>
                </a:extLst>
              </a:tr>
            </a:tbl>
          </a:graphicData>
        </a:graphic>
      </p:graphicFrame>
      <p:sp>
        <p:nvSpPr>
          <p:cNvPr id="4" name="Tekstfelt 3">
            <a:extLst>
              <a:ext uri="{FF2B5EF4-FFF2-40B4-BE49-F238E27FC236}">
                <a16:creationId xmlns:a16="http://schemas.microsoft.com/office/drawing/2014/main" id="{E6E35DD9-E4B5-FA52-FA79-3571691B16F1}"/>
              </a:ext>
            </a:extLst>
          </p:cNvPr>
          <p:cNvSpPr txBox="1"/>
          <p:nvPr/>
        </p:nvSpPr>
        <p:spPr>
          <a:xfrm>
            <a:off x="198328" y="2306876"/>
            <a:ext cx="2743199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dirty="0"/>
              <a:t>Data </a:t>
            </a:r>
            <a:r>
              <a:rPr lang="da-DK" err="1"/>
              <a:t>based</a:t>
            </a:r>
            <a:r>
              <a:rPr lang="da-DK" dirty="0"/>
              <a:t> on</a:t>
            </a:r>
          </a:p>
          <a:p>
            <a:endParaRPr lang="da-DK" dirty="0"/>
          </a:p>
          <a:p>
            <a:pPr marL="285750" indent="-285750">
              <a:buFont typeface="Arial"/>
              <a:buChar char="•"/>
            </a:pPr>
            <a:r>
              <a:rPr lang="da-DK" dirty="0"/>
              <a:t>17 Participants</a:t>
            </a:r>
          </a:p>
          <a:p>
            <a:pPr marL="285750" indent="-285750">
              <a:buFont typeface="Arial"/>
              <a:buChar char="•"/>
            </a:pPr>
            <a:r>
              <a:rPr lang="da-DK" dirty="0"/>
              <a:t>276 </a:t>
            </a:r>
            <a:r>
              <a:rPr lang="da-DK" dirty="0" err="1"/>
              <a:t>ddPCR</a:t>
            </a:r>
            <a:r>
              <a:rPr lang="da-DK" dirty="0"/>
              <a:t> samples</a:t>
            </a:r>
            <a:endParaRPr lang="da-DK"/>
          </a:p>
          <a:p>
            <a:pPr marL="742950" lvl="1" indent="-285750">
              <a:buFont typeface="Courier New"/>
              <a:buChar char="o"/>
            </a:pPr>
            <a:r>
              <a:rPr lang="da-DK" dirty="0"/>
              <a:t>102 VAF = 0</a:t>
            </a:r>
          </a:p>
          <a:p>
            <a:pPr marL="285750" indent="-285750">
              <a:buFont typeface="Arial"/>
              <a:buChar char="•"/>
            </a:pPr>
            <a:r>
              <a:rPr lang="da-DK" dirty="0"/>
              <a:t>18 NGS samples</a:t>
            </a:r>
          </a:p>
          <a:p>
            <a:pPr marL="742950" lvl="1" indent="-285750">
              <a:buFont typeface="Courier New"/>
              <a:buChar char="o"/>
            </a:pPr>
            <a:r>
              <a:rPr lang="da-DK" dirty="0"/>
              <a:t>3 VAF = 0</a:t>
            </a:r>
          </a:p>
          <a:p>
            <a:pPr marL="285750" indent="-285750">
              <a:buFont typeface="Arial"/>
              <a:buChar char="•"/>
            </a:pPr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9857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8D2C55-E516-C196-C791-FEBC3F46D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16" y="208715"/>
            <a:ext cx="10515600" cy="1325563"/>
          </a:xfrm>
        </p:spPr>
        <p:txBody>
          <a:bodyPr/>
          <a:lstStyle/>
          <a:p>
            <a:r>
              <a:rPr lang="en-US" dirty="0"/>
              <a:t>ctDNA EQA activities in 2025/2026  </a:t>
            </a:r>
          </a:p>
        </p:txBody>
      </p:sp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53BD0779-4018-3F4A-BF0E-A1E390BA6941}"/>
              </a:ext>
            </a:extLst>
          </p:cNvPr>
          <p:cNvSpPr txBox="1">
            <a:spLocks/>
          </p:cNvSpPr>
          <p:nvPr/>
        </p:nvSpPr>
        <p:spPr>
          <a:xfrm>
            <a:off x="6616295" y="2894611"/>
            <a:ext cx="5129462" cy="383927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700" u="sng" dirty="0"/>
              <a:t>EQA for laboratory certification by ELBS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2900" dirty="0"/>
          </a:p>
          <a:p>
            <a:pPr marL="457200" lvl="1" indent="0">
              <a:buNone/>
            </a:pPr>
            <a:endParaRPr lang="en-US" sz="3400" dirty="0"/>
          </a:p>
          <a:p>
            <a:pPr marL="457200" lvl="1" indent="0">
              <a:buNone/>
            </a:pPr>
            <a:r>
              <a:rPr lang="en-US" sz="4000" dirty="0"/>
              <a:t>Certificate level		VAF to detect</a:t>
            </a:r>
          </a:p>
          <a:p>
            <a:pPr marL="457200" lvl="1" indent="0">
              <a:buNone/>
            </a:pPr>
            <a:r>
              <a:rPr lang="en-US" sz="4000" dirty="0"/>
              <a:t>1000 ppm 		       1e-3</a:t>
            </a:r>
          </a:p>
          <a:p>
            <a:pPr marL="457200" lvl="1" indent="0">
              <a:buNone/>
            </a:pPr>
            <a:r>
              <a:rPr lang="en-US" sz="4000" dirty="0"/>
              <a:t>100 ppm		       1e-4</a:t>
            </a:r>
          </a:p>
          <a:p>
            <a:pPr marL="457200" lvl="1" indent="0">
              <a:buNone/>
            </a:pPr>
            <a:r>
              <a:rPr lang="en-US" sz="4000" dirty="0"/>
              <a:t>10 ppm		       1e-5</a:t>
            </a:r>
          </a:p>
          <a:p>
            <a:pPr marL="457200" lvl="1" indent="0">
              <a:buNone/>
            </a:pPr>
            <a:r>
              <a:rPr lang="en-US" sz="4000" dirty="0"/>
              <a:t>1 ppm		       1e-6</a:t>
            </a:r>
          </a:p>
          <a:p>
            <a:pPr marL="457200" lvl="1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u="sng" dirty="0"/>
              <a:t>Framework: </a:t>
            </a:r>
          </a:p>
          <a:p>
            <a:r>
              <a:rPr lang="en-US" sz="4000" dirty="0"/>
              <a:t>Ref Mat: 10,000 GE (corresponding to 4-8 mL plasma)</a:t>
            </a:r>
          </a:p>
          <a:p>
            <a:r>
              <a:rPr lang="en-US" sz="4000" dirty="0"/>
              <a:t>Fixed number of mutations in </a:t>
            </a:r>
            <a:r>
              <a:rPr lang="en-US" sz="4000" dirty="0" err="1"/>
              <a:t>RefMat</a:t>
            </a:r>
            <a:endParaRPr lang="en-US" sz="4000" dirty="0"/>
          </a:p>
          <a:p>
            <a:r>
              <a:rPr lang="en-US" sz="4000" dirty="0"/>
              <a:t>Fixed #samples</a:t>
            </a:r>
          </a:p>
          <a:p>
            <a:r>
              <a:rPr lang="en-US" sz="4000" dirty="0"/>
              <a:t>#participation frequency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6B7485-8E6F-15E4-5864-1D15FD46929B}"/>
              </a:ext>
            </a:extLst>
          </p:cNvPr>
          <p:cNvSpPr txBox="1"/>
          <p:nvPr/>
        </p:nvSpPr>
        <p:spPr>
          <a:xfrm>
            <a:off x="1071613" y="1416253"/>
            <a:ext cx="10863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With proof-of-principle and ctDNA EQA network established</a:t>
            </a:r>
          </a:p>
          <a:p>
            <a:r>
              <a:rPr lang="en-US" sz="2800" dirty="0"/>
              <a:t>the next step is </a:t>
            </a:r>
            <a:r>
              <a:rPr lang="en-US" sz="2800" b="1" dirty="0"/>
              <a:t>to design the ctDNA EQAs needed by ELBS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F0B27C-A9AB-0DB7-FE8C-5EB5F03F39D7}"/>
              </a:ext>
            </a:extLst>
          </p:cNvPr>
          <p:cNvSpPr txBox="1"/>
          <p:nvPr/>
        </p:nvSpPr>
        <p:spPr>
          <a:xfrm>
            <a:off x="1071613" y="2494501"/>
            <a:ext cx="1610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/>
              <a:t>Suggestions</a:t>
            </a:r>
            <a:endParaRPr lang="da-DK" sz="20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18358E-F7FF-6B4B-5B0E-3C6A0D5C2E11}"/>
              </a:ext>
            </a:extLst>
          </p:cNvPr>
          <p:cNvSpPr txBox="1"/>
          <p:nvPr/>
        </p:nvSpPr>
        <p:spPr>
          <a:xfrm>
            <a:off x="7062749" y="3336588"/>
            <a:ext cx="3816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Purpose:	Lab and method certification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F0D15E-DA12-1D39-213D-07633E5ACC7B}"/>
              </a:ext>
            </a:extLst>
          </p:cNvPr>
          <p:cNvSpPr txBox="1"/>
          <p:nvPr/>
        </p:nvSpPr>
        <p:spPr>
          <a:xfrm>
            <a:off x="947085" y="2894611"/>
            <a:ext cx="6115664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u="sng" dirty="0"/>
              <a:t>Performance monitoring ctDNA EQA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Purpose: Individual lab’s to know their own performance</a:t>
            </a:r>
          </a:p>
          <a:p>
            <a:pPr marL="0" indent="0">
              <a:buNone/>
            </a:pPr>
            <a:r>
              <a:rPr lang="en-US" dirty="0"/>
              <a:t>	compared to the ELBS average</a:t>
            </a:r>
          </a:p>
          <a:p>
            <a:pPr marL="0" indent="0">
              <a:buNone/>
            </a:pPr>
            <a:endParaRPr lang="en-US" sz="2300" dirty="0"/>
          </a:p>
          <a:p>
            <a:pPr marL="0" indent="0">
              <a:buNone/>
            </a:pPr>
            <a:endParaRPr lang="en-US" sz="1700" u="sng" dirty="0"/>
          </a:p>
          <a:p>
            <a:pPr marL="0" indent="0">
              <a:buNone/>
            </a:pPr>
            <a:endParaRPr lang="en-US" sz="1700" u="sng" dirty="0"/>
          </a:p>
          <a:p>
            <a:pPr marL="0" indent="0">
              <a:buNone/>
            </a:pPr>
            <a:r>
              <a:rPr lang="en-US" sz="1600" u="sng" dirty="0"/>
              <a:t>Are their interest in expanding beyond mutations ?</a:t>
            </a:r>
          </a:p>
          <a:p>
            <a:pPr lvl="1"/>
            <a:r>
              <a:rPr lang="en-US" sz="1600" dirty="0"/>
              <a:t>Methylation markers</a:t>
            </a:r>
          </a:p>
          <a:p>
            <a:pPr lvl="1"/>
            <a:r>
              <a:rPr lang="en-US" sz="1600" dirty="0" err="1"/>
              <a:t>Fragmentomics</a:t>
            </a:r>
            <a:endParaRPr lang="en-US" sz="1600" dirty="0"/>
          </a:p>
          <a:p>
            <a:pPr lvl="1"/>
            <a:r>
              <a:rPr lang="en-US" sz="1600" dirty="0"/>
              <a:t>Other markers</a:t>
            </a:r>
          </a:p>
        </p:txBody>
      </p:sp>
    </p:spTree>
    <p:extLst>
      <p:ext uri="{BB962C8B-B14F-4D97-AF65-F5344CB8AC3E}">
        <p14:creationId xmlns:p14="http://schemas.microsoft.com/office/powerpoint/2010/main" val="77422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0D754BA-1FD3-63CE-8E84-56F46B99B74B}"/>
              </a:ext>
            </a:extLst>
          </p:cNvPr>
          <p:cNvSpPr/>
          <p:nvPr/>
        </p:nvSpPr>
        <p:spPr>
          <a:xfrm>
            <a:off x="3461656" y="6491393"/>
            <a:ext cx="8730343" cy="366607"/>
          </a:xfrm>
          <a:prstGeom prst="rect">
            <a:avLst/>
          </a:prstGeom>
          <a:gradFill flip="none" rotWithShape="1">
            <a:gsLst>
              <a:gs pos="84000">
                <a:srgbClr val="002060"/>
              </a:gs>
              <a:gs pos="45000">
                <a:schemeClr val="bg1"/>
              </a:gs>
              <a:gs pos="10000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AU Passata" panose="020B0503030502030804" pitchFamily="34" charset="0"/>
                <a:ea typeface="+mn-ea"/>
                <a:cs typeface="Arial" panose="020B0604020202020204" pitchFamily="34" charset="0"/>
              </a:rPr>
              <a:t>Can </a:t>
            </a:r>
            <a:r>
              <a:rPr kumimoji="0" lang="da-D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AU Passata" panose="020B0503030502030804" pitchFamily="34" charset="0"/>
                <a:ea typeface="+mn-ea"/>
                <a:cs typeface="Arial" panose="020B0604020202020204" pitchFamily="34" charset="0"/>
              </a:rPr>
              <a:t>we</a:t>
            </a: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AU Passata" panose="020B0503030502030804" pitchFamily="34" charset="0"/>
                <a:ea typeface="+mn-ea"/>
                <a:cs typeface="Arial" panose="020B0604020202020204" pitchFamily="34" charset="0"/>
              </a:rPr>
              <a:t> ctDNA-RECIST?</a:t>
            </a:r>
          </a:p>
        </p:txBody>
      </p:sp>
      <p:sp>
        <p:nvSpPr>
          <p:cNvPr id="7" name="Undertitel 6">
            <a:extLst>
              <a:ext uri="{FF2B5EF4-FFF2-40B4-BE49-F238E27FC236}">
                <a16:creationId xmlns:a16="http://schemas.microsoft.com/office/drawing/2014/main" id="{66832231-DB70-1561-9CBC-566B2F34F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5511" y="4032055"/>
            <a:ext cx="9535886" cy="1655762"/>
          </a:xfrm>
        </p:spPr>
        <p:txBody>
          <a:bodyPr>
            <a:normAutofit/>
          </a:bodyPr>
          <a:lstStyle/>
          <a:p>
            <a:pPr algn="l"/>
            <a:r>
              <a:rPr lang="da-DK" sz="1800" b="1" dirty="0">
                <a:latin typeface="AU Passata" panose="020B0503030502030804" pitchFamily="34" charset="0"/>
                <a:cs typeface="Arial" panose="020B0604020202020204" pitchFamily="34" charset="0"/>
              </a:rPr>
              <a:t>Karen-Lise Garm Spindler</a:t>
            </a:r>
          </a:p>
          <a:p>
            <a:pPr algn="l"/>
            <a:r>
              <a:rPr lang="da-DK" sz="1800" dirty="0">
                <a:latin typeface="AU Passata" panose="020B0503030502030804" pitchFamily="34" charset="0"/>
              </a:rPr>
              <a:t>Professor, Overlæge, </a:t>
            </a:r>
            <a:r>
              <a:rPr lang="da-DK" sz="1800" dirty="0" err="1">
                <a:latin typeface="AU Passata" panose="020B0503030502030804" pitchFamily="34" charset="0"/>
              </a:rPr>
              <a:t>PhD</a:t>
            </a:r>
            <a:r>
              <a:rPr lang="da-DK" sz="1800" dirty="0">
                <a:latin typeface="AU Passata" panose="020B0503030502030804" pitchFamily="34" charset="0"/>
              </a:rPr>
              <a:t>, </a:t>
            </a:r>
            <a:r>
              <a:rPr lang="da-DK" sz="1800" dirty="0" err="1">
                <a:latin typeface="AU Passata" panose="020B0503030502030804" pitchFamily="34" charset="0"/>
              </a:rPr>
              <a:t>Dr.Med</a:t>
            </a:r>
            <a:endParaRPr lang="da-DK" sz="1800" dirty="0">
              <a:latin typeface="AU Passata" panose="020B0503030502030804" pitchFamily="34" charset="0"/>
            </a:endParaRPr>
          </a:p>
          <a:p>
            <a:pPr algn="l"/>
            <a:r>
              <a:rPr lang="da-DK" sz="1800" dirty="0">
                <a:latin typeface="AU Passata" panose="020B0503030502030804" pitchFamily="34" charset="0"/>
              </a:rPr>
              <a:t>Department of </a:t>
            </a:r>
            <a:r>
              <a:rPr lang="da-DK" sz="1800" dirty="0" err="1">
                <a:latin typeface="AU Passata" panose="020B0503030502030804" pitchFamily="34" charset="0"/>
              </a:rPr>
              <a:t>Clinical</a:t>
            </a:r>
            <a:r>
              <a:rPr lang="da-DK" sz="1800" dirty="0">
                <a:latin typeface="AU Passata" panose="020B0503030502030804" pitchFamily="34" charset="0"/>
              </a:rPr>
              <a:t> </a:t>
            </a:r>
            <a:r>
              <a:rPr lang="da-DK" sz="1800" dirty="0" err="1">
                <a:latin typeface="AU Passata" panose="020B0503030502030804" pitchFamily="34" charset="0"/>
              </a:rPr>
              <a:t>Oncology</a:t>
            </a:r>
            <a:r>
              <a:rPr lang="da-DK" sz="1800" dirty="0">
                <a:latin typeface="AU Passata" panose="020B0503030502030804" pitchFamily="34" charset="0"/>
              </a:rPr>
              <a:t>, Aarhus University Hospital</a:t>
            </a:r>
          </a:p>
          <a:p>
            <a:pPr algn="l"/>
            <a:r>
              <a:rPr lang="da-DK" sz="1800" dirty="0">
                <a:latin typeface="AU Passata" panose="020B0503030502030804" pitchFamily="34" charset="0"/>
              </a:rPr>
              <a:t>Institute of </a:t>
            </a:r>
            <a:r>
              <a:rPr lang="da-DK" sz="1800" dirty="0" err="1">
                <a:latin typeface="AU Passata" panose="020B0503030502030804" pitchFamily="34" charset="0"/>
              </a:rPr>
              <a:t>Clinical</a:t>
            </a:r>
            <a:r>
              <a:rPr lang="da-DK" sz="1800" dirty="0">
                <a:latin typeface="AU Passata" panose="020B0503030502030804" pitchFamily="34" charset="0"/>
              </a:rPr>
              <a:t> </a:t>
            </a:r>
            <a:r>
              <a:rPr lang="da-DK" sz="1800" dirty="0" err="1">
                <a:latin typeface="AU Passata" panose="020B0503030502030804" pitchFamily="34" charset="0"/>
              </a:rPr>
              <a:t>Medicine</a:t>
            </a:r>
            <a:r>
              <a:rPr lang="da-DK" sz="1800" dirty="0">
                <a:latin typeface="AU Passata" panose="020B0503030502030804" pitchFamily="34" charset="0"/>
              </a:rPr>
              <a:t>, Aarhus University, Denmark</a:t>
            </a:r>
          </a:p>
          <a:p>
            <a:pPr algn="l"/>
            <a:endParaRPr lang="da-DK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5C2F9D7-17B9-441F-C7E2-313809ADD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24" y="681868"/>
            <a:ext cx="11062630" cy="3113909"/>
          </a:xfrm>
          <a:prstGeom prst="rect">
            <a:avLst/>
          </a:prstGeom>
        </p:spPr>
      </p:pic>
      <p:pic>
        <p:nvPicPr>
          <p:cNvPr id="2" name="Billede 4154">
            <a:extLst>
              <a:ext uri="{FF2B5EF4-FFF2-40B4-BE49-F238E27FC236}">
                <a16:creationId xmlns:a16="http://schemas.microsoft.com/office/drawing/2014/main" id="{923370DB-60D6-05A4-7EA3-6A2EE823E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376" y="5769779"/>
            <a:ext cx="1915371" cy="637857"/>
          </a:xfrm>
          <a:prstGeom prst="rect">
            <a:avLst/>
          </a:prstGeom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5DE1553F-A7AF-FEEB-6389-81F2C17B14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49" y="5679841"/>
            <a:ext cx="2208305" cy="81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50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8AA207-C484-C1D7-C5D2-3D865433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996" y="441194"/>
            <a:ext cx="10515600" cy="1325563"/>
          </a:xfrm>
        </p:spPr>
        <p:txBody>
          <a:bodyPr>
            <a:normAutofit/>
          </a:bodyPr>
          <a:lstStyle/>
          <a:p>
            <a:r>
              <a:rPr lang="da-DK" b="1" dirty="0">
                <a:solidFill>
                  <a:srgbClr val="002060"/>
                </a:solidFill>
                <a:latin typeface="AU Passata" panose="020B0503030502030804" pitchFamily="34" charset="0"/>
                <a:cs typeface="Calibri" panose="020F0502020204030204" pitchFamily="34" charset="0"/>
              </a:rPr>
              <a:t>The Clinical</a:t>
            </a:r>
            <a:br>
              <a:rPr lang="da-DK" b="1" dirty="0">
                <a:solidFill>
                  <a:srgbClr val="002060"/>
                </a:solidFill>
                <a:latin typeface="AU Passata" panose="020B0503030502030804" pitchFamily="34" charset="0"/>
                <a:cs typeface="Calibri" panose="020F0502020204030204" pitchFamily="34" charset="0"/>
              </a:rPr>
            </a:br>
            <a:r>
              <a:rPr lang="da-DK" b="1" dirty="0">
                <a:solidFill>
                  <a:srgbClr val="002060"/>
                </a:solidFill>
                <a:latin typeface="AU Passata" panose="020B0503030502030804" pitchFamily="34" charset="0"/>
                <a:cs typeface="Calibri" panose="020F0502020204030204" pitchFamily="34" charset="0"/>
              </a:rPr>
              <a:t>ctDNA-RECIST Program </a:t>
            </a:r>
          </a:p>
        </p:txBody>
      </p:sp>
      <p:graphicFrame>
        <p:nvGraphicFramePr>
          <p:cNvPr id="9" name="Pladsholder til indhold 3">
            <a:extLst>
              <a:ext uri="{FF2B5EF4-FFF2-40B4-BE49-F238E27FC236}">
                <a16:creationId xmlns:a16="http://schemas.microsoft.com/office/drawing/2014/main" id="{BCF8AEC5-D2EA-61C8-7305-983A4BB2A61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51369993"/>
              </p:ext>
            </p:extLst>
          </p:nvPr>
        </p:nvGraphicFramePr>
        <p:xfrm>
          <a:off x="839788" y="1876668"/>
          <a:ext cx="10512424" cy="4498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ktangel 6">
            <a:extLst>
              <a:ext uri="{FF2B5EF4-FFF2-40B4-BE49-F238E27FC236}">
                <a16:creationId xmlns:a16="http://schemas.microsoft.com/office/drawing/2014/main" id="{881F537B-CDE0-91A8-8F43-5437681945A5}"/>
              </a:ext>
            </a:extLst>
          </p:cNvPr>
          <p:cNvSpPr/>
          <p:nvPr/>
        </p:nvSpPr>
        <p:spPr>
          <a:xfrm>
            <a:off x="3461656" y="6491393"/>
            <a:ext cx="8730343" cy="366607"/>
          </a:xfrm>
          <a:prstGeom prst="rect">
            <a:avLst/>
          </a:prstGeom>
          <a:gradFill flip="none" rotWithShape="1">
            <a:gsLst>
              <a:gs pos="84000">
                <a:srgbClr val="002060"/>
              </a:gs>
              <a:gs pos="45000">
                <a:schemeClr val="bg1"/>
              </a:gs>
              <a:gs pos="10000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</a:t>
            </a:r>
            <a:r>
              <a:rPr kumimoji="0" lang="da-DK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</a:t>
            </a: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ctDNA-RECIST?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FE5F98-8E59-A23D-BB73-68802107A4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0048" y="479228"/>
            <a:ext cx="4438031" cy="124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359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" y="66675"/>
            <a:ext cx="11934826" cy="671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7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 bwMode="gray">
          <a:xfrm>
            <a:off x="408849" y="4076968"/>
            <a:ext cx="11697593" cy="935756"/>
          </a:xfrm>
        </p:spPr>
        <p:txBody>
          <a:bodyPr/>
          <a:lstStyle/>
          <a:p>
            <a:r>
              <a:rPr lang="en-US" sz="3600" dirty="0">
                <a:latin typeface="Calibri" panose="020F0502020204030204" pitchFamily="34" charset="0"/>
              </a:rPr>
              <a:t>LB-stratified trial designs in melanoma and uveal melanoma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 bwMode="gray"/>
        <p:txBody>
          <a:bodyPr/>
          <a:lstStyle/>
          <a:p>
            <a:r>
              <a:rPr lang="de-DE" dirty="0"/>
              <a:t>ELBS General </a:t>
            </a:r>
            <a:r>
              <a:rPr lang="de-DE" dirty="0" err="1"/>
              <a:t>Assembly</a:t>
            </a:r>
            <a:r>
              <a:rPr lang="de-DE" dirty="0"/>
              <a:t> 2024 - Barcelona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 bwMode="gray"/>
        <p:txBody>
          <a:bodyPr/>
          <a:lstStyle/>
          <a:p>
            <a:r>
              <a:rPr lang="de-DE" dirty="0"/>
              <a:t>Christoffer Gebhardt  |  27th November 2024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202" y="204070"/>
            <a:ext cx="1511380" cy="113778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59" y="6091910"/>
            <a:ext cx="2926124" cy="59509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 bwMode="gray">
          <a:xfrm>
            <a:off x="1561858" y="487440"/>
            <a:ext cx="913924" cy="101537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385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3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Department </a:t>
            </a:r>
            <a:r>
              <a:rPr kumimoji="0" lang="de-DE" sz="2399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of</a:t>
            </a:r>
            <a:r>
              <a:rPr kumimoji="0" lang="de-DE" sz="23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 </a:t>
            </a:r>
            <a:r>
              <a:rPr kumimoji="0" lang="de-DE" sz="2399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Dermatology</a:t>
            </a:r>
            <a:r>
              <a:rPr kumimoji="0" lang="de-DE" sz="23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 </a:t>
            </a:r>
            <a:r>
              <a:rPr kumimoji="0" lang="de-DE" sz="2399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and</a:t>
            </a:r>
            <a:r>
              <a:rPr kumimoji="0" lang="de-DE" sz="23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 </a:t>
            </a:r>
            <a:r>
              <a:rPr kumimoji="0" lang="de-DE" sz="2399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Venereology</a:t>
            </a:r>
            <a:endParaRPr kumimoji="0" lang="de-DE" sz="2399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Arial"/>
            </a:endParaRPr>
          </a:p>
          <a:p>
            <a:pPr marL="0" marR="0" lvl="0" indent="0" algn="l" defTabSz="91385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3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University Skin Cancer Center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531" y="5720676"/>
            <a:ext cx="2278591" cy="101932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52" y="5538045"/>
            <a:ext cx="2550495" cy="124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50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96453" y="1630678"/>
            <a:ext cx="11998606" cy="4693945"/>
            <a:chOff x="-1" y="1556792"/>
            <a:chExt cx="12195175" cy="4770844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1556792"/>
              <a:ext cx="12195175" cy="4770844"/>
            </a:xfrm>
            <a:prstGeom prst="rect">
              <a:avLst/>
            </a:prstGeom>
          </p:spPr>
        </p:pic>
        <p:sp>
          <p:nvSpPr>
            <p:cNvPr id="3" name="Rechteck 2"/>
            <p:cNvSpPr/>
            <p:nvPr/>
          </p:nvSpPr>
          <p:spPr>
            <a:xfrm>
              <a:off x="48915" y="1628800"/>
              <a:ext cx="216024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6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796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5" name="Rechteck 4"/>
            <p:cNvSpPr/>
            <p:nvPr/>
          </p:nvSpPr>
          <p:spPr>
            <a:xfrm>
              <a:off x="9697987" y="1556792"/>
              <a:ext cx="216024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6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796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</p:grpSp>
      <p:sp>
        <p:nvSpPr>
          <p:cNvPr id="7" name="Rechteck 6"/>
          <p:cNvSpPr/>
          <p:nvPr/>
        </p:nvSpPr>
        <p:spPr>
          <a:xfrm>
            <a:off x="4762" y="183301"/>
            <a:ext cx="12182480" cy="984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330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99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Detection of Minimal Residual Disease and Relapse </a:t>
            </a:r>
          </a:p>
          <a:p>
            <a:pPr marL="0" marR="0" lvl="0" indent="0" algn="ctr" defTabSz="91330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99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under (neo-)adjuvant treatment using ultra-sensitive </a:t>
            </a:r>
            <a:r>
              <a:rPr kumimoji="0" lang="en-US" sz="2899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ctDNA</a:t>
            </a:r>
            <a:r>
              <a:rPr kumimoji="0" lang="en-US" sz="2899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 analysis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945D52F-694A-6F48-8326-DDD42628C9F6}"/>
              </a:ext>
            </a:extLst>
          </p:cNvPr>
          <p:cNvSpPr/>
          <p:nvPr/>
        </p:nvSpPr>
        <p:spPr>
          <a:xfrm>
            <a:off x="8511215" y="6402994"/>
            <a:ext cx="3557908" cy="3689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33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9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Wan et al., 2017 </a:t>
            </a:r>
            <a:r>
              <a:rPr kumimoji="0" lang="de-DE" sz="179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Nat</a:t>
            </a:r>
            <a:r>
              <a:rPr kumimoji="0" lang="de-DE" sz="179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</a:t>
            </a:r>
            <a:r>
              <a:rPr kumimoji="0" lang="de-DE" sz="179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Rev</a:t>
            </a:r>
            <a:r>
              <a:rPr kumimoji="0" lang="de-DE" sz="179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Cancer</a:t>
            </a: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3144442" y="2637118"/>
            <a:ext cx="2303656" cy="2807581"/>
          </a:xfrm>
          <a:prstGeom prst="roundRect">
            <a:avLst>
              <a:gd name="adj" fmla="val 4912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68" tIns="45684" rIns="91368" bIns="45684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5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39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6" charset="0"/>
              <a:ea typeface="ＭＳ Ｐゴシック"/>
              <a:cs typeface="Lucida Sans Unicode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54737" y="6303038"/>
            <a:ext cx="4083068" cy="461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3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Detection</a:t>
            </a:r>
            <a:r>
              <a:rPr kumimoji="0" lang="de-DE" sz="23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</a:t>
            </a:r>
            <a:r>
              <a:rPr kumimoji="0" lang="de-DE" sz="23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of</a:t>
            </a:r>
            <a:r>
              <a:rPr kumimoji="0" lang="de-DE" sz="23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MRD </a:t>
            </a:r>
            <a:r>
              <a:rPr kumimoji="0" lang="de-DE" sz="23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and</a:t>
            </a:r>
            <a:r>
              <a:rPr kumimoji="0" lang="de-DE" sz="23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</a:t>
            </a:r>
            <a:r>
              <a:rPr kumimoji="0" lang="de-DE" sz="23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Relapse</a:t>
            </a:r>
            <a:endParaRPr kumimoji="0" lang="de-DE" sz="23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707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105FE00A-E2D5-994B-816F-0DC2B17E64D7}"/>
              </a:ext>
            </a:extLst>
          </p:cNvPr>
          <p:cNvSpPr/>
          <p:nvPr/>
        </p:nvSpPr>
        <p:spPr>
          <a:xfrm>
            <a:off x="1" y="199650"/>
            <a:ext cx="12192000" cy="1076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684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Ultra-sensitive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ctDNA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 tests designed to see MRD </a:t>
            </a:r>
          </a:p>
          <a:p>
            <a:pPr marL="0" marR="0" lvl="0" indent="0" algn="ctr" defTabSz="45684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Arial"/>
              </a:rPr>
              <a:t>earlier and more accurately</a:t>
            </a:r>
          </a:p>
        </p:txBody>
      </p:sp>
      <p:sp>
        <p:nvSpPr>
          <p:cNvPr id="2" name="Google Shape;1748;p211">
            <a:extLst>
              <a:ext uri="{FF2B5EF4-FFF2-40B4-BE49-F238E27FC236}">
                <a16:creationId xmlns:a16="http://schemas.microsoft.com/office/drawing/2014/main" id="{9346176D-F270-286B-F302-3F2E05C6DF38}"/>
              </a:ext>
            </a:extLst>
          </p:cNvPr>
          <p:cNvSpPr txBox="1">
            <a:spLocks/>
          </p:cNvSpPr>
          <p:nvPr/>
        </p:nvSpPr>
        <p:spPr bwMode="auto">
          <a:xfrm>
            <a:off x="195563" y="6203888"/>
            <a:ext cx="11803556" cy="57165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spcFirstLastPara="1" vert="horz" wrap="square" lIns="0" tIns="0" rIns="0" bIns="0" numCol="1" anchor="b" anchorCtr="0" compatLnSpc="1">
            <a:prstTxWarp prst="textNoShape">
              <a:avLst/>
            </a:prstTxWarp>
            <a:normAutofit fontScale="92500" lnSpcReduction="10000"/>
          </a:bodyPr>
          <a:lstStyle>
            <a:lvl1pPr marL="342797" indent="-342797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199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27" indent="-285664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7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2657" indent="-228531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3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599720" indent="-228531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9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6783" indent="-228531" algn="l" rtl="0" fontAlgn="base">
              <a:spcBef>
                <a:spcPct val="20000"/>
              </a:spcBef>
              <a:spcAft>
                <a:spcPct val="0"/>
              </a:spcAft>
              <a:buChar char="»"/>
              <a:defRPr sz="19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3846" indent="-228531" algn="l" rtl="0" fontAlgn="base">
              <a:spcBef>
                <a:spcPct val="20000"/>
              </a:spcBef>
              <a:spcAft>
                <a:spcPct val="0"/>
              </a:spcAft>
              <a:buChar char="»"/>
              <a:defRPr sz="19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6pPr>
            <a:lvl7pPr marL="2970908" indent="-228531" algn="l" rtl="0" fontAlgn="base">
              <a:spcBef>
                <a:spcPct val="20000"/>
              </a:spcBef>
              <a:spcAft>
                <a:spcPct val="0"/>
              </a:spcAft>
              <a:buChar char="»"/>
              <a:defRPr sz="19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7pPr>
            <a:lvl8pPr marL="3427971" indent="-228531" algn="l" rtl="0" fontAlgn="base">
              <a:spcBef>
                <a:spcPct val="20000"/>
              </a:spcBef>
              <a:spcAft>
                <a:spcPct val="0"/>
              </a:spcAft>
              <a:buChar char="»"/>
              <a:defRPr sz="19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8pPr>
            <a:lvl9pPr marL="3885034" indent="-228531" algn="l" rtl="0" fontAlgn="base">
              <a:spcBef>
                <a:spcPct val="20000"/>
              </a:spcBef>
              <a:spcAft>
                <a:spcPct val="0"/>
              </a:spcAft>
              <a:buChar char="»"/>
              <a:defRPr sz="1999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018"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0" marR="0" lvl="0" indent="0" algn="l" defTabSz="914126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018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Post-surgical model assumptions: Median breast tumor size detected by mammography: 1.3cm, Median shedding per NSCLC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TracerX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study</a:t>
            </a:r>
            <a:r>
              <a:rPr kumimoji="0" lang="en-US" sz="1000" b="0" i="0" u="none" strike="noStrike" kern="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; Residual tumor from surgery: 1%; Volume doubling time (actual VAF time): 2 months. Pre-surgical values are illustrative. PPM: Part Per Million</a:t>
            </a:r>
          </a:p>
          <a:p>
            <a:pPr marL="0" marR="0" lvl="0" indent="0" algn="l" defTabSz="914126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018"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0" marR="0" lvl="0" indent="0" algn="l" defTabSz="914126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018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a.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Adler et al., EJNMMI Physics, 2017  </a:t>
            </a: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b.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Sethi et al., AACR, 2018, Abstract 4542  </a:t>
            </a: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c.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Abbosh et al., Nature, 2023  </a:t>
            </a: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d.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Marsico et al., AACR 2020, Poster 309  </a:t>
            </a: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e.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Abbosh et al., Nature, 2017</a:t>
            </a:r>
          </a:p>
        </p:txBody>
      </p:sp>
      <p:cxnSp>
        <p:nvCxnSpPr>
          <p:cNvPr id="3" name="Google Shape;1749;p211">
            <a:extLst>
              <a:ext uri="{FF2B5EF4-FFF2-40B4-BE49-F238E27FC236}">
                <a16:creationId xmlns:a16="http://schemas.microsoft.com/office/drawing/2014/main" id="{D5FA4E66-FBE0-6068-62B2-068764F1E72E}"/>
              </a:ext>
            </a:extLst>
          </p:cNvPr>
          <p:cNvCxnSpPr/>
          <p:nvPr/>
        </p:nvCxnSpPr>
        <p:spPr>
          <a:xfrm>
            <a:off x="2191801" y="1620214"/>
            <a:ext cx="7709192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" name="Google Shape;1750;p211">
            <a:extLst>
              <a:ext uri="{FF2B5EF4-FFF2-40B4-BE49-F238E27FC236}">
                <a16:creationId xmlns:a16="http://schemas.microsoft.com/office/drawing/2014/main" id="{452FB5CA-13CE-08C9-F402-FF01722C4EF2}"/>
              </a:ext>
            </a:extLst>
          </p:cNvPr>
          <p:cNvSpPr txBox="1"/>
          <p:nvPr/>
        </p:nvSpPr>
        <p:spPr>
          <a:xfrm>
            <a:off x="2320934" y="1341312"/>
            <a:ext cx="4752262" cy="21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Model of tumor fraction, PPM (part per million)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751;p211">
            <a:extLst>
              <a:ext uri="{FF2B5EF4-FFF2-40B4-BE49-F238E27FC236}">
                <a16:creationId xmlns:a16="http://schemas.microsoft.com/office/drawing/2014/main" id="{C3FB116F-32A3-1B04-F9DF-73C75B28356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39307" y="1725500"/>
            <a:ext cx="8292668" cy="45229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erader Verbinder 7"/>
          <p:cNvCxnSpPr/>
          <p:nvPr/>
        </p:nvCxnSpPr>
        <p:spPr>
          <a:xfrm>
            <a:off x="2715762" y="3851607"/>
            <a:ext cx="4294400" cy="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21">
            <a:extLst>
              <a:ext uri="{FF2B5EF4-FFF2-40B4-BE49-F238E27FC236}">
                <a16:creationId xmlns:a16="http://schemas.microsoft.com/office/drawing/2014/main" id="{46A6BC3D-1D95-4AFE-BDD9-F8512F604415}"/>
              </a:ext>
            </a:extLst>
          </p:cNvPr>
          <p:cNvCxnSpPr>
            <a:cxnSpLocks/>
          </p:cNvCxnSpPr>
          <p:nvPr/>
        </p:nvCxnSpPr>
        <p:spPr>
          <a:xfrm>
            <a:off x="2715762" y="5035715"/>
            <a:ext cx="4294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7046782" y="4666479"/>
            <a:ext cx="2825679" cy="338466"/>
          </a:xfrm>
          <a:prstGeom prst="rect">
            <a:avLst/>
          </a:prstGeom>
          <a:solidFill>
            <a:srgbClr val="72AF00"/>
          </a:solidFill>
        </p:spPr>
        <p:txBody>
          <a:bodyPr wrap="none" rtlCol="0">
            <a:spAutoFit/>
          </a:bodyPr>
          <a:lstStyle/>
          <a:p>
            <a:pPr marL="0" marR="0" lvl="0" indent="0" algn="l" defTabSz="4569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ultrasensitive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tests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  ~1 PPM</a:t>
            </a:r>
          </a:p>
        </p:txBody>
      </p:sp>
    </p:spTree>
    <p:extLst>
      <p:ext uri="{BB962C8B-B14F-4D97-AF65-F5344CB8AC3E}">
        <p14:creationId xmlns:p14="http://schemas.microsoft.com/office/powerpoint/2010/main" val="415938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179CB-AFE6-7FA8-519B-FD7589698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3D33672-55BD-2898-0A1C-3EECDA674BA1}"/>
              </a:ext>
            </a:extLst>
          </p:cNvPr>
          <p:cNvSpPr txBox="1">
            <a:spLocks/>
          </p:cNvSpPr>
          <p:nvPr/>
        </p:nvSpPr>
        <p:spPr>
          <a:xfrm>
            <a:off x="2550890" y="278641"/>
            <a:ext cx="8626863" cy="619995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Clinical WG activities in 2024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6D8AD50-D0A1-A2EB-6C5C-049BA919F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22" y="2122576"/>
            <a:ext cx="8210737" cy="8126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C94DFD2-FE79-8742-3A0D-9F3183E57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31" y="3492946"/>
            <a:ext cx="6493691" cy="300231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707E5AD-2B7D-615A-8990-AB23298E5798}"/>
              </a:ext>
            </a:extLst>
          </p:cNvPr>
          <p:cNvSpPr txBox="1"/>
          <p:nvPr/>
        </p:nvSpPr>
        <p:spPr>
          <a:xfrm>
            <a:off x="1031910" y="3047657"/>
            <a:ext cx="6113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ctDNA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RECIST Review: almost finished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EDEF1CB-AE50-EAA0-E577-71F34BCF422F}"/>
              </a:ext>
            </a:extLst>
          </p:cNvPr>
          <p:cNvSpPr txBox="1"/>
          <p:nvPr/>
        </p:nvSpPr>
        <p:spPr>
          <a:xfrm>
            <a:off x="234537" y="1411030"/>
            <a:ext cx="10943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Work Package Leads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Nikolas von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Bubnoff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Christoffer Gebhardt, Jean-Yves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Pierga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Claus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Lindbjerg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Andersen, Rodrigo De Almeida Toledo  </a:t>
            </a:r>
          </a:p>
        </p:txBody>
      </p:sp>
    </p:spTree>
    <p:extLst>
      <p:ext uri="{BB962C8B-B14F-4D97-AF65-F5344CB8AC3E}">
        <p14:creationId xmlns:p14="http://schemas.microsoft.com/office/powerpoint/2010/main" val="2288277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587" y="296775"/>
            <a:ext cx="12188826" cy="1076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4991"/>
                </a:solidFill>
                <a:effectLst/>
                <a:uLnTx/>
                <a:uFillTx/>
                <a:latin typeface="Calibri" panose="020F0502020204030204" pitchFamily="34" charset="0"/>
                <a:ea typeface="Helvetica Neue"/>
                <a:cs typeface="Calibri" panose="020F0502020204030204" pitchFamily="34" charset="0"/>
              </a:rPr>
              <a:t>Advanced melanoma patient cohort receiving high frequent blood draws under immune checkpoint inhibition </a:t>
            </a:r>
          </a:p>
        </p:txBody>
      </p:sp>
      <p:sp>
        <p:nvSpPr>
          <p:cNvPr id="13" name="Rechteck 12"/>
          <p:cNvSpPr/>
          <p:nvPr/>
        </p:nvSpPr>
        <p:spPr>
          <a:xfrm>
            <a:off x="5800092" y="1427233"/>
            <a:ext cx="6094413" cy="13538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n= 188 plasma samples </a:t>
            </a:r>
          </a:p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n= 23 advanced 1L melanoma patients receiving ICI</a:t>
            </a:r>
          </a:p>
        </p:txBody>
      </p:sp>
      <p:pic>
        <p:nvPicPr>
          <p:cNvPr id="15" name="image1.png"/>
          <p:cNvPicPr/>
          <p:nvPr/>
        </p:nvPicPr>
        <p:blipFill rotWithShape="1">
          <a:blip r:embed="rId2"/>
          <a:srcRect t="44083" r="45353"/>
          <a:stretch/>
        </p:blipFill>
        <p:spPr>
          <a:xfrm>
            <a:off x="536185" y="1373715"/>
            <a:ext cx="5263907" cy="5397691"/>
          </a:xfrm>
          <a:prstGeom prst="rect">
            <a:avLst/>
          </a:prstGeom>
          <a:ln/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id="{0C18CA42-8551-4433-8A09-ADEA2CB3803A}"/>
              </a:ext>
            </a:extLst>
          </p:cNvPr>
          <p:cNvSpPr/>
          <p:nvPr/>
        </p:nvSpPr>
        <p:spPr>
          <a:xfrm>
            <a:off x="7676968" y="5804646"/>
            <a:ext cx="4412703" cy="1014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Gebhardt et al. ASCO 2023</a:t>
            </a:r>
          </a:p>
          <a:p>
            <a:pPr marL="0" marR="0" lvl="0" indent="0" algn="r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Gebhardt et al. AACR 2024</a:t>
            </a:r>
          </a:p>
          <a:p>
            <a:pPr marL="0" marR="0" lvl="0" indent="0" algn="r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Keller et al. submitted</a:t>
            </a:r>
            <a:endParaRPr kumimoji="0" lang="de-DE" sz="19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032" y="3033907"/>
            <a:ext cx="6119086" cy="26012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65989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1.png"/>
          <p:cNvPicPr/>
          <p:nvPr/>
        </p:nvPicPr>
        <p:blipFill rotWithShape="1">
          <a:blip r:embed="rId2"/>
          <a:srcRect l="56410" t="44403" b="28571"/>
          <a:stretch/>
        </p:blipFill>
        <p:spPr>
          <a:xfrm>
            <a:off x="5749895" y="1467017"/>
            <a:ext cx="5966898" cy="3707377"/>
          </a:xfrm>
          <a:prstGeom prst="rect">
            <a:avLst/>
          </a:prstGeom>
          <a:ln/>
        </p:spPr>
      </p:pic>
      <p:sp>
        <p:nvSpPr>
          <p:cNvPr id="5" name="Rechteck 4"/>
          <p:cNvSpPr/>
          <p:nvPr/>
        </p:nvSpPr>
        <p:spPr>
          <a:xfrm>
            <a:off x="1587" y="220595"/>
            <a:ext cx="12188826" cy="1076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4991"/>
                </a:solidFill>
                <a:effectLst/>
                <a:uLnTx/>
                <a:uFillTx/>
                <a:latin typeface="Calibri" panose="020F0502020204030204" pitchFamily="34" charset="0"/>
                <a:ea typeface="Helvetica Neue"/>
                <a:cs typeface="Calibri" panose="020F0502020204030204" pitchFamily="34" charset="0"/>
              </a:rPr>
              <a:t>Majority of patient baseline samples detected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4991"/>
                </a:solidFill>
                <a:effectLst/>
                <a:uLnTx/>
                <a:uFillTx/>
                <a:latin typeface="Calibri" panose="020F0502020204030204" pitchFamily="34" charset="0"/>
                <a:ea typeface="Helvetica Neue"/>
                <a:cs typeface="Calibri" panose="020F0502020204030204" pitchFamily="34" charset="0"/>
              </a:rPr>
              <a:t>using an ultra-sensitive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004991"/>
                </a:solidFill>
                <a:effectLst/>
                <a:uLnTx/>
                <a:uFillTx/>
                <a:latin typeface="Calibri" panose="020F0502020204030204" pitchFamily="34" charset="0"/>
                <a:ea typeface="Helvetica Neue"/>
                <a:cs typeface="Calibri" panose="020F0502020204030204" pitchFamily="34" charset="0"/>
              </a:rPr>
              <a:t>ctDNA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004991"/>
                </a:solidFill>
                <a:effectLst/>
                <a:uLnTx/>
                <a:uFillTx/>
                <a:latin typeface="Calibri" panose="020F0502020204030204" pitchFamily="34" charset="0"/>
                <a:ea typeface="Helvetica Neue"/>
                <a:cs typeface="Calibri" panose="020F0502020204030204" pitchFamily="34" charset="0"/>
              </a:rPr>
              <a:t> assay</a:t>
            </a:r>
          </a:p>
        </p:txBody>
      </p:sp>
      <p:cxnSp>
        <p:nvCxnSpPr>
          <p:cNvPr id="7" name="Gerader Verbinder 6"/>
          <p:cNvCxnSpPr/>
          <p:nvPr/>
        </p:nvCxnSpPr>
        <p:spPr>
          <a:xfrm>
            <a:off x="6495946" y="3686109"/>
            <a:ext cx="5166219" cy="9523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10080094" y="3101487"/>
            <a:ext cx="1697459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PPM</a:t>
            </a:r>
            <a:endParaRPr kumimoji="0" lang="de-DE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993609" y="5932864"/>
            <a:ext cx="5808283" cy="4000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tandard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ddPCR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reaches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sensitivity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9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de-DE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100 PPM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5954312" y="5864603"/>
            <a:ext cx="5847580" cy="57218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79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Lucida Sans Unicode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782720" y="5259268"/>
            <a:ext cx="6466167" cy="584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930" marR="0" lvl="0" indent="0" algn="l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AB14"/>
              </a:buClr>
              <a:buSzPts val="1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-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ctDNA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was detected with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sensitivity down to 2.3 PPM</a:t>
            </a:r>
          </a:p>
          <a:p>
            <a:pPr marL="219930" marR="0" lvl="0" indent="0" algn="l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AB14"/>
              </a:buClr>
              <a:buSzPts val="1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- up to 28.6% of all positive detections fall below 100 PPM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5940213" y="5259268"/>
            <a:ext cx="5864663" cy="6069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79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Lucida Sans Unicode"/>
            </a:endParaRPr>
          </a:p>
        </p:txBody>
      </p:sp>
      <p:pic>
        <p:nvPicPr>
          <p:cNvPr id="14" name="image1.png"/>
          <p:cNvPicPr/>
          <p:nvPr/>
        </p:nvPicPr>
        <p:blipFill rotWithShape="1">
          <a:blip r:embed="rId2"/>
          <a:srcRect t="44083" r="45353"/>
          <a:stretch/>
        </p:blipFill>
        <p:spPr>
          <a:xfrm>
            <a:off x="536185" y="1373715"/>
            <a:ext cx="5263907" cy="5397691"/>
          </a:xfrm>
          <a:prstGeom prst="rect">
            <a:avLst/>
          </a:prstGeom>
          <a:ln/>
        </p:spPr>
      </p:pic>
      <p:cxnSp>
        <p:nvCxnSpPr>
          <p:cNvPr id="15" name="Gerader Verbinder 14"/>
          <p:cNvCxnSpPr/>
          <p:nvPr/>
        </p:nvCxnSpPr>
        <p:spPr>
          <a:xfrm>
            <a:off x="6495946" y="4886700"/>
            <a:ext cx="5166219" cy="20195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6">
            <a:extLst>
              <a:ext uri="{FF2B5EF4-FFF2-40B4-BE49-F238E27FC236}">
                <a16:creationId xmlns:a16="http://schemas.microsoft.com/office/drawing/2014/main" id="{0C18CA42-8551-4433-8A09-ADEA2CB3803A}"/>
              </a:ext>
            </a:extLst>
          </p:cNvPr>
          <p:cNvSpPr/>
          <p:nvPr/>
        </p:nvSpPr>
        <p:spPr>
          <a:xfrm>
            <a:off x="7676968" y="6164592"/>
            <a:ext cx="4412703" cy="707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9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4567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Keller et al. submitted</a:t>
            </a:r>
            <a:endParaRPr kumimoji="0" lang="de-DE" sz="19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81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>
            <a:off x="5767631" y="2404494"/>
            <a:ext cx="2397801" cy="20065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78A91EE-B1CD-87BE-2FD4-586776560E81}"/>
              </a:ext>
            </a:extLst>
          </p:cNvPr>
          <p:cNvGrpSpPr/>
          <p:nvPr/>
        </p:nvGrpSpPr>
        <p:grpSpPr>
          <a:xfrm>
            <a:off x="134578" y="2560225"/>
            <a:ext cx="2275029" cy="1443224"/>
            <a:chOff x="483111" y="1801162"/>
            <a:chExt cx="2627263" cy="24306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Round Same Side Corner Rectangle 49">
              <a:extLst>
                <a:ext uri="{FF2B5EF4-FFF2-40B4-BE49-F238E27FC236}">
                  <a16:creationId xmlns:a16="http://schemas.microsoft.com/office/drawing/2014/main" id="{E6B176E8-7A1B-C9C6-1342-969D741D90BD}"/>
                </a:ext>
              </a:extLst>
            </p:cNvPr>
            <p:cNvSpPr/>
            <p:nvPr/>
          </p:nvSpPr>
          <p:spPr>
            <a:xfrm>
              <a:off x="483111" y="1970666"/>
              <a:ext cx="2627263" cy="2261183"/>
            </a:xfrm>
            <a:prstGeom prst="round2SameRect">
              <a:avLst>
                <a:gd name="adj1" fmla="val 0"/>
                <a:gd name="adj2" fmla="val 10718"/>
              </a:avLst>
            </a:prstGeom>
            <a:solidFill>
              <a:srgbClr val="6ECEB2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tIns="216000" bIns="68580" rtlCol="0" anchor="t">
              <a:noAutofit/>
            </a:bodyPr>
            <a:lstStyle/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Fully resected stage IB-IIA cutaneous melanoma</a:t>
              </a:r>
            </a:p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No prior systemic therapy </a:t>
              </a:r>
            </a:p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ECOG PS 0 or 1</a:t>
              </a:r>
            </a:p>
          </p:txBody>
        </p:sp>
        <p:sp>
          <p:nvSpPr>
            <p:cNvPr id="29" name="Round Same Side Corner Rectangle 50">
              <a:extLst>
                <a:ext uri="{FF2B5EF4-FFF2-40B4-BE49-F238E27FC236}">
                  <a16:creationId xmlns:a16="http://schemas.microsoft.com/office/drawing/2014/main" id="{378F4CF1-ABC5-2E57-56EC-8D26916D9614}"/>
                </a:ext>
              </a:extLst>
            </p:cNvPr>
            <p:cNvSpPr/>
            <p:nvPr/>
          </p:nvSpPr>
          <p:spPr>
            <a:xfrm>
              <a:off x="483111" y="1801162"/>
              <a:ext cx="2627263" cy="28800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lumMod val="50000"/>
                  </a:srgbClr>
                </a:gs>
                <a:gs pos="100000">
                  <a:srgbClr val="00857C"/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Key Eligibility Criteria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6FC1C70-971E-2579-60F5-AAEAA39CFC71}"/>
              </a:ext>
            </a:extLst>
          </p:cNvPr>
          <p:cNvGrpSpPr/>
          <p:nvPr/>
        </p:nvGrpSpPr>
        <p:grpSpPr>
          <a:xfrm>
            <a:off x="7370019" y="5664348"/>
            <a:ext cx="1969349" cy="1027397"/>
            <a:chOff x="3979563" y="4753699"/>
            <a:chExt cx="3653738" cy="1027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Round Same Side Corner Rectangle 41">
              <a:extLst>
                <a:ext uri="{FF2B5EF4-FFF2-40B4-BE49-F238E27FC236}">
                  <a16:creationId xmlns:a16="http://schemas.microsoft.com/office/drawing/2014/main" id="{EADFD732-E956-9029-85C2-D9B007FFC3AE}"/>
                </a:ext>
              </a:extLst>
            </p:cNvPr>
            <p:cNvSpPr/>
            <p:nvPr/>
          </p:nvSpPr>
          <p:spPr>
            <a:xfrm>
              <a:off x="3979563" y="4996873"/>
              <a:ext cx="3653738" cy="784223"/>
            </a:xfrm>
            <a:prstGeom prst="round2SameRect">
              <a:avLst>
                <a:gd name="adj1" fmla="val 0"/>
                <a:gd name="adj2" fmla="val 16493"/>
              </a:avLst>
            </a:prstGeom>
            <a:solidFill>
              <a:srgbClr val="6ECEB2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72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37424A">
                    <a:lumMod val="60000"/>
                    <a:lumOff val="4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RFS</a:t>
              </a:r>
            </a:p>
          </p:txBody>
        </p:sp>
        <p:sp>
          <p:nvSpPr>
            <p:cNvPr id="32" name="Round Same Side Corner Rectangle 44">
              <a:extLst>
                <a:ext uri="{FF2B5EF4-FFF2-40B4-BE49-F238E27FC236}">
                  <a16:creationId xmlns:a16="http://schemas.microsoft.com/office/drawing/2014/main" id="{BB894251-AC43-0103-80F2-3282690078B8}"/>
                </a:ext>
              </a:extLst>
            </p:cNvPr>
            <p:cNvSpPr/>
            <p:nvPr/>
          </p:nvSpPr>
          <p:spPr>
            <a:xfrm>
              <a:off x="3979563" y="4753699"/>
              <a:ext cx="3653738" cy="27432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shade val="30000"/>
                    <a:satMod val="115000"/>
                  </a:srgbClr>
                </a:gs>
                <a:gs pos="50000">
                  <a:srgbClr val="00857C">
                    <a:shade val="67500"/>
                    <a:satMod val="115000"/>
                  </a:srgbClr>
                </a:gs>
                <a:gs pos="100000">
                  <a:srgbClr val="00857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Primary End Point: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9BF0860-868C-7D0B-528E-00DE79A65EAB}"/>
              </a:ext>
            </a:extLst>
          </p:cNvPr>
          <p:cNvGrpSpPr/>
          <p:nvPr/>
        </p:nvGrpSpPr>
        <p:grpSpPr>
          <a:xfrm>
            <a:off x="9483383" y="5664348"/>
            <a:ext cx="2459607" cy="1027397"/>
            <a:chOff x="7989885" y="4753699"/>
            <a:chExt cx="3662066" cy="1027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Round Same Side Corner Rectangle 37">
              <a:extLst>
                <a:ext uri="{FF2B5EF4-FFF2-40B4-BE49-F238E27FC236}">
                  <a16:creationId xmlns:a16="http://schemas.microsoft.com/office/drawing/2014/main" id="{AB794431-DE25-E7E2-30D8-9E116E5D7925}"/>
                </a:ext>
              </a:extLst>
            </p:cNvPr>
            <p:cNvSpPr/>
            <p:nvPr/>
          </p:nvSpPr>
          <p:spPr>
            <a:xfrm>
              <a:off x="7989885" y="4996873"/>
              <a:ext cx="3662066" cy="784223"/>
            </a:xfrm>
            <a:prstGeom prst="round2SameRect">
              <a:avLst>
                <a:gd name="adj1" fmla="val 0"/>
                <a:gd name="adj2" fmla="val 19242"/>
              </a:avLst>
            </a:prstGeom>
            <a:solidFill>
              <a:srgbClr val="6ECEB2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72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37424A">
                    <a:lumMod val="60000"/>
                    <a:lumOff val="4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DMFS (OS, safety, </a:t>
              </a:r>
              <a:r>
                <a:rPr kumimoji="0" lang="en-GB" alt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QoL</a:t>
              </a:r>
              <a:r>
                <a:rPr kumimoji="0" lang="en-GB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)</a:t>
              </a:r>
            </a:p>
          </p:txBody>
        </p:sp>
        <p:sp>
          <p:nvSpPr>
            <p:cNvPr id="34" name="Round Same Side Corner Rectangle 40">
              <a:extLst>
                <a:ext uri="{FF2B5EF4-FFF2-40B4-BE49-F238E27FC236}">
                  <a16:creationId xmlns:a16="http://schemas.microsoft.com/office/drawing/2014/main" id="{447ACF95-4E5F-94AC-4567-E7AC1FF5654F}"/>
                </a:ext>
              </a:extLst>
            </p:cNvPr>
            <p:cNvSpPr/>
            <p:nvPr/>
          </p:nvSpPr>
          <p:spPr>
            <a:xfrm>
              <a:off x="7989885" y="4753699"/>
              <a:ext cx="3662066" cy="27432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shade val="30000"/>
                    <a:satMod val="115000"/>
                  </a:srgbClr>
                </a:gs>
                <a:gs pos="50000">
                  <a:srgbClr val="00857C">
                    <a:shade val="67500"/>
                    <a:satMod val="115000"/>
                  </a:srgbClr>
                </a:gs>
                <a:gs pos="100000">
                  <a:srgbClr val="00857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45720" r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Secondary End Points: </a:t>
              </a:r>
            </a:p>
          </p:txBody>
        </p:sp>
      </p:grpSp>
      <p:sp>
        <p:nvSpPr>
          <p:cNvPr id="38" name="Content Placeholder 5">
            <a:extLst>
              <a:ext uri="{FF2B5EF4-FFF2-40B4-BE49-F238E27FC236}">
                <a16:creationId xmlns:a16="http://schemas.microsoft.com/office/drawing/2014/main" id="{92167BE8-DF7F-D765-6B8C-BC876815B8A8}"/>
              </a:ext>
            </a:extLst>
          </p:cNvPr>
          <p:cNvSpPr txBox="1">
            <a:spLocks/>
          </p:cNvSpPr>
          <p:nvPr/>
        </p:nvSpPr>
        <p:spPr>
          <a:xfrm>
            <a:off x="964535" y="4168195"/>
            <a:ext cx="937056" cy="35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N=40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cxnSp>
        <p:nvCxnSpPr>
          <p:cNvPr id="44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2409607" y="3326997"/>
            <a:ext cx="506290" cy="5162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54" name="Abgerundetes Rechteck 53"/>
          <p:cNvSpPr/>
          <p:nvPr/>
        </p:nvSpPr>
        <p:spPr bwMode="auto">
          <a:xfrm>
            <a:off x="1575973" y="4743343"/>
            <a:ext cx="2496610" cy="1948402"/>
          </a:xfrm>
          <a:prstGeom prst="roundRect">
            <a:avLst/>
          </a:prstGeom>
          <a:solidFill>
            <a:srgbClr val="E2F5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Plasma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baseline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ctDNA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neoantigen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identification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FFPE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Tissue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000" marR="0" lvl="0" indent="-14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neoantigen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identification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Preparation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V940</a:t>
            </a:r>
          </a:p>
        </p:txBody>
      </p:sp>
      <p:sp>
        <p:nvSpPr>
          <p:cNvPr id="55" name="Rechteck 54"/>
          <p:cNvSpPr/>
          <p:nvPr/>
        </p:nvSpPr>
        <p:spPr>
          <a:xfrm>
            <a:off x="2485067" y="2912530"/>
            <a:ext cx="425116" cy="369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68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Lucida Sans Unicode"/>
              </a:rPr>
              <a:t>d0</a:t>
            </a:r>
          </a:p>
        </p:txBody>
      </p:sp>
      <p:sp>
        <p:nvSpPr>
          <p:cNvPr id="62" name="Textfeld 61"/>
          <p:cNvSpPr txBox="1">
            <a:spLocks noChangeArrowheads="1"/>
          </p:cNvSpPr>
          <p:nvPr/>
        </p:nvSpPr>
        <p:spPr bwMode="auto">
          <a:xfrm>
            <a:off x="4762" y="117496"/>
            <a:ext cx="12182480" cy="107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67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ctDNA-guided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therapy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for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stage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IIIB-IV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melanoma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after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surgical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resection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(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ADJU</a:t>
            </a:r>
            <a:r>
              <a:rPr kumimoji="0" lang="de-DE" altLang="en-US" sz="3197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liquidSelect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Proof-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of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-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concept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study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)</a:t>
            </a:r>
          </a:p>
        </p:txBody>
      </p:sp>
      <p:sp>
        <p:nvSpPr>
          <p:cNvPr id="69" name="Abgerundetes Rechteck 68"/>
          <p:cNvSpPr/>
          <p:nvPr/>
        </p:nvSpPr>
        <p:spPr bwMode="auto">
          <a:xfrm>
            <a:off x="4216599" y="5156586"/>
            <a:ext cx="2585254" cy="1535159"/>
          </a:xfrm>
          <a:prstGeom prst="roundRect">
            <a:avLst/>
          </a:prstGeom>
          <a:solidFill>
            <a:srgbClr val="E2F5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Plasma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samples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-/post-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surgery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-/post-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surgery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ctDNA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FFPE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Tissue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000" marR="0" lvl="0" indent="-14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certification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R0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resection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</a:t>
            </a:r>
          </a:p>
        </p:txBody>
      </p:sp>
      <p:cxnSp>
        <p:nvCxnSpPr>
          <p:cNvPr id="70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 rot="16200000" flipV="1">
            <a:off x="2460388" y="2682410"/>
            <a:ext cx="474475" cy="1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77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2264567" y="2015080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grpSp>
        <p:nvGrpSpPr>
          <p:cNvPr id="80" name="Group 24">
            <a:extLst>
              <a:ext uri="{FF2B5EF4-FFF2-40B4-BE49-F238E27FC236}">
                <a16:creationId xmlns:a16="http://schemas.microsoft.com/office/drawing/2014/main" id="{778A91EE-B1CD-87BE-2FD4-586776560E81}"/>
              </a:ext>
            </a:extLst>
          </p:cNvPr>
          <p:cNvGrpSpPr/>
          <p:nvPr/>
        </p:nvGrpSpPr>
        <p:grpSpPr>
          <a:xfrm>
            <a:off x="7370019" y="4758401"/>
            <a:ext cx="4190807" cy="784360"/>
            <a:chOff x="402067" y="1801162"/>
            <a:chExt cx="2708307" cy="1583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Round Same Side Corner Rectangle 49">
              <a:extLst>
                <a:ext uri="{FF2B5EF4-FFF2-40B4-BE49-F238E27FC236}">
                  <a16:creationId xmlns:a16="http://schemas.microsoft.com/office/drawing/2014/main" id="{E6B176E8-7A1B-C9C6-1342-969D741D90BD}"/>
                </a:ext>
              </a:extLst>
            </p:cNvPr>
            <p:cNvSpPr/>
            <p:nvPr/>
          </p:nvSpPr>
          <p:spPr>
            <a:xfrm>
              <a:off x="402067" y="1970666"/>
              <a:ext cx="2708307" cy="1413808"/>
            </a:xfrm>
            <a:prstGeom prst="round2SameRect">
              <a:avLst>
                <a:gd name="adj1" fmla="val 0"/>
                <a:gd name="adj2" fmla="val 10718"/>
              </a:avLst>
            </a:prstGeom>
            <a:solidFill>
              <a:srgbClr val="6ECEB2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tIns="216000" bIns="68580" rtlCol="0" anchor="t">
              <a:noAutofit/>
            </a:bodyPr>
            <a:lstStyle/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ctDNA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analysis </a:t>
              </a:r>
              <a:r>
                <a:rPr kumimoji="0" lang="en-US" sz="1200" b="0" i="0" u="sng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and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NGS for </a:t>
              </a: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neoantigen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identification by e.g. ultra-sensitive NeXT Personal assay (</a:t>
              </a: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Personalis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)</a:t>
              </a:r>
            </a:p>
          </p:txBody>
        </p:sp>
        <p:sp>
          <p:nvSpPr>
            <p:cNvPr id="82" name="Round Same Side Corner Rectangle 50">
              <a:extLst>
                <a:ext uri="{FF2B5EF4-FFF2-40B4-BE49-F238E27FC236}">
                  <a16:creationId xmlns:a16="http://schemas.microsoft.com/office/drawing/2014/main" id="{378F4CF1-ABC5-2E57-56EC-8D26916D9614}"/>
                </a:ext>
              </a:extLst>
            </p:cNvPr>
            <p:cNvSpPr/>
            <p:nvPr/>
          </p:nvSpPr>
          <p:spPr>
            <a:xfrm>
              <a:off x="402067" y="1801162"/>
              <a:ext cx="2708307" cy="4372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lumMod val="50000"/>
                  </a:srgbClr>
                </a:gs>
                <a:gs pos="100000">
                  <a:srgbClr val="00857C"/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Diagnostics/Technology used:</a:t>
              </a:r>
            </a:p>
          </p:txBody>
        </p:sp>
      </p:grpSp>
      <p:sp>
        <p:nvSpPr>
          <p:cNvPr id="46" name="Rounded Rectangle 39">
            <a:extLst>
              <a:ext uri="{FF2B5EF4-FFF2-40B4-BE49-F238E27FC236}">
                <a16:creationId xmlns:a16="http://schemas.microsoft.com/office/drawing/2014/main" id="{5F44BDD9-4F48-9AF0-7C8B-A529D9110A7C}"/>
              </a:ext>
            </a:extLst>
          </p:cNvPr>
          <p:cNvSpPr/>
          <p:nvPr/>
        </p:nvSpPr>
        <p:spPr>
          <a:xfrm>
            <a:off x="4122728" y="3809913"/>
            <a:ext cx="1644903" cy="69420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Observation</a:t>
            </a:r>
          </a:p>
        </p:txBody>
      </p:sp>
      <p:sp>
        <p:nvSpPr>
          <p:cNvPr id="47" name="Rounded Rectangle 39">
            <a:extLst>
              <a:ext uri="{FF2B5EF4-FFF2-40B4-BE49-F238E27FC236}">
                <a16:creationId xmlns:a16="http://schemas.microsoft.com/office/drawing/2014/main" id="{200836D6-E09B-1EE9-C192-102650532B54}"/>
              </a:ext>
            </a:extLst>
          </p:cNvPr>
          <p:cNvSpPr/>
          <p:nvPr/>
        </p:nvSpPr>
        <p:spPr>
          <a:xfrm>
            <a:off x="4122728" y="2009261"/>
            <a:ext cx="1644903" cy="838878"/>
          </a:xfrm>
          <a:prstGeom prst="roundRect">
            <a:avLst/>
          </a:prstGeom>
          <a:solidFill>
            <a:srgbClr val="00857C"/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Pembrolizumab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 200 mg IV Q3W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x 18 cycles</a:t>
            </a:r>
          </a:p>
        </p:txBody>
      </p:sp>
      <p:grpSp>
        <p:nvGrpSpPr>
          <p:cNvPr id="48" name="Group 39">
            <a:extLst>
              <a:ext uri="{FF2B5EF4-FFF2-40B4-BE49-F238E27FC236}">
                <a16:creationId xmlns:a16="http://schemas.microsoft.com/office/drawing/2014/main" id="{5C0C2FD4-F2C1-4DF8-9915-7690BF06E4F5}"/>
              </a:ext>
            </a:extLst>
          </p:cNvPr>
          <p:cNvGrpSpPr/>
          <p:nvPr/>
        </p:nvGrpSpPr>
        <p:grpSpPr>
          <a:xfrm>
            <a:off x="3394726" y="2428700"/>
            <a:ext cx="728002" cy="1787390"/>
            <a:chOff x="5660446" y="2541662"/>
            <a:chExt cx="423203" cy="1246146"/>
          </a:xfrm>
        </p:grpSpPr>
        <p:cxnSp>
          <p:nvCxnSpPr>
            <p:cNvPr id="49" name="Connector: Elbow 34">
              <a:extLst>
                <a:ext uri="{FF2B5EF4-FFF2-40B4-BE49-F238E27FC236}">
                  <a16:creationId xmlns:a16="http://schemas.microsoft.com/office/drawing/2014/main" id="{D139F780-003D-4039-3982-02D0BAAFD3D3}"/>
                </a:ext>
              </a:extLst>
            </p:cNvPr>
            <p:cNvCxnSpPr/>
            <p:nvPr/>
          </p:nvCxnSpPr>
          <p:spPr>
            <a:xfrm rot="5400000" flipH="1" flipV="1">
              <a:off x="5680009" y="2522099"/>
              <a:ext cx="384076" cy="423202"/>
            </a:xfrm>
            <a:prstGeom prst="bentConnector2">
              <a:avLst/>
            </a:prstGeom>
            <a:noFill/>
            <a:ln w="19050" cap="flat" cmpd="sng" algn="ctr">
              <a:solidFill>
                <a:srgbClr val="0C2340"/>
              </a:solidFill>
              <a:prstDash val="solid"/>
              <a:miter lim="800000"/>
              <a:headEnd type="none" w="med" len="med"/>
              <a:tailEnd type="triangle"/>
            </a:ln>
            <a:effectLst/>
          </p:spPr>
        </p:cxnSp>
        <p:cxnSp>
          <p:nvCxnSpPr>
            <p:cNvPr id="50" name="Connector: Elbow 35">
              <a:extLst>
                <a:ext uri="{FF2B5EF4-FFF2-40B4-BE49-F238E27FC236}">
                  <a16:creationId xmlns:a16="http://schemas.microsoft.com/office/drawing/2014/main" id="{57CE7AA0-AF4F-0F6B-3888-56A5B99E91A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730740" y="3434900"/>
              <a:ext cx="282615" cy="423202"/>
            </a:xfrm>
            <a:prstGeom prst="bentConnector2">
              <a:avLst/>
            </a:prstGeom>
            <a:noFill/>
            <a:ln w="19050" cap="flat" cmpd="sng" algn="ctr">
              <a:solidFill>
                <a:srgbClr val="0C2340"/>
              </a:solidFill>
              <a:prstDash val="solid"/>
              <a:miter lim="800000"/>
              <a:headEnd type="none" w="med" len="med"/>
              <a:tailEnd type="triangle"/>
            </a:ln>
            <a:effectLst/>
          </p:spPr>
        </p:cxnSp>
      </p:grpSp>
      <p:sp>
        <p:nvSpPr>
          <p:cNvPr id="51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2978505" y="3155107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3411563" y="2046558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pos.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53" name="Rechteck 52"/>
          <p:cNvSpPr/>
          <p:nvPr/>
        </p:nvSpPr>
        <p:spPr>
          <a:xfrm>
            <a:off x="3388314" y="4206798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neg.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60" name="Rounded Rectangle 39">
            <a:extLst>
              <a:ext uri="{FF2B5EF4-FFF2-40B4-BE49-F238E27FC236}">
                <a16:creationId xmlns:a16="http://schemas.microsoft.com/office/drawing/2014/main" id="{200836D6-E09B-1EE9-C192-102650532B54}"/>
              </a:ext>
            </a:extLst>
          </p:cNvPr>
          <p:cNvSpPr/>
          <p:nvPr/>
        </p:nvSpPr>
        <p:spPr>
          <a:xfrm>
            <a:off x="8269040" y="2005120"/>
            <a:ext cx="3826350" cy="838878"/>
          </a:xfrm>
          <a:prstGeom prst="roundRect">
            <a:avLst/>
          </a:prstGeom>
          <a:solidFill>
            <a:srgbClr val="00857C"/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mRNA-4157/V940 IM Q3W x 9 cycles + Pembrolizumab 400 mg IV Q6W x 8 cycles</a:t>
            </a:r>
          </a:p>
        </p:txBody>
      </p:sp>
      <p:sp>
        <p:nvSpPr>
          <p:cNvPr id="96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4512120" y="1515459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97" name="Rechteck 96"/>
          <p:cNvSpPr/>
          <p:nvPr/>
        </p:nvSpPr>
        <p:spPr>
          <a:xfrm>
            <a:off x="6526958" y="1990311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relapse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286898" y="2411941"/>
            <a:ext cx="1345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+resection*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02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6564540" y="1515458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03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4568267" y="4639118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04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9749156" y="1552575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062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  <a:stCxn id="45" idx="3"/>
            <a:endCxn id="23" idx="1"/>
          </p:cNvCxnSpPr>
          <p:nvPr/>
        </p:nvCxnSpPr>
        <p:spPr>
          <a:xfrm>
            <a:off x="4716369" y="3009762"/>
            <a:ext cx="427181" cy="1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23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5143550" y="2837481"/>
            <a:ext cx="1279538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SURGERY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78A91EE-B1CD-87BE-2FD4-586776560E81}"/>
              </a:ext>
            </a:extLst>
          </p:cNvPr>
          <p:cNvGrpSpPr/>
          <p:nvPr/>
        </p:nvGrpSpPr>
        <p:grpSpPr>
          <a:xfrm>
            <a:off x="162905" y="2242990"/>
            <a:ext cx="2275029" cy="1443224"/>
            <a:chOff x="483111" y="1801162"/>
            <a:chExt cx="2627263" cy="24306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Round Same Side Corner Rectangle 49">
              <a:extLst>
                <a:ext uri="{FF2B5EF4-FFF2-40B4-BE49-F238E27FC236}">
                  <a16:creationId xmlns:a16="http://schemas.microsoft.com/office/drawing/2014/main" id="{E6B176E8-7A1B-C9C6-1342-969D741D90BD}"/>
                </a:ext>
              </a:extLst>
            </p:cNvPr>
            <p:cNvSpPr/>
            <p:nvPr/>
          </p:nvSpPr>
          <p:spPr>
            <a:xfrm>
              <a:off x="483111" y="1970666"/>
              <a:ext cx="2627263" cy="2261183"/>
            </a:xfrm>
            <a:prstGeom prst="round2SameRect">
              <a:avLst>
                <a:gd name="adj1" fmla="val 0"/>
                <a:gd name="adj2" fmla="val 10718"/>
              </a:avLst>
            </a:prstGeom>
            <a:solidFill>
              <a:srgbClr val="6ECEB2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tIns="216000" bIns="68580" rtlCol="0" anchor="t">
              <a:noAutofit/>
            </a:bodyPr>
            <a:lstStyle/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Resectable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stage IIIB-IV cutaneous melanoma</a:t>
              </a:r>
            </a:p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No prior systemic therapy </a:t>
              </a:r>
            </a:p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ECOG PS 0 or 1</a:t>
              </a:r>
            </a:p>
          </p:txBody>
        </p:sp>
        <p:sp>
          <p:nvSpPr>
            <p:cNvPr id="29" name="Round Same Side Corner Rectangle 50">
              <a:extLst>
                <a:ext uri="{FF2B5EF4-FFF2-40B4-BE49-F238E27FC236}">
                  <a16:creationId xmlns:a16="http://schemas.microsoft.com/office/drawing/2014/main" id="{378F4CF1-ABC5-2E57-56EC-8D26916D9614}"/>
                </a:ext>
              </a:extLst>
            </p:cNvPr>
            <p:cNvSpPr/>
            <p:nvPr/>
          </p:nvSpPr>
          <p:spPr>
            <a:xfrm>
              <a:off x="483111" y="1801162"/>
              <a:ext cx="2627263" cy="28800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lumMod val="50000"/>
                  </a:srgbClr>
                </a:gs>
                <a:gs pos="100000">
                  <a:srgbClr val="00857C"/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Key Eligibility Criteria</a:t>
              </a:r>
            </a:p>
          </p:txBody>
        </p:sp>
      </p:grpSp>
      <p:sp>
        <p:nvSpPr>
          <p:cNvPr id="26" name="Rounded Rectangle 39">
            <a:extLst>
              <a:ext uri="{FF2B5EF4-FFF2-40B4-BE49-F238E27FC236}">
                <a16:creationId xmlns:a16="http://schemas.microsoft.com/office/drawing/2014/main" id="{5F44BDD9-4F48-9AF0-7C8B-A529D9110A7C}"/>
              </a:ext>
            </a:extLst>
          </p:cNvPr>
          <p:cNvSpPr/>
          <p:nvPr/>
        </p:nvSpPr>
        <p:spPr>
          <a:xfrm>
            <a:off x="8116640" y="4390975"/>
            <a:ext cx="3826350" cy="69420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Observation</a:t>
            </a:r>
          </a:p>
        </p:txBody>
      </p:sp>
      <p:sp>
        <p:nvSpPr>
          <p:cNvPr id="27" name="Rounded Rectangle 39">
            <a:extLst>
              <a:ext uri="{FF2B5EF4-FFF2-40B4-BE49-F238E27FC236}">
                <a16:creationId xmlns:a16="http://schemas.microsoft.com/office/drawing/2014/main" id="{200836D6-E09B-1EE9-C192-102650532B54}"/>
              </a:ext>
            </a:extLst>
          </p:cNvPr>
          <p:cNvSpPr/>
          <p:nvPr/>
        </p:nvSpPr>
        <p:spPr>
          <a:xfrm>
            <a:off x="8116640" y="2590323"/>
            <a:ext cx="3826350" cy="838878"/>
          </a:xfrm>
          <a:prstGeom prst="roundRect">
            <a:avLst/>
          </a:prstGeom>
          <a:solidFill>
            <a:srgbClr val="00857C"/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mRNA-4157/V940 IM Q3W x 9 cycles + Pembrolizumab 400 mg IV Q6W x 8 cycles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6FC1C70-971E-2579-60F5-AAEAA39CFC71}"/>
              </a:ext>
            </a:extLst>
          </p:cNvPr>
          <p:cNvGrpSpPr/>
          <p:nvPr/>
        </p:nvGrpSpPr>
        <p:grpSpPr>
          <a:xfrm>
            <a:off x="7370019" y="5664348"/>
            <a:ext cx="1969349" cy="1027397"/>
            <a:chOff x="3979563" y="4753699"/>
            <a:chExt cx="3653738" cy="1027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Round Same Side Corner Rectangle 41">
              <a:extLst>
                <a:ext uri="{FF2B5EF4-FFF2-40B4-BE49-F238E27FC236}">
                  <a16:creationId xmlns:a16="http://schemas.microsoft.com/office/drawing/2014/main" id="{EADFD732-E956-9029-85C2-D9B007FFC3AE}"/>
                </a:ext>
              </a:extLst>
            </p:cNvPr>
            <p:cNvSpPr/>
            <p:nvPr/>
          </p:nvSpPr>
          <p:spPr>
            <a:xfrm>
              <a:off x="3979563" y="4996873"/>
              <a:ext cx="3653738" cy="784223"/>
            </a:xfrm>
            <a:prstGeom prst="round2SameRect">
              <a:avLst>
                <a:gd name="adj1" fmla="val 0"/>
                <a:gd name="adj2" fmla="val 16493"/>
              </a:avLst>
            </a:prstGeom>
            <a:solidFill>
              <a:srgbClr val="6ECEB2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72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37424A">
                    <a:lumMod val="60000"/>
                    <a:lumOff val="4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EFS, </a:t>
              </a:r>
              <a:r>
                <a:rPr kumimoji="0" lang="en-US" alt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PathResponse</a:t>
              </a:r>
              <a:endPara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endParaRPr>
            </a:p>
          </p:txBody>
        </p:sp>
        <p:sp>
          <p:nvSpPr>
            <p:cNvPr id="32" name="Round Same Side Corner Rectangle 44">
              <a:extLst>
                <a:ext uri="{FF2B5EF4-FFF2-40B4-BE49-F238E27FC236}">
                  <a16:creationId xmlns:a16="http://schemas.microsoft.com/office/drawing/2014/main" id="{BB894251-AC43-0103-80F2-3282690078B8}"/>
                </a:ext>
              </a:extLst>
            </p:cNvPr>
            <p:cNvSpPr/>
            <p:nvPr/>
          </p:nvSpPr>
          <p:spPr>
            <a:xfrm>
              <a:off x="3979563" y="4753699"/>
              <a:ext cx="3653738" cy="27432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shade val="30000"/>
                    <a:satMod val="115000"/>
                  </a:srgbClr>
                </a:gs>
                <a:gs pos="50000">
                  <a:srgbClr val="00857C">
                    <a:shade val="67500"/>
                    <a:satMod val="115000"/>
                  </a:srgbClr>
                </a:gs>
                <a:gs pos="100000">
                  <a:srgbClr val="00857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Primary End Point: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9BF0860-868C-7D0B-528E-00DE79A65EAB}"/>
              </a:ext>
            </a:extLst>
          </p:cNvPr>
          <p:cNvGrpSpPr/>
          <p:nvPr/>
        </p:nvGrpSpPr>
        <p:grpSpPr>
          <a:xfrm>
            <a:off x="9483383" y="5664348"/>
            <a:ext cx="2459607" cy="1027397"/>
            <a:chOff x="7989885" y="4753699"/>
            <a:chExt cx="3662066" cy="1027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Round Same Side Corner Rectangle 37">
              <a:extLst>
                <a:ext uri="{FF2B5EF4-FFF2-40B4-BE49-F238E27FC236}">
                  <a16:creationId xmlns:a16="http://schemas.microsoft.com/office/drawing/2014/main" id="{AB794431-DE25-E7E2-30D8-9E116E5D7925}"/>
                </a:ext>
              </a:extLst>
            </p:cNvPr>
            <p:cNvSpPr/>
            <p:nvPr/>
          </p:nvSpPr>
          <p:spPr>
            <a:xfrm>
              <a:off x="7989885" y="4996873"/>
              <a:ext cx="3662066" cy="784223"/>
            </a:xfrm>
            <a:prstGeom prst="round2SameRect">
              <a:avLst>
                <a:gd name="adj1" fmla="val 0"/>
                <a:gd name="adj2" fmla="val 19242"/>
              </a:avLst>
            </a:prstGeom>
            <a:solidFill>
              <a:srgbClr val="6ECEB2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72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37424A">
                    <a:lumMod val="60000"/>
                    <a:lumOff val="4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DMFS (OS, safety, </a:t>
              </a:r>
              <a:r>
                <a:rPr kumimoji="0" lang="en-GB" alt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QoL</a:t>
              </a:r>
              <a:r>
                <a:rPr kumimoji="0" lang="en-GB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)</a:t>
              </a:r>
            </a:p>
          </p:txBody>
        </p:sp>
        <p:sp>
          <p:nvSpPr>
            <p:cNvPr id="34" name="Round Same Side Corner Rectangle 40">
              <a:extLst>
                <a:ext uri="{FF2B5EF4-FFF2-40B4-BE49-F238E27FC236}">
                  <a16:creationId xmlns:a16="http://schemas.microsoft.com/office/drawing/2014/main" id="{447ACF95-4E5F-94AC-4567-E7AC1FF5654F}"/>
                </a:ext>
              </a:extLst>
            </p:cNvPr>
            <p:cNvSpPr/>
            <p:nvPr/>
          </p:nvSpPr>
          <p:spPr>
            <a:xfrm>
              <a:off x="7989885" y="4753699"/>
              <a:ext cx="3662066" cy="27432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shade val="30000"/>
                    <a:satMod val="115000"/>
                  </a:srgbClr>
                </a:gs>
                <a:gs pos="50000">
                  <a:srgbClr val="00857C">
                    <a:shade val="67500"/>
                    <a:satMod val="115000"/>
                  </a:srgbClr>
                </a:gs>
                <a:gs pos="100000">
                  <a:srgbClr val="00857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45720" r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Secondary End Points: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C0C2FD4-F2C1-4DF8-9915-7690BF06E4F5}"/>
              </a:ext>
            </a:extLst>
          </p:cNvPr>
          <p:cNvGrpSpPr/>
          <p:nvPr/>
        </p:nvGrpSpPr>
        <p:grpSpPr>
          <a:xfrm>
            <a:off x="7388638" y="3009762"/>
            <a:ext cx="728002" cy="1787390"/>
            <a:chOff x="5660446" y="2541662"/>
            <a:chExt cx="423203" cy="1246146"/>
          </a:xfrm>
        </p:grpSpPr>
        <p:cxnSp>
          <p:nvCxnSpPr>
            <p:cNvPr id="35" name="Connector: Elbow 34">
              <a:extLst>
                <a:ext uri="{FF2B5EF4-FFF2-40B4-BE49-F238E27FC236}">
                  <a16:creationId xmlns:a16="http://schemas.microsoft.com/office/drawing/2014/main" id="{D139F780-003D-4039-3982-02D0BAAFD3D3}"/>
                </a:ext>
              </a:extLst>
            </p:cNvPr>
            <p:cNvCxnSpPr/>
            <p:nvPr/>
          </p:nvCxnSpPr>
          <p:spPr>
            <a:xfrm rot="5400000" flipH="1" flipV="1">
              <a:off x="5680009" y="2522099"/>
              <a:ext cx="384076" cy="423202"/>
            </a:xfrm>
            <a:prstGeom prst="bentConnector2">
              <a:avLst/>
            </a:prstGeom>
            <a:noFill/>
            <a:ln w="19050" cap="flat" cmpd="sng" algn="ctr">
              <a:solidFill>
                <a:srgbClr val="0C2340"/>
              </a:solidFill>
              <a:prstDash val="solid"/>
              <a:miter lim="800000"/>
              <a:headEnd type="none" w="med" len="med"/>
              <a:tailEnd type="triangle"/>
            </a:ln>
            <a:effectLst/>
          </p:spPr>
        </p:cxnSp>
        <p:cxnSp>
          <p:nvCxnSpPr>
            <p:cNvPr id="36" name="Connector: Elbow 35">
              <a:extLst>
                <a:ext uri="{FF2B5EF4-FFF2-40B4-BE49-F238E27FC236}">
                  <a16:creationId xmlns:a16="http://schemas.microsoft.com/office/drawing/2014/main" id="{57CE7AA0-AF4F-0F6B-3888-56A5B99E91A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730740" y="3434900"/>
              <a:ext cx="282615" cy="423202"/>
            </a:xfrm>
            <a:prstGeom prst="bentConnector2">
              <a:avLst/>
            </a:prstGeom>
            <a:noFill/>
            <a:ln w="19050" cap="flat" cmpd="sng" algn="ctr">
              <a:solidFill>
                <a:srgbClr val="0C2340"/>
              </a:solidFill>
              <a:prstDash val="solid"/>
              <a:miter lim="800000"/>
              <a:headEnd type="none" w="med" len="med"/>
              <a:tailEnd type="triangle"/>
            </a:ln>
            <a:effectLst/>
          </p:spPr>
        </p:cxnSp>
      </p:grpSp>
      <p:sp>
        <p:nvSpPr>
          <p:cNvPr id="38" name="Content Placeholder 5">
            <a:extLst>
              <a:ext uri="{FF2B5EF4-FFF2-40B4-BE49-F238E27FC236}">
                <a16:creationId xmlns:a16="http://schemas.microsoft.com/office/drawing/2014/main" id="{92167BE8-DF7F-D765-6B8C-BC876815B8A8}"/>
              </a:ext>
            </a:extLst>
          </p:cNvPr>
          <p:cNvSpPr txBox="1">
            <a:spLocks/>
          </p:cNvSpPr>
          <p:nvPr/>
        </p:nvSpPr>
        <p:spPr>
          <a:xfrm>
            <a:off x="992862" y="3850960"/>
            <a:ext cx="937056" cy="35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N=40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sp>
        <p:nvSpPr>
          <p:cNvPr id="42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6972417" y="3736169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7405475" y="2627620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pos.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7382226" y="478786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neg.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cxnSp>
        <p:nvCxnSpPr>
          <p:cNvPr id="44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  <a:stCxn id="28" idx="0"/>
            <a:endCxn id="45" idx="1"/>
          </p:cNvCxnSpPr>
          <p:nvPr/>
        </p:nvCxnSpPr>
        <p:spPr>
          <a:xfrm flipV="1">
            <a:off x="2437934" y="3009762"/>
            <a:ext cx="506290" cy="5162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45" name="Rounded Rectangle 39">
            <a:extLst>
              <a:ext uri="{FF2B5EF4-FFF2-40B4-BE49-F238E27FC236}">
                <a16:creationId xmlns:a16="http://schemas.microsoft.com/office/drawing/2014/main" id="{200836D6-E09B-1EE9-C192-102650532B54}"/>
              </a:ext>
            </a:extLst>
          </p:cNvPr>
          <p:cNvSpPr/>
          <p:nvPr/>
        </p:nvSpPr>
        <p:spPr>
          <a:xfrm>
            <a:off x="2944224" y="2590323"/>
            <a:ext cx="1772145" cy="838878"/>
          </a:xfrm>
          <a:prstGeom prst="roundRect">
            <a:avLst/>
          </a:prstGeom>
          <a:solidFill>
            <a:srgbClr val="00857C"/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Pembrolizumab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 200 mg IV Q3W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x 3 c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ycles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</p:txBody>
      </p:sp>
      <p:sp>
        <p:nvSpPr>
          <p:cNvPr id="54" name="Abgerundetes Rechteck 53"/>
          <p:cNvSpPr/>
          <p:nvPr/>
        </p:nvSpPr>
        <p:spPr bwMode="auto">
          <a:xfrm>
            <a:off x="1575973" y="4743343"/>
            <a:ext cx="2496610" cy="1948402"/>
          </a:xfrm>
          <a:prstGeom prst="roundRect">
            <a:avLst/>
          </a:prstGeom>
          <a:solidFill>
            <a:srgbClr val="E2F5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Plasma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baseline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ctDNA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neoantigen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identification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FFPE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Tissue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000" marR="0" lvl="0" indent="-14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neoantigen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identification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Preparation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V940</a:t>
            </a:r>
          </a:p>
        </p:txBody>
      </p:sp>
      <p:sp>
        <p:nvSpPr>
          <p:cNvPr id="55" name="Rechteck 54"/>
          <p:cNvSpPr/>
          <p:nvPr/>
        </p:nvSpPr>
        <p:spPr>
          <a:xfrm>
            <a:off x="2513394" y="2595295"/>
            <a:ext cx="425116" cy="369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68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Lucida Sans Unicode"/>
              </a:rPr>
              <a:t>d0</a:t>
            </a:r>
          </a:p>
        </p:txBody>
      </p:sp>
      <p:sp>
        <p:nvSpPr>
          <p:cNvPr id="56" name="Rechteck 55"/>
          <p:cNvSpPr/>
          <p:nvPr/>
        </p:nvSpPr>
        <p:spPr>
          <a:xfrm>
            <a:off x="6398374" y="2595295"/>
            <a:ext cx="542136" cy="369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68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Lucida Sans Unicode"/>
              </a:rPr>
              <a:t>d80</a:t>
            </a:r>
          </a:p>
        </p:txBody>
      </p:sp>
      <p:sp>
        <p:nvSpPr>
          <p:cNvPr id="57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2292894" y="3736169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cxnSp>
        <p:nvCxnSpPr>
          <p:cNvPr id="61" name="Connector: Elbow 35">
            <a:extLst>
              <a:ext uri="{FF2B5EF4-FFF2-40B4-BE49-F238E27FC236}">
                <a16:creationId xmlns:a16="http://schemas.microsoft.com/office/drawing/2014/main" id="{57CE7AA0-AF4F-0F6B-3888-56A5B99E91A3}"/>
              </a:ext>
            </a:extLst>
          </p:cNvPr>
          <p:cNvCxnSpPr>
            <a:cxnSpLocks/>
            <a:endCxn id="42" idx="1"/>
          </p:cNvCxnSpPr>
          <p:nvPr/>
        </p:nvCxnSpPr>
        <p:spPr>
          <a:xfrm rot="16200000" flipH="1">
            <a:off x="6424164" y="3360198"/>
            <a:ext cx="816514" cy="279992"/>
          </a:xfrm>
          <a:prstGeom prst="bentConnector2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62" name="Textfeld 61"/>
          <p:cNvSpPr txBox="1">
            <a:spLocks noChangeArrowheads="1"/>
          </p:cNvSpPr>
          <p:nvPr/>
        </p:nvSpPr>
        <p:spPr bwMode="auto">
          <a:xfrm>
            <a:off x="4762" y="117496"/>
            <a:ext cx="12182480" cy="107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67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ctDNA-guided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therapy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for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stage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IIIB-IV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melanoma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after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surgical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resection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(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NEO</a:t>
            </a:r>
            <a:r>
              <a:rPr kumimoji="0" lang="de-DE" altLang="en-US" sz="3197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liquidSelect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Proof-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of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-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concept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study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)</a:t>
            </a:r>
          </a:p>
        </p:txBody>
      </p:sp>
      <p:cxnSp>
        <p:nvCxnSpPr>
          <p:cNvPr id="63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>
            <a:off x="2717926" y="3182044"/>
            <a:ext cx="677" cy="554125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65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4527542" y="3736169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cxnSp>
        <p:nvCxnSpPr>
          <p:cNvPr id="66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>
            <a:off x="4934640" y="3182044"/>
            <a:ext cx="4197" cy="554125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69" name="Abgerundetes Rechteck 68"/>
          <p:cNvSpPr/>
          <p:nvPr/>
        </p:nvSpPr>
        <p:spPr bwMode="auto">
          <a:xfrm>
            <a:off x="4695923" y="4743343"/>
            <a:ext cx="2502777" cy="1535159"/>
          </a:xfrm>
          <a:prstGeom prst="roundRect">
            <a:avLst/>
          </a:prstGeom>
          <a:solidFill>
            <a:srgbClr val="E2F5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Plasma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samples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-/post-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surgery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-/post-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surgery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ctDNA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FFPE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Tissue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000" marR="0" lvl="0" indent="-14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pathological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response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70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 rot="16200000" flipV="1">
            <a:off x="2488715" y="2365175"/>
            <a:ext cx="474475" cy="1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71" name="Rechteck 70"/>
          <p:cNvSpPr/>
          <p:nvPr/>
        </p:nvSpPr>
        <p:spPr>
          <a:xfrm>
            <a:off x="4689532" y="2595295"/>
            <a:ext cx="542136" cy="369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68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Lucida Sans Unicode"/>
              </a:rPr>
              <a:t>d63</a:t>
            </a:r>
          </a:p>
        </p:txBody>
      </p:sp>
      <p:cxnSp>
        <p:nvCxnSpPr>
          <p:cNvPr id="75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46082" y="2394393"/>
            <a:ext cx="474475" cy="1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77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2292894" y="1697845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78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5350260" y="1697845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grpSp>
        <p:nvGrpSpPr>
          <p:cNvPr id="80" name="Group 24">
            <a:extLst>
              <a:ext uri="{FF2B5EF4-FFF2-40B4-BE49-F238E27FC236}">
                <a16:creationId xmlns:a16="http://schemas.microsoft.com/office/drawing/2014/main" id="{778A91EE-B1CD-87BE-2FD4-586776560E81}"/>
              </a:ext>
            </a:extLst>
          </p:cNvPr>
          <p:cNvGrpSpPr/>
          <p:nvPr/>
        </p:nvGrpSpPr>
        <p:grpSpPr>
          <a:xfrm>
            <a:off x="7752183" y="1481230"/>
            <a:ext cx="4190807" cy="784360"/>
            <a:chOff x="402067" y="1801162"/>
            <a:chExt cx="2708307" cy="1583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Round Same Side Corner Rectangle 49">
              <a:extLst>
                <a:ext uri="{FF2B5EF4-FFF2-40B4-BE49-F238E27FC236}">
                  <a16:creationId xmlns:a16="http://schemas.microsoft.com/office/drawing/2014/main" id="{E6B176E8-7A1B-C9C6-1342-969D741D90BD}"/>
                </a:ext>
              </a:extLst>
            </p:cNvPr>
            <p:cNvSpPr/>
            <p:nvPr/>
          </p:nvSpPr>
          <p:spPr>
            <a:xfrm>
              <a:off x="402067" y="1970666"/>
              <a:ext cx="2708307" cy="1413808"/>
            </a:xfrm>
            <a:prstGeom prst="round2SameRect">
              <a:avLst>
                <a:gd name="adj1" fmla="val 0"/>
                <a:gd name="adj2" fmla="val 10718"/>
              </a:avLst>
            </a:prstGeom>
            <a:solidFill>
              <a:srgbClr val="6ECEB2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tIns="216000" bIns="68580" rtlCol="0" anchor="t">
              <a:noAutofit/>
            </a:bodyPr>
            <a:lstStyle/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ctDNA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analysis </a:t>
              </a:r>
              <a:r>
                <a:rPr kumimoji="0" lang="en-US" sz="1200" b="0" i="0" u="sng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and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NGS for </a:t>
              </a: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neoantigen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identification by e.g. ultra-sensitive NeXT Personal assay (</a:t>
              </a: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Personalis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)</a:t>
              </a:r>
            </a:p>
          </p:txBody>
        </p:sp>
        <p:sp>
          <p:nvSpPr>
            <p:cNvPr id="82" name="Round Same Side Corner Rectangle 50">
              <a:extLst>
                <a:ext uri="{FF2B5EF4-FFF2-40B4-BE49-F238E27FC236}">
                  <a16:creationId xmlns:a16="http://schemas.microsoft.com/office/drawing/2014/main" id="{378F4CF1-ABC5-2E57-56EC-8D26916D9614}"/>
                </a:ext>
              </a:extLst>
            </p:cNvPr>
            <p:cNvSpPr/>
            <p:nvPr/>
          </p:nvSpPr>
          <p:spPr>
            <a:xfrm>
              <a:off x="402067" y="1801162"/>
              <a:ext cx="2708307" cy="4372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lumMod val="50000"/>
                  </a:srgbClr>
                </a:gs>
                <a:gs pos="100000">
                  <a:srgbClr val="00857C"/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Diagnostics/Technology used:</a:t>
              </a:r>
            </a:p>
          </p:txBody>
        </p:sp>
      </p:grpSp>
      <p:cxnSp>
        <p:nvCxnSpPr>
          <p:cNvPr id="85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6423088" y="3009762"/>
            <a:ext cx="624744" cy="1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46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7921634" y="3736169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7632234" y="3352636"/>
            <a:ext cx="505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1:1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0536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778A91EE-B1CD-87BE-2FD4-586776560E81}"/>
              </a:ext>
            </a:extLst>
          </p:cNvPr>
          <p:cNvGrpSpPr/>
          <p:nvPr/>
        </p:nvGrpSpPr>
        <p:grpSpPr>
          <a:xfrm>
            <a:off x="134578" y="2501405"/>
            <a:ext cx="2275029" cy="1669546"/>
            <a:chOff x="483111" y="1936248"/>
            <a:chExt cx="2627263" cy="31388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Round Same Side Corner Rectangle 49">
              <a:extLst>
                <a:ext uri="{FF2B5EF4-FFF2-40B4-BE49-F238E27FC236}">
                  <a16:creationId xmlns:a16="http://schemas.microsoft.com/office/drawing/2014/main" id="{E6B176E8-7A1B-C9C6-1342-969D741D90BD}"/>
                </a:ext>
              </a:extLst>
            </p:cNvPr>
            <p:cNvSpPr/>
            <p:nvPr/>
          </p:nvSpPr>
          <p:spPr>
            <a:xfrm>
              <a:off x="483111" y="1970666"/>
              <a:ext cx="2627263" cy="3104420"/>
            </a:xfrm>
            <a:prstGeom prst="round2SameRect">
              <a:avLst>
                <a:gd name="adj1" fmla="val 0"/>
                <a:gd name="adj2" fmla="val 10718"/>
              </a:avLst>
            </a:prstGeom>
            <a:solidFill>
              <a:srgbClr val="6ECEB2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tIns="216000" bIns="68580" rtlCol="0" anchor="t">
              <a:noAutofit/>
            </a:bodyPr>
            <a:lstStyle/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Primary non-metastatic UM, except iris melanoma, after definitive treatment either by surgery or radiotherapy</a:t>
              </a:r>
            </a:p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No prior systemic therapy </a:t>
              </a:r>
            </a:p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ECOG PS 0 or 1</a:t>
              </a:r>
            </a:p>
          </p:txBody>
        </p:sp>
        <p:sp>
          <p:nvSpPr>
            <p:cNvPr id="29" name="Round Same Side Corner Rectangle 50">
              <a:extLst>
                <a:ext uri="{FF2B5EF4-FFF2-40B4-BE49-F238E27FC236}">
                  <a16:creationId xmlns:a16="http://schemas.microsoft.com/office/drawing/2014/main" id="{378F4CF1-ABC5-2E57-56EC-8D26916D9614}"/>
                </a:ext>
              </a:extLst>
            </p:cNvPr>
            <p:cNvSpPr/>
            <p:nvPr/>
          </p:nvSpPr>
          <p:spPr>
            <a:xfrm>
              <a:off x="483111" y="1936248"/>
              <a:ext cx="2627263" cy="28800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lumMod val="50000"/>
                  </a:srgbClr>
                </a:gs>
                <a:gs pos="100000">
                  <a:srgbClr val="00857C"/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Key Eligibility Criteria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6FC1C70-971E-2579-60F5-AAEAA39CFC71}"/>
              </a:ext>
            </a:extLst>
          </p:cNvPr>
          <p:cNvGrpSpPr/>
          <p:nvPr/>
        </p:nvGrpSpPr>
        <p:grpSpPr>
          <a:xfrm>
            <a:off x="7370019" y="5664348"/>
            <a:ext cx="1969349" cy="1027397"/>
            <a:chOff x="3979563" y="4753699"/>
            <a:chExt cx="3653738" cy="1027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Round Same Side Corner Rectangle 41">
              <a:extLst>
                <a:ext uri="{FF2B5EF4-FFF2-40B4-BE49-F238E27FC236}">
                  <a16:creationId xmlns:a16="http://schemas.microsoft.com/office/drawing/2014/main" id="{EADFD732-E956-9029-85C2-D9B007FFC3AE}"/>
                </a:ext>
              </a:extLst>
            </p:cNvPr>
            <p:cNvSpPr/>
            <p:nvPr/>
          </p:nvSpPr>
          <p:spPr>
            <a:xfrm>
              <a:off x="3979563" y="4996873"/>
              <a:ext cx="3653738" cy="784223"/>
            </a:xfrm>
            <a:prstGeom prst="round2SameRect">
              <a:avLst>
                <a:gd name="adj1" fmla="val 0"/>
                <a:gd name="adj2" fmla="val 16493"/>
              </a:avLst>
            </a:prstGeom>
            <a:solidFill>
              <a:srgbClr val="6ECEB2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72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37424A">
                    <a:lumMod val="60000"/>
                    <a:lumOff val="4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RFS</a:t>
              </a:r>
            </a:p>
          </p:txBody>
        </p:sp>
        <p:sp>
          <p:nvSpPr>
            <p:cNvPr id="32" name="Round Same Side Corner Rectangle 44">
              <a:extLst>
                <a:ext uri="{FF2B5EF4-FFF2-40B4-BE49-F238E27FC236}">
                  <a16:creationId xmlns:a16="http://schemas.microsoft.com/office/drawing/2014/main" id="{BB894251-AC43-0103-80F2-3282690078B8}"/>
                </a:ext>
              </a:extLst>
            </p:cNvPr>
            <p:cNvSpPr/>
            <p:nvPr/>
          </p:nvSpPr>
          <p:spPr>
            <a:xfrm>
              <a:off x="3979563" y="4753699"/>
              <a:ext cx="3653738" cy="27432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shade val="30000"/>
                    <a:satMod val="115000"/>
                  </a:srgbClr>
                </a:gs>
                <a:gs pos="50000">
                  <a:srgbClr val="00857C">
                    <a:shade val="67500"/>
                    <a:satMod val="115000"/>
                  </a:srgbClr>
                </a:gs>
                <a:gs pos="100000">
                  <a:srgbClr val="00857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Primary End Point: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9BF0860-868C-7D0B-528E-00DE79A65EAB}"/>
              </a:ext>
            </a:extLst>
          </p:cNvPr>
          <p:cNvGrpSpPr/>
          <p:nvPr/>
        </p:nvGrpSpPr>
        <p:grpSpPr>
          <a:xfrm>
            <a:off x="9483383" y="5664348"/>
            <a:ext cx="2459607" cy="1027397"/>
            <a:chOff x="7989885" y="4753699"/>
            <a:chExt cx="3662066" cy="10273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Round Same Side Corner Rectangle 37">
              <a:extLst>
                <a:ext uri="{FF2B5EF4-FFF2-40B4-BE49-F238E27FC236}">
                  <a16:creationId xmlns:a16="http://schemas.microsoft.com/office/drawing/2014/main" id="{AB794431-DE25-E7E2-30D8-9E116E5D7925}"/>
                </a:ext>
              </a:extLst>
            </p:cNvPr>
            <p:cNvSpPr/>
            <p:nvPr/>
          </p:nvSpPr>
          <p:spPr>
            <a:xfrm>
              <a:off x="7989885" y="4996873"/>
              <a:ext cx="3662066" cy="784223"/>
            </a:xfrm>
            <a:prstGeom prst="round2SameRect">
              <a:avLst>
                <a:gd name="adj1" fmla="val 0"/>
                <a:gd name="adj2" fmla="val 19242"/>
              </a:avLst>
            </a:prstGeom>
            <a:solidFill>
              <a:srgbClr val="6ECEB2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72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37424A">
                    <a:lumMod val="60000"/>
                    <a:lumOff val="40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DMFS (OS, safety, </a:t>
              </a:r>
              <a:r>
                <a:rPr kumimoji="0" lang="en-GB" alt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QoL</a:t>
              </a:r>
              <a:r>
                <a:rPr kumimoji="0" lang="en-GB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)</a:t>
              </a:r>
            </a:p>
          </p:txBody>
        </p:sp>
        <p:sp>
          <p:nvSpPr>
            <p:cNvPr id="34" name="Round Same Side Corner Rectangle 40">
              <a:extLst>
                <a:ext uri="{FF2B5EF4-FFF2-40B4-BE49-F238E27FC236}">
                  <a16:creationId xmlns:a16="http://schemas.microsoft.com/office/drawing/2014/main" id="{447ACF95-4E5F-94AC-4567-E7AC1FF5654F}"/>
                </a:ext>
              </a:extLst>
            </p:cNvPr>
            <p:cNvSpPr/>
            <p:nvPr/>
          </p:nvSpPr>
          <p:spPr>
            <a:xfrm>
              <a:off x="7989885" y="4753699"/>
              <a:ext cx="3662066" cy="27432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shade val="30000"/>
                    <a:satMod val="115000"/>
                  </a:srgbClr>
                </a:gs>
                <a:gs pos="50000">
                  <a:srgbClr val="00857C">
                    <a:shade val="67500"/>
                    <a:satMod val="115000"/>
                  </a:srgbClr>
                </a:gs>
                <a:gs pos="100000">
                  <a:srgbClr val="00857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45720" r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Secondary End Points: </a:t>
              </a:r>
            </a:p>
          </p:txBody>
        </p:sp>
      </p:grpSp>
      <p:sp>
        <p:nvSpPr>
          <p:cNvPr id="38" name="Content Placeholder 5">
            <a:extLst>
              <a:ext uri="{FF2B5EF4-FFF2-40B4-BE49-F238E27FC236}">
                <a16:creationId xmlns:a16="http://schemas.microsoft.com/office/drawing/2014/main" id="{92167BE8-DF7F-D765-6B8C-BC876815B8A8}"/>
              </a:ext>
            </a:extLst>
          </p:cNvPr>
          <p:cNvSpPr txBox="1">
            <a:spLocks/>
          </p:cNvSpPr>
          <p:nvPr/>
        </p:nvSpPr>
        <p:spPr>
          <a:xfrm>
            <a:off x="905714" y="4324416"/>
            <a:ext cx="937056" cy="35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rial"/>
                <a:ea typeface="+mn-ea"/>
                <a:cs typeface="Lucida Sans Unicode"/>
              </a:rPr>
              <a:t>N=40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rial"/>
              <a:ea typeface="+mn-ea"/>
              <a:cs typeface="Lucida Sans Unicode"/>
            </a:endParaRPr>
          </a:p>
        </p:txBody>
      </p:sp>
      <p:cxnSp>
        <p:nvCxnSpPr>
          <p:cNvPr id="44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2409607" y="3326997"/>
            <a:ext cx="506290" cy="5162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54" name="Abgerundetes Rechteck 53"/>
          <p:cNvSpPr/>
          <p:nvPr/>
        </p:nvSpPr>
        <p:spPr bwMode="auto">
          <a:xfrm>
            <a:off x="2503471" y="5066960"/>
            <a:ext cx="3783427" cy="1665376"/>
          </a:xfrm>
          <a:prstGeom prst="roundRect">
            <a:avLst/>
          </a:prstGeom>
          <a:solidFill>
            <a:srgbClr val="E2F5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Plasma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206" marR="0" lvl="0" indent="-126206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baseline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ctDNA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FFPE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Tissue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sample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used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126000" marR="0" lvl="0" indent="-14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certification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R0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resection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</a:t>
            </a:r>
          </a:p>
          <a:p>
            <a:pPr marL="126000" marR="0" lvl="0" indent="-1440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Monosomy 3 or GEP class 2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DecisionDx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-UM)</a:t>
            </a:r>
          </a:p>
        </p:txBody>
      </p:sp>
      <p:sp>
        <p:nvSpPr>
          <p:cNvPr id="55" name="Rechteck 54"/>
          <p:cNvSpPr/>
          <p:nvPr/>
        </p:nvSpPr>
        <p:spPr>
          <a:xfrm>
            <a:off x="2485067" y="2912530"/>
            <a:ext cx="425116" cy="369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68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7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Lucida Sans Unicode"/>
              </a:rPr>
              <a:t>d0</a:t>
            </a:r>
          </a:p>
        </p:txBody>
      </p:sp>
      <p:sp>
        <p:nvSpPr>
          <p:cNvPr id="62" name="Textfeld 61"/>
          <p:cNvSpPr txBox="1">
            <a:spLocks noChangeArrowheads="1"/>
          </p:cNvSpPr>
          <p:nvPr/>
        </p:nvSpPr>
        <p:spPr bwMode="auto">
          <a:xfrm>
            <a:off x="4762" y="117496"/>
            <a:ext cx="12182480" cy="107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678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ctDNA-guided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therapy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for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stage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IIIB-IV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melanoma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after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surgical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resection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(</a:t>
            </a:r>
            <a:r>
              <a:rPr kumimoji="0" lang="de-DE" altLang="en-US" sz="3197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liquidSurveillance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Proof-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of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-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concept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 </a:t>
            </a:r>
            <a:r>
              <a:rPr kumimoji="0" lang="de-DE" altLang="en-US" sz="3197" b="1" i="0" u="none" strike="noStrike" kern="1200" cap="none" spc="0" normalizeH="0" baseline="0" noProof="0" dirty="0" err="1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study</a:t>
            </a:r>
            <a:r>
              <a:rPr kumimoji="0" lang="de-DE" altLang="en-US" sz="3197" b="1" i="0" u="none" strike="noStrike" kern="1200" cap="none" spc="0" normalizeH="0" baseline="0" noProof="0" dirty="0">
                <a:ln>
                  <a:noFill/>
                </a:ln>
                <a:solidFill>
                  <a:srgbClr val="005493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Arial"/>
              </a:rPr>
              <a:t>)</a:t>
            </a:r>
          </a:p>
        </p:txBody>
      </p:sp>
      <p:cxnSp>
        <p:nvCxnSpPr>
          <p:cNvPr id="70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 rot="16200000" flipV="1">
            <a:off x="2460388" y="2682410"/>
            <a:ext cx="474475" cy="1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77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2264567" y="2015080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grpSp>
        <p:nvGrpSpPr>
          <p:cNvPr id="80" name="Group 24">
            <a:extLst>
              <a:ext uri="{FF2B5EF4-FFF2-40B4-BE49-F238E27FC236}">
                <a16:creationId xmlns:a16="http://schemas.microsoft.com/office/drawing/2014/main" id="{778A91EE-B1CD-87BE-2FD4-586776560E81}"/>
              </a:ext>
            </a:extLst>
          </p:cNvPr>
          <p:cNvGrpSpPr/>
          <p:nvPr/>
        </p:nvGrpSpPr>
        <p:grpSpPr>
          <a:xfrm>
            <a:off x="7370019" y="4758401"/>
            <a:ext cx="4190807" cy="784360"/>
            <a:chOff x="402067" y="1801162"/>
            <a:chExt cx="2708307" cy="1583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Round Same Side Corner Rectangle 49">
              <a:extLst>
                <a:ext uri="{FF2B5EF4-FFF2-40B4-BE49-F238E27FC236}">
                  <a16:creationId xmlns:a16="http://schemas.microsoft.com/office/drawing/2014/main" id="{E6B176E8-7A1B-C9C6-1342-969D741D90BD}"/>
                </a:ext>
              </a:extLst>
            </p:cNvPr>
            <p:cNvSpPr/>
            <p:nvPr/>
          </p:nvSpPr>
          <p:spPr>
            <a:xfrm>
              <a:off x="402067" y="1970666"/>
              <a:ext cx="2708307" cy="1413808"/>
            </a:xfrm>
            <a:prstGeom prst="round2SameRect">
              <a:avLst>
                <a:gd name="adj1" fmla="val 0"/>
                <a:gd name="adj2" fmla="val 10718"/>
              </a:avLst>
            </a:prstGeom>
            <a:solidFill>
              <a:srgbClr val="6ECEB2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tIns="216000" bIns="68580" rtlCol="0" anchor="t">
              <a:noAutofit/>
            </a:bodyPr>
            <a:lstStyle/>
            <a:p>
              <a:pPr marL="126206" marR="0" lvl="0" indent="-126206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ctDNA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analysis using e.g. ultra-sensitive NeXT Personal assay (</a:t>
              </a:r>
              <a:r>
                <a:rPr kumimoji="0" lang="en-US" sz="1200" b="0" i="0" u="none" strike="noStrike" kern="0" cap="none" spc="-10" normalizeH="0" baseline="0" noProof="0" dirty="0" err="1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Personalis</a:t>
              </a:r>
              <a:r>
                <a:rPr kumimoji="0" lang="en-US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0C234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)</a:t>
              </a:r>
            </a:p>
          </p:txBody>
        </p:sp>
        <p:sp>
          <p:nvSpPr>
            <p:cNvPr id="82" name="Round Same Side Corner Rectangle 50">
              <a:extLst>
                <a:ext uri="{FF2B5EF4-FFF2-40B4-BE49-F238E27FC236}">
                  <a16:creationId xmlns:a16="http://schemas.microsoft.com/office/drawing/2014/main" id="{378F4CF1-ABC5-2E57-56EC-8D26916D9614}"/>
                </a:ext>
              </a:extLst>
            </p:cNvPr>
            <p:cNvSpPr/>
            <p:nvPr/>
          </p:nvSpPr>
          <p:spPr>
            <a:xfrm>
              <a:off x="402067" y="1801162"/>
              <a:ext cx="2708307" cy="4372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0857C">
                    <a:lumMod val="50000"/>
                  </a:srgbClr>
                </a:gs>
                <a:gs pos="100000">
                  <a:srgbClr val="00857C"/>
                </a:gs>
              </a:gsLst>
              <a:lin ang="16200000" scaled="1"/>
              <a:tileRect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/>
                  <a:cs typeface="Arial" charset="0"/>
                </a:rPr>
                <a:t>Diagnostics/Technology used:</a:t>
              </a:r>
            </a:p>
          </p:txBody>
        </p:sp>
      </p:grpSp>
      <p:sp>
        <p:nvSpPr>
          <p:cNvPr id="46" name="Rounded Rectangle 39">
            <a:extLst>
              <a:ext uri="{FF2B5EF4-FFF2-40B4-BE49-F238E27FC236}">
                <a16:creationId xmlns:a16="http://schemas.microsoft.com/office/drawing/2014/main" id="{5F44BDD9-4F48-9AF0-7C8B-A529D9110A7C}"/>
              </a:ext>
            </a:extLst>
          </p:cNvPr>
          <p:cNvSpPr/>
          <p:nvPr/>
        </p:nvSpPr>
        <p:spPr>
          <a:xfrm>
            <a:off x="4122727" y="3809913"/>
            <a:ext cx="5111085" cy="69420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Low-risk Observation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(surveillance imaging every 12 months)</a:t>
            </a:r>
          </a:p>
        </p:txBody>
      </p:sp>
      <p:sp>
        <p:nvSpPr>
          <p:cNvPr id="47" name="Rounded Rectangle 39">
            <a:extLst>
              <a:ext uri="{FF2B5EF4-FFF2-40B4-BE49-F238E27FC236}">
                <a16:creationId xmlns:a16="http://schemas.microsoft.com/office/drawing/2014/main" id="{200836D6-E09B-1EE9-C192-102650532B54}"/>
              </a:ext>
            </a:extLst>
          </p:cNvPr>
          <p:cNvSpPr/>
          <p:nvPr/>
        </p:nvSpPr>
        <p:spPr>
          <a:xfrm>
            <a:off x="4122727" y="2009261"/>
            <a:ext cx="5111085" cy="838878"/>
          </a:xfrm>
          <a:prstGeom prst="roundRect">
            <a:avLst/>
          </a:prstGeom>
          <a:solidFill>
            <a:srgbClr val="00857C"/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36000" rIns="72000" bIns="3600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High-risk Observation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295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(surveillance imaging every 3 months in the first 10 years)</a:t>
            </a:r>
          </a:p>
        </p:txBody>
      </p:sp>
      <p:grpSp>
        <p:nvGrpSpPr>
          <p:cNvPr id="48" name="Group 39">
            <a:extLst>
              <a:ext uri="{FF2B5EF4-FFF2-40B4-BE49-F238E27FC236}">
                <a16:creationId xmlns:a16="http://schemas.microsoft.com/office/drawing/2014/main" id="{5C0C2FD4-F2C1-4DF8-9915-7690BF06E4F5}"/>
              </a:ext>
            </a:extLst>
          </p:cNvPr>
          <p:cNvGrpSpPr/>
          <p:nvPr/>
        </p:nvGrpSpPr>
        <p:grpSpPr>
          <a:xfrm>
            <a:off x="3394726" y="2428700"/>
            <a:ext cx="728002" cy="1787390"/>
            <a:chOff x="5660446" y="2541662"/>
            <a:chExt cx="423203" cy="1246146"/>
          </a:xfrm>
        </p:grpSpPr>
        <p:cxnSp>
          <p:nvCxnSpPr>
            <p:cNvPr id="49" name="Connector: Elbow 34">
              <a:extLst>
                <a:ext uri="{FF2B5EF4-FFF2-40B4-BE49-F238E27FC236}">
                  <a16:creationId xmlns:a16="http://schemas.microsoft.com/office/drawing/2014/main" id="{D139F780-003D-4039-3982-02D0BAAFD3D3}"/>
                </a:ext>
              </a:extLst>
            </p:cNvPr>
            <p:cNvCxnSpPr/>
            <p:nvPr/>
          </p:nvCxnSpPr>
          <p:spPr>
            <a:xfrm rot="5400000" flipH="1" flipV="1">
              <a:off x="5680009" y="2522099"/>
              <a:ext cx="384076" cy="423202"/>
            </a:xfrm>
            <a:prstGeom prst="bentConnector2">
              <a:avLst/>
            </a:prstGeom>
            <a:noFill/>
            <a:ln w="19050" cap="flat" cmpd="sng" algn="ctr">
              <a:solidFill>
                <a:srgbClr val="0C2340"/>
              </a:solidFill>
              <a:prstDash val="solid"/>
              <a:miter lim="800000"/>
              <a:headEnd type="none" w="med" len="med"/>
              <a:tailEnd type="triangle"/>
            </a:ln>
            <a:effectLst/>
          </p:spPr>
        </p:cxnSp>
        <p:cxnSp>
          <p:nvCxnSpPr>
            <p:cNvPr id="50" name="Connector: Elbow 35">
              <a:extLst>
                <a:ext uri="{FF2B5EF4-FFF2-40B4-BE49-F238E27FC236}">
                  <a16:creationId xmlns:a16="http://schemas.microsoft.com/office/drawing/2014/main" id="{57CE7AA0-AF4F-0F6B-3888-56A5B99E91A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730740" y="3434900"/>
              <a:ext cx="282615" cy="423202"/>
            </a:xfrm>
            <a:prstGeom prst="bentConnector2">
              <a:avLst/>
            </a:prstGeom>
            <a:noFill/>
            <a:ln w="19050" cap="flat" cmpd="sng" algn="ctr">
              <a:solidFill>
                <a:srgbClr val="0C2340"/>
              </a:solidFill>
              <a:prstDash val="solid"/>
              <a:miter lim="800000"/>
              <a:headEnd type="none" w="med" len="med"/>
              <a:tailEnd type="triangle"/>
            </a:ln>
            <a:effectLst/>
          </p:spPr>
        </p:cxnSp>
      </p:grpSp>
      <p:sp>
        <p:nvSpPr>
          <p:cNvPr id="51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2978505" y="3155107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3411563" y="2046558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pos.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53" name="Rechteck 52"/>
          <p:cNvSpPr/>
          <p:nvPr/>
        </p:nvSpPr>
        <p:spPr>
          <a:xfrm>
            <a:off x="3388314" y="4206798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neg.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96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6202975" y="1585424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02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10855484" y="3097196"/>
            <a:ext cx="866117" cy="344563"/>
          </a:xfrm>
          <a:prstGeom prst="roundRect">
            <a:avLst/>
          </a:prstGeom>
          <a:solidFill>
            <a:srgbClr val="CC00CC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tissue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03" name="Rounded Rectangle 34">
            <a:extLst>
              <a:ext uri="{FF2B5EF4-FFF2-40B4-BE49-F238E27FC236}">
                <a16:creationId xmlns:a16="http://schemas.microsoft.com/office/drawing/2014/main" id="{9B4C0D05-C3B8-941D-F47B-539C0490CFDA}"/>
              </a:ext>
            </a:extLst>
          </p:cNvPr>
          <p:cNvSpPr/>
          <p:nvPr/>
        </p:nvSpPr>
        <p:spPr>
          <a:xfrm>
            <a:off x="6202976" y="3368738"/>
            <a:ext cx="866117" cy="344563"/>
          </a:xfrm>
          <a:prstGeom prst="roundRect">
            <a:avLst/>
          </a:prstGeom>
          <a:solidFill>
            <a:srgbClr val="5450E4"/>
          </a:solidFill>
          <a:ln w="762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tIns="68580" bIns="6858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ctDNA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873947" y="1950481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*</a:t>
            </a:r>
          </a:p>
        </p:txBody>
      </p:sp>
      <p:cxnSp>
        <p:nvCxnSpPr>
          <p:cNvPr id="40" name="Straight Arrow Connector 20">
            <a:extLst>
              <a:ext uri="{FF2B5EF4-FFF2-40B4-BE49-F238E27FC236}">
                <a16:creationId xmlns:a16="http://schemas.microsoft.com/office/drawing/2014/main" id="{F50DF0F8-A79A-7666-A052-8D0F0499B4A2}"/>
              </a:ext>
            </a:extLst>
          </p:cNvPr>
          <p:cNvCxnSpPr>
            <a:cxnSpLocks/>
          </p:cNvCxnSpPr>
          <p:nvPr/>
        </p:nvCxnSpPr>
        <p:spPr>
          <a:xfrm flipV="1">
            <a:off x="10272914" y="3288093"/>
            <a:ext cx="506290" cy="5162"/>
          </a:xfrm>
          <a:prstGeom prst="straightConnector1">
            <a:avLst/>
          </a:prstGeom>
          <a:noFill/>
          <a:ln w="19050" cap="flat" cmpd="sng" algn="ctr">
            <a:solidFill>
              <a:srgbClr val="0C234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41" name="Rechteck 40"/>
          <p:cNvSpPr/>
          <p:nvPr/>
        </p:nvSpPr>
        <p:spPr>
          <a:xfrm>
            <a:off x="9255351" y="3097036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 Narrow" panose="020B0604020202020204" pitchFamily="34" charset="0"/>
              </a:rPr>
              <a:t>relapse</a:t>
            </a:r>
            <a:endParaRPr kumimoji="0" lang="en-US" sz="18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9914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3A9A0-330D-EA43-1D82-702733353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629A791-1A78-72A9-F2F2-4DACE48ADABF}"/>
              </a:ext>
            </a:extLst>
          </p:cNvPr>
          <p:cNvSpPr txBox="1">
            <a:spLocks/>
          </p:cNvSpPr>
          <p:nvPr/>
        </p:nvSpPr>
        <p:spPr>
          <a:xfrm>
            <a:off x="2550890" y="278641"/>
            <a:ext cx="8626863" cy="619995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Clinical WG activities in 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FFA9323-05FA-6DF2-23AB-7C7326A72604}"/>
              </a:ext>
            </a:extLst>
          </p:cNvPr>
          <p:cNvSpPr txBox="1"/>
          <p:nvPr/>
        </p:nvSpPr>
        <p:spPr>
          <a:xfrm>
            <a:off x="575355" y="2457150"/>
            <a:ext cx="9998356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Setup of 1-2 ELBS clinical trials (diagnostic/therapeutic)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Clinical WG communication platform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Poll: Interest in LB-guided trial activity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Merge activities with tech WGs (CTC,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ctDNA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EV)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Acceleration of clinical implementation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Setup of LB stratified clinical trials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Finish up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ctDNA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RECIST review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66221F-D30B-2E3D-C52E-23AE9877CE5B}"/>
              </a:ext>
            </a:extLst>
          </p:cNvPr>
          <p:cNvSpPr txBox="1"/>
          <p:nvPr/>
        </p:nvSpPr>
        <p:spPr>
          <a:xfrm>
            <a:off x="1613043" y="5866535"/>
            <a:ext cx="377398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Contributions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welcome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8521F19-608F-F311-98DC-70F1A9DEA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991" y="2844029"/>
            <a:ext cx="3545726" cy="3545726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F81EE0EC-D09F-AA78-73FB-26D844EB349F}"/>
              </a:ext>
            </a:extLst>
          </p:cNvPr>
          <p:cNvCxnSpPr/>
          <p:nvPr/>
        </p:nvCxnSpPr>
        <p:spPr>
          <a:xfrm>
            <a:off x="5948737" y="3500918"/>
            <a:ext cx="1910993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785FF7D4-2995-D2B4-9122-EF8BF0D3674E}"/>
              </a:ext>
            </a:extLst>
          </p:cNvPr>
          <p:cNvSpPr txBox="1"/>
          <p:nvPr/>
        </p:nvSpPr>
        <p:spPr>
          <a:xfrm>
            <a:off x="482734" y="1489408"/>
            <a:ext cx="10943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Work Package Leads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Nikolas von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Bubnoff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Christoffer Gebhardt, Jean-Yves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Pierga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Claus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Lindbjerg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Andersen, Rodrigo De Almeida Toledo  </a:t>
            </a:r>
          </a:p>
        </p:txBody>
      </p:sp>
    </p:spTree>
    <p:extLst>
      <p:ext uri="{BB962C8B-B14F-4D97-AF65-F5344CB8AC3E}">
        <p14:creationId xmlns:p14="http://schemas.microsoft.com/office/powerpoint/2010/main" val="521209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50890" y="278641"/>
            <a:ext cx="8626863" cy="619995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Clinical WG activities in 2024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E6AF2F-B808-F93E-B7F0-3AC3F7A06B28}"/>
              </a:ext>
            </a:extLst>
          </p:cNvPr>
          <p:cNvSpPr txBox="1"/>
          <p:nvPr/>
        </p:nvSpPr>
        <p:spPr>
          <a:xfrm>
            <a:off x="369456" y="1708983"/>
            <a:ext cx="38929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ctDNA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in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neuroendocrine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tumors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workshop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Rodrigo Toledo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Feb 20th 2024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84D3D5-AA65-C609-75EA-6A0FB604F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39" y="1458983"/>
            <a:ext cx="3667161" cy="53574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AD6FB7-91A3-C5BB-8E31-E588EB15F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339" y="2046768"/>
            <a:ext cx="3623124" cy="342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A603-5AC4-14F6-7B1D-3D376B503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AF107D0D-E02C-8CFF-2B7B-F87BFEC4DC4C}"/>
              </a:ext>
            </a:extLst>
          </p:cNvPr>
          <p:cNvSpPr txBox="1"/>
          <p:nvPr/>
        </p:nvSpPr>
        <p:spPr>
          <a:xfrm>
            <a:off x="276204" y="2549545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3277CB8-D2AC-48F2-D74A-DA05DE392F7F}"/>
              </a:ext>
            </a:extLst>
          </p:cNvPr>
          <p:cNvSpPr txBox="1"/>
          <p:nvPr/>
        </p:nvSpPr>
        <p:spPr>
          <a:xfrm>
            <a:off x="1639117" y="3898851"/>
            <a:ext cx="81856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Rodrigo Toledo, PhD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Biomarkers and Clonal Dynamics Lab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Vall d’Hebron Institute of Oncology (VHIO), Barcelona, Spain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73D8FE17-18E8-5440-CD1C-2471318F6C37}"/>
              </a:ext>
            </a:extLst>
          </p:cNvPr>
          <p:cNvCxnSpPr>
            <a:cxnSpLocks/>
          </p:cNvCxnSpPr>
          <p:nvPr/>
        </p:nvCxnSpPr>
        <p:spPr>
          <a:xfrm>
            <a:off x="638821" y="364968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3E3DE2D5-61A4-64D9-53EF-3985E27D96EA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Resultado de imagen de ensat adrenal tumor">
            <a:extLst>
              <a:ext uri="{FF2B5EF4-FFF2-40B4-BE49-F238E27FC236}">
                <a16:creationId xmlns:a16="http://schemas.microsoft.com/office/drawing/2014/main" id="{0FABC1CA-7CC8-CEEB-06D0-23BF5B916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84" y="1502465"/>
            <a:ext cx="1279927" cy="78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6AB321C-A6C8-26E4-66EB-F0A502A4C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F1BEDEBD-0782-064F-0B7D-17F8F267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58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AEC6D-F7F1-F521-2CD4-9711C06AC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ACD4D1DC-B4B0-5FCB-2A27-5BE8FB4F8D6B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C215F73-8FBD-4BA7-3ABD-1B0A189EDE00}"/>
              </a:ext>
            </a:extLst>
          </p:cNvPr>
          <p:cNvSpPr txBox="1"/>
          <p:nvPr/>
        </p:nvSpPr>
        <p:spPr>
          <a:xfrm>
            <a:off x="455965" y="2488402"/>
            <a:ext cx="96120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Pheochromocytoma / Paraganglioma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Prognosis in advanced setting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 in the Hereditary setting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Gastroenteropancreatic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lung NE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Predictive biomarkers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B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TBD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BB16CAE-2970-EE89-D15A-C88665294494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080F8F58-8FEF-410F-3129-14FF79A42BEF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EA61F56-1E2B-8716-5F65-4A8690F77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75320946-11E2-6433-8AA1-26FF84978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973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07387-877B-0FBD-A855-C9054F218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D0363DA9-B677-3971-DB3B-7BFA74585B90}"/>
              </a:ext>
            </a:extLst>
          </p:cNvPr>
          <p:cNvSpPr txBox="1"/>
          <p:nvPr/>
        </p:nvSpPr>
        <p:spPr>
          <a:xfrm>
            <a:off x="225695" y="1608947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75EC996-166E-1CAF-C841-359B7DDB0BD7}"/>
              </a:ext>
            </a:extLst>
          </p:cNvPr>
          <p:cNvSpPr txBox="1"/>
          <p:nvPr/>
        </p:nvSpPr>
        <p:spPr>
          <a:xfrm>
            <a:off x="455965" y="2488402"/>
            <a:ext cx="96120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Rare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Heterogenic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Lack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preclinical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Hard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recruit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trials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2B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4316E749-83D4-6B61-42C2-4DEAA6252252}"/>
              </a:ext>
            </a:extLst>
          </p:cNvPr>
          <p:cNvCxnSpPr>
            <a:cxnSpLocks/>
          </p:cNvCxnSpPr>
          <p:nvPr/>
        </p:nvCxnSpPr>
        <p:spPr>
          <a:xfrm>
            <a:off x="588312" y="2283865"/>
            <a:ext cx="10914358" cy="0"/>
          </a:xfrm>
          <a:prstGeom prst="line">
            <a:avLst/>
          </a:prstGeom>
          <a:ln w="38100">
            <a:solidFill>
              <a:srgbClr val="2B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7E132489-7D93-5174-D7DB-FC1A7D1AB5F4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19C7298-EB74-4767-91B5-01B7897F9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" y="387668"/>
            <a:ext cx="1416356" cy="10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ropean Liquid Biopsy Society (ELBS) – Consortium Coordinator – European  Liquid Biopsy Society | LinkedIn">
            <a:extLst>
              <a:ext uri="{FF2B5EF4-FFF2-40B4-BE49-F238E27FC236}">
                <a16:creationId xmlns:a16="http://schemas.microsoft.com/office/drawing/2014/main" id="{9F6D6F0B-ED45-291C-6660-DE29DA871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872" y="491609"/>
            <a:ext cx="1153433" cy="11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683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: una sola esquina cortada 9">
            <a:extLst>
              <a:ext uri="{FF2B5EF4-FFF2-40B4-BE49-F238E27FC236}">
                <a16:creationId xmlns:a16="http://schemas.microsoft.com/office/drawing/2014/main" id="{17DB0056-8A83-2694-CB59-D3366ECCBF17}"/>
              </a:ext>
            </a:extLst>
          </p:cNvPr>
          <p:cNvSpPr/>
          <p:nvPr/>
        </p:nvSpPr>
        <p:spPr>
          <a:xfrm rot="10800000" flipH="1">
            <a:off x="1" y="-1"/>
            <a:ext cx="12191999" cy="412956"/>
          </a:xfrm>
          <a:prstGeom prst="snip1Rect">
            <a:avLst>
              <a:gd name="adj" fmla="val 50000"/>
            </a:avLst>
          </a:prstGeom>
          <a:solidFill>
            <a:srgbClr val="E4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170D9328-8183-EFAB-52B1-3E67076A8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4" y="2339908"/>
            <a:ext cx="5572961" cy="2205706"/>
          </a:xfrm>
          <a:prstGeom prst="rect">
            <a:avLst/>
          </a:prstGeom>
        </p:spPr>
      </p:pic>
      <p:pic>
        <p:nvPicPr>
          <p:cNvPr id="15" name="Picture 14" descr="A diagram of a patient's flow&#10;&#10;Description automatically generated">
            <a:extLst>
              <a:ext uri="{FF2B5EF4-FFF2-40B4-BE49-F238E27FC236}">
                <a16:creationId xmlns:a16="http://schemas.microsoft.com/office/drawing/2014/main" id="{FE6776BD-B380-48D2-6779-75E5CBF45A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645" y="2339908"/>
            <a:ext cx="6028289" cy="3338998"/>
          </a:xfrm>
          <a:prstGeom prst="rect">
            <a:avLst/>
          </a:prstGeom>
        </p:spPr>
      </p:pic>
      <p:sp>
        <p:nvSpPr>
          <p:cNvPr id="16" name="CuadroTexto 6">
            <a:extLst>
              <a:ext uri="{FF2B5EF4-FFF2-40B4-BE49-F238E27FC236}">
                <a16:creationId xmlns:a16="http://schemas.microsoft.com/office/drawing/2014/main" id="{632C3F11-7896-4835-507D-6CF9A79A45FD}"/>
              </a:ext>
            </a:extLst>
          </p:cNvPr>
          <p:cNvSpPr txBox="1"/>
          <p:nvPr/>
        </p:nvSpPr>
        <p:spPr>
          <a:xfrm>
            <a:off x="166684" y="635283"/>
            <a:ext cx="1163959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 circulating DNA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analyses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Neuroendocrine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071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Tumors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4071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4890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ont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UKE PPT-Master 16:9">
  <a:themeElements>
    <a:clrScheme name="UKE">
      <a:dk1>
        <a:srgbClr val="333333"/>
      </a:dk1>
      <a:lt1>
        <a:sysClr val="window" lastClr="FFFFFF"/>
      </a:lt1>
      <a:dk2>
        <a:srgbClr val="AA9C8F"/>
      </a:dk2>
      <a:lt2>
        <a:srgbClr val="E9E4E1"/>
      </a:lt2>
      <a:accent1>
        <a:srgbClr val="004992"/>
      </a:accent1>
      <a:accent2>
        <a:srgbClr val="68C3CD"/>
      </a:accent2>
      <a:accent3>
        <a:srgbClr val="7296AF"/>
      </a:accent3>
      <a:accent4>
        <a:srgbClr val="87BD24"/>
      </a:accent4>
      <a:accent5>
        <a:srgbClr val="FCBE0E"/>
      </a:accent5>
      <a:accent6>
        <a:srgbClr val="EF7B05"/>
      </a:accent6>
      <a:hlink>
        <a:srgbClr val="004992"/>
      </a:hlink>
      <a:folHlink>
        <a:srgbClr val="004992"/>
      </a:folHlink>
    </a:clrScheme>
    <a:fontScheme name="Calibri Light + Calibri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bg1"/>
        </a:solidFill>
        <a:ln w="6350"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dirty="0" err="1" smtClean="0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216000" indent="-216000">
          <a:lnSpc>
            <a:spcPct val="105000"/>
          </a:lnSpc>
          <a:buFont typeface="Arial" panose="020B0604020202020204" pitchFamily="34" charset="0"/>
          <a:buChar char="•"/>
          <a:defRPr dirty="0" err="1" smtClean="0">
            <a:latin typeface="+mj-lt"/>
          </a:defRPr>
        </a:defPPr>
      </a:lstStyle>
    </a:txDef>
  </a:objectDefaults>
  <a:extraClrSchemeLst/>
  <a:custClrLst>
    <a:custClr>
      <a:srgbClr val="FFDF00"/>
    </a:custClr>
    <a:custClr name="UKE INside">
      <a:srgbClr val="FCBE0E"/>
    </a:custClr>
    <a:custClr>
      <a:srgbClr val="EF7B05"/>
    </a:custClr>
    <a:custClr name="UKE INside">
      <a:srgbClr val="B22229"/>
    </a:custClr>
    <a:custClr name="UKE INside">
      <a:srgbClr val="BA9BC5"/>
    </a:custClr>
    <a:custClr>
      <a:srgbClr val="68C3CD"/>
    </a:custClr>
    <a:custClr name="UKE INside">
      <a:srgbClr val="7296AF"/>
    </a:custClr>
    <a:custClr name="UKE INside">
      <a:srgbClr val="74C095"/>
    </a:custClr>
    <a:custClr>
      <a:srgbClr val="8ABD24"/>
    </a:custClr>
    <a:custClr name="R 255">
      <a:srgbClr val="FFFFFF"/>
    </a:custClr>
    <a:custClr>
      <a:srgbClr val="FFF3BE"/>
    </a:custClr>
    <a:custClr>
      <a:srgbClr val="FFEED1"/>
    </a:custClr>
    <a:custClr>
      <a:srgbClr val="FEE8D4"/>
    </a:custClr>
    <a:custClr>
      <a:srgbClr val="F4E6E1"/>
    </a:custClr>
    <a:custClr>
      <a:srgbClr val="EFEAF3"/>
    </a:custClr>
    <a:custClr>
      <a:srgbClr val="DEF1F1"/>
    </a:custClr>
    <a:custClr>
      <a:srgbClr val="E7EAEE"/>
    </a:custClr>
    <a:custClr>
      <a:srgbClr val="DFF0E6"/>
    </a:custClr>
    <a:custClr>
      <a:srgbClr val="E9F3DE"/>
    </a:custClr>
    <a:custClr>
      <a:srgbClr val="FFFFFF"/>
    </a:custClr>
    <a:custClr name="UKE">
      <a:srgbClr val="004992"/>
    </a:custClr>
    <a:custClr name="UKE">
      <a:srgbClr val="AA9C8F"/>
    </a:custClr>
    <a:custClr name="UKE">
      <a:srgbClr val="575756"/>
    </a:custClr>
    <a:custClr name="Kinder-UKE">
      <a:srgbClr val="004992"/>
    </a:custClr>
    <a:custClr name="Kinder-UKE">
      <a:srgbClr val="9BCBEB"/>
    </a:custClr>
    <a:custClr name="Kinder-UKE">
      <a:srgbClr val="D40F7D"/>
    </a:custClr>
    <a:custClr name="UCCH">
      <a:srgbClr val="ED7333"/>
    </a:custClr>
    <a:custClr name="UHZ">
      <a:srgbClr val="6D2A3C"/>
    </a:custClr>
    <a:custClr name="Notfall Blutspende Behörde">
      <a:srgbClr val="DA291C"/>
    </a:custClr>
    <a:custClr>
      <a:srgbClr val="FFFFFF"/>
    </a:custClr>
    <a:custClr name="8%">
      <a:srgbClr val="E3E5F2"/>
    </a:custClr>
    <a:custClr name="17%">
      <a:srgbClr val="E9E4E1"/>
    </a:custClr>
    <a:custClr name="10%">
      <a:srgbClr val="E6E7E8"/>
    </a:custClr>
    <a:custClr name="8%">
      <a:srgbClr val="E3E5F2"/>
    </a:custClr>
    <a:custClr name="20%">
      <a:srgbClr val="E8F4FC"/>
    </a:custClr>
    <a:custClr name="7%">
      <a:srgbClr val="FDE8F1"/>
    </a:custClr>
    <a:custClr name="UCCH">
      <a:srgbClr val="FEF0E0"/>
    </a:custClr>
    <a:custClr name="UHZ">
      <a:srgbClr val="F2ECED"/>
    </a:custClr>
    <a:custClr name="Notfall Blutspende Behörde">
      <a:srgbClr val="FCE1E2"/>
    </a:custClr>
    <a:custClr>
      <a:srgbClr val="FFFFFF"/>
    </a:custClr>
  </a:custClrLst>
  <a:extLst>
    <a:ext uri="{05A4C25C-085E-4340-85A3-A5531E510DB2}">
      <thm15:themeFamily xmlns:thm15="http://schemas.microsoft.com/office/thememl/2012/main" name="Allgemeine UKE Vorlage_16zu9.potx" id="{957DE25E-0F78-4EF1-98DD-96D955A2C821}" vid="{E46D4DA1-4AE5-4E5B-A87E-90FBEF0F92B7}"/>
    </a:ext>
  </a:extLst>
</a:theme>
</file>

<file path=ppt/theme/theme6.xml><?xml version="1.0" encoding="utf-8"?>
<a:theme xmlns:a="http://schemas.openxmlformats.org/drawingml/2006/main" name="9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3005</Words>
  <Application>Microsoft Macintosh PowerPoint</Application>
  <PresentationFormat>Breitbild</PresentationFormat>
  <Paragraphs>639</Paragraphs>
  <Slides>45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8</vt:i4>
      </vt:variant>
      <vt:variant>
        <vt:lpstr>Folientitel</vt:lpstr>
      </vt:variant>
      <vt:variant>
        <vt:i4>45</vt:i4>
      </vt:variant>
    </vt:vector>
  </HeadingPairs>
  <TitlesOfParts>
    <vt:vector size="67" baseType="lpstr">
      <vt:lpstr>Aptos</vt:lpstr>
      <vt:lpstr>Aptos Display</vt:lpstr>
      <vt:lpstr>Arial</vt:lpstr>
      <vt:lpstr>Arial,Sans-Serif</vt:lpstr>
      <vt:lpstr>AU Passata</vt:lpstr>
      <vt:lpstr>Calibri</vt:lpstr>
      <vt:lpstr>Calibri Light</vt:lpstr>
      <vt:lpstr>Courier New</vt:lpstr>
      <vt:lpstr>Courier New,monospace</vt:lpstr>
      <vt:lpstr>Fira Sans</vt:lpstr>
      <vt:lpstr>Proxima Nova</vt:lpstr>
      <vt:lpstr>Symbol</vt:lpstr>
      <vt:lpstr>Times New Roman</vt:lpstr>
      <vt:lpstr>Wingdings</vt:lpstr>
      <vt:lpstr>Office Theme</vt:lpstr>
      <vt:lpstr>Kontortema</vt:lpstr>
      <vt:lpstr>Tema de Office</vt:lpstr>
      <vt:lpstr>Office-tema</vt:lpstr>
      <vt:lpstr>3_UKE PPT-Master 16:9</vt:lpstr>
      <vt:lpstr>9_Standarddesign</vt:lpstr>
      <vt:lpstr>7_Standarddesign</vt:lpstr>
      <vt:lpstr>1_Office</vt:lpstr>
      <vt:lpstr>ELBS General Assembly 2024  The clinical WG   </vt:lpstr>
      <vt:lpstr>Agenda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ctDNA analysis External Quality Assurance (EQA)</vt:lpstr>
      <vt:lpstr>PowerPoint-Präsentation</vt:lpstr>
      <vt:lpstr>Why do we conduct an EQA?</vt:lpstr>
      <vt:lpstr>ctDNA EQA activities:   Status and plans</vt:lpstr>
      <vt:lpstr>Reference Material design</vt:lpstr>
      <vt:lpstr>Mutations in the current RefMat </vt:lpstr>
      <vt:lpstr>Reference Materials production</vt:lpstr>
      <vt:lpstr>PowerPoint-Präsentation</vt:lpstr>
      <vt:lpstr>Some results from the  proof of principle  ctDNA EQA efforts</vt:lpstr>
      <vt:lpstr>Participants, samples, assays</vt:lpstr>
      <vt:lpstr>How sensitive are the ctDNA test used  ?</vt:lpstr>
      <vt:lpstr>ctDNA EQA activities in 2025/2026  </vt:lpstr>
      <vt:lpstr>PowerPoint-Präsentation</vt:lpstr>
      <vt:lpstr>The Clinical ctDNA-RECIST Program </vt:lpstr>
      <vt:lpstr>PowerPoint-Präsentation</vt:lpstr>
      <vt:lpstr>LB-stratified trial designs in melanoma and uveal melanoma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Koch</dc:creator>
  <cp:lastModifiedBy>Nikolas von Bubnoff</cp:lastModifiedBy>
  <cp:revision>27</cp:revision>
  <dcterms:created xsi:type="dcterms:W3CDTF">2023-09-29T07:50:30Z</dcterms:created>
  <dcterms:modified xsi:type="dcterms:W3CDTF">2024-11-27T07:39:47Z</dcterms:modified>
</cp:coreProperties>
</file>