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sldIdLst>
    <p:sldId id="356" r:id="rId2"/>
    <p:sldId id="349" r:id="rId3"/>
    <p:sldId id="357" r:id="rId4"/>
    <p:sldId id="358" r:id="rId5"/>
    <p:sldId id="3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udia Koch" initials="CK" lastIdx="2" clrIdx="0">
    <p:extLst>
      <p:ext uri="{19B8F6BF-5375-455C-9EA6-DF929625EA0E}">
        <p15:presenceInfo xmlns:p15="http://schemas.microsoft.com/office/powerpoint/2012/main" userId="Claudia Ko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1131C-448F-44CB-9820-6FD8E8810D3C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82899-DAD4-41BB-984B-C35C52D0B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0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15491" y="272761"/>
            <a:ext cx="8638309" cy="1325563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6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17195-4377-4C64-84E5-60EF12AC87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5F5C-A34B-49DD-89E3-3ACFA2D04081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27.11.2024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43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file:////Users/detlevriller/Documents/_KUNDEN/2022/U%20K%20E/02_ELBS/__PRA&#776;SENTATION%2028.10.2022/BILDER/Signetdevelopment%2022.10.2022_8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B2CADAA-0E0F-4CCF-A4EE-0670361578AD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0" y="1007806"/>
            <a:ext cx="12168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6">
            <a:extLst>
              <a:ext uri="{FF2B5EF4-FFF2-40B4-BE49-F238E27FC236}">
                <a16:creationId xmlns:a16="http://schemas.microsoft.com/office/drawing/2014/main" id="{C287A44A-5367-FB7E-6F2D-1E287E6729BC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8" y="165538"/>
            <a:ext cx="1877157" cy="74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9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7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4670" y="1709530"/>
            <a:ext cx="9144000" cy="386632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Welcome to the </a:t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4000" b="1" dirty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ELBS General Assembly Meeting 2024</a:t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26</a:t>
            </a:r>
            <a:r>
              <a:rPr lang="en-GB" sz="3200" baseline="300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th</a:t>
            </a: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of November (9 am </a:t>
            </a:r>
            <a:r>
              <a:rPr lang="en-DE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–</a:t>
            </a: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6 pm)</a:t>
            </a:r>
            <a:b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Auditorium, PRBB, Barcelona, Spain</a:t>
            </a:r>
            <a:endParaRPr lang="en-US" sz="3200" dirty="0">
              <a:solidFill>
                <a:srgbClr val="0070C0"/>
              </a:solidFill>
              <a:ea typeface="Microsoft Sans Serif" panose="020B06040202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17195-4377-4C64-84E5-60EF12AC87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4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bgerundetes Rechteck 21"/>
          <p:cNvSpPr/>
          <p:nvPr/>
        </p:nvSpPr>
        <p:spPr>
          <a:xfrm>
            <a:off x="9234439" y="2437900"/>
            <a:ext cx="2384914" cy="39184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/>
        </p:nvSpPr>
        <p:spPr>
          <a:xfrm>
            <a:off x="748140" y="2437900"/>
            <a:ext cx="2375193" cy="39184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6234064" y="2459637"/>
            <a:ext cx="2733964" cy="38967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/>
          <p:cNvSpPr/>
          <p:nvPr/>
        </p:nvSpPr>
        <p:spPr>
          <a:xfrm>
            <a:off x="3389744" y="2459637"/>
            <a:ext cx="2577909" cy="389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Guidelines for a fruitful event: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14062" y="1196478"/>
            <a:ext cx="1043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cs typeface="Segoe UI Light" panose="020B0502040204020203" pitchFamily="34" charset="0"/>
                <a:sym typeface="Wingdings" panose="05000000000000000000" pitchFamily="2" charset="2"/>
              </a:rPr>
              <a:t>Registrations</a:t>
            </a:r>
            <a:r>
              <a:rPr lang="en-GB" b="1" dirty="0">
                <a:cs typeface="Segoe UI Light" panose="020B0502040204020203" pitchFamily="34" charset="0"/>
                <a:sym typeface="Wingdings" panose="05000000000000000000" pitchFamily="2" charset="2"/>
              </a:rPr>
              <a:t>: </a:t>
            </a:r>
            <a:r>
              <a:rPr lang="en-GB" dirty="0">
                <a:cs typeface="Segoe UI Light" panose="020B0502040204020203" pitchFamily="34" charset="0"/>
                <a:sym typeface="Wingdings" panose="05000000000000000000" pitchFamily="2" charset="2"/>
              </a:rPr>
              <a:t>131 participants across 78</a:t>
            </a:r>
            <a:r>
              <a:rPr lang="en-GB" dirty="0">
                <a:solidFill>
                  <a:srgbClr val="FF0000"/>
                </a:solidFill>
                <a:cs typeface="Segoe UI Ligh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en-GB" dirty="0">
                <a:cs typeface="Segoe UI Light" panose="020B0502040204020203" pitchFamily="34" charset="0"/>
                <a:sym typeface="Wingdings" panose="05000000000000000000" pitchFamily="2" charset="2"/>
              </a:rPr>
              <a:t>institutions</a:t>
            </a:r>
          </a:p>
          <a:p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ensure a productive and enjoyable experience for everyone, please observe the following </a:t>
            </a:r>
            <a:r>
              <a:rPr lang="en-US" dirty="0" smtClean="0"/>
              <a:t>guidelines: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320807" y="2393922"/>
            <a:ext cx="1357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 smtClean="0"/>
              <a:t>⌚</a:t>
            </a:r>
            <a:endParaRPr lang="de-DE" sz="9600" dirty="0"/>
          </a:p>
        </p:txBody>
      </p:sp>
      <p:sp>
        <p:nvSpPr>
          <p:cNvPr id="7" name="Rechteck 6"/>
          <p:cNvSpPr/>
          <p:nvPr/>
        </p:nvSpPr>
        <p:spPr>
          <a:xfrm>
            <a:off x="998119" y="3741985"/>
            <a:ext cx="20031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Punctuality</a:t>
            </a:r>
            <a:r>
              <a:rPr lang="en-US" sz="1600" dirty="0"/>
              <a:t>: </a:t>
            </a:r>
            <a:endParaRPr lang="en-US" sz="1600" dirty="0" smtClean="0"/>
          </a:p>
          <a:p>
            <a:r>
              <a:rPr lang="en-US" sz="1600" dirty="0" smtClean="0"/>
              <a:t>Please </a:t>
            </a:r>
            <a:r>
              <a:rPr lang="en-US" sz="1600" dirty="0"/>
              <a:t>be on time for all </a:t>
            </a:r>
            <a:r>
              <a:rPr lang="en-US" sz="1600" dirty="0" smtClean="0"/>
              <a:t>sessions.</a:t>
            </a:r>
          </a:p>
          <a:p>
            <a:r>
              <a:rPr lang="en-US" sz="1600" dirty="0" smtClean="0"/>
              <a:t>Arriving </a:t>
            </a:r>
            <a:r>
              <a:rPr lang="en-US" sz="1600" dirty="0"/>
              <a:t>promptly ensures that we stay on schedule and respect the time of our speakers and fellow attendees.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183737" y="2726323"/>
            <a:ext cx="1200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 smtClean="0"/>
              <a:t>📱</a:t>
            </a:r>
            <a:endParaRPr lang="de-DE" sz="6000" dirty="0"/>
          </a:p>
        </p:txBody>
      </p:sp>
      <p:sp>
        <p:nvSpPr>
          <p:cNvPr id="9" name="Rechteck 8"/>
          <p:cNvSpPr/>
          <p:nvPr/>
        </p:nvSpPr>
        <p:spPr>
          <a:xfrm>
            <a:off x="3583738" y="3741986"/>
            <a:ext cx="21889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Mobile Phones</a:t>
            </a:r>
            <a:r>
              <a:rPr lang="en-US" sz="1600" dirty="0"/>
              <a:t>: </a:t>
            </a:r>
            <a:endParaRPr lang="en-US" sz="1600" dirty="0" smtClean="0"/>
          </a:p>
          <a:p>
            <a:r>
              <a:rPr lang="en-US" sz="1600" dirty="0" smtClean="0"/>
              <a:t>Keep </a:t>
            </a:r>
            <a:r>
              <a:rPr lang="en-US" sz="1600" dirty="0"/>
              <a:t>your mobile phones on silent mode during sessions to avoid disruptions.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If </a:t>
            </a:r>
            <a:r>
              <a:rPr lang="en-US" sz="1600" dirty="0"/>
              <a:t>you need to take a call, please step outside the meeting room.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162463" y="2772591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dirty="0" smtClean="0"/>
              <a:t>🎤</a:t>
            </a:r>
            <a:endParaRPr lang="de-DE" sz="5400" dirty="0"/>
          </a:p>
        </p:txBody>
      </p:sp>
      <p:sp>
        <p:nvSpPr>
          <p:cNvPr id="15" name="Rechteck 14"/>
          <p:cNvSpPr/>
          <p:nvPr/>
        </p:nvSpPr>
        <p:spPr>
          <a:xfrm>
            <a:off x="9446813" y="3784829"/>
            <a:ext cx="20155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Last, but not least:</a:t>
            </a:r>
            <a:br>
              <a:rPr lang="en-US" sz="1600" b="1" dirty="0" smtClean="0"/>
            </a:br>
            <a:r>
              <a:rPr lang="en-US" sz="1600" dirty="0" smtClean="0"/>
              <a:t>Enjoy </a:t>
            </a:r>
            <a:r>
              <a:rPr lang="en-US" sz="1600" dirty="0"/>
              <a:t>the </a:t>
            </a:r>
            <a:r>
              <a:rPr lang="en-US" sz="1600" dirty="0" smtClean="0"/>
              <a:t>meeting! </a:t>
            </a:r>
            <a:br>
              <a:rPr lang="en-US" sz="1600" dirty="0" smtClean="0"/>
            </a:br>
            <a:r>
              <a:rPr lang="en-US" sz="1600" dirty="0" smtClean="0"/>
              <a:t>Take </a:t>
            </a:r>
            <a:r>
              <a:rPr lang="en-US" sz="1600" dirty="0"/>
              <a:t>this opportunity to </a:t>
            </a:r>
            <a:r>
              <a:rPr lang="en-US" sz="1600" dirty="0" smtClean="0"/>
              <a:t>actively contribute to discussions, connect to members, </a:t>
            </a:r>
            <a:r>
              <a:rPr lang="en-US" sz="1600" dirty="0"/>
              <a:t>and </a:t>
            </a:r>
            <a:r>
              <a:rPr lang="en-US" sz="1600" dirty="0" smtClean="0"/>
              <a:t>identify future initiatives you would like to become involved in.</a:t>
            </a:r>
            <a:r>
              <a:rPr lang="en-US" sz="1600" dirty="0" smtClean="0">
                <a:sym typeface="Wingdings" panose="05000000000000000000" pitchFamily="2" charset="2"/>
              </a:rPr>
              <a:t></a:t>
            </a:r>
            <a:endParaRPr lang="en-US" sz="1600" dirty="0"/>
          </a:p>
        </p:txBody>
      </p:sp>
      <p:sp>
        <p:nvSpPr>
          <p:cNvPr id="16" name="Textfeld 15"/>
          <p:cNvSpPr txBox="1"/>
          <p:nvPr/>
        </p:nvSpPr>
        <p:spPr>
          <a:xfrm>
            <a:off x="10042816" y="2750752"/>
            <a:ext cx="76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 smtClean="0"/>
              <a:t>☀</a:t>
            </a:r>
            <a:endParaRPr lang="de-DE" sz="5400" dirty="0"/>
          </a:p>
        </p:txBody>
      </p:sp>
      <p:sp>
        <p:nvSpPr>
          <p:cNvPr id="17" name="Rechteck 16"/>
          <p:cNvSpPr/>
          <p:nvPr/>
        </p:nvSpPr>
        <p:spPr>
          <a:xfrm>
            <a:off x="6359052" y="3741986"/>
            <a:ext cx="24839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Speakers</a:t>
            </a:r>
            <a:r>
              <a:rPr lang="en-US" sz="1600" dirty="0"/>
              <a:t>: </a:t>
            </a:r>
            <a:endParaRPr lang="en-US" sz="1600" dirty="0" smtClean="0"/>
          </a:p>
          <a:p>
            <a:r>
              <a:rPr lang="en-US" sz="1600" dirty="0" smtClean="0"/>
              <a:t>Please </a:t>
            </a:r>
            <a:r>
              <a:rPr lang="en-US" sz="1600" dirty="0"/>
              <a:t>meet with the technicians 5 minutes before your talk so they can attach your microphones.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As </a:t>
            </a:r>
            <a:r>
              <a:rPr lang="en-US" sz="1600" dirty="0"/>
              <a:t>we have a tight schedule, please keep an eye on your time. The clock at the edge of the stage will help you with this. </a:t>
            </a:r>
          </a:p>
        </p:txBody>
      </p:sp>
    </p:spTree>
    <p:extLst>
      <p:ext uri="{BB962C8B-B14F-4D97-AF65-F5344CB8AC3E}">
        <p14:creationId xmlns:p14="http://schemas.microsoft.com/office/powerpoint/2010/main" val="2943673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Agenda: Day 2, Wednesday 27</a:t>
            </a:r>
            <a:r>
              <a:rPr lang="en-GB" b="1" baseline="30000" dirty="0" smtClean="0"/>
              <a:t>th</a:t>
            </a:r>
            <a:r>
              <a:rPr lang="en-GB" b="1" dirty="0" smtClean="0"/>
              <a:t> of November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082000" y="1424998"/>
          <a:ext cx="8028000" cy="3844508"/>
        </p:xfrm>
        <a:graphic>
          <a:graphicData uri="http://schemas.openxmlformats.org/drawingml/2006/table">
            <a:tbl>
              <a:tblPr firstRow="1" firstCol="1" bandRow="1"/>
              <a:tblGrid>
                <a:gridCol w="1032319">
                  <a:extLst>
                    <a:ext uri="{9D8B030D-6E8A-4147-A177-3AD203B41FA5}">
                      <a16:colId xmlns:a16="http://schemas.microsoft.com/office/drawing/2014/main" val="803479098"/>
                    </a:ext>
                  </a:extLst>
                </a:gridCol>
                <a:gridCol w="6995681">
                  <a:extLst>
                    <a:ext uri="{9D8B030D-6E8A-4147-A177-3AD203B41FA5}">
                      <a16:colId xmlns:a16="http://schemas.microsoft.com/office/drawing/2014/main" val="3373418772"/>
                    </a:ext>
                  </a:extLst>
                </a:gridCol>
              </a:tblGrid>
              <a:tr h="213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09.00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Welcome</a:t>
                      </a:r>
                      <a:r>
                        <a:rPr lang="en-GB" sz="1400" kern="100">
                          <a:solidFill>
                            <a:srgbClr val="58885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 ELBS chairman, Klaus Pantel and guide through day 2 agenda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12457"/>
                  </a:ext>
                </a:extLst>
              </a:tr>
              <a:tr h="6407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09.05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Clinical WG activities in 2024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Nikolas von Bubnoff, Christoffer Gebhardt, Claus Lindbjerg Andersen, Jean-Yves Pierga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min presentation + 20 min discussion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609509"/>
                  </a:ext>
                </a:extLst>
              </a:tr>
              <a:tr h="1067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09.45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Member presentation: </a:t>
                      </a:r>
                      <a:r>
                        <a:rPr lang="en-US" sz="1400" b="1" kern="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Circulating tumor DNA monitoring in patients with metastatic uveal melanoma treated with </a:t>
                      </a:r>
                      <a:r>
                        <a:rPr lang="en-US" sz="1400" b="1" kern="1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tebentafusp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Shufang Renault,</a:t>
                      </a:r>
                      <a:r>
                        <a:rPr lang="en-GB" sz="1400" b="1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Circulating Tumor Biomarkers Laboratory, Translational Research Department, Institut Curie, France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+ 5 min discussion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78789"/>
                  </a:ext>
                </a:extLst>
              </a:tr>
              <a:tr h="1495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10:00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Member presentation:</a:t>
                      </a:r>
                      <a:r>
                        <a:rPr lang="en-GB" sz="1400" b="1" i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Tumor</a:t>
                      </a: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-agnostic measurements of circulating </a:t>
                      </a:r>
                      <a:r>
                        <a:rPr lang="en-GB" sz="14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tumor</a:t>
                      </a: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DNA in patients with advanced pancreatic cancer using cell-free DNA </a:t>
                      </a:r>
                      <a:r>
                        <a:rPr lang="en-GB" sz="14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fragmentomics</a:t>
                      </a: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targeted methylation sequencing,</a:t>
                      </a:r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Oddmund Nordgård, Department of </a:t>
                      </a:r>
                      <a:r>
                        <a:rPr lang="en-GB" sz="1400" kern="100" dirty="0" err="1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Hematology</a:t>
                      </a:r>
                      <a:r>
                        <a:rPr lang="en-GB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Oncology, Stavanger University Hospital AND Department of Electrical Engineering and Computer Science, University of Stavanger, Norway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+ 5 min discussion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013866"/>
                  </a:ext>
                </a:extLst>
              </a:tr>
              <a:tr h="213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381970"/>
                  </a:ext>
                </a:extLst>
              </a:tr>
              <a:tr h="213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10:15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min COFFEE BREAK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16" marR="461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067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53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Agenda: Day 2, Wednesday 27</a:t>
            </a:r>
            <a:r>
              <a:rPr lang="en-GB" b="1" baseline="30000" dirty="0" smtClean="0"/>
              <a:t>th</a:t>
            </a:r>
            <a:r>
              <a:rPr lang="en-GB" b="1" dirty="0" smtClean="0"/>
              <a:t> of November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046000" y="1567127"/>
          <a:ext cx="8100000" cy="3232489"/>
        </p:xfrm>
        <a:graphic>
          <a:graphicData uri="http://schemas.openxmlformats.org/drawingml/2006/table">
            <a:tbl>
              <a:tblPr firstRow="1" firstCol="1" bandRow="1"/>
              <a:tblGrid>
                <a:gridCol w="1041580">
                  <a:extLst>
                    <a:ext uri="{9D8B030D-6E8A-4147-A177-3AD203B41FA5}">
                      <a16:colId xmlns:a16="http://schemas.microsoft.com/office/drawing/2014/main" val="812487478"/>
                    </a:ext>
                  </a:extLst>
                </a:gridCol>
                <a:gridCol w="7058420">
                  <a:extLst>
                    <a:ext uri="{9D8B030D-6E8A-4147-A177-3AD203B41FA5}">
                      <a16:colId xmlns:a16="http://schemas.microsoft.com/office/drawing/2014/main" val="2635032942"/>
                    </a:ext>
                  </a:extLst>
                </a:gridCol>
              </a:tblGrid>
              <a:tr h="215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10:15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min COFFEE BREAK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722897"/>
                  </a:ext>
                </a:extLst>
              </a:tr>
              <a:tr h="215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160064"/>
                  </a:ext>
                </a:extLst>
              </a:tr>
              <a:tr h="646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10:45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Regulatory WG activities in 2024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 Pantel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+ 20 min discussion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808848"/>
                  </a:ext>
                </a:extLst>
              </a:tr>
              <a:tr h="1292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11:15 a. 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Member presentation: </a:t>
                      </a:r>
                      <a:r>
                        <a:rPr lang="nl-NL" sz="14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challenges and opportunities to bring circulating tumor DNA-based molecular testing to routine implementation: the conclusions from the COIN consortium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Paul van der Leest</a:t>
                      </a:r>
                      <a:r>
                        <a:rPr lang="nl-NL" sz="1400" b="1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nl-NL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Department of Laboratory Medicine, the Netherlands Cancer Institute, Amsterdam, Netherlands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+ 5 min discussion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9891"/>
                  </a:ext>
                </a:extLst>
              </a:tr>
              <a:tr h="646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11:30 a.m.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Dissemination &amp; Education WG activities in 2024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Catherine </a:t>
                      </a:r>
                      <a:r>
                        <a:rPr lang="en-US" sz="1400" kern="100" dirty="0" err="1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Alix-Panabières</a:t>
                      </a:r>
                      <a:r>
                        <a:rPr lang="en-US" sz="14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&amp; Paul </a:t>
                      </a:r>
                      <a:r>
                        <a:rPr lang="en-US" sz="1400" kern="100" dirty="0" err="1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Hofman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min presentation + 20 min discussion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974392"/>
                  </a:ext>
                </a:extLst>
              </a:tr>
              <a:tr h="215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12:10 p.m.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Industry Session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28" marR="465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966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01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Agenda: Day 2, Wednesday 27</a:t>
            </a:r>
            <a:r>
              <a:rPr lang="en-GB" b="1" baseline="30000" dirty="0" smtClean="0"/>
              <a:t>th</a:t>
            </a:r>
            <a:r>
              <a:rPr lang="en-GB" b="1" dirty="0" smtClean="0"/>
              <a:t> of November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082000" y="1410310"/>
          <a:ext cx="8028000" cy="4607239"/>
        </p:xfrm>
        <a:graphic>
          <a:graphicData uri="http://schemas.openxmlformats.org/drawingml/2006/table">
            <a:tbl>
              <a:tblPr firstRow="1" firstCol="1" bandRow="1"/>
              <a:tblGrid>
                <a:gridCol w="1032322">
                  <a:extLst>
                    <a:ext uri="{9D8B030D-6E8A-4147-A177-3AD203B41FA5}">
                      <a16:colId xmlns:a16="http://schemas.microsoft.com/office/drawing/2014/main" val="776147230"/>
                    </a:ext>
                  </a:extLst>
                </a:gridCol>
                <a:gridCol w="6995678">
                  <a:extLst>
                    <a:ext uri="{9D8B030D-6E8A-4147-A177-3AD203B41FA5}">
                      <a16:colId xmlns:a16="http://schemas.microsoft.com/office/drawing/2014/main" val="3103479044"/>
                    </a:ext>
                  </a:extLst>
                </a:gridCol>
              </a:tblGrid>
              <a:tr h="200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12:10 p.m. 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Industry Session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239023"/>
                  </a:ext>
                </a:extLst>
              </a:tr>
              <a:tr h="600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12:10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Complementary insights: Exploring the dual analysis of circulating tumour cells and circulating DNA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Anne-Sophie Pailhes-Jimenez, ANGLE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including discussion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070071"/>
                  </a:ext>
                </a:extLst>
              </a:tr>
              <a:tr h="600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12:20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Developing a rare cell isolation technology – with applications in cancer and prenatal diagnosis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Marlene Christina Nielsen, Arcedi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min pitch presentation 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3887459"/>
                  </a:ext>
                </a:extLst>
              </a:tr>
              <a:tr h="600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12:30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Decentralizing a single-site test to lower Liquid Biopsy adoption hurdles</a:t>
                      </a:r>
                      <a:endParaRPr lang="en-US" sz="13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Verena Schramm, </a:t>
                      </a:r>
                      <a:r>
                        <a:rPr lang="en-GB" sz="1300" kern="100" dirty="0" err="1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SOPHiA</a:t>
                      </a:r>
                      <a:r>
                        <a:rPr lang="en-GB" sz="1300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Genetics</a:t>
                      </a:r>
                      <a:endParaRPr lang="en-US" sz="13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 kern="100" dirty="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including discussion</a:t>
                      </a:r>
                      <a:endParaRPr lang="en-US" sz="13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998322"/>
                  </a:ext>
                </a:extLst>
              </a:tr>
              <a:tr h="600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12:40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Optimized Library Preparation Kit and Workflow for Improving cfDNA Sequencing Sensitivity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Tina Han, Twist Biosciences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including discussion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329861"/>
                  </a:ext>
                </a:extLst>
              </a:tr>
              <a:tr h="801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12:50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power of Liquid Gold for Molecular Detection and Surveillance of Bladder Cancer using a combined urine and blood Liquid Biopsy assay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3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Gregory Maes, Nonacus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including discussion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2164818"/>
                  </a:ext>
                </a:extLst>
              </a:tr>
              <a:tr h="6009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01.00 p.m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Advancing Liquid Biopsy Research with QIAGEN Digital Insights</a:t>
                      </a:r>
                      <a:r>
                        <a:rPr lang="nl-NL" sz="1300" b="1" i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Kathryn Bungartz, Qiagen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i="1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 presentation including discussion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129206"/>
                  </a:ext>
                </a:extLst>
              </a:tr>
              <a:tr h="200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1.10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Wrap up, farewell and end of meeting </a:t>
                      </a:r>
                      <a:r>
                        <a:rPr lang="en-GB" sz="1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n-GB" sz="1300" kern="100">
                          <a:solidFill>
                            <a:srgbClr val="40404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 Pantel, as well as the local organizers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547210"/>
                  </a:ext>
                </a:extLst>
              </a:tr>
              <a:tr h="200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213265"/>
                  </a:ext>
                </a:extLst>
              </a:tr>
              <a:tr h="200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kern="100">
                          <a:solidFill>
                            <a:srgbClr val="3C464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01.15 p.m.</a:t>
                      </a:r>
                      <a:endParaRPr lang="en-US" sz="13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Farewell LUNCH</a:t>
                      </a:r>
                      <a:endParaRPr lang="en-US" sz="13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982" marR="3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503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89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688</Words>
  <Application>Microsoft Office PowerPoint</Application>
  <PresentationFormat>Widescreen</PresentationFormat>
  <Paragraphs>90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Microsoft Sans Serif</vt:lpstr>
      <vt:lpstr>Segoe UI Light</vt:lpstr>
      <vt:lpstr>Times New Roman</vt:lpstr>
      <vt:lpstr>Wingdings</vt:lpstr>
      <vt:lpstr>2_Benutzerdefiniertes Design</vt:lpstr>
      <vt:lpstr>Welcome to the   ELBS General Assembly Meeting 2024   26th of November (9 am – 6 pm) Auditorium, PRBB, Barcelona, Spain</vt:lpstr>
      <vt:lpstr>Guidelines for a fruitful event: </vt:lpstr>
      <vt:lpstr>Agenda: Day 2, Wednesday 27th of November</vt:lpstr>
      <vt:lpstr>Agenda: Day 2, Wednesday 27th of November</vt:lpstr>
      <vt:lpstr>Agenda: Day 2, Wednesday 27th of November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ELBS: Translation from discovery  to clinical implementation</dc:title>
  <dc:creator>Klaus Pantel</dc:creator>
  <cp:lastModifiedBy>Claudia Koch</cp:lastModifiedBy>
  <cp:revision>586</cp:revision>
  <dcterms:created xsi:type="dcterms:W3CDTF">2021-02-24T12:09:54Z</dcterms:created>
  <dcterms:modified xsi:type="dcterms:W3CDTF">2024-11-27T06:01:14Z</dcterms:modified>
</cp:coreProperties>
</file>