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3" r:id="rId2"/>
    <p:sldMasterId id="2147483685" r:id="rId3"/>
  </p:sldMasterIdLst>
  <p:notesMasterIdLst>
    <p:notesMasterId r:id="rId9"/>
  </p:notesMasterIdLst>
  <p:sldIdLst>
    <p:sldId id="723" r:id="rId4"/>
    <p:sldId id="826" r:id="rId5"/>
    <p:sldId id="824" r:id="rId6"/>
    <p:sldId id="722" r:id="rId7"/>
    <p:sldId id="825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67517CE-EA1C-77DF-A905-A63430D768D8}" name="Julia Burnier" initials="JB" userId="S::julia.burnier@mcgill.ca::01e91ea0-573f-4efb-b4d4-93b1648433c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32"/>
    <p:restoredTop sz="94694"/>
  </p:normalViewPr>
  <p:slideViewPr>
    <p:cSldViewPr snapToGrid="0">
      <p:cViewPr varScale="1">
        <p:scale>
          <a:sx n="88" d="100"/>
          <a:sy n="88" d="100"/>
        </p:scale>
        <p:origin x="184" y="8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Relationship Id="rId14" Type="http://schemas.microsoft.com/office/2018/10/relationships/authors" Target="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37AD7E3-8C44-46D8-BF1C-3ADB02873E75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EA435D46-7943-436E-86DF-2944DF1CC89B}">
      <dgm:prSet/>
      <dgm:spPr/>
      <dgm:t>
        <a:bodyPr/>
        <a:lstStyle/>
        <a:p>
          <a:r>
            <a:rPr lang="en-US" b="1"/>
            <a:t>Liquid Biopsy Unit</a:t>
          </a:r>
          <a:r>
            <a:rPr lang="en-US"/>
            <a:t> (Cancer Research Program)</a:t>
          </a:r>
        </a:p>
      </dgm:t>
    </dgm:pt>
    <dgm:pt modelId="{40242513-08E9-4601-A7BC-67BBAC19CF04}" type="parTrans" cxnId="{C11CF642-4585-4803-BD6D-DD2B6F32131E}">
      <dgm:prSet/>
      <dgm:spPr/>
      <dgm:t>
        <a:bodyPr/>
        <a:lstStyle/>
        <a:p>
          <a:endParaRPr lang="en-US"/>
        </a:p>
      </dgm:t>
    </dgm:pt>
    <dgm:pt modelId="{D7D67348-89F0-4E02-BFD8-38A4C89C3CFC}" type="sibTrans" cxnId="{C11CF642-4585-4803-BD6D-DD2B6F32131E}">
      <dgm:prSet/>
      <dgm:spPr/>
      <dgm:t>
        <a:bodyPr/>
        <a:lstStyle/>
        <a:p>
          <a:endParaRPr lang="en-US"/>
        </a:p>
      </dgm:t>
    </dgm:pt>
    <dgm:pt modelId="{9F285095-950C-4770-84D1-CE2735B90708}">
      <dgm:prSet/>
      <dgm:spPr/>
      <dgm:t>
        <a:bodyPr/>
        <a:lstStyle/>
        <a:p>
          <a:r>
            <a:rPr lang="en-US" b="1" dirty="0"/>
            <a:t>Circulating Biomarkers of Health and Disease Across the </a:t>
          </a:r>
          <a:r>
            <a:rPr lang="en-US" b="1" dirty="0" err="1"/>
            <a:t>Lifecourse</a:t>
          </a:r>
          <a:r>
            <a:rPr lang="en-US" b="1" dirty="0"/>
            <a:t> (cfDNA)</a:t>
          </a:r>
          <a:br>
            <a:rPr lang="en-US" dirty="0"/>
          </a:br>
          <a:endParaRPr lang="en-US" dirty="0"/>
        </a:p>
      </dgm:t>
    </dgm:pt>
    <dgm:pt modelId="{1864012C-278E-41FB-B31A-6A33E0B787E1}" type="parTrans" cxnId="{93DD997D-F0CA-4FB8-8924-FCE0A00467C9}">
      <dgm:prSet/>
      <dgm:spPr/>
      <dgm:t>
        <a:bodyPr/>
        <a:lstStyle/>
        <a:p>
          <a:endParaRPr lang="en-US"/>
        </a:p>
      </dgm:t>
    </dgm:pt>
    <dgm:pt modelId="{32108453-BCB7-45F7-840C-D8AF2D5A0F59}" type="sibTrans" cxnId="{93DD997D-F0CA-4FB8-8924-FCE0A00467C9}">
      <dgm:prSet/>
      <dgm:spPr/>
      <dgm:t>
        <a:bodyPr/>
        <a:lstStyle/>
        <a:p>
          <a:endParaRPr lang="en-US"/>
        </a:p>
      </dgm:t>
    </dgm:pt>
    <dgm:pt modelId="{59540479-7E49-184B-B62D-429A91B6B65B}" type="pres">
      <dgm:prSet presAssocID="{C37AD7E3-8C44-46D8-BF1C-3ADB02873E75}" presName="vert0" presStyleCnt="0">
        <dgm:presLayoutVars>
          <dgm:dir/>
          <dgm:animOne val="branch"/>
          <dgm:animLvl val="lvl"/>
        </dgm:presLayoutVars>
      </dgm:prSet>
      <dgm:spPr/>
    </dgm:pt>
    <dgm:pt modelId="{AAEF6258-6EAA-2B44-93BB-B2AD8BDFA621}" type="pres">
      <dgm:prSet presAssocID="{EA435D46-7943-436E-86DF-2944DF1CC89B}" presName="thickLine" presStyleLbl="alignNode1" presStyleIdx="0" presStyleCnt="2"/>
      <dgm:spPr/>
    </dgm:pt>
    <dgm:pt modelId="{304BB5FA-784B-E044-A158-043775DA5D91}" type="pres">
      <dgm:prSet presAssocID="{EA435D46-7943-436E-86DF-2944DF1CC89B}" presName="horz1" presStyleCnt="0"/>
      <dgm:spPr/>
    </dgm:pt>
    <dgm:pt modelId="{D6AB750F-8E54-B248-8BB8-CA018898F485}" type="pres">
      <dgm:prSet presAssocID="{EA435D46-7943-436E-86DF-2944DF1CC89B}" presName="tx1" presStyleLbl="revTx" presStyleIdx="0" presStyleCnt="2"/>
      <dgm:spPr/>
    </dgm:pt>
    <dgm:pt modelId="{710324E5-1B94-AE48-BA06-DB1A89E1D577}" type="pres">
      <dgm:prSet presAssocID="{EA435D46-7943-436E-86DF-2944DF1CC89B}" presName="vert1" presStyleCnt="0"/>
      <dgm:spPr/>
    </dgm:pt>
    <dgm:pt modelId="{CB8BE3A1-A09B-7344-A9F8-B5D0C76FF08B}" type="pres">
      <dgm:prSet presAssocID="{9F285095-950C-4770-84D1-CE2735B90708}" presName="thickLine" presStyleLbl="alignNode1" presStyleIdx="1" presStyleCnt="2"/>
      <dgm:spPr/>
    </dgm:pt>
    <dgm:pt modelId="{47DD7582-6EAE-034C-AFE0-B39D55F6CE3C}" type="pres">
      <dgm:prSet presAssocID="{9F285095-950C-4770-84D1-CE2735B90708}" presName="horz1" presStyleCnt="0"/>
      <dgm:spPr/>
    </dgm:pt>
    <dgm:pt modelId="{561D0AD1-596E-8849-9A43-C21F7F04C92B}" type="pres">
      <dgm:prSet presAssocID="{9F285095-950C-4770-84D1-CE2735B90708}" presName="tx1" presStyleLbl="revTx" presStyleIdx="1" presStyleCnt="2"/>
      <dgm:spPr/>
    </dgm:pt>
    <dgm:pt modelId="{8D1DA17A-747E-8F47-A16F-30F1D47B914C}" type="pres">
      <dgm:prSet presAssocID="{9F285095-950C-4770-84D1-CE2735B90708}" presName="vert1" presStyleCnt="0"/>
      <dgm:spPr/>
    </dgm:pt>
  </dgm:ptLst>
  <dgm:cxnLst>
    <dgm:cxn modelId="{06C5420E-8167-6848-ABAF-DA4A450ED641}" type="presOf" srcId="{9F285095-950C-4770-84D1-CE2735B90708}" destId="{561D0AD1-596E-8849-9A43-C21F7F04C92B}" srcOrd="0" destOrd="0" presId="urn:microsoft.com/office/officeart/2008/layout/LinedList"/>
    <dgm:cxn modelId="{C11CF642-4585-4803-BD6D-DD2B6F32131E}" srcId="{C37AD7E3-8C44-46D8-BF1C-3ADB02873E75}" destId="{EA435D46-7943-436E-86DF-2944DF1CC89B}" srcOrd="0" destOrd="0" parTransId="{40242513-08E9-4601-A7BC-67BBAC19CF04}" sibTransId="{D7D67348-89F0-4E02-BFD8-38A4C89C3CFC}"/>
    <dgm:cxn modelId="{456E4373-1D34-B84C-900E-3D65FD6BB439}" type="presOf" srcId="{EA435D46-7943-436E-86DF-2944DF1CC89B}" destId="{D6AB750F-8E54-B248-8BB8-CA018898F485}" srcOrd="0" destOrd="0" presId="urn:microsoft.com/office/officeart/2008/layout/LinedList"/>
    <dgm:cxn modelId="{93DD997D-F0CA-4FB8-8924-FCE0A00467C9}" srcId="{C37AD7E3-8C44-46D8-BF1C-3ADB02873E75}" destId="{9F285095-950C-4770-84D1-CE2735B90708}" srcOrd="1" destOrd="0" parTransId="{1864012C-278E-41FB-B31A-6A33E0B787E1}" sibTransId="{32108453-BCB7-45F7-840C-D8AF2D5A0F59}"/>
    <dgm:cxn modelId="{762F37AB-8710-D241-BD05-E926F9AAD66C}" type="presOf" srcId="{C37AD7E3-8C44-46D8-BF1C-3ADB02873E75}" destId="{59540479-7E49-184B-B62D-429A91B6B65B}" srcOrd="0" destOrd="0" presId="urn:microsoft.com/office/officeart/2008/layout/LinedList"/>
    <dgm:cxn modelId="{1A6D9E3D-726D-874B-ADCA-0DE4C5705944}" type="presParOf" srcId="{59540479-7E49-184B-B62D-429A91B6B65B}" destId="{AAEF6258-6EAA-2B44-93BB-B2AD8BDFA621}" srcOrd="0" destOrd="0" presId="urn:microsoft.com/office/officeart/2008/layout/LinedList"/>
    <dgm:cxn modelId="{D9EB808F-D604-2F4C-B624-6018B9C07A25}" type="presParOf" srcId="{59540479-7E49-184B-B62D-429A91B6B65B}" destId="{304BB5FA-784B-E044-A158-043775DA5D91}" srcOrd="1" destOrd="0" presId="urn:microsoft.com/office/officeart/2008/layout/LinedList"/>
    <dgm:cxn modelId="{82E8B42B-7C5E-4B42-8A14-2856BA52DA5A}" type="presParOf" srcId="{304BB5FA-784B-E044-A158-043775DA5D91}" destId="{D6AB750F-8E54-B248-8BB8-CA018898F485}" srcOrd="0" destOrd="0" presId="urn:microsoft.com/office/officeart/2008/layout/LinedList"/>
    <dgm:cxn modelId="{CF20C405-926A-D641-94E0-67F32904503C}" type="presParOf" srcId="{304BB5FA-784B-E044-A158-043775DA5D91}" destId="{710324E5-1B94-AE48-BA06-DB1A89E1D577}" srcOrd="1" destOrd="0" presId="urn:microsoft.com/office/officeart/2008/layout/LinedList"/>
    <dgm:cxn modelId="{C68E8385-F393-5949-9343-5DD10E98D1DA}" type="presParOf" srcId="{59540479-7E49-184B-B62D-429A91B6B65B}" destId="{CB8BE3A1-A09B-7344-A9F8-B5D0C76FF08B}" srcOrd="2" destOrd="0" presId="urn:microsoft.com/office/officeart/2008/layout/LinedList"/>
    <dgm:cxn modelId="{466804BD-62F5-3449-A241-14F04504C5FA}" type="presParOf" srcId="{59540479-7E49-184B-B62D-429A91B6B65B}" destId="{47DD7582-6EAE-034C-AFE0-B39D55F6CE3C}" srcOrd="3" destOrd="0" presId="urn:microsoft.com/office/officeart/2008/layout/LinedList"/>
    <dgm:cxn modelId="{5BF65787-8C21-8C42-A2B6-092BDF171324}" type="presParOf" srcId="{47DD7582-6EAE-034C-AFE0-B39D55F6CE3C}" destId="{561D0AD1-596E-8849-9A43-C21F7F04C92B}" srcOrd="0" destOrd="0" presId="urn:microsoft.com/office/officeart/2008/layout/LinedList"/>
    <dgm:cxn modelId="{E893529A-8674-E149-8DF9-F883B92C665C}" type="presParOf" srcId="{47DD7582-6EAE-034C-AFE0-B39D55F6CE3C}" destId="{8D1DA17A-747E-8F47-A16F-30F1D47B914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EF6258-6EAA-2B44-93BB-B2AD8BDFA621}">
      <dsp:nvSpPr>
        <dsp:cNvPr id="0" name=""/>
        <dsp:cNvSpPr/>
      </dsp:nvSpPr>
      <dsp:spPr>
        <a:xfrm>
          <a:off x="0" y="0"/>
          <a:ext cx="69005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AB750F-8E54-B248-8BB8-CA018898F485}">
      <dsp:nvSpPr>
        <dsp:cNvPr id="0" name=""/>
        <dsp:cNvSpPr/>
      </dsp:nvSpPr>
      <dsp:spPr>
        <a:xfrm>
          <a:off x="0" y="0"/>
          <a:ext cx="6900512" cy="27680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830" tIns="163830" rIns="163830" bIns="163830" numCol="1" spcCol="1270" anchor="t" anchorCtr="0">
          <a:noAutofit/>
        </a:bodyPr>
        <a:lstStyle/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b="1" kern="1200"/>
            <a:t>Liquid Biopsy Unit</a:t>
          </a:r>
          <a:r>
            <a:rPr lang="en-US" sz="4300" kern="1200"/>
            <a:t> (Cancer Research Program)</a:t>
          </a:r>
        </a:p>
      </dsp:txBody>
      <dsp:txXfrm>
        <a:off x="0" y="0"/>
        <a:ext cx="6900512" cy="2768070"/>
      </dsp:txXfrm>
    </dsp:sp>
    <dsp:sp modelId="{CB8BE3A1-A09B-7344-A9F8-B5D0C76FF08B}">
      <dsp:nvSpPr>
        <dsp:cNvPr id="0" name=""/>
        <dsp:cNvSpPr/>
      </dsp:nvSpPr>
      <dsp:spPr>
        <a:xfrm>
          <a:off x="0" y="2768070"/>
          <a:ext cx="6900512" cy="0"/>
        </a:xfrm>
        <a:prstGeom prst="line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1D0AD1-596E-8849-9A43-C21F7F04C92B}">
      <dsp:nvSpPr>
        <dsp:cNvPr id="0" name=""/>
        <dsp:cNvSpPr/>
      </dsp:nvSpPr>
      <dsp:spPr>
        <a:xfrm>
          <a:off x="0" y="2768070"/>
          <a:ext cx="6900512" cy="27680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830" tIns="163830" rIns="163830" bIns="163830" numCol="1" spcCol="1270" anchor="t" anchorCtr="0">
          <a:noAutofit/>
        </a:bodyPr>
        <a:lstStyle/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b="1" kern="1200" dirty="0"/>
            <a:t>Circulating Biomarkers of Health and Disease Across the </a:t>
          </a:r>
          <a:r>
            <a:rPr lang="en-US" sz="4300" b="1" kern="1200" dirty="0" err="1"/>
            <a:t>Lifecourse</a:t>
          </a:r>
          <a:r>
            <a:rPr lang="en-US" sz="4300" b="1" kern="1200" dirty="0"/>
            <a:t> (cfDNA)</a:t>
          </a:r>
          <a:br>
            <a:rPr lang="en-US" sz="4300" kern="1200" dirty="0"/>
          </a:br>
          <a:endParaRPr lang="en-US" sz="4300" kern="1200" dirty="0"/>
        </a:p>
      </dsp:txBody>
      <dsp:txXfrm>
        <a:off x="0" y="2768070"/>
        <a:ext cx="6900512" cy="27680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1B6533-A3F4-BB4C-9175-7922725F2B43}" type="datetimeFigureOut">
              <a:rPr lang="en-US" smtClean="0"/>
              <a:t>11/25/24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79EFD-BBD6-1C4D-89B3-44CC8AA254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4186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>
          <a:extLst>
            <a:ext uri="{FF2B5EF4-FFF2-40B4-BE49-F238E27FC236}">
              <a16:creationId xmlns:a16="http://schemas.microsoft.com/office/drawing/2014/main" id="{D2075469-B1A6-F41F-F5AC-27481A2445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1e6da05fb86_1_0:notes">
            <a:extLst>
              <a:ext uri="{FF2B5EF4-FFF2-40B4-BE49-F238E27FC236}">
                <a16:creationId xmlns:a16="http://schemas.microsoft.com/office/drawing/2014/main" id="{5F4C14E1-8DA7-94AE-208E-DFA1511E89C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g1e6da05fb86_1_0:notes">
            <a:extLst>
              <a:ext uri="{FF2B5EF4-FFF2-40B4-BE49-F238E27FC236}">
                <a16:creationId xmlns:a16="http://schemas.microsoft.com/office/drawing/2014/main" id="{8291C7B3-F0B2-AA13-8DFB-618661B6AF8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12215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AF297-CCBD-4C7F-93EA-9827157A2E8E}" type="datetime1">
              <a:rPr lang="en-US" smtClean="0"/>
              <a:t>11/25/24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6A4E2-FFFA-824A-959A-3B803B1EC6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794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FCAC9-4C80-4F38-8232-D3ACD63B21D9}" type="datetime1">
              <a:rPr lang="en-US" smtClean="0"/>
              <a:t>11/25/24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6A4E2-FFFA-824A-959A-3B803B1EC6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476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F8A57-0C74-4EA4-B9A6-4E5D4946E06A}" type="datetime1">
              <a:rPr lang="en-US" smtClean="0"/>
              <a:t>11/25/24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6A4E2-FFFA-824A-959A-3B803B1EC6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59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3544416"/>
            <a:ext cx="10670976" cy="3196952"/>
          </a:xfrm>
        </p:spPr>
        <p:txBody>
          <a:bodyPr/>
          <a:lstStyle>
            <a:lvl1pPr>
              <a:buNone/>
              <a:defRPr sz="2800">
                <a:solidFill>
                  <a:srgbClr val="003399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13B88-35C7-4B4F-BB67-BDBD0A6D62CA}" type="datetime1">
              <a:rPr lang="en-US" smtClean="0"/>
              <a:t>11/25/24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B5762-5FE8-4F76-86E4-0EA57B23F96C}" type="slidenum">
              <a:rPr lang="fr-CA" smtClean="0"/>
              <a:pPr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998881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139E3F-94AE-4470-9C64-F9F3BED84D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E99E78C-4181-1F1D-6732-A9D0B297CC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6A215E-2C13-5336-C08E-F339D5D3F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28DBB-458B-654D-9ED4-3EEBEB798536}" type="datetimeFigureOut">
              <a:rPr lang="en-US" smtClean="0"/>
              <a:t>11/25/24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4309CC-6FA9-37FF-8A13-EC3530738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9CC3F6-986F-AB5E-9417-E683F5ACF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97979-89DB-DE41-B054-F4A9F7C048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0089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7276D2-E72C-F742-C235-A5B9A72B7D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E2C1F0-B5DA-4D5C-8ACE-810FAC406A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1CADCC-B63B-1E9B-9871-97F2E7CE9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28DBB-458B-654D-9ED4-3EEBEB798536}" type="datetimeFigureOut">
              <a:rPr lang="en-US" smtClean="0"/>
              <a:t>11/25/24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27B146-2BA0-613C-E676-391DC3DF3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240FF2-D820-8CE4-7305-9C8E633B4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97979-89DB-DE41-B054-F4A9F7C048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3168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6A73A8-AEB2-3986-A104-076800AAF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370B32-C627-B7E4-9F42-DC0040CE6E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0283F0-23C5-916C-AF9A-0A34982FB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28DBB-458B-654D-9ED4-3EEBEB798536}" type="datetimeFigureOut">
              <a:rPr lang="en-US" smtClean="0"/>
              <a:t>11/25/24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28CB74-65B6-4AB0-BA50-C5AF22D2C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33C39B-63C9-879E-989F-3473FF613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97979-89DB-DE41-B054-F4A9F7C048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3037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FE1DC7-F95F-E2D8-91B2-EB2300ED5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292F5F-B2FD-8BA5-17B3-2B7633D4EF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B3A26E-12FA-31A7-92EE-FC4AC774A5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62DCAA-4575-EBD4-1EF3-D8B3F87539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28DBB-458B-654D-9ED4-3EEBEB798536}" type="datetimeFigureOut">
              <a:rPr lang="en-US" smtClean="0"/>
              <a:t>11/25/24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74291F-5F67-CDF6-2D1F-D25BF2027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DCDA28-F56B-542A-8D6A-B1404621C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97979-89DB-DE41-B054-F4A9F7C048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7839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1D2471-2A67-245C-0237-1CA42978B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8055D0-EBD0-F3E4-9479-FD48D063EF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5F4F3F-E4AE-4FAB-C771-0AB9147C46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EC3669-45EE-735C-4F94-EA3BD4D058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5BCDC3A-1C94-3076-3533-0ACAAB1173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4FB625C-9989-2438-49F3-BCF326390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28DBB-458B-654D-9ED4-3EEBEB798536}" type="datetimeFigureOut">
              <a:rPr lang="en-US" smtClean="0"/>
              <a:t>11/25/24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BDBFF31-B68C-5982-7542-0BF4D39DD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2E9412-EC87-6724-6524-1886AB61A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97979-89DB-DE41-B054-F4A9F7C048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1518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DAF8FC-51DB-E7CB-2120-4B2A72EB5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5FD4FD-DCCB-B142-25E8-3C93DCBB3C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28DBB-458B-654D-9ED4-3EEBEB798536}" type="datetimeFigureOut">
              <a:rPr lang="en-US" smtClean="0"/>
              <a:t>11/25/24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8C9275-CB98-C7A2-A079-711970884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94B782-1C84-0721-C5ED-BC2D57C59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97979-89DB-DE41-B054-F4A9F7C048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2494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D31259-9FBD-F193-25C6-3F4BFC3A1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28DBB-458B-654D-9ED4-3EEBEB798536}" type="datetimeFigureOut">
              <a:rPr lang="en-US" smtClean="0"/>
              <a:t>11/25/24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B91662-FCE3-6DED-0D1E-C1E702CAA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127D3F-5BC4-483F-A3FD-4315B4F9D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97979-89DB-DE41-B054-F4A9F7C048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512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9C0D4-3A54-460E-80B3-A19F7CBFDF19}" type="datetime1">
              <a:rPr lang="en-US" smtClean="0"/>
              <a:t>11/25/24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6A4E2-FFFA-824A-959A-3B803B1EC6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0567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26432-DC7A-8D33-7CEC-CF385E2F3C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EA2DD2-1C90-0CDA-1210-9BABCF8791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581917-A2B1-E5A4-BDEC-215C282118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9EF568-F453-75C3-C3AD-09B726A2A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28DBB-458B-654D-9ED4-3EEBEB798536}" type="datetimeFigureOut">
              <a:rPr lang="en-US" smtClean="0"/>
              <a:t>11/25/24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DC191A-C0B7-30F1-5AAB-FB0A09BBA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CB648A-54CA-49B8-E692-9C810A4FC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97979-89DB-DE41-B054-F4A9F7C048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3468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1D42F-E185-2FF0-FF59-0E279FB86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74EC8F5-593F-536D-AAD8-DE6B41CF29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8DBDEC-F7AC-610E-247B-3C59143F61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D57ED4-CA2A-5170-8DC5-FF3EF9E1C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28DBB-458B-654D-9ED4-3EEBEB798536}" type="datetimeFigureOut">
              <a:rPr lang="en-US" smtClean="0"/>
              <a:t>11/25/24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DC5ADB-C6E5-6F1B-31D5-AF9E039E8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4192CB-C08E-D4A4-5127-7E19C55AF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97979-89DB-DE41-B054-F4A9F7C048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4948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4DD6AE-44F7-10B0-17AE-DF1B3EEEF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1EB801-7605-4C21-610B-8FC4D43BCD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FFB5A4-8170-60AF-429B-676680BD0A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28DBB-458B-654D-9ED4-3EEBEB798536}" type="datetimeFigureOut">
              <a:rPr lang="en-US" smtClean="0"/>
              <a:t>11/25/24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131657-760F-6C31-C7FD-6B071F0DC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ED7F5A-384D-E76B-4EFB-6618B64A8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97979-89DB-DE41-B054-F4A9F7C048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7015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5088BE4-7811-639E-4441-02A0BE284E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F18C08-9BEF-1522-CB64-5515D89C8C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13910E-3EB3-5816-2866-1DF94F525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28DBB-458B-654D-9ED4-3EEBEB798536}" type="datetimeFigureOut">
              <a:rPr lang="en-US" smtClean="0"/>
              <a:t>11/25/24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DF44DB-3132-E6A8-6182-175F5C458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2C90C3-FAFA-A14A-9A15-53D2DA346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97979-89DB-DE41-B054-F4A9F7C048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8190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11/26/24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534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11/26/24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5391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11/26/24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8595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11/26/24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52173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11/26/24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2822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11/26/24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115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245F9-1CB6-43D8-B2EE-40C356F08D56}" type="datetime1">
              <a:rPr lang="en-US" smtClean="0"/>
              <a:t>11/25/24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6A4E2-FFFA-824A-959A-3B803B1EC6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5141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11/26/24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2098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11/26/24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7534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11/26/24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27616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11/26/24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6625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11/26/24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737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E7786-0643-4B7C-B413-CFF90BE43B40}" type="datetime1">
              <a:rPr lang="en-US" smtClean="0"/>
              <a:t>11/25/24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6A4E2-FFFA-824A-959A-3B803B1EC6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127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9639F-F0C7-4E98-BC3C-EF17F37994ED}" type="datetime1">
              <a:rPr lang="en-US" smtClean="0"/>
              <a:t>11/25/24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6A4E2-FFFA-824A-959A-3B803B1EC6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927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D3F72-23B7-4A72-9A06-03A3775358CD}" type="datetime1">
              <a:rPr lang="en-US" smtClean="0"/>
              <a:t>11/25/24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6A4E2-FFFA-824A-959A-3B803B1EC6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920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2F1AB-58F2-4906-B842-28757114BB0A}" type="datetime1">
              <a:rPr lang="en-US" smtClean="0"/>
              <a:t>11/25/24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6A4E2-FFFA-824A-959A-3B803B1EC6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466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35FFD-F792-4B59-8905-C6D5AB96FFAD}" type="datetime1">
              <a:rPr lang="en-US" smtClean="0"/>
              <a:t>11/25/24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6A4E2-FFFA-824A-959A-3B803B1EC6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763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EB7FA-F34D-4D35-81A3-92E903A9D6FE}" type="datetime1">
              <a:rPr lang="en-US" smtClean="0"/>
              <a:t>11/25/24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6A4E2-FFFA-824A-959A-3B803B1EC6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618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2CEC9A-07A9-4439-B4F3-61C556C91589}" type="datetime1">
              <a:rPr lang="en-US" smtClean="0"/>
              <a:t>11/25/24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6A4E2-FFFA-824A-959A-3B803B1EC6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34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439B75F-A37A-8EC7-3E0A-12BE31F56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10699F-2233-163B-C871-0D49CCD32E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3CE919-C2FD-FB29-08A8-F454939DD5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528DBB-458B-654D-9ED4-3EEBEB798536}" type="datetimeFigureOut">
              <a:rPr lang="en-US" smtClean="0"/>
              <a:t>11/25/24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FCBFEA-BE1D-81FF-DD01-14017EEABA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2D0266-74F3-FDB6-0CC8-2939C2A2E9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97979-89DB-DE41-B054-F4A9F7C048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418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11/26/24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522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gif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C98A112F-7E7A-EAB3-E987-6F3852806B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1013" y="3752849"/>
            <a:ext cx="3290887" cy="245268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Research Institute of the </a:t>
            </a:r>
            <a:b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McGill University Health Centre</a:t>
            </a:r>
          </a:p>
        </p:txBody>
      </p:sp>
      <p:pic>
        <p:nvPicPr>
          <p:cNvPr id="1026" name="Picture 2" descr="McGill University Health Centre - Arcadis IBI Group">
            <a:extLst>
              <a:ext uri="{FF2B5EF4-FFF2-40B4-BE49-F238E27FC236}">
                <a16:creationId xmlns:a16="http://schemas.microsoft.com/office/drawing/2014/main" id="{3AD7BA2F-A8BC-F18A-4FE2-D42A80DF08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72" b="5675"/>
          <a:stretch/>
        </p:blipFill>
        <p:spPr bwMode="auto">
          <a:xfrm>
            <a:off x="-14030" y="-1081791"/>
            <a:ext cx="12191980" cy="5044669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D77B6C05-AAF0-3C43-80A5-3ECB30A81ABA}"/>
              </a:ext>
            </a:extLst>
          </p:cNvPr>
          <p:cNvSpPr txBox="1"/>
          <p:nvPr/>
        </p:nvSpPr>
        <p:spPr>
          <a:xfrm>
            <a:off x="3771900" y="3495736"/>
            <a:ext cx="7485413" cy="3710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Julia V. Burnier, Ph.D.</a:t>
            </a:r>
            <a:br>
              <a:rPr lang="en-US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William Dawson Scholar</a:t>
            </a:r>
            <a:br>
              <a:rPr lang="en-US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Assistant Professor, Faculty of Medicine, McGill University</a:t>
            </a:r>
            <a:br>
              <a:rPr lang="en-US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Department of Oncology &amp; Department of Pathology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br>
              <a:rPr lang="en-US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Scientist, Cancer Research Program, </a:t>
            </a:r>
            <a:br>
              <a:rPr lang="en-US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Research Institute of the McGill University Health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Centre</a:t>
            </a:r>
            <a:r>
              <a:rPr lang="en-US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en-US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Associate member, Goodman Cancer Institute</a:t>
            </a:r>
            <a:br>
              <a:rPr lang="en-US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Director of the Liquid Biopsy Lab</a:t>
            </a:r>
            <a:br>
              <a:rPr lang="en-US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Lead of the Liquid Biopsy Unit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C83156-9251-8143-947D-70A099295A4C}"/>
              </a:ext>
            </a:extLst>
          </p:cNvPr>
          <p:cNvSpPr/>
          <p:nvPr/>
        </p:nvSpPr>
        <p:spPr>
          <a:xfrm>
            <a:off x="11232573" y="76200"/>
            <a:ext cx="945377" cy="12192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3" descr="MUHC logo.png">
            <a:extLst>
              <a:ext uri="{FF2B5EF4-FFF2-40B4-BE49-F238E27FC236}">
                <a16:creationId xmlns:a16="http://schemas.microsoft.com/office/drawing/2014/main" id="{9A36ABAA-D35D-C4A7-F8C1-BC36C9B3535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32573" y="5826502"/>
            <a:ext cx="767844" cy="931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McGill_Logo.png">
            <a:extLst>
              <a:ext uri="{FF2B5EF4-FFF2-40B4-BE49-F238E27FC236}">
                <a16:creationId xmlns:a16="http://schemas.microsoft.com/office/drawing/2014/main" id="{1BC17691-90A7-054C-4F56-9901454F981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98797" y="5845805"/>
            <a:ext cx="767844" cy="935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A0C474D-F129-07FA-75E0-9589421C2FA1}"/>
              </a:ext>
            </a:extLst>
          </p:cNvPr>
          <p:cNvSpPr txBox="1"/>
          <p:nvPr/>
        </p:nvSpPr>
        <p:spPr>
          <a:xfrm>
            <a:off x="0" y="6247772"/>
            <a:ext cx="31901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/>
              <a:t>ELBS</a:t>
            </a:r>
          </a:p>
          <a:p>
            <a:r>
              <a:rPr lang="en-US" sz="1600" b="1" i="1" dirty="0"/>
              <a:t>November 2024</a:t>
            </a:r>
          </a:p>
        </p:txBody>
      </p:sp>
    </p:spTree>
    <p:extLst>
      <p:ext uri="{BB962C8B-B14F-4D97-AF65-F5344CB8AC3E}">
        <p14:creationId xmlns:p14="http://schemas.microsoft.com/office/powerpoint/2010/main" val="19166280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>
          <a:extLst>
            <a:ext uri="{FF2B5EF4-FFF2-40B4-BE49-F238E27FC236}">
              <a16:creationId xmlns:a16="http://schemas.microsoft.com/office/drawing/2014/main" id="{90A612A9-7915-05FF-E793-980953ED69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1e6da05fb86_1_0">
            <a:extLst>
              <a:ext uri="{FF2B5EF4-FFF2-40B4-BE49-F238E27FC236}">
                <a16:creationId xmlns:a16="http://schemas.microsoft.com/office/drawing/2014/main" id="{C3FBA27C-1DFC-C19B-438F-E575AB907B9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36397" y="502020"/>
            <a:ext cx="5323715" cy="1642970"/>
          </a:xfrm>
          <a:prstGeom prst="rect">
            <a:avLst/>
          </a:prstGeom>
        </p:spPr>
        <p:txBody>
          <a:bodyPr spcFirstLastPara="1" lIns="91425" tIns="45700" rIns="91425" bIns="45700" anchor="b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rgbClr val="EDEDED"/>
              </a:buClr>
              <a:buSzPts val="5400"/>
              <a:buFont typeface="Corbel"/>
              <a:buNone/>
            </a:pPr>
            <a:r>
              <a:rPr lang="en-US" sz="4000"/>
              <a:t>The RI-MUHC</a:t>
            </a:r>
          </a:p>
        </p:txBody>
      </p:sp>
      <p:sp>
        <p:nvSpPr>
          <p:cNvPr id="163" name="Google Shape;153;g1e6da05fb86_1_0">
            <a:extLst>
              <a:ext uri="{FF2B5EF4-FFF2-40B4-BE49-F238E27FC236}">
                <a16:creationId xmlns:a16="http://schemas.microsoft.com/office/drawing/2014/main" id="{5040DF6B-20C2-09FE-E425-81B6583056E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80812" y="2228820"/>
            <a:ext cx="4270160" cy="3535083"/>
          </a:xfrm>
          <a:prstGeom prst="rect">
            <a:avLst/>
          </a:prstGeom>
        </p:spPr>
        <p:txBody>
          <a:bodyPr spcFirstLastPara="1" lIns="91425" tIns="45700" rIns="91425" bIns="45700" anchor="t" anchorCtr="0">
            <a:normAutofit/>
          </a:bodyPr>
          <a:lstStyle/>
          <a:p>
            <a:pPr marL="228600" lvl="0" indent="-253682" rtl="0">
              <a:spcBef>
                <a:spcPts val="0"/>
              </a:spcBef>
              <a:spcAft>
                <a:spcPts val="600"/>
              </a:spcAft>
              <a:buClr>
                <a:srgbClr val="EDEDED"/>
              </a:buClr>
              <a:buSzPts val="2800"/>
              <a:buChar char="•"/>
            </a:pPr>
            <a:r>
              <a:rPr lang="en-US" sz="2000" dirty="0"/>
              <a:t> Research arm of the </a:t>
            </a:r>
            <a:r>
              <a:rPr lang="en-US" sz="2000" b="1" dirty="0"/>
              <a:t>McGill University Health Centre (MUHC)</a:t>
            </a:r>
            <a:endParaRPr sz="2000" b="1" dirty="0"/>
          </a:p>
          <a:p>
            <a:pPr marL="228600" lvl="0" indent="-253682" rtl="0">
              <a:spcBef>
                <a:spcPts val="0"/>
              </a:spcBef>
              <a:spcAft>
                <a:spcPts val="600"/>
              </a:spcAft>
              <a:buClr>
                <a:srgbClr val="EDEDED"/>
              </a:buClr>
              <a:buSzPts val="2800"/>
              <a:buChar char="•"/>
            </a:pPr>
            <a:r>
              <a:rPr lang="en-US" sz="2000" dirty="0"/>
              <a:t> Affiliated with McGill University</a:t>
            </a:r>
            <a:endParaRPr sz="2000" dirty="0"/>
          </a:p>
          <a:p>
            <a:pPr marL="228600" lvl="0" indent="-253682" rtl="0">
              <a:spcBef>
                <a:spcPts val="0"/>
              </a:spcBef>
              <a:spcAft>
                <a:spcPts val="600"/>
              </a:spcAft>
              <a:buSzPts val="2800"/>
              <a:buChar char="•"/>
            </a:pPr>
            <a:r>
              <a:rPr lang="en-US" sz="2000" dirty="0"/>
              <a:t> 688 researchers</a:t>
            </a:r>
            <a:endParaRPr sz="2000" dirty="0"/>
          </a:p>
          <a:p>
            <a:pPr marL="228600" lvl="0" indent="-253682" rtl="0">
              <a:spcBef>
                <a:spcPts val="0"/>
              </a:spcBef>
              <a:spcAft>
                <a:spcPts val="600"/>
              </a:spcAft>
              <a:buSzPts val="2800"/>
              <a:buChar char="•"/>
            </a:pPr>
            <a:r>
              <a:rPr lang="en-US" sz="2000" dirty="0"/>
              <a:t> 1600 research trainees  </a:t>
            </a:r>
            <a:endParaRPr sz="2000" dirty="0"/>
          </a:p>
          <a:p>
            <a:pPr marL="228600" lvl="0" indent="-253682" rtl="0">
              <a:spcBef>
                <a:spcPts val="0"/>
              </a:spcBef>
              <a:spcAft>
                <a:spcPts val="600"/>
              </a:spcAft>
              <a:buSzPts val="2800"/>
              <a:buChar char="•"/>
            </a:pPr>
            <a:r>
              <a:rPr lang="en-US" sz="2000" dirty="0"/>
              <a:t> 1300 research staff</a:t>
            </a:r>
            <a:endParaRPr sz="2000" dirty="0"/>
          </a:p>
        </p:txBody>
      </p:sp>
      <p:pic>
        <p:nvPicPr>
          <p:cNvPr id="157" name="Google Shape;157;g1e6da05fb86_1_0">
            <a:extLst>
              <a:ext uri="{FF2B5EF4-FFF2-40B4-BE49-F238E27FC236}">
                <a16:creationId xmlns:a16="http://schemas.microsoft.com/office/drawing/2014/main" id="{B617034C-3BFE-EBF1-0ABF-E6F58AB4CDC3}"/>
              </a:ext>
            </a:extLst>
          </p:cNvPr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4716368" y="83830"/>
            <a:ext cx="7177829" cy="6857998"/>
          </a:xfrm>
          <a:prstGeom prst="rect">
            <a:avLst/>
          </a:prstGeom>
          <a:noFill/>
        </p:spPr>
      </p:pic>
      <p:pic>
        <p:nvPicPr>
          <p:cNvPr id="2" name="Picture 2" descr="McGill_Logo.png">
            <a:extLst>
              <a:ext uri="{FF2B5EF4-FFF2-40B4-BE49-F238E27FC236}">
                <a16:creationId xmlns:a16="http://schemas.microsoft.com/office/drawing/2014/main" id="{56A21DB5-83CB-FCF6-CE7C-A25F9090BE4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415" y="90958"/>
            <a:ext cx="526255" cy="641501"/>
          </a:xfrm>
          <a:prstGeom prst="rect">
            <a:avLst/>
          </a:prstGeom>
          <a:noFill/>
          <a:ln w="34925">
            <a:noFill/>
          </a:ln>
          <a:effectLst>
            <a:outerShdw blurRad="50800" dist="38100" dir="5400000" algn="tr" rotWithShape="0">
              <a:prstClr val="black">
                <a:alpha val="1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18CC376C-4B67-D919-4F57-F82455B30CC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046" t="2872" r="3906" b="3847"/>
          <a:stretch/>
        </p:blipFill>
        <p:spPr>
          <a:xfrm>
            <a:off x="11517284" y="90958"/>
            <a:ext cx="548385" cy="647788"/>
          </a:xfrm>
          <a:prstGeom prst="rect">
            <a:avLst/>
          </a:prstGeom>
          <a:noFill/>
          <a:ln w="34925">
            <a:noFill/>
          </a:ln>
          <a:effectLst>
            <a:outerShdw blurRad="50800" dist="38100" dir="5400000" algn="tr" rotWithShape="0">
              <a:prstClr val="black">
                <a:alpha val="10000"/>
              </a:prstClr>
            </a:outerShdw>
          </a:effec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F0A574AC-7605-54F1-4AFF-0D3F71C1C76E}"/>
              </a:ext>
            </a:extLst>
          </p:cNvPr>
          <p:cNvSpPr/>
          <p:nvPr/>
        </p:nvSpPr>
        <p:spPr>
          <a:xfrm>
            <a:off x="4630631" y="2243865"/>
            <a:ext cx="7349301" cy="638629"/>
          </a:xfrm>
          <a:prstGeom prst="ellipse">
            <a:avLst/>
          </a:prstGeom>
          <a:noFill/>
          <a:ln w="2222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Content Placeholder 45">
            <a:extLst>
              <a:ext uri="{FF2B5EF4-FFF2-40B4-BE49-F238E27FC236}">
                <a16:creationId xmlns:a16="http://schemas.microsoft.com/office/drawing/2014/main" id="{420F2988-ACF6-F8AA-653F-44B7D8B2CCBD}"/>
              </a:ext>
            </a:extLst>
          </p:cNvPr>
          <p:cNvSpPr txBox="1">
            <a:spLocks/>
          </p:cNvSpPr>
          <p:nvPr/>
        </p:nvSpPr>
        <p:spPr>
          <a:xfrm>
            <a:off x="0" y="4924641"/>
            <a:ext cx="4963604" cy="1621302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EDEDED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EDEDED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EDEDED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EDEDED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EDEDED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244602" indent="0">
              <a:lnSpc>
                <a:spcPts val="1440"/>
              </a:lnSpc>
              <a:buClr>
                <a:schemeClr val="tx1"/>
              </a:buClr>
              <a:buNone/>
              <a:defRPr/>
            </a:pP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orbel"/>
              </a:rPr>
              <a:t>Cancer Research Program</a:t>
            </a:r>
          </a:p>
          <a:p>
            <a:pPr marL="587502" indent="-342900">
              <a:lnSpc>
                <a:spcPts val="1440"/>
              </a:lnSpc>
              <a:buClr>
                <a:schemeClr val="tx1"/>
              </a:buClr>
              <a:buFont typeface="Wingdings" pitchFamily="2" charset="2"/>
              <a:buChar char="§"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orbel"/>
              </a:rPr>
              <a:t>100     Members (PIs)</a:t>
            </a:r>
          </a:p>
          <a:p>
            <a:pPr marL="587502" indent="-342900">
              <a:lnSpc>
                <a:spcPts val="1440"/>
              </a:lnSpc>
              <a:buClr>
                <a:schemeClr val="tx1"/>
              </a:buClr>
              <a:buFont typeface="Wingdings" pitchFamily="2" charset="2"/>
              <a:buChar char="§"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orbel"/>
              </a:rPr>
              <a:t>18       New early career investigators</a:t>
            </a:r>
          </a:p>
          <a:p>
            <a:pPr marL="587502" indent="-342900">
              <a:lnSpc>
                <a:spcPts val="1440"/>
              </a:lnSpc>
              <a:buClr>
                <a:schemeClr val="tx1"/>
              </a:buClr>
              <a:buFont typeface="Wingdings" pitchFamily="2" charset="2"/>
              <a:buChar char="§"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orbel"/>
              </a:rPr>
              <a:t>&gt;250   Trainees</a:t>
            </a:r>
          </a:p>
        </p:txBody>
      </p:sp>
    </p:spTree>
    <p:extLst>
      <p:ext uri="{BB962C8B-B14F-4D97-AF65-F5344CB8AC3E}">
        <p14:creationId xmlns:p14="http://schemas.microsoft.com/office/powerpoint/2010/main" val="3571780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540CE0-BF4C-28D4-B12A-A88D7F4253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Linked to the major treating hospital in the province of Québec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656F84-9058-CA1D-D07D-FA5F834B49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8" y="3069994"/>
            <a:ext cx="7610558" cy="3353060"/>
          </a:xfrm>
        </p:spPr>
        <p:txBody>
          <a:bodyPr/>
          <a:lstStyle/>
          <a:p>
            <a:r>
              <a:rPr lang="en-US" dirty="0"/>
              <a:t> 700,000 patient visits per year at the McGill University Health Centre</a:t>
            </a:r>
          </a:p>
          <a:p>
            <a:r>
              <a:rPr lang="en-US" dirty="0"/>
              <a:t>4,500 new cancer patients with 4,500 cancer surgeries, 22,000 chemotherapies and 42,000 radiotherapies</a:t>
            </a:r>
          </a:p>
          <a:p>
            <a:r>
              <a:rPr lang="en-US" dirty="0"/>
              <a:t>&gt;100 kidney transplantations alone</a:t>
            </a:r>
          </a:p>
          <a:p>
            <a:r>
              <a:rPr lang="en-US" dirty="0"/>
              <a:t>~3,000 babies born per year</a:t>
            </a:r>
          </a:p>
          <a:p>
            <a:r>
              <a:rPr lang="en-US" dirty="0"/>
              <a:t>&gt;1000 open heart surgeries</a:t>
            </a:r>
          </a:p>
          <a:p>
            <a:r>
              <a:rPr lang="en-US" dirty="0"/>
              <a:t>And so much more….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BCE2F39-17FC-BBD0-4930-35A2A7C442D2}"/>
              </a:ext>
            </a:extLst>
          </p:cNvPr>
          <p:cNvGrpSpPr/>
          <p:nvPr/>
        </p:nvGrpSpPr>
        <p:grpSpPr>
          <a:xfrm>
            <a:off x="3583478" y="776343"/>
            <a:ext cx="8117999" cy="2514361"/>
            <a:chOff x="3460814" y="148466"/>
            <a:chExt cx="8117999" cy="2514361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B84D2D0-3F1E-667F-2E68-E4497E46C3A2}"/>
                </a:ext>
              </a:extLst>
            </p:cNvPr>
            <p:cNvSpPr/>
            <p:nvPr/>
          </p:nvSpPr>
          <p:spPr>
            <a:xfrm>
              <a:off x="3460814" y="148466"/>
              <a:ext cx="1260000" cy="4930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orbel" panose="020B0503020204020204"/>
                  <a:ea typeface="+mn-ea"/>
                  <a:cs typeface="+mn-cs"/>
                </a:rPr>
                <a:t>Prenatal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0599FDC-D2A7-5892-8282-0BA06FF6937D}"/>
                </a:ext>
              </a:extLst>
            </p:cNvPr>
            <p:cNvSpPr/>
            <p:nvPr/>
          </p:nvSpPr>
          <p:spPr>
            <a:xfrm>
              <a:off x="6204014" y="148466"/>
              <a:ext cx="1260000" cy="4930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orbel" panose="020B0503020204020204"/>
                  <a:ea typeface="+mn-ea"/>
                  <a:cs typeface="+mn-cs"/>
                </a:rPr>
                <a:t>Toddler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B5C6A9A-D839-6CE5-1052-80570E3F8DBA}"/>
                </a:ext>
              </a:extLst>
            </p:cNvPr>
            <p:cNvSpPr/>
            <p:nvPr/>
          </p:nvSpPr>
          <p:spPr>
            <a:xfrm>
              <a:off x="4832414" y="148466"/>
              <a:ext cx="1260000" cy="4930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orbel" panose="020B0503020204020204"/>
                  <a:ea typeface="+mn-ea"/>
                  <a:cs typeface="+mn-cs"/>
                </a:rPr>
                <a:t>Infant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E95F2FD-D23D-4954-DB26-33F2C3D75E2B}"/>
                </a:ext>
              </a:extLst>
            </p:cNvPr>
            <p:cNvSpPr/>
            <p:nvPr/>
          </p:nvSpPr>
          <p:spPr>
            <a:xfrm>
              <a:off x="7575614" y="148466"/>
              <a:ext cx="1260000" cy="4930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orbel" panose="020B0503020204020204"/>
                  <a:ea typeface="+mn-ea"/>
                  <a:cs typeface="+mn-cs"/>
                </a:rPr>
                <a:t>Adolescent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7926526-7898-64D9-4BA9-BB5BE896E475}"/>
                </a:ext>
              </a:extLst>
            </p:cNvPr>
            <p:cNvSpPr/>
            <p:nvPr/>
          </p:nvSpPr>
          <p:spPr>
            <a:xfrm>
              <a:off x="10318813" y="148466"/>
              <a:ext cx="1260000" cy="4930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orbel" panose="020B0503020204020204"/>
                  <a:ea typeface="+mn-ea"/>
                  <a:cs typeface="+mn-cs"/>
                </a:rPr>
                <a:t>Old Age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C9C3B38-194D-AAB9-FE06-CAB61F1BA392}"/>
                </a:ext>
              </a:extLst>
            </p:cNvPr>
            <p:cNvSpPr/>
            <p:nvPr/>
          </p:nvSpPr>
          <p:spPr>
            <a:xfrm>
              <a:off x="8947214" y="148466"/>
              <a:ext cx="1260000" cy="4930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orbel" panose="020B0503020204020204"/>
                  <a:ea typeface="+mn-ea"/>
                  <a:cs typeface="+mn-cs"/>
                </a:rPr>
                <a:t>Adult</a:t>
              </a: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70EDE1D3-91B9-A254-4F35-4D02F52F962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574146" y="669505"/>
              <a:ext cx="783016" cy="1993322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EEB54F46-E0F1-38DB-5EE3-9F88630B313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202545" y="669505"/>
              <a:ext cx="749338" cy="1993322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02931E8C-0391-9E91-ADCA-09D21E3D9B1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904218" y="779763"/>
              <a:ext cx="602791" cy="1772806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67FE834A-B8E7-3DE0-3779-E0C9E61DE6C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30173" y="922059"/>
              <a:ext cx="996334" cy="1488214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DDBE00DC-1905-6949-0FB6-490A9E866BE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969922" y="1125108"/>
              <a:ext cx="931283" cy="1082117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98C7A371-31D8-9FE3-7B17-34DE6FB3673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695818" y="1112959"/>
              <a:ext cx="786972" cy="11064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363619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713" y="248038"/>
            <a:ext cx="11112183" cy="115920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Clinical liquid biopsy studies under the Burnier Lab (Cancer Research Program) since 2019 – </a:t>
            </a:r>
            <a:r>
              <a:rPr lang="en-US" sz="4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ctDNA</a:t>
            </a:r>
            <a:r>
              <a:rPr 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and EVs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2A0F74D-5797-413A-2724-4D79BD98D32C}"/>
              </a:ext>
            </a:extLst>
          </p:cNvPr>
          <p:cNvSpPr txBox="1"/>
          <p:nvPr/>
        </p:nvSpPr>
        <p:spPr>
          <a:xfrm>
            <a:off x="685519" y="1567041"/>
            <a:ext cx="10820958" cy="7679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~800 patients enrolled with ~3000 liquid biopsy samples</a:t>
            </a:r>
          </a:p>
        </p:txBody>
      </p:sp>
      <p:graphicFrame>
        <p:nvGraphicFramePr>
          <p:cNvPr id="40" name="Table 39">
            <a:extLst>
              <a:ext uri="{FF2B5EF4-FFF2-40B4-BE49-F238E27FC236}">
                <a16:creationId xmlns:a16="http://schemas.microsoft.com/office/drawing/2014/main" id="{6FD632A9-6FA5-3CC0-B540-5D6317015DF0}"/>
              </a:ext>
            </a:extLst>
          </p:cNvPr>
          <p:cNvGraphicFramePr>
            <a:graphicFrameLocks noGrp="1"/>
          </p:cNvGraphicFramePr>
          <p:nvPr/>
        </p:nvGraphicFramePr>
        <p:xfrm>
          <a:off x="-3" y="2435632"/>
          <a:ext cx="12191998" cy="4321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734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34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73494">
                  <a:extLst>
                    <a:ext uri="{9D8B030D-6E8A-4147-A177-3AD203B41FA5}">
                      <a16:colId xmlns:a16="http://schemas.microsoft.com/office/drawing/2014/main" val="3970864721"/>
                    </a:ext>
                  </a:extLst>
                </a:gridCol>
                <a:gridCol w="146433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9185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5513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349910">
                  <a:extLst>
                    <a:ext uri="{9D8B030D-6E8A-4147-A177-3AD203B41FA5}">
                      <a16:colId xmlns:a16="http://schemas.microsoft.com/office/drawing/2014/main" val="2658282102"/>
                    </a:ext>
                  </a:extLst>
                </a:gridCol>
                <a:gridCol w="1255139">
                  <a:extLst>
                    <a:ext uri="{9D8B030D-6E8A-4147-A177-3AD203B41FA5}">
                      <a16:colId xmlns:a16="http://schemas.microsoft.com/office/drawing/2014/main" val="4160491948"/>
                    </a:ext>
                  </a:extLst>
                </a:gridCol>
                <a:gridCol w="1255139">
                  <a:extLst>
                    <a:ext uri="{9D8B030D-6E8A-4147-A177-3AD203B41FA5}">
                      <a16:colId xmlns:a16="http://schemas.microsoft.com/office/drawing/2014/main" val="978792107"/>
                    </a:ext>
                  </a:extLst>
                </a:gridCol>
              </a:tblGrid>
              <a:tr h="687935">
                <a:tc>
                  <a:txBody>
                    <a:bodyPr/>
                    <a:lstStyle/>
                    <a:p>
                      <a:pPr algn="ctr"/>
                      <a:endParaRPr lang="en-US" sz="1600" b="1">
                        <a:solidFill>
                          <a:schemeClr val="tx1"/>
                        </a:solidFill>
                      </a:endParaRPr>
                    </a:p>
                  </a:txBody>
                  <a:tcPr marL="59878" marR="59878" marT="29940" marB="299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>
                      <a:solidFill>
                        <a:schemeClr val="accent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Head &amp; neck cancer</a:t>
                      </a:r>
                    </a:p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(n = 193 patients, 824 samples)</a:t>
                      </a:r>
                    </a:p>
                  </a:txBody>
                  <a:tcPr marL="59878" marR="59878" marT="29940" marB="299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>
                      <a:solidFill>
                        <a:schemeClr val="accent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Melanomas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(n = 110 patients, 232 samples)</a:t>
                      </a:r>
                    </a:p>
                  </a:txBody>
                  <a:tcPr marL="59878" marR="59878" marT="29940" marB="299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>
                      <a:solidFill>
                        <a:schemeClr val="accent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Esophageal cancer</a:t>
                      </a:r>
                    </a:p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(n = 49 patients, 214 samples)</a:t>
                      </a:r>
                    </a:p>
                  </a:txBody>
                  <a:tcPr marL="59878" marR="59878" marT="29940" marB="299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>
                      <a:solidFill>
                        <a:schemeClr val="accent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Cervical cancer</a:t>
                      </a:r>
                    </a:p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(n = 252 patients, 1146 samples) </a:t>
                      </a:r>
                    </a:p>
                  </a:txBody>
                  <a:tcPr marL="59878" marR="59878" marT="29940" marB="299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>
                      <a:solidFill>
                        <a:schemeClr val="accent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Lung cancer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(n = 25 patients, 59 samples)</a:t>
                      </a:r>
                    </a:p>
                  </a:txBody>
                  <a:tcPr marL="59878" marR="59878" marT="29940" marB="299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>
                      <a:solidFill>
                        <a:schemeClr val="accent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Breast Cancer</a:t>
                      </a:r>
                    </a:p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(n = 53 patients, 220 samples)</a:t>
                      </a:r>
                    </a:p>
                  </a:txBody>
                  <a:tcPr marL="59878" marR="59878" marT="29940" marB="299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>
                      <a:solidFill>
                        <a:schemeClr val="accent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Colorectal cancer</a:t>
                      </a:r>
                    </a:p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(N = 118 patients, 148 samples)</a:t>
                      </a:r>
                    </a:p>
                  </a:txBody>
                  <a:tcPr marL="59878" marR="59878" marT="29940" marB="299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>
                      <a:solidFill>
                        <a:schemeClr val="accent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Thyroid cancer</a:t>
                      </a:r>
                    </a:p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(REB approved)</a:t>
                      </a:r>
                    </a:p>
                  </a:txBody>
                  <a:tcPr marL="59878" marR="59878" marT="29940" marB="299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>
                      <a:solidFill>
                        <a:schemeClr val="accent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9226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Blood</a:t>
                      </a:r>
                    </a:p>
                  </a:txBody>
                  <a:tcPr marL="59878" marR="59878" marT="29940" marB="29940" anchor="ctr">
                    <a:lnL>
                      <a:noFill/>
                    </a:lnL>
                    <a:lnR>
                      <a:noFill/>
                    </a:lnR>
                    <a:lnT w="19050">
                      <a:solidFill>
                        <a:schemeClr val="accent1"/>
                      </a:solidFill>
                    </a:lnT>
                    <a:lnB w="3175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kern="1200">
                          <a:solidFill>
                            <a:schemeClr val="tx1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✓</a:t>
                      </a:r>
                    </a:p>
                  </a:txBody>
                  <a:tcPr marL="59878" marR="59878" marT="29940" marB="29940" anchor="ctr">
                    <a:lnL>
                      <a:noFill/>
                    </a:lnL>
                    <a:lnR>
                      <a:noFill/>
                    </a:lnR>
                    <a:lnT w="19050">
                      <a:solidFill>
                        <a:schemeClr val="accent1"/>
                      </a:solidFill>
                    </a:lnT>
                    <a:lnB w="3175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kern="1200">
                          <a:solidFill>
                            <a:schemeClr val="tx1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✓</a:t>
                      </a:r>
                    </a:p>
                  </a:txBody>
                  <a:tcPr marL="59878" marR="59878" marT="29940" marB="29940" anchor="ctr">
                    <a:lnL>
                      <a:noFill/>
                    </a:lnL>
                    <a:lnR>
                      <a:noFill/>
                    </a:lnR>
                    <a:lnT w="19050">
                      <a:solidFill>
                        <a:schemeClr val="accent1"/>
                      </a:solidFill>
                    </a:lnT>
                    <a:lnB w="3175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kern="1200">
                          <a:solidFill>
                            <a:schemeClr val="tx1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✓</a:t>
                      </a:r>
                    </a:p>
                  </a:txBody>
                  <a:tcPr marL="59878" marR="59878" marT="29940" marB="29940" anchor="ctr">
                    <a:lnL>
                      <a:noFill/>
                    </a:lnL>
                    <a:lnR>
                      <a:noFill/>
                    </a:lnR>
                    <a:lnT w="19050">
                      <a:solidFill>
                        <a:schemeClr val="accent1"/>
                      </a:solidFill>
                    </a:lnT>
                    <a:lnB w="3175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kern="1200">
                          <a:solidFill>
                            <a:schemeClr val="tx1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✓</a:t>
                      </a:r>
                    </a:p>
                  </a:txBody>
                  <a:tcPr marL="59878" marR="59878" marT="29940" marB="29940" anchor="ctr">
                    <a:lnL>
                      <a:noFill/>
                    </a:lnL>
                    <a:lnR>
                      <a:noFill/>
                    </a:lnR>
                    <a:lnT w="19050">
                      <a:solidFill>
                        <a:schemeClr val="accent1"/>
                      </a:solidFill>
                    </a:lnT>
                    <a:lnB w="3175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kern="1200">
                          <a:solidFill>
                            <a:schemeClr val="tx1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✓</a:t>
                      </a:r>
                    </a:p>
                  </a:txBody>
                  <a:tcPr marL="59878" marR="59878" marT="29940" marB="29940" anchor="ctr">
                    <a:lnL>
                      <a:noFill/>
                    </a:lnL>
                    <a:lnR>
                      <a:noFill/>
                    </a:lnR>
                    <a:lnT w="19050">
                      <a:solidFill>
                        <a:schemeClr val="accent1"/>
                      </a:solidFill>
                    </a:lnT>
                    <a:lnB w="3175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kern="1200">
                          <a:solidFill>
                            <a:schemeClr val="tx1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✓</a:t>
                      </a:r>
                    </a:p>
                  </a:txBody>
                  <a:tcPr marL="59878" marR="59878" marT="29940" marB="29940" anchor="ctr">
                    <a:lnL>
                      <a:noFill/>
                    </a:lnL>
                    <a:lnR>
                      <a:noFill/>
                    </a:lnR>
                    <a:lnT w="19050">
                      <a:solidFill>
                        <a:schemeClr val="accent1"/>
                      </a:solidFill>
                    </a:lnT>
                    <a:lnB w="3175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kern="1200">
                          <a:solidFill>
                            <a:schemeClr val="tx1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✓</a:t>
                      </a:r>
                    </a:p>
                  </a:txBody>
                  <a:tcPr marL="59878" marR="59878" marT="29940" marB="29940" anchor="ctr">
                    <a:lnL>
                      <a:noFill/>
                    </a:lnL>
                    <a:lnR>
                      <a:noFill/>
                    </a:lnR>
                    <a:lnT w="19050">
                      <a:solidFill>
                        <a:schemeClr val="accent1"/>
                      </a:solidFill>
                    </a:lnT>
                    <a:lnB w="3175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kern="1200">
                        <a:solidFill>
                          <a:schemeClr val="tx1"/>
                        </a:solidFill>
                        <a:latin typeface="+mn-lt"/>
                        <a:ea typeface="Zapf Dingbats"/>
                        <a:cs typeface="Zapf Dingbats"/>
                        <a:sym typeface="Zapf Dingbats"/>
                      </a:endParaRPr>
                    </a:p>
                  </a:txBody>
                  <a:tcPr marL="59878" marR="59878" marT="29940" marB="29940" anchor="ctr">
                    <a:lnL>
                      <a:noFill/>
                    </a:lnL>
                    <a:lnR>
                      <a:noFill/>
                    </a:lnR>
                    <a:lnT w="19050">
                      <a:solidFill>
                        <a:schemeClr val="accent1"/>
                      </a:solidFill>
                    </a:lnT>
                    <a:lnB w="3175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9226"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chemeClr val="tx1"/>
                          </a:solidFill>
                        </a:rPr>
                        <a:t>Urine</a:t>
                      </a:r>
                    </a:p>
                  </a:txBody>
                  <a:tcPr marL="59878" marR="59878" marT="29940" marB="29940" anchor="ctr">
                    <a:lnL>
                      <a:noFill/>
                    </a:lnL>
                    <a:lnR>
                      <a:noFill/>
                    </a:lnR>
                    <a:lnT w="3175">
                      <a:solidFill>
                        <a:schemeClr val="tx1"/>
                      </a:solidFill>
                    </a:lnT>
                    <a:lnB w="3175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9878" marR="59878" marT="29940" marB="29940" anchor="ctr">
                    <a:lnL>
                      <a:noFill/>
                    </a:lnL>
                    <a:lnR>
                      <a:noFill/>
                    </a:lnR>
                    <a:lnT w="3175">
                      <a:solidFill>
                        <a:schemeClr val="tx1"/>
                      </a:solidFill>
                    </a:lnT>
                    <a:lnB w="3175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59878" marR="59878" marT="29940" marB="29940" anchor="ctr">
                    <a:lnL>
                      <a:noFill/>
                    </a:lnL>
                    <a:lnR>
                      <a:noFill/>
                    </a:lnR>
                    <a:lnT w="3175">
                      <a:solidFill>
                        <a:schemeClr val="tx1"/>
                      </a:solidFill>
                    </a:lnT>
                    <a:lnB w="3175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59878" marR="59878" marT="29940" marB="29940" anchor="ctr">
                    <a:lnL>
                      <a:noFill/>
                    </a:lnL>
                    <a:lnR>
                      <a:noFill/>
                    </a:lnR>
                    <a:lnT w="3175">
                      <a:solidFill>
                        <a:schemeClr val="tx1"/>
                      </a:solidFill>
                    </a:lnT>
                    <a:lnB w="3175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kern="1200">
                          <a:solidFill>
                            <a:schemeClr val="tx1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✓</a:t>
                      </a:r>
                      <a:endParaRPr lang="en-US" sz="36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9878" marR="59878" marT="29940" marB="29940" anchor="ctr">
                    <a:lnL>
                      <a:noFill/>
                    </a:lnL>
                    <a:lnR>
                      <a:noFill/>
                    </a:lnR>
                    <a:lnT w="3175">
                      <a:solidFill>
                        <a:schemeClr val="tx1"/>
                      </a:solidFill>
                    </a:lnT>
                    <a:lnB w="3175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59878" marR="59878" marT="29940" marB="29940" anchor="ctr">
                    <a:lnL>
                      <a:noFill/>
                    </a:lnL>
                    <a:lnR>
                      <a:noFill/>
                    </a:lnR>
                    <a:lnT w="3175">
                      <a:solidFill>
                        <a:schemeClr val="tx1"/>
                      </a:solidFill>
                    </a:lnT>
                    <a:lnB w="3175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59878" marR="59878" marT="29940" marB="29940" anchor="ctr">
                    <a:lnL>
                      <a:noFill/>
                    </a:lnL>
                    <a:lnR>
                      <a:noFill/>
                    </a:lnR>
                    <a:lnT w="3175">
                      <a:solidFill>
                        <a:schemeClr val="tx1"/>
                      </a:solidFill>
                    </a:lnT>
                    <a:lnB w="3175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kern="1200">
                          <a:solidFill>
                            <a:schemeClr val="tx1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✓</a:t>
                      </a:r>
                      <a:endParaRPr lang="en-US" sz="36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9878" marR="59878" marT="29940" marB="29940" anchor="ctr">
                    <a:lnL>
                      <a:noFill/>
                    </a:lnL>
                    <a:lnR>
                      <a:noFill/>
                    </a:lnR>
                    <a:lnT w="3175">
                      <a:solidFill>
                        <a:schemeClr val="tx1"/>
                      </a:solidFill>
                    </a:lnT>
                    <a:lnB w="3175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6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9878" marR="59878" marT="29940" marB="29940" anchor="ctr">
                    <a:lnL>
                      <a:noFill/>
                    </a:lnL>
                    <a:lnR>
                      <a:noFill/>
                    </a:lnR>
                    <a:lnT w="3175">
                      <a:solidFill>
                        <a:schemeClr val="tx1"/>
                      </a:solidFill>
                    </a:lnT>
                    <a:lnB w="3175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9226"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chemeClr val="tx1"/>
                          </a:solidFill>
                        </a:rPr>
                        <a:t>Saliva</a:t>
                      </a:r>
                    </a:p>
                  </a:txBody>
                  <a:tcPr marL="59878" marR="59878" marT="29940" marB="29940" anchor="ctr">
                    <a:lnL>
                      <a:noFill/>
                    </a:lnL>
                    <a:lnR>
                      <a:noFill/>
                    </a:lnR>
                    <a:lnT w="3175">
                      <a:solidFill>
                        <a:schemeClr val="tx1"/>
                      </a:solidFill>
                    </a:lnT>
                    <a:lnB w="3175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kern="1200">
                          <a:solidFill>
                            <a:schemeClr val="tx1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✓</a:t>
                      </a:r>
                      <a:endParaRPr lang="en-US" sz="360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59878" marR="59878" marT="29940" marB="29940" anchor="ctr">
                    <a:lnL>
                      <a:noFill/>
                    </a:lnL>
                    <a:lnR>
                      <a:noFill/>
                    </a:lnR>
                    <a:lnT w="3175">
                      <a:solidFill>
                        <a:schemeClr val="tx1"/>
                      </a:solidFill>
                    </a:lnT>
                    <a:lnB w="3175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60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59878" marR="59878" marT="29940" marB="29940" anchor="ctr">
                    <a:lnL>
                      <a:noFill/>
                    </a:lnL>
                    <a:lnR>
                      <a:noFill/>
                    </a:lnR>
                    <a:lnT w="3175">
                      <a:solidFill>
                        <a:schemeClr val="tx1"/>
                      </a:solidFill>
                    </a:lnT>
                    <a:lnB w="3175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59878" marR="59878" marT="29940" marB="29940" anchor="ctr">
                    <a:lnL>
                      <a:noFill/>
                    </a:lnL>
                    <a:lnR>
                      <a:noFill/>
                    </a:lnR>
                    <a:lnT w="3175">
                      <a:solidFill>
                        <a:schemeClr val="tx1"/>
                      </a:solidFill>
                    </a:lnT>
                    <a:lnB w="3175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59878" marR="59878" marT="29940" marB="29940" anchor="ctr">
                    <a:lnL>
                      <a:noFill/>
                    </a:lnL>
                    <a:lnR>
                      <a:noFill/>
                    </a:lnR>
                    <a:lnT w="3175">
                      <a:solidFill>
                        <a:schemeClr val="tx1"/>
                      </a:solidFill>
                    </a:lnT>
                    <a:lnB w="3175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59878" marR="59878" marT="29940" marB="29940" anchor="ctr">
                    <a:lnL>
                      <a:noFill/>
                    </a:lnL>
                    <a:lnR>
                      <a:noFill/>
                    </a:lnR>
                    <a:lnT w="3175">
                      <a:solidFill>
                        <a:schemeClr val="tx1"/>
                      </a:solidFill>
                    </a:lnT>
                    <a:lnB w="3175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59878" marR="59878" marT="29940" marB="29940" anchor="ctr">
                    <a:lnL>
                      <a:noFill/>
                    </a:lnL>
                    <a:lnR>
                      <a:noFill/>
                    </a:lnR>
                    <a:lnT w="3175">
                      <a:solidFill>
                        <a:schemeClr val="tx1"/>
                      </a:solidFill>
                    </a:lnT>
                    <a:lnB w="3175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59878" marR="59878" marT="29940" marB="29940" anchor="ctr">
                    <a:lnL>
                      <a:noFill/>
                    </a:lnL>
                    <a:lnR>
                      <a:noFill/>
                    </a:lnR>
                    <a:lnT w="3175">
                      <a:solidFill>
                        <a:schemeClr val="tx1"/>
                      </a:solidFill>
                    </a:lnT>
                    <a:lnB w="3175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59878" marR="59878" marT="29940" marB="29940" anchor="ctr">
                    <a:lnL>
                      <a:noFill/>
                    </a:lnL>
                    <a:lnR>
                      <a:noFill/>
                    </a:lnR>
                    <a:lnT w="3175">
                      <a:solidFill>
                        <a:schemeClr val="tx1"/>
                      </a:solidFill>
                    </a:lnT>
                    <a:lnB w="3175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9226"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chemeClr val="tx1"/>
                          </a:solidFill>
                        </a:rPr>
                        <a:t>Vaginal fluid</a:t>
                      </a:r>
                    </a:p>
                  </a:txBody>
                  <a:tcPr marL="59878" marR="59878" marT="29940" marB="29940" anchor="ctr">
                    <a:lnL>
                      <a:noFill/>
                    </a:lnL>
                    <a:lnR>
                      <a:noFill/>
                    </a:lnR>
                    <a:lnT w="3175">
                      <a:solidFill>
                        <a:schemeClr val="tx1"/>
                      </a:solidFill>
                    </a:lnT>
                    <a:lnB w="3175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60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59878" marR="59878" marT="29940" marB="29940" anchor="ctr">
                    <a:lnL>
                      <a:noFill/>
                    </a:lnL>
                    <a:lnR>
                      <a:noFill/>
                    </a:lnR>
                    <a:lnT w="3175">
                      <a:solidFill>
                        <a:schemeClr val="tx1"/>
                      </a:solidFill>
                    </a:lnT>
                    <a:lnB w="3175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60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59878" marR="59878" marT="29940" marB="29940" anchor="ctr">
                    <a:lnL>
                      <a:noFill/>
                    </a:lnL>
                    <a:lnR>
                      <a:noFill/>
                    </a:lnR>
                    <a:lnT w="3175">
                      <a:solidFill>
                        <a:schemeClr val="tx1"/>
                      </a:solidFill>
                    </a:lnT>
                    <a:lnB w="3175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59878" marR="59878" marT="29940" marB="29940" anchor="ctr">
                    <a:lnL>
                      <a:noFill/>
                    </a:lnL>
                    <a:lnR>
                      <a:noFill/>
                    </a:lnR>
                    <a:lnT w="3175">
                      <a:solidFill>
                        <a:schemeClr val="tx1"/>
                      </a:solidFill>
                    </a:lnT>
                    <a:lnB w="3175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kern="1200">
                          <a:solidFill>
                            <a:schemeClr val="tx1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✓</a:t>
                      </a:r>
                      <a:endParaRPr lang="en-US" sz="36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9878" marR="59878" marT="29940" marB="29940" anchor="ctr">
                    <a:lnL>
                      <a:noFill/>
                    </a:lnL>
                    <a:lnR>
                      <a:noFill/>
                    </a:lnR>
                    <a:lnT w="3175">
                      <a:solidFill>
                        <a:schemeClr val="tx1"/>
                      </a:solidFill>
                    </a:lnT>
                    <a:lnB w="3175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59878" marR="59878" marT="29940" marB="29940" anchor="ctr">
                    <a:lnL>
                      <a:noFill/>
                    </a:lnL>
                    <a:lnR>
                      <a:noFill/>
                    </a:lnR>
                    <a:lnT w="3175">
                      <a:solidFill>
                        <a:schemeClr val="tx1"/>
                      </a:solidFill>
                    </a:lnT>
                    <a:lnB w="3175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59878" marR="59878" marT="29940" marB="29940" anchor="ctr">
                    <a:lnL>
                      <a:noFill/>
                    </a:lnL>
                    <a:lnR>
                      <a:noFill/>
                    </a:lnR>
                    <a:lnT w="3175">
                      <a:solidFill>
                        <a:schemeClr val="tx1"/>
                      </a:solidFill>
                    </a:lnT>
                    <a:lnB w="3175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59878" marR="59878" marT="29940" marB="29940" anchor="ctr">
                    <a:lnL>
                      <a:noFill/>
                    </a:lnL>
                    <a:lnR>
                      <a:noFill/>
                    </a:lnR>
                    <a:lnT w="3175">
                      <a:solidFill>
                        <a:schemeClr val="tx1"/>
                      </a:solidFill>
                    </a:lnT>
                    <a:lnB w="3175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59878" marR="59878" marT="29940" marB="29940" anchor="ctr">
                    <a:lnL>
                      <a:noFill/>
                    </a:lnL>
                    <a:lnR>
                      <a:noFill/>
                    </a:lnR>
                    <a:lnT w="3175">
                      <a:solidFill>
                        <a:schemeClr val="tx1"/>
                      </a:solidFill>
                    </a:lnT>
                    <a:lnB w="3175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60733294"/>
                  </a:ext>
                </a:extLst>
              </a:tr>
              <a:tr h="599226"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chemeClr val="tx1"/>
                          </a:solidFill>
                        </a:rPr>
                        <a:t>Aqueous/ vitreous</a:t>
                      </a:r>
                    </a:p>
                  </a:txBody>
                  <a:tcPr marL="59878" marR="59878" marT="29940" marB="29940" anchor="ctr">
                    <a:lnL>
                      <a:noFill/>
                    </a:lnL>
                    <a:lnR>
                      <a:noFill/>
                    </a:lnR>
                    <a:lnT w="3175">
                      <a:solidFill>
                        <a:schemeClr val="tx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6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9878" marR="59878" marT="29940" marB="29940" anchor="ctr">
                    <a:lnL>
                      <a:noFill/>
                    </a:lnL>
                    <a:lnR>
                      <a:noFill/>
                    </a:lnR>
                    <a:lnT w="3175">
                      <a:solidFill>
                        <a:schemeClr val="tx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kern="1200">
                          <a:solidFill>
                            <a:schemeClr val="tx1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✓</a:t>
                      </a:r>
                      <a:endParaRPr lang="en-US" sz="36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9878" marR="59878" marT="29940" marB="29940" anchor="ctr">
                    <a:lnL>
                      <a:noFill/>
                    </a:lnL>
                    <a:lnR>
                      <a:noFill/>
                    </a:lnR>
                    <a:lnT w="3175">
                      <a:solidFill>
                        <a:schemeClr val="tx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59878" marR="59878" marT="29940" marB="29940" anchor="ctr">
                    <a:lnL>
                      <a:noFill/>
                    </a:lnL>
                    <a:lnR>
                      <a:noFill/>
                    </a:lnR>
                    <a:lnT w="3175">
                      <a:solidFill>
                        <a:schemeClr val="tx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6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9878" marR="59878" marT="29940" marB="29940" anchor="ctr">
                    <a:lnL>
                      <a:noFill/>
                    </a:lnL>
                    <a:lnR>
                      <a:noFill/>
                    </a:lnR>
                    <a:lnT w="3175">
                      <a:solidFill>
                        <a:schemeClr val="tx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59878" marR="59878" marT="29940" marB="29940" anchor="ctr">
                    <a:lnL>
                      <a:noFill/>
                    </a:lnL>
                    <a:lnR>
                      <a:noFill/>
                    </a:lnR>
                    <a:lnT w="3175">
                      <a:solidFill>
                        <a:schemeClr val="tx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59878" marR="59878" marT="29940" marB="29940" anchor="ctr">
                    <a:lnL>
                      <a:noFill/>
                    </a:lnL>
                    <a:lnR>
                      <a:noFill/>
                    </a:lnR>
                    <a:lnT w="3175">
                      <a:solidFill>
                        <a:schemeClr val="tx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59878" marR="59878" marT="29940" marB="29940" anchor="ctr">
                    <a:lnL>
                      <a:noFill/>
                    </a:lnL>
                    <a:lnR>
                      <a:noFill/>
                    </a:lnR>
                    <a:lnT w="3175">
                      <a:solidFill>
                        <a:schemeClr val="tx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59878" marR="59878" marT="29940" marB="29940" anchor="ctr">
                    <a:lnL>
                      <a:noFill/>
                    </a:lnL>
                    <a:lnR>
                      <a:noFill/>
                    </a:lnR>
                    <a:lnT w="3175">
                      <a:solidFill>
                        <a:schemeClr val="tx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39322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77105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E8BDC9-1D0B-860B-7AA6-41CFD1174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en-US" sz="5400" dirty="0"/>
              <a:t>Two new Liquid Biopsy initiatives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D086F9D-87D9-438D-3923-B2C62FCD510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1447377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1886558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Frame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706</TotalTime>
  <Words>352</Words>
  <Application>Microsoft Macintosh PowerPoint</Application>
  <PresentationFormat>Widescreen</PresentationFormat>
  <Paragraphs>66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</vt:i4>
      </vt:variant>
    </vt:vector>
  </HeadingPairs>
  <TitlesOfParts>
    <vt:vector size="15" baseType="lpstr">
      <vt:lpstr>Aptos</vt:lpstr>
      <vt:lpstr>Arial</vt:lpstr>
      <vt:lpstr>Calibri</vt:lpstr>
      <vt:lpstr>Calibri Light</vt:lpstr>
      <vt:lpstr>Corbel</vt:lpstr>
      <vt:lpstr>Wingdings</vt:lpstr>
      <vt:lpstr>Wingdings 2</vt:lpstr>
      <vt:lpstr>1_Office Theme</vt:lpstr>
      <vt:lpstr>2_Office Theme</vt:lpstr>
      <vt:lpstr>Frame</vt:lpstr>
      <vt:lpstr>Research Institute of the  McGill University Health Centre</vt:lpstr>
      <vt:lpstr>The RI-MUHC</vt:lpstr>
      <vt:lpstr>Linked to the major treating hospital in the province of Québec</vt:lpstr>
      <vt:lpstr>Clinical liquid biopsy studies under the Burnier Lab (Cancer Research Program) since 2019 – ctDNA and EVs</vt:lpstr>
      <vt:lpstr>Two new Liquid Biopsy initiatives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Julia Valdemarin Burnier, Dr</dc:creator>
  <cp:lastModifiedBy>Julia Valdemarin Burnier, Dr</cp:lastModifiedBy>
  <cp:revision>6</cp:revision>
  <dcterms:created xsi:type="dcterms:W3CDTF">2024-11-23T22:32:35Z</dcterms:created>
  <dcterms:modified xsi:type="dcterms:W3CDTF">2024-11-26T12:23:29Z</dcterms:modified>
</cp:coreProperties>
</file>