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5" r:id="rId5"/>
    <p:sldId id="342" r:id="rId6"/>
    <p:sldId id="326" r:id="rId7"/>
    <p:sldId id="318" r:id="rId8"/>
    <p:sldId id="323" r:id="rId9"/>
    <p:sldId id="327" r:id="rId10"/>
    <p:sldId id="329" r:id="rId11"/>
    <p:sldId id="330" r:id="rId12"/>
    <p:sldId id="340" r:id="rId13"/>
    <p:sldId id="338" r:id="rId14"/>
    <p:sldId id="331" r:id="rId15"/>
    <p:sldId id="344" r:id="rId16"/>
    <p:sldId id="332" r:id="rId17"/>
    <p:sldId id="319" r:id="rId18"/>
    <p:sldId id="316" r:id="rId19"/>
    <p:sldId id="321" r:id="rId20"/>
    <p:sldId id="341" r:id="rId2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">
          <p15:clr>
            <a:srgbClr val="A4A3A4"/>
          </p15:clr>
        </p15:guide>
        <p15:guide id="2" orient="horz" pos="4122">
          <p15:clr>
            <a:srgbClr val="A4A3A4"/>
          </p15:clr>
        </p15:guide>
        <p15:guide id="3" orient="horz" pos="178">
          <p15:clr>
            <a:srgbClr val="A4A3A4"/>
          </p15:clr>
        </p15:guide>
        <p15:guide id="4" orient="horz" pos="538">
          <p15:clr>
            <a:srgbClr val="A4A3A4"/>
          </p15:clr>
        </p15:guide>
        <p15:guide id="5" orient="horz" pos="1620">
          <p15:clr>
            <a:srgbClr val="A4A3A4"/>
          </p15:clr>
        </p15:guide>
        <p15:guide id="6" orient="horz" pos="3009">
          <p15:clr>
            <a:srgbClr val="A4A3A4"/>
          </p15:clr>
        </p15:guide>
        <p15:guide id="7" orient="horz" pos="2350">
          <p15:clr>
            <a:srgbClr val="A4A3A4"/>
          </p15:clr>
        </p15:guide>
        <p15:guide id="8" pos="358">
          <p15:clr>
            <a:srgbClr val="A4A3A4"/>
          </p15:clr>
        </p15:guide>
        <p15:guide id="9" pos="5227">
          <p15:clr>
            <a:srgbClr val="A4A3A4"/>
          </p15:clr>
        </p15:guide>
        <p15:guide id="10" pos="631">
          <p15:clr>
            <a:srgbClr val="A4A3A4"/>
          </p15:clr>
        </p15:guide>
        <p15:guide id="11" pos="1542">
          <p15:clr>
            <a:srgbClr val="A4A3A4"/>
          </p15:clr>
        </p15:guide>
        <p15:guide id="12" pos="3681">
          <p15:clr>
            <a:srgbClr val="A4A3A4"/>
          </p15:clr>
        </p15:guide>
        <p15:guide id="13" pos="2052">
          <p15:clr>
            <a:srgbClr val="A4A3A4"/>
          </p15:clr>
        </p15:guide>
        <p15:guide id="14" pos="535">
          <p15:clr>
            <a:srgbClr val="A4A3A4"/>
          </p15:clr>
        </p15:guide>
        <p15:guide id="15" pos="2356">
          <p15:clr>
            <a:srgbClr val="A4A3A4"/>
          </p15:clr>
        </p15:guide>
        <p15:guide id="16" pos="5577">
          <p15:clr>
            <a:srgbClr val="A4A3A4"/>
          </p15:clr>
        </p15:guide>
        <p15:guide id="17" pos="947">
          <p15:clr>
            <a:srgbClr val="A4A3A4"/>
          </p15:clr>
        </p15:guide>
        <p15:guide id="18" pos="4687">
          <p15:clr>
            <a:srgbClr val="A4A3A4"/>
          </p15:clr>
        </p15:guide>
        <p15:guide id="19" pos="44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E6FF"/>
    <a:srgbClr val="B3DEF5"/>
    <a:srgbClr val="B3E5FE"/>
    <a:srgbClr val="111166"/>
    <a:srgbClr val="BEEAFF"/>
    <a:srgbClr val="B4E5FF"/>
    <a:srgbClr val="C8DFFF"/>
    <a:srgbClr val="B4D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Stijl, gemiddeld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8FB837D-C827-4EFA-A057-4D05807E0F7C}" styleName="Stijl, thema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5" autoAdjust="0"/>
    <p:restoredTop sz="93788" autoAdjust="0"/>
  </p:normalViewPr>
  <p:slideViewPr>
    <p:cSldViewPr snapToGrid="0" snapToObjects="1" showGuides="1">
      <p:cViewPr varScale="1">
        <p:scale>
          <a:sx n="122" d="100"/>
          <a:sy n="122" d="100"/>
        </p:scale>
        <p:origin x="1032" y="90"/>
      </p:cViewPr>
      <p:guideLst>
        <p:guide orient="horz" pos="235"/>
        <p:guide orient="horz" pos="4122"/>
        <p:guide orient="horz" pos="178"/>
        <p:guide orient="horz" pos="538"/>
        <p:guide orient="horz" pos="1620"/>
        <p:guide orient="horz" pos="3009"/>
        <p:guide orient="horz" pos="2350"/>
        <p:guide pos="358"/>
        <p:guide pos="5227"/>
        <p:guide pos="631"/>
        <p:guide pos="1542"/>
        <p:guide pos="3681"/>
        <p:guide pos="2052"/>
        <p:guide pos="535"/>
        <p:guide pos="2356"/>
        <p:guide pos="5577"/>
        <p:guide pos="947"/>
        <p:guide pos="4687"/>
        <p:guide pos="446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8638" y="153988"/>
            <a:ext cx="25146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1588" y="153988"/>
            <a:ext cx="25146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8638" y="8382000"/>
            <a:ext cx="25146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1588" y="8382000"/>
            <a:ext cx="25146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E8C5BD47-55D6-1344-B91F-7C24D2E19559}" type="slidenum">
              <a:rPr lang="en-GB"/>
              <a:pPr/>
              <a:t>‹#›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3746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8638" y="0"/>
            <a:ext cx="25146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1588" y="0"/>
            <a:ext cx="25146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8638" y="8528050"/>
            <a:ext cx="25146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1588" y="8528050"/>
            <a:ext cx="25146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92BE362E-78BA-324A-8038-5482DADFDF7D}" type="slidenum">
              <a:rPr lang="en-GB"/>
              <a:pPr/>
              <a:t>‹#›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512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1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134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3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057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4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16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5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638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6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025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7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114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14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695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15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8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E362E-78BA-324A-8038-5482DADFDF7D}" type="slidenum">
              <a:rPr lang="en-GB" smtClean="0"/>
              <a:pPr/>
              <a:t>16</a:t>
            </a:fld>
            <a:endParaRPr lang="en-GB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861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indel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304925" y="2780928"/>
            <a:ext cx="4527551" cy="34789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buFontTx/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nl-NL" noProof="0" dirty="0"/>
              <a:t>Subtitel</a:t>
            </a:r>
            <a:endParaRPr lang="en-GB" noProof="0" dirty="0"/>
          </a:p>
        </p:txBody>
      </p:sp>
      <p:pic>
        <p:nvPicPr>
          <p:cNvPr id="8" name="Afbeelding 7" descr="logo lumc_Fedra_PPT_20 mm NL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0838" y="285750"/>
            <a:ext cx="2293899" cy="576000"/>
          </a:xfrm>
          <a:prstGeom prst="rect">
            <a:avLst/>
          </a:prstGeom>
        </p:spPr>
      </p:pic>
      <p:pic>
        <p:nvPicPr>
          <p:cNvPr id="11" name="Afbeelding 10" descr="logo UL_RGB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9" y="5967675"/>
            <a:ext cx="495798" cy="576000"/>
          </a:xfrm>
          <a:prstGeom prst="rect">
            <a:avLst/>
          </a:prstGeom>
        </p:spPr>
      </p:pic>
      <p:sp>
        <p:nvSpPr>
          <p:cNvPr id="3" name="Rechthoek 2"/>
          <p:cNvSpPr/>
          <p:nvPr userDrawn="1"/>
        </p:nvSpPr>
        <p:spPr bwMode="auto">
          <a:xfrm>
            <a:off x="1146174" y="1431652"/>
            <a:ext cx="7997825" cy="1152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22388" y="1431450"/>
            <a:ext cx="7821570" cy="114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108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4" name="Rectangle 3"/>
          <p:cNvSpPr>
            <a:spLocks noGrp="1" noChangeArrowheads="1"/>
          </p:cNvSpPr>
          <p:nvPr>
            <p:ph idx="10" hasCustomPrompt="1"/>
          </p:nvPr>
        </p:nvSpPr>
        <p:spPr bwMode="auto">
          <a:xfrm>
            <a:off x="1304925" y="4433456"/>
            <a:ext cx="4530829" cy="41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 sz="2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3" name="Rectangle 3"/>
          <p:cNvSpPr>
            <a:spLocks noGrp="1" noChangeArrowheads="1"/>
          </p:cNvSpPr>
          <p:nvPr>
            <p:ph idx="11" hasCustomPrompt="1"/>
          </p:nvPr>
        </p:nvSpPr>
        <p:spPr bwMode="auto">
          <a:xfrm>
            <a:off x="1304925" y="4849092"/>
            <a:ext cx="4545117" cy="415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 sz="2000">
                <a:solidFill>
                  <a:schemeClr val="bg2"/>
                </a:solidFill>
              </a:defRPr>
            </a:lvl1pPr>
            <a:lvl2pPr marL="0" indent="0">
              <a:buFontTx/>
              <a:buNone/>
              <a:defRPr sz="1600"/>
            </a:lvl2pPr>
            <a:lvl3pPr marL="860425" indent="0">
              <a:buFontTx/>
              <a:buNone/>
              <a:defRPr/>
            </a:lvl3pPr>
            <a:lvl4pPr marL="1236662" indent="0">
              <a:buFontTx/>
              <a:buNone/>
              <a:defRPr/>
            </a:lvl4pPr>
            <a:lvl5pPr marL="1717675" indent="0">
              <a:buFontTx/>
              <a:buNone/>
              <a:defRPr/>
            </a:lvl5pPr>
          </a:lstStyle>
          <a:p>
            <a:pPr lvl="0"/>
            <a:r>
              <a:rPr lang="nl-NL" dirty="0"/>
              <a:t>Naam afdeling</a:t>
            </a:r>
            <a:endParaRPr lang="en-GB" dirty="0"/>
          </a:p>
        </p:txBody>
      </p:sp>
      <p:sp>
        <p:nvSpPr>
          <p:cNvPr id="19" name="Rectangle 3"/>
          <p:cNvSpPr>
            <a:spLocks noGrp="1" noChangeArrowheads="1"/>
          </p:cNvSpPr>
          <p:nvPr>
            <p:ph idx="12" hasCustomPrompt="1"/>
          </p:nvPr>
        </p:nvSpPr>
        <p:spPr bwMode="auto">
          <a:xfrm>
            <a:off x="1304924" y="5264727"/>
            <a:ext cx="4527551" cy="415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 sz="1800" b="0" i="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Plaats</a:t>
            </a:r>
            <a:endParaRPr lang="en-GB" dirty="0"/>
          </a:p>
        </p:txBody>
      </p:sp>
      <p:sp>
        <p:nvSpPr>
          <p:cNvPr id="26" name="Tijdelijke aanduiding voor afbeelding 2"/>
          <p:cNvSpPr>
            <a:spLocks noGrp="1"/>
          </p:cNvSpPr>
          <p:nvPr>
            <p:ph type="pic" idx="14"/>
          </p:nvPr>
        </p:nvSpPr>
        <p:spPr>
          <a:xfrm>
            <a:off x="5969102" y="2583652"/>
            <a:ext cx="2880000" cy="288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7" name="Rechthoek 16"/>
          <p:cNvSpPr/>
          <p:nvPr userDrawn="1"/>
        </p:nvSpPr>
        <p:spPr bwMode="auto">
          <a:xfrm>
            <a:off x="-2" y="2587351"/>
            <a:ext cx="1146175" cy="11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8" y="0"/>
            <a:ext cx="6524625" cy="854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26-nov-2024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38D43D-7D33-2F43-82C4-C7C0902068A2}" type="slidenum">
              <a:rPr lang="en-GB"/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0492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125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26-nov-2024</a:t>
            </a:r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A1B39C-8919-CF47-A161-B6BA50FD6A18}" type="slidenum">
              <a:rPr lang="en-GB"/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0492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1589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7" y="0"/>
            <a:ext cx="6524815" cy="854075"/>
          </a:xfrm>
        </p:spPr>
        <p:txBody>
          <a:bodyPr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66737" y="1135064"/>
            <a:ext cx="3008313" cy="511867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26-nov-2024</a:t>
            </a: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FAB8F7-6B6F-2642-9729-040657DB08FE}" type="slidenum">
              <a:rPr lang="en-GB"/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0492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3"/>
          </p:nvPr>
        </p:nvSpPr>
        <p:spPr bwMode="auto">
          <a:xfrm>
            <a:off x="3740150" y="1144588"/>
            <a:ext cx="5123557" cy="511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/>
            </a:lvl1pPr>
            <a:lvl2pPr marL="0">
              <a:defRPr/>
            </a:lvl2pPr>
            <a:lvl3pPr marL="360000">
              <a:defRPr/>
            </a:lvl3pPr>
            <a:lvl4pPr marL="720000">
              <a:defRPr/>
            </a:lvl4pPr>
            <a:lvl5pPr marL="1080000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43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4059" y="0"/>
            <a:ext cx="6507303" cy="854075"/>
          </a:xfrm>
        </p:spPr>
        <p:txBody>
          <a:bodyPr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66738" y="1144587"/>
            <a:ext cx="5040000" cy="511333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849938" y="1144588"/>
            <a:ext cx="3003550" cy="1289632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26-nov-2024</a:t>
            </a: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A0F4D9-DA5F-9846-8B97-D321E78C63B0}" type="slidenum">
              <a:rPr lang="en-GB"/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0492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1580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logo lumc_Fedra_PPT_20 mm NL.pd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0838" y="285750"/>
            <a:ext cx="2293899" cy="576000"/>
          </a:xfrm>
          <a:prstGeom prst="rect">
            <a:avLst/>
          </a:prstGeom>
        </p:spPr>
      </p:pic>
      <p:sp>
        <p:nvSpPr>
          <p:cNvPr id="13" name="Rechthoek 12"/>
          <p:cNvSpPr/>
          <p:nvPr userDrawn="1"/>
        </p:nvSpPr>
        <p:spPr bwMode="auto">
          <a:xfrm>
            <a:off x="-2" y="2587351"/>
            <a:ext cx="1146175" cy="11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19" name="Rechthoek 18"/>
          <p:cNvSpPr/>
          <p:nvPr userDrawn="1"/>
        </p:nvSpPr>
        <p:spPr bwMode="auto">
          <a:xfrm>
            <a:off x="1146174" y="1431651"/>
            <a:ext cx="7997825" cy="1155700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0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1323975" y="1431652"/>
            <a:ext cx="7524750" cy="11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spcCol="360000" anchor="t" anchorCtr="0" compatLnSpc="1">
            <a:prstTxWarp prst="textNoShape">
              <a:avLst/>
            </a:prstTxWarp>
          </a:bodyPr>
          <a:lstStyle>
            <a:lvl1pPr>
              <a:defRPr sz="2400" b="1" i="0">
                <a:solidFill>
                  <a:schemeClr val="bg2"/>
                </a:solidFill>
              </a:defRPr>
            </a:lvl1pPr>
          </a:lstStyle>
          <a:p>
            <a:pPr lvl="0"/>
            <a:r>
              <a:rPr lang="nl-NL" dirty="0"/>
              <a:t>Aftiteling en/of adres</a:t>
            </a:r>
          </a:p>
        </p:txBody>
      </p:sp>
      <p:pic>
        <p:nvPicPr>
          <p:cNvPr id="14" name="Afbeelding 13" descr="logo UL_RGB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9" y="5967675"/>
            <a:ext cx="495798" cy="576000"/>
          </a:xfrm>
          <a:prstGeom prst="rect">
            <a:avLst/>
          </a:prstGeom>
        </p:spPr>
      </p:pic>
      <p:sp>
        <p:nvSpPr>
          <p:cNvPr id="17" name="Tijdelijke aanduiding voor tekst 3"/>
          <p:cNvSpPr>
            <a:spLocks noGrp="1"/>
          </p:cNvSpPr>
          <p:nvPr>
            <p:ph type="body" sz="half" idx="10"/>
          </p:nvPr>
        </p:nvSpPr>
        <p:spPr>
          <a:xfrm>
            <a:off x="1323974" y="2839003"/>
            <a:ext cx="7524751" cy="3418922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003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indeling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66738" y="0"/>
            <a:ext cx="6524625" cy="854075"/>
          </a:xfrm>
        </p:spPr>
        <p:txBody>
          <a:bodyPr/>
          <a:lstStyle>
            <a:lvl1pPr>
              <a:defRPr cap="all"/>
            </a:lvl1pPr>
          </a:lstStyle>
          <a:p>
            <a:r>
              <a:rPr lang="nl-NL" dirty="0"/>
              <a:t>HOOFDSTUK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4"/>
          </p:nvPr>
        </p:nvSpPr>
        <p:spPr>
          <a:xfrm>
            <a:off x="5969102" y="2583652"/>
            <a:ext cx="2880000" cy="288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15"/>
          </p:nvPr>
        </p:nvSpPr>
        <p:spPr>
          <a:xfrm>
            <a:off x="566738" y="2583652"/>
            <a:ext cx="5283200" cy="3674274"/>
          </a:xfrm>
        </p:spPr>
        <p:txBody>
          <a:bodyPr/>
          <a:lstStyle>
            <a:lvl1pPr>
              <a:lnSpc>
                <a:spcPct val="100000"/>
              </a:lnSpc>
              <a:defRPr sz="5400" b="1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356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ofdstuk indeling met log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66738" y="0"/>
            <a:ext cx="6524625" cy="854075"/>
          </a:xfrm>
        </p:spPr>
        <p:txBody>
          <a:bodyPr/>
          <a:lstStyle>
            <a:lvl1pPr>
              <a:defRPr cap="all"/>
            </a:lvl1pPr>
          </a:lstStyle>
          <a:p>
            <a:r>
              <a:rPr lang="nl-NL" dirty="0"/>
              <a:t>HOOFDSTUK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jdelijke aanduiding voor afbeelding 2"/>
          <p:cNvSpPr>
            <a:spLocks noGrp="1"/>
          </p:cNvSpPr>
          <p:nvPr>
            <p:ph type="pic" idx="14"/>
          </p:nvPr>
        </p:nvSpPr>
        <p:spPr>
          <a:xfrm>
            <a:off x="5969102" y="2583652"/>
            <a:ext cx="2880000" cy="288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accent4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15"/>
          </p:nvPr>
        </p:nvSpPr>
        <p:spPr>
          <a:xfrm>
            <a:off x="566738" y="2583652"/>
            <a:ext cx="5283200" cy="3674274"/>
          </a:xfrm>
        </p:spPr>
        <p:txBody>
          <a:bodyPr/>
          <a:lstStyle>
            <a:lvl1pPr>
              <a:lnSpc>
                <a:spcPct val="100000"/>
              </a:lnSpc>
              <a:defRPr sz="5400" b="1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Afbeelding 8" descr="logo lumc_BLOKJES_PPT_20 mm NL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452" y="281518"/>
            <a:ext cx="5760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8" y="0"/>
            <a:ext cx="6524625" cy="854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66738" y="1144588"/>
            <a:ext cx="8291512" cy="5113338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50000" y="6553200"/>
            <a:ext cx="2508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66738" y="6553200"/>
            <a:ext cx="54239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306AC46-015F-6E44-B83A-36E79AEF535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0492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0306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 me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8" y="0"/>
            <a:ext cx="6524625" cy="854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66738" y="1144588"/>
            <a:ext cx="8291512" cy="5113338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50000" y="6553200"/>
            <a:ext cx="2508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66738" y="6553200"/>
            <a:ext cx="54239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306AC46-015F-6E44-B83A-36E79AEF535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0492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pic>
        <p:nvPicPr>
          <p:cNvPr id="8" name="Afbeelding 7" descr="logo lumc_BLOKJES_PPT_20 mm NL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452" y="281518"/>
            <a:ext cx="576000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71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 1 regel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/>
          <p:cNvSpPr>
            <a:spLocks noGrp="1"/>
          </p:cNvSpPr>
          <p:nvPr>
            <p:ph idx="1"/>
          </p:nvPr>
        </p:nvSpPr>
        <p:spPr>
          <a:xfrm>
            <a:off x="566738" y="760413"/>
            <a:ext cx="8291512" cy="5497513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8" y="0"/>
            <a:ext cx="6524625" cy="501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 bwMode="auto">
          <a:xfrm>
            <a:off x="0" y="6527800"/>
            <a:ext cx="9144000" cy="330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653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onder voett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Rechthoek 5"/>
          <p:cNvSpPr/>
          <p:nvPr userDrawn="1"/>
        </p:nvSpPr>
        <p:spPr bwMode="auto">
          <a:xfrm>
            <a:off x="0" y="6527800"/>
            <a:ext cx="9144000" cy="330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7" name="Tijdelijke aanduiding voor inhoud 2"/>
          <p:cNvSpPr>
            <a:spLocks noGrp="1"/>
          </p:cNvSpPr>
          <p:nvPr>
            <p:ph idx="1"/>
          </p:nvPr>
        </p:nvSpPr>
        <p:spPr>
          <a:xfrm>
            <a:off x="566738" y="1144587"/>
            <a:ext cx="8291512" cy="5373687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0354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8" y="0"/>
            <a:ext cx="6524625" cy="854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26-nov-2024</a:t>
            </a: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22A6F-56DC-804D-B355-6A0ECE94EB36}" type="slidenum">
              <a:rPr lang="en-GB"/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66738" y="1144588"/>
            <a:ext cx="4003675" cy="511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/>
            </a:lvl1pPr>
            <a:lvl2pPr marL="0">
              <a:defRPr/>
            </a:lvl2pPr>
            <a:lvl3pPr marL="360000">
              <a:defRPr/>
            </a:lvl3pPr>
            <a:lvl4pPr marL="720000">
              <a:defRPr/>
            </a:lvl4pPr>
            <a:lvl5pPr marL="1080000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idx="13"/>
          </p:nvPr>
        </p:nvSpPr>
        <p:spPr bwMode="auto">
          <a:xfrm>
            <a:off x="4860032" y="1144588"/>
            <a:ext cx="4003675" cy="511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FontTx/>
              <a:buNone/>
              <a:defRPr/>
            </a:lvl1pPr>
            <a:lvl2pPr marL="0">
              <a:defRPr/>
            </a:lvl2pPr>
            <a:lvl3pPr marL="360000">
              <a:defRPr/>
            </a:lvl3pPr>
            <a:lvl4pPr marL="720000">
              <a:defRPr/>
            </a:lvl4pPr>
            <a:lvl5pPr marL="1080000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0492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18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66738" y="1135063"/>
            <a:ext cx="4003675" cy="846453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66737" y="2174875"/>
            <a:ext cx="4003676" cy="40830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852988" y="1135063"/>
            <a:ext cx="4004630" cy="846453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852988" y="2174875"/>
            <a:ext cx="4004630" cy="40830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26-nov-2024</a:t>
            </a:r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47059-C838-D544-AA3A-A342CC408355}" type="slidenum">
              <a:rPr lang="en-GB"/>
              <a:pPr/>
              <a:t>‹#›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7" y="0"/>
            <a:ext cx="6558531" cy="8540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130492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03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 bwMode="auto">
          <a:xfrm>
            <a:off x="8002588" y="6553200"/>
            <a:ext cx="114141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11" name="Rechthoek 10"/>
          <p:cNvSpPr/>
          <p:nvPr userDrawn="1"/>
        </p:nvSpPr>
        <p:spPr bwMode="auto">
          <a:xfrm>
            <a:off x="1143000" y="6553200"/>
            <a:ext cx="6859588" cy="3048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12" name="Rechthoek 11"/>
          <p:cNvSpPr/>
          <p:nvPr userDrawn="1"/>
        </p:nvSpPr>
        <p:spPr bwMode="auto">
          <a:xfrm>
            <a:off x="0" y="6553200"/>
            <a:ext cx="1143000" cy="30480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13" name="Rechthoek 12"/>
          <p:cNvSpPr/>
          <p:nvPr userDrawn="1"/>
        </p:nvSpPr>
        <p:spPr bwMode="auto">
          <a:xfrm>
            <a:off x="6861176" y="6553200"/>
            <a:ext cx="1141412" cy="304800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144588"/>
            <a:ext cx="8291512" cy="511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2588" y="6553200"/>
            <a:ext cx="8556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98575" y="6553200"/>
            <a:ext cx="4708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66738" y="6553200"/>
            <a:ext cx="54239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306AC46-015F-6E44-B83A-36E79AEF535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66738" y="0"/>
            <a:ext cx="652462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72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  <a:endParaRPr lang="en-GB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0" r:id="rId4"/>
    <p:sldLayoutId id="2147483663" r:id="rId5"/>
    <p:sldLayoutId id="2147483662" r:id="rId6"/>
    <p:sldLayoutId id="214748366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</p:sldLayoutIdLst>
  <p:hf hdr="0"/>
  <p:txStyles>
    <p:titleStyle>
      <a:lvl1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400" b="1" i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i="1">
          <a:solidFill>
            <a:schemeClr val="tx2"/>
          </a:solidFill>
          <a:latin typeface="Times" charset="0"/>
          <a:ea typeface="ＭＳ Ｐゴシック" charset="0"/>
        </a:defRPr>
      </a:lvl2pPr>
      <a:lvl3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i="1">
          <a:solidFill>
            <a:schemeClr val="tx2"/>
          </a:solidFill>
          <a:latin typeface="Times" charset="0"/>
          <a:ea typeface="ＭＳ Ｐゴシック" charset="0"/>
        </a:defRPr>
      </a:lvl3pPr>
      <a:lvl4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i="1">
          <a:solidFill>
            <a:schemeClr val="tx2"/>
          </a:solidFill>
          <a:latin typeface="Times" charset="0"/>
          <a:ea typeface="ＭＳ Ｐゴシック" charset="0"/>
        </a:defRPr>
      </a:lvl4pPr>
      <a:lvl5pPr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i="1">
          <a:solidFill>
            <a:schemeClr val="tx2"/>
          </a:solidFill>
          <a:latin typeface="Times" charset="0"/>
          <a:ea typeface="ＭＳ Ｐゴシック" charset="0"/>
        </a:defRPr>
      </a:lvl5pPr>
      <a:lvl6pPr marL="4572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i="1">
          <a:solidFill>
            <a:schemeClr val="tx2"/>
          </a:solidFill>
          <a:latin typeface="Times" charset="0"/>
          <a:ea typeface="ＭＳ Ｐゴシック" charset="0"/>
        </a:defRPr>
      </a:lvl6pPr>
      <a:lvl7pPr marL="9144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i="1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i="1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l" rtl="0" eaLnBrk="1" fontAlgn="base" hangingPunct="1">
        <a:lnSpc>
          <a:spcPct val="96000"/>
        </a:lnSpc>
        <a:spcBef>
          <a:spcPct val="0"/>
        </a:spcBef>
        <a:spcAft>
          <a:spcPct val="0"/>
        </a:spcAft>
        <a:defRPr sz="2600" i="1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0" indent="0" algn="l" rtl="0" eaLnBrk="1" fontAlgn="base" hangingPunct="1">
        <a:lnSpc>
          <a:spcPct val="120000"/>
        </a:lnSpc>
        <a:spcBef>
          <a:spcPts val="0"/>
        </a:spcBef>
        <a:spcAft>
          <a:spcPct val="0"/>
        </a:spcAft>
        <a:buFontTx/>
        <a:buNone/>
        <a:defRPr sz="2000">
          <a:solidFill>
            <a:schemeClr val="accent6"/>
          </a:solidFill>
          <a:latin typeface="+mn-lt"/>
          <a:ea typeface="+mn-ea"/>
          <a:cs typeface="+mn-cs"/>
        </a:defRPr>
      </a:lvl1pPr>
      <a:lvl2pPr marL="0" indent="-187325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chemeClr val="accent6"/>
          </a:solidFill>
          <a:latin typeface="+mn-lt"/>
          <a:ea typeface="+mn-ea"/>
        </a:defRPr>
      </a:lvl2pPr>
      <a:lvl3pPr marL="360000" indent="-185738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Times" charset="0"/>
        <a:buChar char="•"/>
        <a:defRPr>
          <a:solidFill>
            <a:schemeClr val="accent6"/>
          </a:solidFill>
          <a:latin typeface="+mn-lt"/>
          <a:ea typeface="+mn-ea"/>
        </a:defRPr>
      </a:lvl3pPr>
      <a:lvl4pPr marL="720000" indent="-195263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Times" charset="0"/>
        <a:buChar char="•"/>
        <a:defRPr sz="1800">
          <a:solidFill>
            <a:schemeClr val="accent6"/>
          </a:solidFill>
          <a:latin typeface="+mn-lt"/>
          <a:ea typeface="+mn-ea"/>
        </a:defRPr>
      </a:lvl4pPr>
      <a:lvl5pPr marL="1080000" indent="-192088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Times" charset="0"/>
        <a:buChar char="•"/>
        <a:defRPr sz="1800">
          <a:solidFill>
            <a:schemeClr val="accent6"/>
          </a:solidFill>
          <a:latin typeface="+mn-lt"/>
          <a:ea typeface="+mn-ea"/>
        </a:defRPr>
      </a:lvl5pPr>
      <a:lvl6pPr marL="2366963" indent="-192088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6pPr>
      <a:lvl7pPr marL="2824163" indent="-192088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7pPr>
      <a:lvl8pPr marL="3281363" indent="-192088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8pPr>
      <a:lvl9pPr marL="3738563" indent="-192088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cid:2985cbb9-090f-416c-bc62-c0c5df142ab4@eurprd07.prod.outlook.com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url?sa=i&amp;rct=j&amp;q=&amp;source=images&amp;cd=&amp;cad=rja&amp;docid=WcODJapexJW1LM&amp;tbnid=0RvCXvUJ_XoaNM:&amp;ved=0CAUQjRw&amp;url=http://www.brughoektumor.nl/html/sites/ziekenhuis.htm&amp;ei=5TuwUc3_B6iw0AX-woGICQ&amp;bvm=bv.47534661,d.d2k&amp;psig=AFQjCNH_R77BcKQK5gut4EtUaGH2_1MESA&amp;ust=137059055645459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1304925" y="2780928"/>
            <a:ext cx="4908306" cy="347890"/>
          </a:xfrm>
        </p:spPr>
        <p:txBody>
          <a:bodyPr/>
          <a:lstStyle/>
          <a:p>
            <a:r>
              <a:rPr lang="nl-NL" dirty="0" err="1"/>
              <a:t>Early</a:t>
            </a:r>
            <a:r>
              <a:rPr lang="nl-NL" dirty="0"/>
              <a:t> </a:t>
            </a:r>
            <a:r>
              <a:rPr lang="nl-NL" dirty="0" err="1"/>
              <a:t>detection</a:t>
            </a:r>
            <a:r>
              <a:rPr lang="nl-NL" dirty="0"/>
              <a:t> of </a:t>
            </a:r>
            <a:r>
              <a:rPr lang="nl-NL" dirty="0" err="1"/>
              <a:t>breast</a:t>
            </a:r>
            <a:r>
              <a:rPr lang="nl-NL" dirty="0"/>
              <a:t> </a:t>
            </a:r>
            <a:r>
              <a:rPr lang="nl-NL" dirty="0" err="1"/>
              <a:t>cancer</a:t>
            </a:r>
            <a:r>
              <a:rPr lang="nl-NL" dirty="0"/>
              <a:t> in high-risk </a:t>
            </a:r>
            <a:r>
              <a:rPr lang="nl-NL" dirty="0" err="1"/>
              <a:t>women</a:t>
            </a:r>
            <a:r>
              <a:rPr lang="nl-NL" dirty="0"/>
              <a:t> </a:t>
            </a:r>
            <a:r>
              <a:rPr lang="nl-NL" dirty="0" err="1"/>
              <a:t>using</a:t>
            </a:r>
            <a:r>
              <a:rPr lang="nl-NL" dirty="0"/>
              <a:t> serum-</a:t>
            </a:r>
            <a:r>
              <a:rPr lang="nl-NL" dirty="0" err="1"/>
              <a:t>based</a:t>
            </a:r>
            <a:r>
              <a:rPr lang="nl-NL" dirty="0"/>
              <a:t> proteins</a:t>
            </a:r>
            <a:endParaRPr lang="en-GB" dirty="0"/>
          </a:p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322430" y="1398395"/>
            <a:ext cx="7821570" cy="522396"/>
          </a:xfrm>
        </p:spPr>
        <p:txBody>
          <a:bodyPr/>
          <a:lstStyle/>
          <a:p>
            <a:r>
              <a:rPr lang="en-US" sz="4400" dirty="0"/>
              <a:t>TESTBREAST study</a:t>
            </a:r>
            <a:br>
              <a:rPr lang="en-US" dirty="0"/>
            </a:br>
            <a:r>
              <a:rPr lang="en-US" dirty="0"/>
              <a:t>Trial Early Serum Test </a:t>
            </a:r>
            <a:r>
              <a:rPr lang="en-US" dirty="0" err="1"/>
              <a:t>BREASTcancer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0"/>
          </p:nvPr>
        </p:nvSpPr>
        <p:spPr>
          <a:xfrm>
            <a:off x="1304925" y="4176268"/>
            <a:ext cx="4530829" cy="966338"/>
          </a:xfrm>
        </p:spPr>
        <p:txBody>
          <a:bodyPr/>
          <a:lstStyle/>
          <a:p>
            <a:r>
              <a:rPr lang="en-US" sz="1600" b="1" dirty="0"/>
              <a:t>Layla Andour, PhD Candidate</a:t>
            </a:r>
          </a:p>
          <a:p>
            <a:r>
              <a:rPr lang="en-US" sz="1600" b="1" dirty="0"/>
              <a:t>Dr. W.E. Mesker, associate professor</a:t>
            </a:r>
          </a:p>
          <a:p>
            <a:r>
              <a:rPr lang="en-US" sz="1600" b="1" dirty="0"/>
              <a:t>Prof. dr. R.A.E.M. Tollenaar</a:t>
            </a:r>
            <a:endParaRPr lang="en-US" sz="1600" dirty="0"/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1"/>
          </p:nvPr>
        </p:nvSpPr>
        <p:spPr>
          <a:xfrm>
            <a:off x="1304925" y="5126357"/>
            <a:ext cx="4545117" cy="415635"/>
          </a:xfrm>
        </p:spPr>
        <p:txBody>
          <a:bodyPr/>
          <a:lstStyle/>
          <a:p>
            <a:r>
              <a:rPr lang="en-US" dirty="0"/>
              <a:t>Department of Surgery</a:t>
            </a:r>
            <a:endParaRPr lang="nl-NL" dirty="0"/>
          </a:p>
        </p:txBody>
      </p:sp>
      <p:sp>
        <p:nvSpPr>
          <p:cNvPr id="11" name="Tijdelijke aanduiding voor inhoud 10"/>
          <p:cNvSpPr>
            <a:spLocks noGrp="1"/>
          </p:cNvSpPr>
          <p:nvPr>
            <p:ph idx="12"/>
          </p:nvPr>
        </p:nvSpPr>
        <p:spPr>
          <a:xfrm>
            <a:off x="1304925" y="6044044"/>
            <a:ext cx="4527551" cy="415635"/>
          </a:xfrm>
        </p:spPr>
        <p:txBody>
          <a:bodyPr/>
          <a:lstStyle/>
          <a:p>
            <a:r>
              <a:rPr lang="en-US" dirty="0"/>
              <a:t>Leiden University medical center</a:t>
            </a:r>
            <a:endParaRPr lang="nl-NL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AD8B7A-E02D-4CB4-A42C-1BC6092B4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735" y="2585181"/>
            <a:ext cx="26955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60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15333-4158-30F5-F358-0E2668DF1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cohort: breast cancer patients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FA1B0F-B41B-1165-ECF5-E2C8591BDA9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7212D6-69FF-12C9-016C-F0B764A04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4FB5347-847B-AD77-6294-53A8A558A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200E58A-5368-D42F-6AEF-5836BCCF8D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" t="1710" r="2780" b="50165"/>
          <a:stretch/>
        </p:blipFill>
        <p:spPr bwMode="auto">
          <a:xfrm>
            <a:off x="566738" y="881578"/>
            <a:ext cx="7793039" cy="22767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2A73D36-19C6-6966-E8C7-059104B722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" t="49933" r="2780" b="1671"/>
          <a:stretch/>
        </p:blipFill>
        <p:spPr bwMode="auto">
          <a:xfrm>
            <a:off x="661628" y="3742571"/>
            <a:ext cx="7603257" cy="2233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0BD0437D-389A-6967-A842-C15EC0896381}"/>
              </a:ext>
            </a:extLst>
          </p:cNvPr>
          <p:cNvSpPr txBox="1"/>
          <p:nvPr/>
        </p:nvSpPr>
        <p:spPr>
          <a:xfrm>
            <a:off x="960120" y="3215600"/>
            <a:ext cx="77044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+mj-lt"/>
              </a:rPr>
              <a:t>TESTBREAST cohort	 </a:t>
            </a:r>
            <a:r>
              <a:rPr lang="en-US" sz="1100" dirty="0">
                <a:solidFill>
                  <a:schemeClr val="accent6"/>
                </a:solidFill>
                <a:latin typeface="+mj-lt"/>
              </a:rPr>
              <a:t>(n = 100)</a:t>
            </a:r>
            <a:r>
              <a:rPr lang="en-US" sz="1800" dirty="0">
                <a:solidFill>
                  <a:schemeClr val="accent6"/>
                </a:solidFill>
                <a:latin typeface="+mj-lt"/>
              </a:rPr>
              <a:t>		National registry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4C5F2B2-A640-8542-2F45-3A10023BBD08}"/>
              </a:ext>
            </a:extLst>
          </p:cNvPr>
          <p:cNvSpPr txBox="1"/>
          <p:nvPr/>
        </p:nvSpPr>
        <p:spPr>
          <a:xfrm>
            <a:off x="960120" y="6032659"/>
            <a:ext cx="77044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+mj-lt"/>
              </a:rPr>
              <a:t>Familial predisposition </a:t>
            </a:r>
            <a:r>
              <a:rPr lang="en-US" sz="1000" dirty="0">
                <a:solidFill>
                  <a:schemeClr val="accent6"/>
                </a:solidFill>
                <a:latin typeface="+mj-lt"/>
              </a:rPr>
              <a:t>(n = 24) </a:t>
            </a:r>
            <a:r>
              <a:rPr lang="en-US" sz="1800" dirty="0">
                <a:solidFill>
                  <a:schemeClr val="accent6"/>
                </a:solidFill>
                <a:latin typeface="+mj-lt"/>
              </a:rPr>
              <a:t>		Pathogenic variant </a:t>
            </a:r>
            <a:r>
              <a:rPr lang="en-US" sz="1000" dirty="0">
                <a:solidFill>
                  <a:schemeClr val="accent6"/>
                </a:solidFill>
                <a:latin typeface="+mj-lt"/>
              </a:rPr>
              <a:t>(n = 76)  </a:t>
            </a:r>
            <a:endParaRPr lang="en-US" sz="18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F4DFEEDD-48F8-4970-32BA-EFC14F7A0B14}"/>
              </a:ext>
            </a:extLst>
          </p:cNvPr>
          <p:cNvSpPr txBox="1"/>
          <p:nvPr/>
        </p:nvSpPr>
        <p:spPr>
          <a:xfrm>
            <a:off x="1607820" y="3528710"/>
            <a:ext cx="289560" cy="3152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3A567DD-9AC5-F913-66F5-D7A3ADE14F51}"/>
              </a:ext>
            </a:extLst>
          </p:cNvPr>
          <p:cNvSpPr txBox="1"/>
          <p:nvPr/>
        </p:nvSpPr>
        <p:spPr>
          <a:xfrm>
            <a:off x="5280660" y="3547092"/>
            <a:ext cx="289560" cy="3152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316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15333-4158-30F5-F358-0E2668DF1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cohort: BRCA patients 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FA1B0F-B41B-1165-ECF5-E2C8591BDA9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7212D6-69FF-12C9-016C-F0B764A04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4FB5347-847B-AD77-6294-53A8A558A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8" descr="A pink pie chart with a white center&#10;&#10;Description automatically generated">
            <a:extLst>
              <a:ext uri="{FF2B5EF4-FFF2-40B4-BE49-F238E27FC236}">
                <a16:creationId xmlns:a16="http://schemas.microsoft.com/office/drawing/2014/main" id="{026D9465-2744-1C19-190A-5D12A52409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21"/>
          <a:stretch/>
        </p:blipFill>
        <p:spPr>
          <a:xfrm>
            <a:off x="1023485" y="1175703"/>
            <a:ext cx="7097030" cy="2725737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358BBCF-B038-19E1-47F8-4C4AC939D2F7}"/>
              </a:ext>
            </a:extLst>
          </p:cNvPr>
          <p:cNvSpPr txBox="1"/>
          <p:nvPr/>
        </p:nvSpPr>
        <p:spPr>
          <a:xfrm>
            <a:off x="1457825" y="3922118"/>
            <a:ext cx="59515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+mj-lt"/>
              </a:rPr>
              <a:t>BRCA1 mutation </a:t>
            </a:r>
            <a:r>
              <a:rPr lang="en-US" sz="1000" dirty="0">
                <a:solidFill>
                  <a:schemeClr val="accent6"/>
                </a:solidFill>
                <a:latin typeface="+mj-lt"/>
              </a:rPr>
              <a:t>(n = 47)</a:t>
            </a:r>
            <a:r>
              <a:rPr lang="en-US" sz="1800" dirty="0">
                <a:solidFill>
                  <a:schemeClr val="accent6"/>
                </a:solidFill>
                <a:latin typeface="+mj-lt"/>
              </a:rPr>
              <a:t>	BRCA2 mutation </a:t>
            </a:r>
            <a:r>
              <a:rPr lang="en-US" sz="1000" dirty="0">
                <a:solidFill>
                  <a:schemeClr val="accent6"/>
                </a:solidFill>
                <a:latin typeface="+mj-lt"/>
              </a:rPr>
              <a:t>(n = 29)  </a:t>
            </a:r>
          </a:p>
        </p:txBody>
      </p:sp>
    </p:spTree>
    <p:extLst>
      <p:ext uri="{BB962C8B-B14F-4D97-AF65-F5344CB8AC3E}">
        <p14:creationId xmlns:p14="http://schemas.microsoft.com/office/powerpoint/2010/main" val="1005872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E0A65F-57E9-2AF0-5A82-B6B85FC64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TESTBREAST patients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A50744-4FE6-7851-850D-FF4B68B34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Younger at moment of diagnosis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Aggressive subtype (TNBC)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Early stage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Emphasize the importance of early detection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71C390-741B-4E84-A1C2-8B6B3984024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B85BEB1-E1DD-AD09-430D-51D0A29BF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53B64B9-40DF-DD5C-0504-E841539F8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6192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CFB220-BDA2-0753-F7CA-81CB8B543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Analyses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DB7789-334F-CFA0-9C3E-A6C8AE55E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cs typeface="+mn-cs"/>
              </a:rPr>
              <a:t>First analyses finished</a:t>
            </a:r>
          </a:p>
          <a:p>
            <a:pPr marL="702900" lvl="3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Collaboration Erasmus MC (NL)</a:t>
            </a:r>
          </a:p>
          <a:p>
            <a:pPr marL="702900" lvl="3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Mass spectrometry</a:t>
            </a:r>
          </a:p>
          <a:p>
            <a:pPr marL="702900" lvl="3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Cluster analyses (ANOVA)</a:t>
            </a:r>
          </a:p>
          <a:p>
            <a:pPr marL="702900" lvl="3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Selection of distinctive proteins</a:t>
            </a:r>
          </a:p>
          <a:p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6F69E3D-12E9-C2D5-2376-6663C6C6863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7263EB3-3D1D-27DB-9B1E-EB978CAC7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AA4B875-E6AA-7326-12EE-6D6B6AD2CB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1986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Hagenaars et al. - First results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738" y="1132729"/>
            <a:ext cx="8291512" cy="511333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1" dirty="0"/>
              <a:t>Longitudinal analysis using mass spectrometry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3 cases and 3 controls, each 5 samples per patient (n = 30)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Different points in time 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Patients can serve as their own controls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14</a:t>
            </a:fld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ECD97B1-0D2D-4387-9A55-218B928E5B7F}"/>
              </a:ext>
            </a:extLst>
          </p:cNvPr>
          <p:cNvGrpSpPr>
            <a:grpSpLocks noChangeAspect="1"/>
          </p:cNvGrpSpPr>
          <p:nvPr/>
        </p:nvGrpSpPr>
        <p:grpSpPr>
          <a:xfrm>
            <a:off x="290512" y="3664561"/>
            <a:ext cx="8286750" cy="2060709"/>
            <a:chOff x="293510" y="3428997"/>
            <a:chExt cx="11604980" cy="2885870"/>
          </a:xfrm>
        </p:grpSpPr>
        <p:pic>
          <p:nvPicPr>
            <p:cNvPr id="10" name="Afbeelding 1">
              <a:extLst>
                <a:ext uri="{FF2B5EF4-FFF2-40B4-BE49-F238E27FC236}">
                  <a16:creationId xmlns:a16="http://schemas.microsoft.com/office/drawing/2014/main" id="{99AA5110-3825-4B00-8276-223B40ADD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3510" y="3428998"/>
              <a:ext cx="3484959" cy="2885868"/>
            </a:xfrm>
            <a:prstGeom prst="rect">
              <a:avLst/>
            </a:prstGeom>
          </p:spPr>
        </p:pic>
        <p:pic>
          <p:nvPicPr>
            <p:cNvPr id="12" name="Afbeelding 2">
              <a:extLst>
                <a:ext uri="{FF2B5EF4-FFF2-40B4-BE49-F238E27FC236}">
                  <a16:creationId xmlns:a16="http://schemas.microsoft.com/office/drawing/2014/main" id="{12739AB7-DCCA-4F68-B6E8-2578E566D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99079" y="3428997"/>
              <a:ext cx="3393841" cy="2885869"/>
            </a:xfrm>
            <a:prstGeom prst="rect">
              <a:avLst/>
            </a:prstGeom>
          </p:spPr>
        </p:pic>
        <p:pic>
          <p:nvPicPr>
            <p:cNvPr id="13" name="Afbeelding 3">
              <a:extLst>
                <a:ext uri="{FF2B5EF4-FFF2-40B4-BE49-F238E27FC236}">
                  <a16:creationId xmlns:a16="http://schemas.microsoft.com/office/drawing/2014/main" id="{09A15D3B-FA9F-4C1A-B33A-A3BCE3960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59067" y="3428999"/>
              <a:ext cx="3439423" cy="2885868"/>
            </a:xfrm>
            <a:prstGeom prst="rect">
              <a:avLst/>
            </a:prstGeom>
          </p:spPr>
        </p:pic>
      </p:grp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14101D2-E6A6-4030-9FA0-EE9AFEED32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0" y="6553200"/>
            <a:ext cx="2508250" cy="304800"/>
          </a:xfrm>
        </p:spPr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58C45C-AF52-CEE2-2FA0-96F2904E17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BB910AF-A0D4-E7F6-8488-A83C0E497819}"/>
              </a:ext>
            </a:extLst>
          </p:cNvPr>
          <p:cNvSpPr txBox="1"/>
          <p:nvPr/>
        </p:nvSpPr>
        <p:spPr>
          <a:xfrm>
            <a:off x="1304925" y="3502374"/>
            <a:ext cx="7234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accent6"/>
                </a:solidFill>
                <a:latin typeface="+mj-lt"/>
                <a:cs typeface="Arial" panose="020B0604020202020204" pitchFamily="34" charset="0"/>
              </a:rPr>
              <a:t>Protein 1			   Protein 2			        Protein 3</a:t>
            </a:r>
          </a:p>
        </p:txBody>
      </p:sp>
    </p:spTree>
    <p:extLst>
      <p:ext uri="{BB962C8B-B14F-4D97-AF65-F5344CB8AC3E}">
        <p14:creationId xmlns:p14="http://schemas.microsoft.com/office/powerpoint/2010/main" val="184991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Hagenaars et al. - First results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738" y="1132729"/>
            <a:ext cx="8291512" cy="511333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8311A48-BBA0-4F22-A702-70C7A222C5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0" y="6553200"/>
            <a:ext cx="2508250" cy="304800"/>
          </a:xfrm>
        </p:spPr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8201149-5EA0-40F4-85E9-A1D0E802B869}"/>
              </a:ext>
            </a:extLst>
          </p:cNvPr>
          <p:cNvGrpSpPr/>
          <p:nvPr/>
        </p:nvGrpSpPr>
        <p:grpSpPr>
          <a:xfrm>
            <a:off x="329089" y="1986129"/>
            <a:ext cx="8766810" cy="2885742"/>
            <a:chOff x="453778" y="3610707"/>
            <a:chExt cx="8236443" cy="236908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2E31712-D137-4822-86C0-CFFD2B2E78D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53778" y="3689398"/>
              <a:ext cx="8236443" cy="2290396"/>
              <a:chOff x="1016255" y="3429000"/>
              <a:chExt cx="10159490" cy="2825158"/>
            </a:xfrm>
          </p:grpSpPr>
          <p:pic>
            <p:nvPicPr>
              <p:cNvPr id="15" name="Afbeelding 1">
                <a:extLst>
                  <a:ext uri="{FF2B5EF4-FFF2-40B4-BE49-F238E27FC236}">
                    <a16:creationId xmlns:a16="http://schemas.microsoft.com/office/drawing/2014/main" id="{5E4C66CB-E789-4111-B789-8089B0DA73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6255" y="3429000"/>
                <a:ext cx="4616059" cy="2825158"/>
              </a:xfrm>
              <a:prstGeom prst="rect">
                <a:avLst/>
              </a:prstGeom>
            </p:spPr>
          </p:pic>
          <p:pic>
            <p:nvPicPr>
              <p:cNvPr id="16" name="Afbeelding 3">
                <a:extLst>
                  <a:ext uri="{FF2B5EF4-FFF2-40B4-BE49-F238E27FC236}">
                    <a16:creationId xmlns:a16="http://schemas.microsoft.com/office/drawing/2014/main" id="{C5272750-D144-4F00-8DA8-B2F49F326B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43608" y="3429000"/>
                <a:ext cx="4532137" cy="2825158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8B051E-8113-4920-93FE-9D700970C161}"/>
                </a:ext>
              </a:extLst>
            </p:cNvPr>
            <p:cNvSpPr txBox="1"/>
            <p:nvPr/>
          </p:nvSpPr>
          <p:spPr>
            <a:xfrm>
              <a:off x="2013562" y="3610707"/>
              <a:ext cx="714009" cy="21477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nl-NL" sz="1100" b="1" dirty="0" err="1">
                  <a:solidFill>
                    <a:schemeClr val="accent6"/>
                  </a:solidFill>
                  <a:latin typeface="+mj-lt"/>
                </a:rPr>
                <a:t>Protein</a:t>
              </a:r>
              <a:r>
                <a:rPr lang="nl-NL" sz="1100" b="1" dirty="0">
                  <a:solidFill>
                    <a:schemeClr val="accent6"/>
                  </a:solidFill>
                  <a:latin typeface="+mj-lt"/>
                </a:rPr>
                <a:t> 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93F253-A4BC-443D-A57A-0CEF1A5F8B76}"/>
                </a:ext>
              </a:extLst>
            </p:cNvPr>
            <p:cNvSpPr txBox="1"/>
            <p:nvPr/>
          </p:nvSpPr>
          <p:spPr>
            <a:xfrm>
              <a:off x="6597283" y="3636149"/>
              <a:ext cx="714009" cy="21477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nl-NL" sz="1100" b="1" dirty="0" err="1">
                  <a:solidFill>
                    <a:schemeClr val="accent6"/>
                  </a:solidFill>
                  <a:latin typeface="+mj-lt"/>
                </a:rPr>
                <a:t>Protein</a:t>
              </a:r>
              <a:r>
                <a:rPr lang="nl-NL" sz="1100" b="1" dirty="0">
                  <a:solidFill>
                    <a:schemeClr val="accent6"/>
                  </a:solidFill>
                  <a:latin typeface="+mj-lt"/>
                </a:rPr>
                <a:t> B</a:t>
              </a:r>
            </a:p>
          </p:txBody>
        </p:sp>
      </p:grp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00946F29-DF31-7B57-17EA-FC2EC1D91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42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738" y="1132729"/>
            <a:ext cx="8291512" cy="511333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1" dirty="0"/>
              <a:t>Strong points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+mn-cs"/>
              </a:rPr>
              <a:t>Longitudinal study set-up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+mn-cs"/>
              </a:rPr>
              <a:t>Identified highly discriminating proteins that change up to 2 years in advance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+mn-cs"/>
              </a:rPr>
              <a:t>Patients serve as own control</a:t>
            </a:r>
          </a:p>
          <a:p>
            <a:pPr marL="702900" lvl="2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b="1" dirty="0">
              <a:cs typeface="+mn-cs"/>
            </a:endParaRPr>
          </a:p>
          <a:p>
            <a:pPr marL="342900" lvl="2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cs typeface="+mn-cs"/>
              </a:rPr>
              <a:t>Future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+mn-cs"/>
              </a:rPr>
              <a:t>Validation in TESTBREAST cohort and other high-risk cohorts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cs typeface="+mn-cs"/>
              </a:rPr>
              <a:t>Collaboration </a:t>
            </a:r>
            <a:r>
              <a:rPr lang="en-US">
                <a:cs typeface="+mn-cs"/>
              </a:rPr>
              <a:t>with other members of the ELBS?</a:t>
            </a:r>
            <a:endParaRPr lang="en-US" dirty="0">
              <a:cs typeface="+mn-cs"/>
            </a:endParaRPr>
          </a:p>
          <a:p>
            <a:pPr lvl="2" indent="0">
              <a:lnSpc>
                <a:spcPct val="150000"/>
              </a:lnSpc>
              <a:buNone/>
            </a:pPr>
            <a:endParaRPr lang="en-US" dirty="0">
              <a:cs typeface="+mn-cs"/>
            </a:endParaRPr>
          </a:p>
          <a:p>
            <a:pPr marL="342900" lvl="2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cs typeface="+mn-cs"/>
            </a:endParaRPr>
          </a:p>
          <a:p>
            <a:pPr marL="342900" lvl="2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cs typeface="+mn-cs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16</a:t>
            </a:fld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5F6C3D-D6A9-4B65-ABB2-A4C964249872}"/>
              </a:ext>
            </a:extLst>
          </p:cNvPr>
          <p:cNvGrpSpPr>
            <a:grpSpLocks noChangeAspect="1"/>
          </p:cNvGrpSpPr>
          <p:nvPr/>
        </p:nvGrpSpPr>
        <p:grpSpPr>
          <a:xfrm>
            <a:off x="824904" y="4578626"/>
            <a:ext cx="7585632" cy="1980033"/>
            <a:chOff x="575123" y="2355727"/>
            <a:chExt cx="7898911" cy="2061806"/>
          </a:xfrm>
        </p:grpSpPr>
        <p:pic>
          <p:nvPicPr>
            <p:cNvPr id="11" name="Picture 5" descr="nov2003_report_blood_01">
              <a:extLst>
                <a:ext uri="{FF2B5EF4-FFF2-40B4-BE49-F238E27FC236}">
                  <a16:creationId xmlns:a16="http://schemas.microsoft.com/office/drawing/2014/main" id="{080273A2-5E13-4A90-AB5F-26BB65790B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5123" y="2758343"/>
              <a:ext cx="2514600" cy="107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7D65070-8616-415B-8FEC-B05F2186B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1" y="2355727"/>
              <a:ext cx="3181953" cy="20618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Right Arrow 11">
              <a:extLst>
                <a:ext uri="{FF2B5EF4-FFF2-40B4-BE49-F238E27FC236}">
                  <a16:creationId xmlns:a16="http://schemas.microsoft.com/office/drawing/2014/main" id="{A7226891-CACC-4153-AF15-DD444D8B4840}"/>
                </a:ext>
              </a:extLst>
            </p:cNvPr>
            <p:cNvSpPr/>
            <p:nvPr/>
          </p:nvSpPr>
          <p:spPr bwMode="auto">
            <a:xfrm>
              <a:off x="3846960" y="3212976"/>
              <a:ext cx="978408" cy="363474"/>
            </a:xfrm>
            <a:prstGeom prst="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9EAA73F1-08A7-4B81-A8DD-C8392931D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0" y="6553200"/>
            <a:ext cx="2508250" cy="304800"/>
          </a:xfrm>
        </p:spPr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FF8279-B246-EC98-03D8-71C8148BA7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1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27AB7D-2316-6D4C-CC45-DBBE6C200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0C57405-BCBD-2CF4-F29E-1F1910EC842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128776-FDFE-E560-27FF-F56A884B86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9DE14BD-DFF4-6A03-D93A-C459D8D4FA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Vertical Text Placeholder 2">
            <a:extLst>
              <a:ext uri="{FF2B5EF4-FFF2-40B4-BE49-F238E27FC236}">
                <a16:creationId xmlns:a16="http://schemas.microsoft.com/office/drawing/2014/main" id="{1F9C1372-61AE-B57F-5ED3-2DBF8B4A25B7}"/>
              </a:ext>
            </a:extLst>
          </p:cNvPr>
          <p:cNvSpPr txBox="1">
            <a:spLocks/>
          </p:cNvSpPr>
          <p:nvPr/>
        </p:nvSpPr>
        <p:spPr bwMode="auto">
          <a:xfrm>
            <a:off x="695520" y="1167221"/>
            <a:ext cx="205295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20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-187325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chemeClr val="accent6"/>
                </a:solidFill>
                <a:latin typeface="+mn-lt"/>
                <a:ea typeface="+mn-ea"/>
              </a:defRPr>
            </a:lvl2pPr>
            <a:lvl3pPr marL="360000" indent="-18573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800">
                <a:solidFill>
                  <a:schemeClr val="accent6"/>
                </a:solidFill>
                <a:latin typeface="+mn-lt"/>
                <a:ea typeface="+mn-ea"/>
              </a:defRPr>
            </a:lvl3pPr>
            <a:lvl4pPr marL="720000" indent="-195263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800">
                <a:solidFill>
                  <a:schemeClr val="accent6"/>
                </a:solidFill>
                <a:latin typeface="+mn-lt"/>
                <a:ea typeface="+mn-ea"/>
              </a:defRPr>
            </a:lvl4pPr>
            <a:lvl5pPr marL="1080000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800">
                <a:solidFill>
                  <a:schemeClr val="accent6"/>
                </a:solidFill>
                <a:latin typeface="+mn-lt"/>
                <a:ea typeface="+mn-ea"/>
              </a:defRPr>
            </a:lvl5pPr>
            <a:lvl6pPr marL="2366963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824163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3281363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738563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1100" b="1" kern="0" dirty="0">
                <a:ea typeface="ＭＳ Ｐゴシック" charset="0"/>
              </a:rPr>
              <a:t>LUMC </a:t>
            </a:r>
          </a:p>
          <a:p>
            <a:pPr ea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en-US" sz="1100" b="1" kern="0" dirty="0">
              <a:ea typeface="ＭＳ Ｐゴシック" charset="0"/>
            </a:endParaRPr>
          </a:p>
          <a:p>
            <a:pPr ea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1100" u="sng" kern="0" dirty="0">
                <a:ea typeface="ＭＳ Ｐゴシック" charset="0"/>
              </a:rPr>
              <a:t>Surgery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J. Aalberts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T.M.A. Berends-van der Meer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M.G. Kallenberg-Lantrua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S.C. Hagenaars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L. Andour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Dr. W.E. Mesker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Prof. dr. R.A.E.M. Tollenaar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1100" kern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u="sng" kern="0" dirty="0" err="1"/>
              <a:t>Datamanagement</a:t>
            </a:r>
            <a:endParaRPr lang="en-US" sz="1100" u="sng" kern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L. Verhoeff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Ir. W.M. Meershoek-Klein Kranenbarg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1100" kern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u="sng" kern="0" dirty="0" err="1"/>
              <a:t>Gynaecology</a:t>
            </a:r>
            <a:endParaRPr lang="en-US" sz="1100" u="sng" kern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/>
              <a:t>Dr. K.N. </a:t>
            </a:r>
            <a:r>
              <a:rPr lang="en-US" sz="1100" kern="0" dirty="0" err="1"/>
              <a:t>Gaarenstroom</a:t>
            </a:r>
            <a:endParaRPr lang="en-US" sz="1100" kern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1100" kern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u="sng" kern="0" dirty="0"/>
              <a:t>Biobank</a:t>
            </a:r>
            <a:r>
              <a:rPr lang="en-GB" sz="1100" u="sng" kern="0" dirty="0"/>
              <a:t> Surgery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100" kern="0" dirty="0" err="1"/>
              <a:t>Ing</a:t>
            </a:r>
            <a:r>
              <a:rPr lang="en-US" sz="1100" kern="0" dirty="0"/>
              <a:t>. R.L.P. van Vlierberghe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1100" kern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1100" kern="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US" sz="1100" kern="0" dirty="0"/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4874D3B9-2479-298C-61FE-FDD87D9D8934}"/>
              </a:ext>
            </a:extLst>
          </p:cNvPr>
          <p:cNvSpPr txBox="1"/>
          <p:nvPr/>
        </p:nvSpPr>
        <p:spPr>
          <a:xfrm>
            <a:off x="2699148" y="1124999"/>
            <a:ext cx="1656223" cy="3985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100" b="1" kern="0" dirty="0">
                <a:solidFill>
                  <a:schemeClr val="accent6"/>
                </a:solidFill>
                <a:latin typeface="+mn-lt"/>
              </a:rPr>
              <a:t>LUMC</a:t>
            </a:r>
          </a:p>
          <a:p>
            <a:pPr>
              <a:spcAft>
                <a:spcPts val="0"/>
              </a:spcAft>
            </a:pPr>
            <a:endParaRPr lang="en-US" sz="1100" b="1" kern="0" dirty="0">
              <a:solidFill>
                <a:schemeClr val="accent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en-US" sz="1100" u="sng" kern="0" dirty="0">
                <a:solidFill>
                  <a:schemeClr val="accent6"/>
                </a:solidFill>
                <a:latin typeface="+mn-lt"/>
              </a:rPr>
              <a:t>Robot</a:t>
            </a: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Dr. M.R. Bladergroen</a:t>
            </a:r>
          </a:p>
          <a:p>
            <a:pPr>
              <a:spcAft>
                <a:spcPts val="0"/>
              </a:spcAft>
            </a:pPr>
            <a:endParaRPr lang="en-US" sz="1100" kern="0" dirty="0">
              <a:solidFill>
                <a:schemeClr val="accent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en-US" sz="1100" u="sng" kern="0" dirty="0">
                <a:solidFill>
                  <a:schemeClr val="accent6"/>
                </a:solidFill>
                <a:latin typeface="+mn-lt"/>
              </a:rPr>
              <a:t>Center for Proteomics </a:t>
            </a:r>
          </a:p>
          <a:p>
            <a:pPr>
              <a:spcAft>
                <a:spcPts val="0"/>
              </a:spcAft>
            </a:pPr>
            <a:r>
              <a:rPr lang="en-US" sz="1100" u="sng" kern="0" dirty="0" err="1">
                <a:solidFill>
                  <a:schemeClr val="accent6"/>
                </a:solidFill>
                <a:latin typeface="+mn-lt"/>
              </a:rPr>
              <a:t>en</a:t>
            </a:r>
            <a:r>
              <a:rPr lang="en-US" sz="1100" u="sng" kern="0" dirty="0">
                <a:solidFill>
                  <a:schemeClr val="accent6"/>
                </a:solidFill>
                <a:latin typeface="+mn-lt"/>
              </a:rPr>
              <a:t> Metabolomics</a:t>
            </a:r>
            <a:endParaRPr lang="en-US" sz="1100" kern="0" dirty="0">
              <a:solidFill>
                <a:schemeClr val="accent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Prof. dr. M. </a:t>
            </a:r>
            <a:r>
              <a:rPr lang="en-US" sz="1100" kern="0" dirty="0" err="1">
                <a:solidFill>
                  <a:schemeClr val="accent6"/>
                </a:solidFill>
                <a:latin typeface="+mn-lt"/>
              </a:rPr>
              <a:t>Wuhrer</a:t>
            </a:r>
            <a:endParaRPr lang="en-US" sz="1100" kern="0" dirty="0">
              <a:solidFill>
                <a:schemeClr val="accent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endParaRPr lang="en-US" sz="1100" kern="0" dirty="0">
              <a:solidFill>
                <a:schemeClr val="accent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en-US" sz="1100" u="sng" kern="0" dirty="0">
                <a:solidFill>
                  <a:schemeClr val="accent6"/>
                </a:solidFill>
                <a:latin typeface="+mn-lt"/>
              </a:rPr>
              <a:t>Clinical chemistry and </a:t>
            </a:r>
          </a:p>
          <a:p>
            <a:pPr>
              <a:spcAft>
                <a:spcPts val="0"/>
              </a:spcAft>
            </a:pPr>
            <a:r>
              <a:rPr lang="en-US" sz="1100" u="sng" kern="0" dirty="0">
                <a:solidFill>
                  <a:schemeClr val="accent6"/>
                </a:solidFill>
                <a:latin typeface="+mn-lt"/>
              </a:rPr>
              <a:t>Laboratory medicine</a:t>
            </a: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F.P.H.T.M. Romijn</a:t>
            </a: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Dr. Y.E.M. van der Burgt</a:t>
            </a: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Dr. L.R. Ruhaak</a:t>
            </a: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Prof. dr. C.M. Cobbaert</a:t>
            </a:r>
          </a:p>
          <a:p>
            <a:pPr>
              <a:spcAft>
                <a:spcPts val="0"/>
              </a:spcAft>
            </a:pPr>
            <a:endParaRPr lang="en-US" sz="1100" kern="0" dirty="0">
              <a:solidFill>
                <a:schemeClr val="accent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en-US" sz="1100" u="sng" kern="0" dirty="0">
                <a:solidFill>
                  <a:schemeClr val="accent6"/>
                </a:solidFill>
                <a:latin typeface="+mn-lt"/>
              </a:rPr>
              <a:t>Clinical and Cancer</a:t>
            </a:r>
          </a:p>
          <a:p>
            <a:pPr>
              <a:spcAft>
                <a:spcPts val="0"/>
              </a:spcAft>
            </a:pPr>
            <a:r>
              <a:rPr lang="en-US" sz="1100" u="sng" kern="0" dirty="0">
                <a:solidFill>
                  <a:schemeClr val="accent6"/>
                </a:solidFill>
                <a:latin typeface="+mn-lt"/>
              </a:rPr>
              <a:t>Proteomics (Erasmus MC)</a:t>
            </a: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B. Ravesteijn</a:t>
            </a: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Dr. L.J.M. Dekker</a:t>
            </a:r>
          </a:p>
          <a:p>
            <a:pPr>
              <a:spcAft>
                <a:spcPts val="0"/>
              </a:spcAft>
            </a:pPr>
            <a:r>
              <a:rPr lang="en-US" sz="1100" kern="0" dirty="0">
                <a:solidFill>
                  <a:schemeClr val="accent6"/>
                </a:solidFill>
                <a:latin typeface="+mn-lt"/>
              </a:rPr>
              <a:t>Dr. T. Luider</a:t>
            </a:r>
          </a:p>
          <a:p>
            <a:endParaRPr lang="en-US" sz="1100" dirty="0">
              <a:solidFill>
                <a:schemeClr val="accent6"/>
              </a:solidFill>
              <a:latin typeface="+mn-lt"/>
              <a:cs typeface="Times" panose="02020603050405020304" pitchFamily="18" charset="0"/>
            </a:endParaRPr>
          </a:p>
          <a:p>
            <a:endParaRPr lang="en-US" sz="1100" dirty="0">
              <a:solidFill>
                <a:schemeClr val="accent6"/>
              </a:solidFill>
              <a:latin typeface="+mn-lt"/>
              <a:cs typeface="Times" panose="02020603050405020304" pitchFamily="18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88FB30DB-5B00-D23E-47EF-B4D2A4922A18}"/>
              </a:ext>
            </a:extLst>
          </p:cNvPr>
          <p:cNvSpPr txBox="1"/>
          <p:nvPr/>
        </p:nvSpPr>
        <p:spPr>
          <a:xfrm>
            <a:off x="4522566" y="1120331"/>
            <a:ext cx="17641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accent6"/>
                </a:solidFill>
                <a:latin typeface="+mj-lt"/>
              </a:rPr>
              <a:t>Participating centers</a:t>
            </a:r>
          </a:p>
          <a:p>
            <a:endParaRPr lang="en-US" sz="1100" b="1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u="sng" dirty="0">
                <a:solidFill>
                  <a:schemeClr val="accent6"/>
                </a:solidFill>
                <a:latin typeface="+mj-lt"/>
              </a:rPr>
              <a:t>MUMC</a:t>
            </a: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C.M.R. </a:t>
            </a:r>
            <a:r>
              <a:rPr lang="en-US" sz="1100" dirty="0" err="1">
                <a:solidFill>
                  <a:schemeClr val="accent6"/>
                </a:solidFill>
                <a:latin typeface="+mj-lt"/>
              </a:rPr>
              <a:t>Haekens</a:t>
            </a:r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Drs. K.B.M.I. Keymeulen</a:t>
            </a:r>
          </a:p>
          <a:p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u="sng" dirty="0">
                <a:solidFill>
                  <a:schemeClr val="accent6"/>
                </a:solidFill>
                <a:latin typeface="+mj-lt"/>
              </a:rPr>
              <a:t>NKI</a:t>
            </a: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J. </a:t>
            </a:r>
            <a:r>
              <a:rPr lang="en-US" sz="1100" dirty="0" err="1">
                <a:solidFill>
                  <a:schemeClr val="accent6"/>
                </a:solidFill>
                <a:latin typeface="+mj-lt"/>
              </a:rPr>
              <a:t>Remmelzwaal</a:t>
            </a:r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Drs. M. </a:t>
            </a:r>
            <a:r>
              <a:rPr lang="en-US" sz="1100" dirty="0" err="1">
                <a:solidFill>
                  <a:schemeClr val="accent6"/>
                </a:solidFill>
                <a:latin typeface="+mj-lt"/>
              </a:rPr>
              <a:t>Piek</a:t>
            </a:r>
            <a:r>
              <a:rPr lang="en-US" sz="1100" dirty="0">
                <a:solidFill>
                  <a:schemeClr val="accent6"/>
                </a:solidFill>
                <a:latin typeface="+mj-lt"/>
              </a:rPr>
              <a:t>-den Hartog</a:t>
            </a: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Prof. dr. </a:t>
            </a:r>
            <a:r>
              <a:rPr lang="en-US" sz="1100" dirty="0" err="1">
                <a:solidFill>
                  <a:schemeClr val="accent6"/>
                </a:solidFill>
                <a:latin typeface="+mj-lt"/>
              </a:rPr>
              <a:t>E.J.Th</a:t>
            </a:r>
            <a:r>
              <a:rPr lang="en-US" sz="1100" dirty="0">
                <a:solidFill>
                  <a:schemeClr val="accent6"/>
                </a:solidFill>
                <a:latin typeface="+mj-lt"/>
              </a:rPr>
              <a:t>. Rutgers</a:t>
            </a: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Dr. C. </a:t>
            </a:r>
            <a:r>
              <a:rPr lang="en-US" sz="1100" dirty="0" err="1">
                <a:solidFill>
                  <a:schemeClr val="accent6"/>
                </a:solidFill>
                <a:latin typeface="+mj-lt"/>
              </a:rPr>
              <a:t>Drukker</a:t>
            </a:r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u="sng" dirty="0">
                <a:solidFill>
                  <a:schemeClr val="accent6"/>
                </a:solidFill>
                <a:latin typeface="+mj-lt"/>
              </a:rPr>
              <a:t>UMCG</a:t>
            </a: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C. </a:t>
            </a:r>
            <a:r>
              <a:rPr lang="en-US" sz="1100" dirty="0" err="1">
                <a:solidFill>
                  <a:schemeClr val="accent6"/>
                </a:solidFill>
                <a:latin typeface="+mj-lt"/>
              </a:rPr>
              <a:t>Lemstra</a:t>
            </a:r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A. </a:t>
            </a:r>
            <a:r>
              <a:rPr lang="en-US" sz="1100" dirty="0" err="1">
                <a:solidFill>
                  <a:schemeClr val="accent6"/>
                </a:solidFill>
                <a:latin typeface="+mj-lt"/>
              </a:rPr>
              <a:t>Prozee</a:t>
            </a:r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Dr. J. de Vries</a:t>
            </a:r>
          </a:p>
          <a:p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u="sng" dirty="0">
                <a:solidFill>
                  <a:schemeClr val="accent6"/>
                </a:solidFill>
                <a:latin typeface="+mj-lt"/>
              </a:rPr>
              <a:t>MST</a:t>
            </a: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A. </a:t>
            </a:r>
            <a:r>
              <a:rPr lang="en-US" sz="1100" dirty="0" err="1">
                <a:solidFill>
                  <a:schemeClr val="accent6"/>
                </a:solidFill>
                <a:latin typeface="+mj-lt"/>
              </a:rPr>
              <a:t>Stam</a:t>
            </a:r>
            <a:endParaRPr lang="en-US" sz="1100" dirty="0">
              <a:solidFill>
                <a:schemeClr val="accent6"/>
              </a:solidFill>
              <a:latin typeface="+mj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C. Bandel</a:t>
            </a: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I. Meijer</a:t>
            </a:r>
          </a:p>
          <a:p>
            <a:r>
              <a:rPr lang="en-US" sz="1100" dirty="0">
                <a:solidFill>
                  <a:schemeClr val="accent6"/>
                </a:solidFill>
                <a:latin typeface="+mj-lt"/>
              </a:rPr>
              <a:t>Dr. A.E. Dassen</a:t>
            </a:r>
          </a:p>
          <a:p>
            <a:endParaRPr lang="en-US" sz="1000" dirty="0">
              <a:solidFill>
                <a:schemeClr val="accent6"/>
              </a:solidFill>
            </a:endParaRPr>
          </a:p>
          <a:p>
            <a:endParaRPr lang="en-US" dirty="0">
              <a:solidFill>
                <a:schemeClr val="accent6"/>
              </a:solidFill>
            </a:endParaRPr>
          </a:p>
          <a:p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5D1E3202-9C5E-B7CD-B1E2-77BA952711F1}"/>
              </a:ext>
            </a:extLst>
          </p:cNvPr>
          <p:cNvSpPr txBox="1"/>
          <p:nvPr/>
        </p:nvSpPr>
        <p:spPr>
          <a:xfrm>
            <a:off x="6805542" y="1120331"/>
            <a:ext cx="1765227" cy="4170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accent6"/>
                </a:solidFill>
                <a:latin typeface="+mn-lt"/>
              </a:rPr>
              <a:t>Participating centers</a:t>
            </a:r>
          </a:p>
          <a:p>
            <a:endParaRPr lang="en-US" sz="1100" u="sng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u="sng" dirty="0">
                <a:solidFill>
                  <a:schemeClr val="accent6"/>
                </a:solidFill>
                <a:latin typeface="+mn-lt"/>
              </a:rPr>
              <a:t>UMCU</a:t>
            </a: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Drs. S. Makineli</a:t>
            </a: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Dr. A.J. Witkamp</a:t>
            </a:r>
          </a:p>
          <a:p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u="sng" dirty="0">
                <a:solidFill>
                  <a:schemeClr val="accent6"/>
                </a:solidFill>
                <a:latin typeface="+mn-lt"/>
              </a:rPr>
              <a:t>Maxima MC</a:t>
            </a: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F. </a:t>
            </a:r>
            <a:r>
              <a:rPr lang="en-US" sz="1100" dirty="0" err="1">
                <a:solidFill>
                  <a:schemeClr val="accent6"/>
                </a:solidFill>
                <a:latin typeface="+mn-lt"/>
              </a:rPr>
              <a:t>Scheffers</a:t>
            </a:r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S. Silvis</a:t>
            </a: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Dr. K.E. Schenk</a:t>
            </a:r>
          </a:p>
          <a:p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u="sng" dirty="0">
                <a:solidFill>
                  <a:schemeClr val="accent6"/>
                </a:solidFill>
                <a:latin typeface="+mn-lt"/>
              </a:rPr>
              <a:t>Albert Schweitzer</a:t>
            </a:r>
          </a:p>
          <a:p>
            <a:r>
              <a:rPr lang="en-US" sz="1100" u="sng" dirty="0">
                <a:solidFill>
                  <a:schemeClr val="accent6"/>
                </a:solidFill>
                <a:latin typeface="+mn-lt"/>
              </a:rPr>
              <a:t>Hospital</a:t>
            </a: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W. van der Eijk</a:t>
            </a: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G. </a:t>
            </a:r>
            <a:r>
              <a:rPr lang="en-US" sz="1100" dirty="0" err="1">
                <a:solidFill>
                  <a:schemeClr val="accent6"/>
                </a:solidFill>
                <a:latin typeface="+mn-lt"/>
              </a:rPr>
              <a:t>Themen</a:t>
            </a:r>
            <a:r>
              <a:rPr lang="en-US" sz="1100" dirty="0">
                <a:solidFill>
                  <a:schemeClr val="accent6"/>
                </a:solidFill>
                <a:latin typeface="+mn-lt"/>
              </a:rPr>
              <a:t>-van der </a:t>
            </a:r>
            <a:r>
              <a:rPr lang="en-US" sz="1100" dirty="0" err="1">
                <a:solidFill>
                  <a:schemeClr val="accent6"/>
                </a:solidFill>
                <a:latin typeface="+mn-lt"/>
              </a:rPr>
              <a:t>Oest</a:t>
            </a:r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Dr. M. </a:t>
            </a:r>
            <a:r>
              <a:rPr lang="en-US" sz="1100" dirty="0" err="1">
                <a:solidFill>
                  <a:schemeClr val="accent6"/>
                </a:solidFill>
                <a:latin typeface="+mn-lt"/>
              </a:rPr>
              <a:t>Foureaux</a:t>
            </a:r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Dr. M.B.E. Menke-Pluijmers</a:t>
            </a:r>
          </a:p>
          <a:p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u="sng" dirty="0" err="1">
                <a:solidFill>
                  <a:schemeClr val="accent6"/>
                </a:solidFill>
                <a:latin typeface="+mn-lt"/>
              </a:rPr>
              <a:t>Spaarne</a:t>
            </a:r>
            <a:r>
              <a:rPr lang="en-US" sz="1100" u="sng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US" sz="1100" u="sng" dirty="0" err="1">
                <a:solidFill>
                  <a:schemeClr val="accent6"/>
                </a:solidFill>
                <a:latin typeface="+mn-lt"/>
              </a:rPr>
              <a:t>Gasthuis</a:t>
            </a:r>
            <a:endParaRPr lang="en-US" sz="1100" u="sng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J. De </a:t>
            </a:r>
            <a:r>
              <a:rPr lang="en-US" sz="1100" dirty="0" err="1">
                <a:solidFill>
                  <a:schemeClr val="accent6"/>
                </a:solidFill>
                <a:latin typeface="+mn-lt"/>
              </a:rPr>
              <a:t>Droog-Laane</a:t>
            </a:r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P. </a:t>
            </a:r>
            <a:r>
              <a:rPr lang="en-US" sz="1100" dirty="0" err="1">
                <a:solidFill>
                  <a:schemeClr val="accent6"/>
                </a:solidFill>
                <a:latin typeface="+mn-lt"/>
              </a:rPr>
              <a:t>Dienaar</a:t>
            </a:r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C. van den Anker</a:t>
            </a:r>
          </a:p>
          <a:p>
            <a:r>
              <a:rPr lang="en-US" sz="1100" dirty="0">
                <a:solidFill>
                  <a:schemeClr val="accent6"/>
                </a:solidFill>
                <a:latin typeface="+mn-lt"/>
              </a:rPr>
              <a:t>Dr. B.A. </a:t>
            </a:r>
            <a:r>
              <a:rPr lang="en-US" sz="1100" dirty="0" err="1">
                <a:solidFill>
                  <a:schemeClr val="accent6"/>
                </a:solidFill>
                <a:latin typeface="+mn-lt"/>
              </a:rPr>
              <a:t>Kortmann</a:t>
            </a:r>
            <a:endParaRPr lang="en-US" sz="1100" dirty="0">
              <a:solidFill>
                <a:schemeClr val="accent6"/>
              </a:solidFill>
              <a:latin typeface="+mn-lt"/>
            </a:endParaRPr>
          </a:p>
          <a:p>
            <a:endParaRPr lang="en-GB" sz="1200" dirty="0">
              <a:solidFill>
                <a:schemeClr val="accent6"/>
              </a:solidFill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8E6C3D1B-664F-B627-25CB-1AC452B7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240" y="5042085"/>
            <a:ext cx="777874" cy="85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Wilma\Desktop\fno-logo-2013.jpg">
            <a:extLst>
              <a:ext uri="{FF2B5EF4-FFF2-40B4-BE49-F238E27FC236}">
                <a16:creationId xmlns:a16="http://schemas.microsoft.com/office/drawing/2014/main" id="{9FC83A72-DF87-114B-06EF-2CAA2BFCBE5F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1821" y="5358272"/>
            <a:ext cx="1281453" cy="58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>
            <a:extLst>
              <a:ext uri="{FF2B5EF4-FFF2-40B4-BE49-F238E27FC236}">
                <a16:creationId xmlns:a16="http://schemas.microsoft.com/office/drawing/2014/main" id="{B6C1E9C2-3981-8D01-7D80-F075FF88E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5435" y="5440147"/>
            <a:ext cx="1623281" cy="57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C6919BA3-8805-CAA5-00AB-6734E84F5D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r:link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2" t="31763" r="15267" b="30591"/>
          <a:stretch>
            <a:fillRect/>
          </a:stretch>
        </p:blipFill>
        <p:spPr bwMode="auto">
          <a:xfrm>
            <a:off x="5499522" y="5449799"/>
            <a:ext cx="1793712" cy="59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>
            <a:extLst>
              <a:ext uri="{FF2B5EF4-FFF2-40B4-BE49-F238E27FC236}">
                <a16:creationId xmlns:a16="http://schemas.microsoft.com/office/drawing/2014/main" id="{8BE809B1-5065-7915-1613-D07D5FBFB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39" y="5908273"/>
            <a:ext cx="1582750" cy="39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Zabawas">
            <a:extLst>
              <a:ext uri="{FF2B5EF4-FFF2-40B4-BE49-F238E27FC236}">
                <a16:creationId xmlns:a16="http://schemas.microsoft.com/office/drawing/2014/main" id="{B620E92E-AB0A-DFB3-4775-C5A50B40C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136" y="5504058"/>
            <a:ext cx="1552145" cy="45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074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,000+ Cancer Ribbon Logo Stock Illustrations, Royalty-Free Vector Graphics  &amp; Clip Art - iStock">
            <a:extLst>
              <a:ext uri="{FF2B5EF4-FFF2-40B4-BE49-F238E27FC236}">
                <a16:creationId xmlns:a16="http://schemas.microsoft.com/office/drawing/2014/main" id="{4471536A-D097-3354-0DF5-AA58FC996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3" t="23665" r="34292" b="23018"/>
          <a:stretch/>
        </p:blipFill>
        <p:spPr bwMode="auto">
          <a:xfrm>
            <a:off x="7434062" y="2527496"/>
            <a:ext cx="400212" cy="67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B288A31-DC6E-CF63-F8E2-016D7423A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predict breast cancer onset using blood?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4829C1-3E4E-132A-D962-16A2324E663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B2E30DC-D583-8C35-18C8-F89D745B2C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9" name="Graphic 8" descr="Vrouw silhouet">
            <a:extLst>
              <a:ext uri="{FF2B5EF4-FFF2-40B4-BE49-F238E27FC236}">
                <a16:creationId xmlns:a16="http://schemas.microsoft.com/office/drawing/2014/main" id="{A9A33758-DBE1-9B6A-9E51-4C6C3890A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47879" y="2378384"/>
            <a:ext cx="1803408" cy="1803408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26AD3626-D082-A313-A019-303AFB75308E}"/>
              </a:ext>
            </a:extLst>
          </p:cNvPr>
          <p:cNvSpPr/>
          <p:nvPr/>
        </p:nvSpPr>
        <p:spPr bwMode="auto">
          <a:xfrm>
            <a:off x="1181301" y="3191288"/>
            <a:ext cx="5389722" cy="457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15" name="AutoShape 6" descr="Breast Vector SVG Icon (14) - SVG Repo">
            <a:extLst>
              <a:ext uri="{FF2B5EF4-FFF2-40B4-BE49-F238E27FC236}">
                <a16:creationId xmlns:a16="http://schemas.microsoft.com/office/drawing/2014/main" id="{C2D29283-A060-15D0-EC55-BD7D8A719A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35606" y="189388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FD57C7AA-BC7D-1904-0E21-947BB563449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8794" y="2376066"/>
            <a:ext cx="1079681" cy="801450"/>
          </a:xfrm>
          <a:prstGeom prst="rect">
            <a:avLst/>
          </a:prstGeom>
          <a:ln>
            <a:noFill/>
          </a:ln>
        </p:spPr>
      </p:pic>
      <p:pic>
        <p:nvPicPr>
          <p:cNvPr id="19" name="Graphic 18" descr="Lijn met pijl: Recht silhouet">
            <a:extLst>
              <a:ext uri="{FF2B5EF4-FFF2-40B4-BE49-F238E27FC236}">
                <a16:creationId xmlns:a16="http://schemas.microsoft.com/office/drawing/2014/main" id="{D3E4C42A-F0BD-8E34-4CD8-99868B89C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5732700" y="3219329"/>
            <a:ext cx="375666" cy="375666"/>
          </a:xfrm>
          <a:prstGeom prst="rect">
            <a:avLst/>
          </a:prstGeom>
        </p:spPr>
      </p:pic>
      <p:pic>
        <p:nvPicPr>
          <p:cNvPr id="20" name="Graphic 19" descr="Lijn met pijl: Recht silhouet">
            <a:extLst>
              <a:ext uri="{FF2B5EF4-FFF2-40B4-BE49-F238E27FC236}">
                <a16:creationId xmlns:a16="http://schemas.microsoft.com/office/drawing/2014/main" id="{0D7E39B5-8EBD-D60D-8777-1E5C775404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537175" y="3218816"/>
            <a:ext cx="375666" cy="375666"/>
          </a:xfrm>
          <a:prstGeom prst="rect">
            <a:avLst/>
          </a:prstGeom>
        </p:spPr>
      </p:pic>
      <p:pic>
        <p:nvPicPr>
          <p:cNvPr id="21" name="Graphic 20" descr="Lijn met pijl: Recht silhouet">
            <a:extLst>
              <a:ext uri="{FF2B5EF4-FFF2-40B4-BE49-F238E27FC236}">
                <a16:creationId xmlns:a16="http://schemas.microsoft.com/office/drawing/2014/main" id="{BAA39F0D-D78A-0188-FE98-74EA5E08DF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2972554" y="3218816"/>
            <a:ext cx="375666" cy="375666"/>
          </a:xfrm>
          <a:prstGeom prst="rect">
            <a:avLst/>
          </a:prstGeom>
        </p:spPr>
      </p:pic>
      <p:pic>
        <p:nvPicPr>
          <p:cNvPr id="22" name="Graphic 21" descr="Lijn met pijl: Recht silhouet">
            <a:extLst>
              <a:ext uri="{FF2B5EF4-FFF2-40B4-BE49-F238E27FC236}">
                <a16:creationId xmlns:a16="http://schemas.microsoft.com/office/drawing/2014/main" id="{179C1EE2-8FDD-CAB6-8A63-18A80AF834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4407933" y="3218815"/>
            <a:ext cx="375666" cy="375666"/>
          </a:xfrm>
          <a:prstGeom prst="rect">
            <a:avLst/>
          </a:prstGeom>
        </p:spPr>
      </p:pic>
      <p:sp>
        <p:nvSpPr>
          <p:cNvPr id="31" name="Tekstvak 30">
            <a:extLst>
              <a:ext uri="{FF2B5EF4-FFF2-40B4-BE49-F238E27FC236}">
                <a16:creationId xmlns:a16="http://schemas.microsoft.com/office/drawing/2014/main" id="{8417F719-C66C-5DDC-0DB7-E24FD20F636C}"/>
              </a:ext>
            </a:extLst>
          </p:cNvPr>
          <p:cNvSpPr txBox="1"/>
          <p:nvPr/>
        </p:nvSpPr>
        <p:spPr>
          <a:xfrm>
            <a:off x="1705259" y="3597580"/>
            <a:ext cx="4247581" cy="46166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  <a:latin typeface="+mj-lt"/>
              </a:rPr>
              <a:t>Screening moments</a:t>
            </a:r>
          </a:p>
        </p:txBody>
      </p:sp>
      <p:sp>
        <p:nvSpPr>
          <p:cNvPr id="1024" name="Tekstvak 1023">
            <a:extLst>
              <a:ext uri="{FF2B5EF4-FFF2-40B4-BE49-F238E27FC236}">
                <a16:creationId xmlns:a16="http://schemas.microsoft.com/office/drawing/2014/main" id="{DAF5884A-7980-DB99-35A6-566CF2A5C044}"/>
              </a:ext>
            </a:extLst>
          </p:cNvPr>
          <p:cNvSpPr txBox="1"/>
          <p:nvPr/>
        </p:nvSpPr>
        <p:spPr>
          <a:xfrm>
            <a:off x="5952840" y="4059245"/>
            <a:ext cx="29054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Breast cancer diagnosis</a:t>
            </a:r>
          </a:p>
        </p:txBody>
      </p:sp>
      <p:pic>
        <p:nvPicPr>
          <p:cNvPr id="1030" name="Picture 6" descr="19,245 Blood Test Tube Icon Vector Royalty-Free Images, Stock Photos &amp;  Pictures | Shutterstock">
            <a:extLst>
              <a:ext uri="{FF2B5EF4-FFF2-40B4-BE49-F238E27FC236}">
                <a16:creationId xmlns:a16="http://schemas.microsoft.com/office/drawing/2014/main" id="{787EFE41-CC21-FEAC-A703-2D4005DF6C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8" t="24735" r="36877" b="25077"/>
          <a:stretch/>
        </p:blipFill>
        <p:spPr bwMode="auto">
          <a:xfrm>
            <a:off x="1599023" y="2595699"/>
            <a:ext cx="321305" cy="59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19,245 Blood Test Tube Icon Vector Royalty-Free Images, Stock Photos &amp;  Pictures | Shutterstock">
            <a:extLst>
              <a:ext uri="{FF2B5EF4-FFF2-40B4-BE49-F238E27FC236}">
                <a16:creationId xmlns:a16="http://schemas.microsoft.com/office/drawing/2014/main" id="{33952F6D-BDE5-2090-A127-FA261972D6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8" t="24735" r="36877" b="25077"/>
          <a:stretch/>
        </p:blipFill>
        <p:spPr bwMode="auto">
          <a:xfrm>
            <a:off x="3032004" y="2587361"/>
            <a:ext cx="321305" cy="59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19,245 Blood Test Tube Icon Vector Royalty-Free Images, Stock Photos &amp;  Pictures | Shutterstock">
            <a:extLst>
              <a:ext uri="{FF2B5EF4-FFF2-40B4-BE49-F238E27FC236}">
                <a16:creationId xmlns:a16="http://schemas.microsoft.com/office/drawing/2014/main" id="{8959E7A0-8C79-4858-C312-61AC57DD53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8" t="24735" r="36877" b="25077"/>
          <a:stretch/>
        </p:blipFill>
        <p:spPr bwMode="auto">
          <a:xfrm>
            <a:off x="4464985" y="2587062"/>
            <a:ext cx="321305" cy="59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19,245 Blood Test Tube Icon Vector Royalty-Free Images, Stock Photos &amp;  Pictures | Shutterstock">
            <a:extLst>
              <a:ext uri="{FF2B5EF4-FFF2-40B4-BE49-F238E27FC236}">
                <a16:creationId xmlns:a16="http://schemas.microsoft.com/office/drawing/2014/main" id="{1B9F4DBC-9D1A-B1DD-95B8-EC3ED0A310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8" t="24735" r="36877" b="25077"/>
          <a:stretch/>
        </p:blipFill>
        <p:spPr bwMode="auto">
          <a:xfrm>
            <a:off x="5792187" y="2587062"/>
            <a:ext cx="321305" cy="59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246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High-risk women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738" y="1132729"/>
            <a:ext cx="8291512" cy="5113338"/>
          </a:xfrm>
        </p:spPr>
        <p:txBody>
          <a:bodyPr/>
          <a:lstStyle/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5-10% of all cases: due to high-risk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Breast cancer </a:t>
            </a:r>
            <a:r>
              <a:rPr lang="en-US" b="1" dirty="0"/>
              <a:t>susceptibility genes </a:t>
            </a:r>
            <a:r>
              <a:rPr lang="en-US" i="1" dirty="0"/>
              <a:t>or</a:t>
            </a:r>
            <a:r>
              <a:rPr lang="en-US" dirty="0"/>
              <a:t> </a:t>
            </a:r>
            <a:r>
              <a:rPr lang="en-US" b="1" dirty="0"/>
              <a:t>family history </a:t>
            </a:r>
            <a:r>
              <a:rPr lang="en-US" dirty="0"/>
              <a:t>of BC</a:t>
            </a:r>
          </a:p>
          <a:p>
            <a:pPr lvl="3" indent="0">
              <a:lnSpc>
                <a:spcPct val="150000"/>
              </a:lnSpc>
              <a:buNone/>
            </a:pPr>
            <a:endParaRPr lang="en-US" dirty="0"/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Increased lifetime risk of developing BC: </a:t>
            </a:r>
            <a:r>
              <a:rPr lang="en-US" b="1" dirty="0"/>
              <a:t>up to 85%</a:t>
            </a:r>
          </a:p>
          <a:p>
            <a:pPr lvl="2" indent="0">
              <a:lnSpc>
                <a:spcPct val="150000"/>
              </a:lnSpc>
              <a:buNone/>
            </a:pPr>
            <a:endParaRPr lang="en-US" b="1" dirty="0"/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Adapted screening programs</a:t>
            </a:r>
          </a:p>
          <a:p>
            <a:pPr>
              <a:lnSpc>
                <a:spcPct val="150000"/>
              </a:lnSpc>
            </a:pPr>
            <a:endParaRPr lang="en-US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0D6D6F01-3313-442F-AC60-B6DFC03BF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0" y="6553200"/>
            <a:ext cx="2508250" cy="304800"/>
          </a:xfrm>
        </p:spPr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3F2A96-22D3-5CC4-9B1D-D25A1E8B0B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90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TESTBREAST study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738" y="1132729"/>
            <a:ext cx="4988424" cy="511333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1" dirty="0"/>
              <a:t>Started in 2010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National, multicenter study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Based on previous data on protein profiles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b="1" dirty="0"/>
          </a:p>
          <a:p>
            <a:pPr marL="342900" lvl="2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cs typeface="+mn-cs"/>
              </a:rPr>
              <a:t>Unique study set-up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Prospective, longitudinal follow-up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2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cs typeface="+mn-cs"/>
              </a:rPr>
              <a:t>Aim: blood test for early detection of breast cancer in high-risk women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F912E068-3F09-4C34-8872-9923AA748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0" y="6553200"/>
            <a:ext cx="2508250" cy="304800"/>
          </a:xfrm>
        </p:spPr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pic>
        <p:nvPicPr>
          <p:cNvPr id="18" name="Picture 4" descr="http://www.brughoektumor.nl/assets/gif/academisch_small.jpg">
            <a:hlinkClick r:id="rId3"/>
            <a:extLst>
              <a:ext uri="{FF2B5EF4-FFF2-40B4-BE49-F238E27FC236}">
                <a16:creationId xmlns:a16="http://schemas.microsoft.com/office/drawing/2014/main" id="{8B5BBBB8-D265-4087-AACF-152317DB0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8837" y="1707119"/>
            <a:ext cx="2166707" cy="2195824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5D5E25-7113-4C7F-82EF-86DB24DBE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162" y="4532087"/>
            <a:ext cx="3414056" cy="1024217"/>
          </a:xfrm>
          <a:prstGeom prst="rect">
            <a:avLst/>
          </a:prstGeom>
        </p:spPr>
      </p:pic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50667C-1DF0-7DAF-75C2-D3D23B5CD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536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Inclusion and exclusion criteria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738" y="1132729"/>
            <a:ext cx="8291512" cy="5113338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b="1" dirty="0"/>
              <a:t>Inclusion criteria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Women between 25 – 75 years old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Indication for frequent screening: high-risk of breast cancer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b="1" dirty="0"/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b="1" dirty="0"/>
          </a:p>
          <a:p>
            <a:pPr marL="342900" lvl="2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cs typeface="+mn-cs"/>
              </a:rPr>
              <a:t>Exclusion criteria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Previous invasive breast cancer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Other malignancies in the last 10 years, with the exception of basal cell carcinoma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0D6D6F01-3313-442F-AC60-B6DFC03BF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0" y="6553200"/>
            <a:ext cx="2508250" cy="304800"/>
          </a:xfrm>
        </p:spPr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B164E2-CEEA-5D64-FAEB-2E3FBBC7E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618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TESTBREAST study: current status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738" y="1132729"/>
            <a:ext cx="8089582" cy="5113338"/>
          </a:xfrm>
        </p:spPr>
        <p:txBody>
          <a:bodyPr/>
          <a:lstStyle/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Large biobank with serum samples, stored at -80 degrees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Longitudinally collected (last update January 2024)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&gt;3500 serum samples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1108 women</a:t>
            </a:r>
          </a:p>
          <a:p>
            <a:pPr lvl="2" indent="0">
              <a:lnSpc>
                <a:spcPct val="150000"/>
              </a:lnSpc>
              <a:buNone/>
            </a:pPr>
            <a:endParaRPr lang="en-US" dirty="0"/>
          </a:p>
          <a:p>
            <a:pPr marL="360000" lvl="3" indent="0">
              <a:lnSpc>
                <a:spcPct val="150000"/>
              </a:lnSpc>
              <a:spcBef>
                <a:spcPts val="0"/>
              </a:spcBef>
              <a:buNone/>
            </a:pPr>
            <a:endParaRPr lang="en-US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F912E068-3F09-4C34-8872-9923AA748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50000" y="6553200"/>
            <a:ext cx="2508250" cy="304800"/>
          </a:xfrm>
        </p:spPr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1EEF75-9C07-72D5-0B05-7C17CD1944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244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A96FC4-BDBA-5CF1-3952-80C7D39EB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cohort 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85F84D4F-CCB2-AA9E-DAD1-5E82EF681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6458229"/>
              </p:ext>
            </p:extLst>
          </p:nvPr>
        </p:nvGraphicFramePr>
        <p:xfrm>
          <a:off x="457914" y="1014175"/>
          <a:ext cx="8228172" cy="206190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608004">
                  <a:extLst>
                    <a:ext uri="{9D8B030D-6E8A-4147-A177-3AD203B41FA5}">
                      <a16:colId xmlns:a16="http://schemas.microsoft.com/office/drawing/2014/main" val="2459372037"/>
                    </a:ext>
                  </a:extLst>
                </a:gridCol>
                <a:gridCol w="4620168">
                  <a:extLst>
                    <a:ext uri="{9D8B030D-6E8A-4147-A177-3AD203B41FA5}">
                      <a16:colId xmlns:a16="http://schemas.microsoft.com/office/drawing/2014/main" val="24694270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Median age [range]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Age groups: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&lt;50 years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50-74 years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≥75 years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11" marR="407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51 [26-81]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512 (46.2%)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590 (53.2%)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600" dirty="0">
                          <a:effectLst/>
                        </a:rPr>
                        <a:t>6 (0.5%)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11" marR="40711" marT="0" marB="0"/>
                </a:tc>
                <a:extLst>
                  <a:ext uri="{0D108BD9-81ED-4DB2-BD59-A6C34878D82A}">
                    <a16:rowId xmlns:a16="http://schemas.microsoft.com/office/drawing/2014/main" val="1278656114"/>
                  </a:ext>
                </a:extLst>
              </a:tr>
            </a:tbl>
          </a:graphicData>
        </a:graphic>
      </p:graphicFrame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3BEDC9-8ABA-1F8C-7EBE-1E171925871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804B718-AD1A-2326-085A-03CA05A10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8" name="Picture 3" descr="A pink pie chart with a white text&#10;&#10;Description automatically generated">
            <a:extLst>
              <a:ext uri="{FF2B5EF4-FFF2-40B4-BE49-F238E27FC236}">
                <a16:creationId xmlns:a16="http://schemas.microsoft.com/office/drawing/2014/main" id="{78B6A7A0-A6B1-701E-9533-5EF0962FEB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50"/>
          <a:stretch/>
        </p:blipFill>
        <p:spPr>
          <a:xfrm>
            <a:off x="3919881" y="3429000"/>
            <a:ext cx="4629045" cy="2632615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6D152173-8EA1-13CB-BEED-0FF9397FEB14}"/>
              </a:ext>
            </a:extLst>
          </p:cNvPr>
          <p:cNvSpPr txBox="1">
            <a:spLocks/>
          </p:cNvSpPr>
          <p:nvPr/>
        </p:nvSpPr>
        <p:spPr bwMode="auto">
          <a:xfrm>
            <a:off x="457914" y="872600"/>
            <a:ext cx="8291512" cy="415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20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-187325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chemeClr val="accent6"/>
                </a:solidFill>
                <a:latin typeface="+mn-lt"/>
                <a:ea typeface="+mn-ea"/>
              </a:defRPr>
            </a:lvl2pPr>
            <a:lvl3pPr marL="360000" indent="-18573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800">
                <a:solidFill>
                  <a:schemeClr val="accent6"/>
                </a:solidFill>
                <a:latin typeface="+mn-lt"/>
                <a:ea typeface="+mn-ea"/>
              </a:defRPr>
            </a:lvl3pPr>
            <a:lvl4pPr marL="720000" indent="-195263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800">
                <a:solidFill>
                  <a:schemeClr val="accent6"/>
                </a:solidFill>
                <a:latin typeface="+mn-lt"/>
                <a:ea typeface="+mn-ea"/>
              </a:defRPr>
            </a:lvl4pPr>
            <a:lvl5pPr marL="1080000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800">
                <a:solidFill>
                  <a:schemeClr val="accent6"/>
                </a:solidFill>
                <a:latin typeface="+mn-lt"/>
                <a:ea typeface="+mn-ea"/>
              </a:defRPr>
            </a:lvl5pPr>
            <a:lvl6pPr marL="2366963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824163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3281363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738563" indent="-192088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0" dirty="0"/>
              <a:t>Familial: 32.9%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0" dirty="0"/>
              <a:t>Pathogenic variant: 65.7%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BRCA1: n = 337 (30.4%)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BRCA2: n = 335 (30.2%)</a:t>
            </a:r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321544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A093CC-751B-143A-9530-797673DD0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cohort: breast cancer patients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128763-3B4E-8EA9-931D-8CB0808CB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124 cases: 100 invasive, 24 in situ carcinoma 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Incidence breast cancer: 16.5%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Median age all patients: 49 [26-68]</a:t>
            </a:r>
          </a:p>
          <a:p>
            <a:pPr marL="1062900" lvl="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General population: average 61-62 years</a:t>
            </a:r>
          </a:p>
          <a:p>
            <a:pPr lvl="2" indent="0">
              <a:lnSpc>
                <a:spcPct val="150000"/>
              </a:lnSpc>
              <a:buNone/>
            </a:pPr>
            <a:endParaRPr lang="en-US" dirty="0"/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Median age pathogenic variant: 48 [26-68]</a:t>
            </a:r>
          </a:p>
          <a:p>
            <a:pPr marL="7029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Median age familial predisposition: 52 [40-64]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27885F-0A7F-AF9C-1213-43BA41345D7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DF07BF3-605D-399F-3C6E-13830BA22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A1E7BAB-20F4-BACE-1A1D-0F35A4A232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6447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A093CC-751B-143A-9530-797673DD0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cohort: breast cancer patients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27885F-0A7F-AF9C-1213-43BA41345D7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26-nov-2024</a:t>
            </a:r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DF07BF3-605D-399F-3C6E-13830BA22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306AC46-015F-6E44-B83A-36E79AEF5356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A1E7BAB-20F4-BACE-1A1D-0F35A4A232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" name="Picture 4" descr="A pie chart with different colors&#10;&#10;Description automatically generated">
            <a:extLst>
              <a:ext uri="{FF2B5EF4-FFF2-40B4-BE49-F238E27FC236}">
                <a16:creationId xmlns:a16="http://schemas.microsoft.com/office/drawing/2014/main" id="{FFFD2B7C-9F9C-38BA-03A0-F882BD203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1526557"/>
            <a:ext cx="3602881" cy="2406653"/>
          </a:xfrm>
          <a:prstGeom prst="rect">
            <a:avLst/>
          </a:prstGeom>
        </p:spPr>
      </p:pic>
      <p:pic>
        <p:nvPicPr>
          <p:cNvPr id="11" name="Picture 6" descr="A blue pie chart with different shades of blue&#10;&#10;Description automatically generated">
            <a:extLst>
              <a:ext uri="{FF2B5EF4-FFF2-40B4-BE49-F238E27FC236}">
                <a16:creationId xmlns:a16="http://schemas.microsoft.com/office/drawing/2014/main" id="{6953A878-2C08-672B-639E-DAD29243F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991" y="1526558"/>
            <a:ext cx="3602880" cy="2405362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004017BB-2ECA-5F37-715B-C6F3AADBFAF1}"/>
              </a:ext>
            </a:extLst>
          </p:cNvPr>
          <p:cNvSpPr txBox="1"/>
          <p:nvPr/>
        </p:nvSpPr>
        <p:spPr>
          <a:xfrm>
            <a:off x="1037862" y="4057055"/>
            <a:ext cx="67267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+mj-lt"/>
              </a:rPr>
              <a:t>TESTBREAST cohort	 </a:t>
            </a:r>
            <a:r>
              <a:rPr lang="en-US" sz="1000" dirty="0">
                <a:solidFill>
                  <a:schemeClr val="accent6"/>
                </a:solidFill>
                <a:latin typeface="+mj-lt"/>
              </a:rPr>
              <a:t>(n = 124)	</a:t>
            </a:r>
            <a:r>
              <a:rPr lang="en-US" sz="1800" dirty="0">
                <a:solidFill>
                  <a:schemeClr val="accent6"/>
                </a:solidFill>
                <a:latin typeface="+mj-lt"/>
              </a:rPr>
              <a:t>	National registry</a:t>
            </a:r>
            <a:r>
              <a:rPr lang="en-US" sz="1000" dirty="0">
                <a:solidFill>
                  <a:schemeClr val="accent6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12799"/>
      </p:ext>
    </p:extLst>
  </p:cSld>
  <p:clrMapOvr>
    <a:masterClrMapping/>
  </p:clrMapOvr>
</p:sld>
</file>

<file path=ppt/theme/theme1.xml><?xml version="1.0" encoding="utf-8"?>
<a:theme xmlns:a="http://schemas.openxmlformats.org/drawingml/2006/main" name="62-457 Presentatie-LUMC">
  <a:themeElements>
    <a:clrScheme name="Aangepast 30">
      <a:dk1>
        <a:srgbClr val="003C66"/>
      </a:dk1>
      <a:lt1>
        <a:srgbClr val="FFFFFF"/>
      </a:lt1>
      <a:dk2>
        <a:srgbClr val="FFFFFF"/>
      </a:dk2>
      <a:lt2>
        <a:srgbClr val="003C7D"/>
      </a:lt2>
      <a:accent1>
        <a:srgbClr val="007CC2"/>
      </a:accent1>
      <a:accent2>
        <a:srgbClr val="009FBD"/>
      </a:accent2>
      <a:accent3>
        <a:srgbClr val="6E90A6"/>
      </a:accent3>
      <a:accent4>
        <a:srgbClr val="E3004F"/>
      </a:accent4>
      <a:accent5>
        <a:srgbClr val="C0965C"/>
      </a:accent5>
      <a:accent6>
        <a:srgbClr val="000000"/>
      </a:accent6>
      <a:hlink>
        <a:srgbClr val="1161C6"/>
      </a:hlink>
      <a:folHlink>
        <a:srgbClr val="E300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101463"/>
        </a:dk1>
        <a:lt1>
          <a:srgbClr val="FFFFFF"/>
        </a:lt1>
        <a:dk2>
          <a:srgbClr val="B5E7FF"/>
        </a:dk2>
        <a:lt2>
          <a:srgbClr val="111166"/>
        </a:lt2>
        <a:accent1>
          <a:srgbClr val="119DF9"/>
        </a:accent1>
        <a:accent2>
          <a:srgbClr val="117FE4"/>
        </a:accent2>
        <a:accent3>
          <a:srgbClr val="D7F1FF"/>
        </a:accent3>
        <a:accent4>
          <a:srgbClr val="DADADA"/>
        </a:accent4>
        <a:accent5>
          <a:srgbClr val="AACCFB"/>
        </a:accent5>
        <a:accent6>
          <a:srgbClr val="0E72CF"/>
        </a:accent6>
        <a:hlink>
          <a:srgbClr val="1161C6"/>
        </a:hlink>
        <a:folHlink>
          <a:srgbClr val="114D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375726BA2F244AB4458CA1D7599EC1" ma:contentTypeVersion="6" ma:contentTypeDescription="Een nieuw document maken." ma:contentTypeScope="" ma:versionID="79f837cafb0c38f6ea62a33c9c40855c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9ba8469ad252d89c559c8a43ee14d2a3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E-mailafzender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E-mail aan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E-mail CC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E-mail van" ma:hidden="true" ma:internalName="EmailFrom">
      <xsd:simpleType>
        <xsd:restriction base="dms:Text"/>
      </xsd:simpleType>
    </xsd:element>
    <xsd:element name="EmailSubject" ma:index="12" nillable="true" ma:displayName="E-mailonderwerp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Kopteksten voor e-mail" ma:hidden="true" ma:internalName="EmailHeaders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E41F710-E85E-4A0C-A334-9F3DCB9067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613F06-D0EB-4BEE-A5D4-D3B7B021BE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BBFAE5-1B1A-432D-9F4C-16707800DE95}">
  <ds:schemaRefs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LUMC Basispresentatie_NL</Template>
  <TotalTime>3769</TotalTime>
  <Words>911</Words>
  <Application>Microsoft Office PowerPoint</Application>
  <PresentationFormat>On-screen Show (4:3)</PresentationFormat>
  <Paragraphs>252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</vt:lpstr>
      <vt:lpstr>62-457 Presentatie-LUMC</vt:lpstr>
      <vt:lpstr>TESTBREAST study Trial Early Serum Test BREASTcancer</vt:lpstr>
      <vt:lpstr>Can we predict breast cancer onset using blood?</vt:lpstr>
      <vt:lpstr>High-risk women</vt:lpstr>
      <vt:lpstr>TESTBREAST study</vt:lpstr>
      <vt:lpstr>Inclusion and exclusion criteria</vt:lpstr>
      <vt:lpstr>TESTBREAST study: current status</vt:lpstr>
      <vt:lpstr>Characteristics cohort </vt:lpstr>
      <vt:lpstr>Characteristics cohort: breast cancer patients</vt:lpstr>
      <vt:lpstr>Characteristics cohort: breast cancer patients</vt:lpstr>
      <vt:lpstr>Characteristics cohort: breast cancer patients</vt:lpstr>
      <vt:lpstr>Characteristics cohort: BRCA patients  </vt:lpstr>
      <vt:lpstr>TESTBREAST patients</vt:lpstr>
      <vt:lpstr>Analyses </vt:lpstr>
      <vt:lpstr>Hagenaars et al. - First results</vt:lpstr>
      <vt:lpstr>Hagenaars et al. - First results</vt:lpstr>
      <vt:lpstr>Summary</vt:lpstr>
      <vt:lpstr>PowerPoint Presentation</vt:lpstr>
    </vt:vector>
  </TitlesOfParts>
  <Company>LUMC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Prediction model – Colon carcinomas</dc:title>
  <dc:creator>L. Andour</dc:creator>
  <cp:lastModifiedBy>Haj Mohammad, S.F. (ONCO)</cp:lastModifiedBy>
  <cp:revision>263</cp:revision>
  <dcterms:created xsi:type="dcterms:W3CDTF">2020-08-06T08:19:46Z</dcterms:created>
  <dcterms:modified xsi:type="dcterms:W3CDTF">2024-11-25T09:00:57Z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0x010100F3375726BA2F244AB4458CA1D7599EC1</vt:lpwstr>
  </property>
</Properties>
</file>