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440" r:id="rId2"/>
    <p:sldId id="419" r:id="rId3"/>
    <p:sldId id="432" r:id="rId4"/>
    <p:sldId id="422" r:id="rId5"/>
    <p:sldId id="435" r:id="rId6"/>
    <p:sldId id="437" r:id="rId7"/>
    <p:sldId id="439" r:id="rId8"/>
    <p:sldId id="429" r:id="rId9"/>
    <p:sldId id="430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1513"/>
    <a:srgbClr val="002060"/>
    <a:srgbClr val="B78DC3"/>
    <a:srgbClr val="B34240"/>
    <a:srgbClr val="FFFFFF"/>
    <a:srgbClr val="D8A44E"/>
    <a:srgbClr val="44953E"/>
    <a:srgbClr val="EAEAEA"/>
    <a:srgbClr val="EEEDED"/>
    <a:srgbClr val="DF8A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87" autoAdjust="0"/>
    <p:restoredTop sz="96625" autoAdjust="0"/>
  </p:normalViewPr>
  <p:slideViewPr>
    <p:cSldViewPr snapToGrid="0" snapToObjects="1">
      <p:cViewPr>
        <p:scale>
          <a:sx n="400" d="100"/>
          <a:sy n="400" d="100"/>
        </p:scale>
        <p:origin x="-3384" y="-396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6469816272965873E-2"/>
          <c:y val="4.6296296296296294E-2"/>
          <c:w val="0.90297462817147855"/>
          <c:h val="0.9022302420530766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0"/>
            <c:trendlineLbl>
              <c:layout>
                <c:manualLayout>
                  <c:x val="0.12049444661355574"/>
                  <c:y val="-0.2887553961889621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</c:trendlineLbl>
          </c:trendline>
          <c:errBars>
            <c:errBarType val="plus"/>
            <c:errValType val="cust"/>
            <c:noEndCap val="0"/>
            <c:plus>
              <c:numRef>
                <c:f>Results!$T$29:$T$32</c:f>
                <c:numCache>
                  <c:formatCode>General</c:formatCode>
                  <c:ptCount val="4"/>
                  <c:pt idx="0">
                    <c:v>4.4125390167389443E-2</c:v>
                  </c:pt>
                  <c:pt idx="1">
                    <c:v>1.6078840632520506</c:v>
                  </c:pt>
                  <c:pt idx="2">
                    <c:v>0.39689248915484399</c:v>
                  </c:pt>
                  <c:pt idx="3">
                    <c:v>1.3267423301483736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rgbClr val="005B83">
                    <a:lumMod val="50000"/>
                  </a:srgbClr>
                </a:solidFill>
                <a:round/>
              </a:ln>
              <a:effectLst/>
            </c:spPr>
          </c:errBars>
          <c:cat>
            <c:strRef>
              <c:f>Results!$P$29:$P$32</c:f>
              <c:strCache>
                <c:ptCount val="4"/>
                <c:pt idx="0">
                  <c:v>21-5p</c:v>
                </c:pt>
                <c:pt idx="1">
                  <c:v>21-3p</c:v>
                </c:pt>
                <c:pt idx="2">
                  <c:v>96-5p</c:v>
                </c:pt>
                <c:pt idx="3">
                  <c:v>429</c:v>
                </c:pt>
              </c:strCache>
            </c:strRef>
          </c:cat>
          <c:val>
            <c:numRef>
              <c:f>Results!$S$29:$S$32</c:f>
              <c:numCache>
                <c:formatCode>General</c:formatCode>
                <c:ptCount val="4"/>
                <c:pt idx="0">
                  <c:v>18.244437217712402</c:v>
                </c:pt>
                <c:pt idx="1">
                  <c:v>20.425237655639648</c:v>
                </c:pt>
                <c:pt idx="2">
                  <c:v>24.567571640014648</c:v>
                </c:pt>
                <c:pt idx="3">
                  <c:v>27.592281341552734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A23-422F-AACF-A2AB77C7F6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80528671"/>
        <c:axId val="780532511"/>
      </c:barChart>
      <c:catAx>
        <c:axId val="780528671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80532511"/>
        <c:crosses val="autoZero"/>
        <c:auto val="1"/>
        <c:lblAlgn val="ctr"/>
        <c:lblOffset val="100"/>
        <c:noMultiLvlLbl val="0"/>
      </c:catAx>
      <c:valAx>
        <c:axId val="780532511"/>
        <c:scaling>
          <c:orientation val="minMax"/>
          <c:max val="40"/>
          <c:min val="1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780528671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6469816272965873E-2"/>
          <c:y val="4.2544828740897697E-2"/>
          <c:w val="0.90297462817147855"/>
          <c:h val="0.90920179726677119"/>
        </c:manualLayout>
      </c:layout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14000">
                  <a:srgbClr val="4472C4"/>
                </a:gs>
                <a:gs pos="37000">
                  <a:srgbClr val="70AD47"/>
                </a:gs>
                <a:gs pos="63000">
                  <a:srgbClr val="FFC000">
                    <a:lumMod val="60000"/>
                    <a:lumOff val="40000"/>
                  </a:srgbClr>
                </a:gs>
                <a:gs pos="88000">
                  <a:srgbClr val="FF00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ysClr val="windowText" lastClr="000000"/>
              </a:solidFill>
            </a:ln>
            <a:effectLst/>
          </c:spPr>
          <c:invertIfNegative val="0"/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0"/>
            <c:trendlineLbl>
              <c:layout>
                <c:manualLayout>
                  <c:x val="0.12803172250978576"/>
                  <c:y val="-0.26821870700442235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</c:trendlineLbl>
          </c:trendline>
          <c:cat>
            <c:strRef>
              <c:f>Results!$P$29:$P$32</c:f>
              <c:strCache>
                <c:ptCount val="4"/>
                <c:pt idx="0">
                  <c:v>21-5p</c:v>
                </c:pt>
                <c:pt idx="1">
                  <c:v>21-3p</c:v>
                </c:pt>
                <c:pt idx="2">
                  <c:v>96-5p</c:v>
                </c:pt>
                <c:pt idx="3">
                  <c:v>429</c:v>
                </c:pt>
              </c:strCache>
            </c:strRef>
          </c:cat>
          <c:val>
            <c:numRef>
              <c:f>Results!$V$29:$V$32</c:f>
              <c:numCache>
                <c:formatCode>#,##0.000</c:formatCode>
                <c:ptCount val="4"/>
                <c:pt idx="0">
                  <c:v>18.275638580322266</c:v>
                </c:pt>
                <c:pt idx="1">
                  <c:v>21.562183380126953</c:v>
                </c:pt>
                <c:pt idx="2">
                  <c:v>24.848217010498047</c:v>
                </c:pt>
                <c:pt idx="3">
                  <c:v>28.530429840087891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4DB-47AE-9A68-52DD9CB6E7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80528671"/>
        <c:axId val="780532511"/>
      </c:barChart>
      <c:catAx>
        <c:axId val="780528671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80532511"/>
        <c:crosses val="autoZero"/>
        <c:auto val="1"/>
        <c:lblAlgn val="ctr"/>
        <c:lblOffset val="100"/>
        <c:noMultiLvlLbl val="0"/>
      </c:catAx>
      <c:valAx>
        <c:axId val="780532511"/>
        <c:scaling>
          <c:orientation val="minMax"/>
          <c:max val="40"/>
          <c:min val="1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780528671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BFF722-1318-4656-BA4E-A75605535E5C}" type="datetimeFigureOut">
              <a:rPr lang="it-IT" smtClean="0"/>
              <a:t>24/11/2024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E6BB58-70C1-45EF-BDD6-8F48998FC02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536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6848F1-324A-4043-A7A8-F63BCA81FF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196E24C-BE19-2942-B228-CB629F26A6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CABBF4C-FF77-7F4C-AEFA-18FBBF999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09357-A874-9846-BB2E-1FBA1D215783}" type="datetimeFigureOut">
              <a:rPr lang="it-IT" smtClean="0"/>
              <a:t>24/11/2024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933ED42-ED7F-8947-B161-26952856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2D79FDD-EC0F-214C-8B21-17C9AD6F6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D055-4BC6-9943-91E6-9C0F18FECF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1333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7FE3C3-AAE7-E941-9DEF-55648A035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1C63F6B-6D9B-104B-A559-1C6298578D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0EB60A1-9A56-A544-A9BF-0AD7640EE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09357-A874-9846-BB2E-1FBA1D215783}" type="datetimeFigureOut">
              <a:rPr lang="it-IT" smtClean="0"/>
              <a:t>24/11/2024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71647A-FB19-8444-8EB2-2C3AD3139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01BDF38-0BD3-A644-8C6B-3556B03B8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D055-4BC6-9943-91E6-9C0F18FECF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8152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7F7C4DC-52BF-3840-9A9A-E14F2A6D61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9C13538-BEC9-274A-95D4-20DA2DD911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BAA23D6-75B9-B944-A7E8-C7610ED38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09357-A874-9846-BB2E-1FBA1D215783}" type="datetimeFigureOut">
              <a:rPr lang="it-IT" smtClean="0"/>
              <a:t>24/11/2024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1D83342-991A-244B-8770-802B8A71D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EC05580-78AB-1644-9A09-9695DD21E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D055-4BC6-9943-91E6-9C0F18FECF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9367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E74CBA-CBFB-8F48-9F04-C9C72BD44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4AA78CF-07ED-7F4D-AB84-023C5F8060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3B4430-40DA-5048-9862-64F40F5A5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09357-A874-9846-BB2E-1FBA1D215783}" type="datetimeFigureOut">
              <a:rPr lang="it-IT" smtClean="0"/>
              <a:t>24/11/2024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FC811D9-E8C2-1440-8E33-7D5C25CEB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3684906-35EA-EF4D-A9FA-F3866A982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D055-4BC6-9943-91E6-9C0F18FECF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4327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ED181E-F311-7F45-BA05-19D277157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61B7E06-4E83-8442-88D7-EA8D0BBB6E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F24E7C8-C4C9-854D-94E4-7EB21FF23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09357-A874-9846-BB2E-1FBA1D215783}" type="datetimeFigureOut">
              <a:rPr lang="it-IT" smtClean="0"/>
              <a:t>24/11/2024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D33975-1E71-EC4E-BBEF-7B0C976C5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91F1AD2-0CFF-6F47-87D9-98E141E23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D055-4BC6-9943-91E6-9C0F18FECF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1470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FCBA72-DE91-7F47-9627-A83872463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0DB2811-6959-014B-85B2-752C3DFF55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478BE21-DF27-AC4B-9149-D5469B640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1C09ADA-1DBB-A54C-887E-5EAF7C4FF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09357-A874-9846-BB2E-1FBA1D215783}" type="datetimeFigureOut">
              <a:rPr lang="it-IT" smtClean="0"/>
              <a:t>24/11/2024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DEB6367-531B-0040-B724-89883703D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8D47534-EFB0-4C47-AF51-8C8FB6836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D055-4BC6-9943-91E6-9C0F18FECF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5603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7F1350-287E-DC41-AC03-13418E74D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9F7EA80-324C-E649-8A6D-0ED1654059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C690F94-8385-CD4C-8DF4-332E477C7A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603202C-1591-EA4F-A4F3-487E628ED6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1E3A1D0-3C8C-C947-A82D-B0A85A50CE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C777F56-9F98-594B-8779-F00BE2D5A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09357-A874-9846-BB2E-1FBA1D215783}" type="datetimeFigureOut">
              <a:rPr lang="it-IT" smtClean="0"/>
              <a:t>24/11/2024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6DBE6E2-90EA-7F48-83ED-308531589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3A0B49A-B711-D548-8189-2FCE2DA02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D055-4BC6-9943-91E6-9C0F18FECF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2117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CE6DBD-1BCC-7048-BE1E-A6C1465BC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E7EA9AA-5141-794C-A147-FE28676CD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09357-A874-9846-BB2E-1FBA1D215783}" type="datetimeFigureOut">
              <a:rPr lang="it-IT" smtClean="0"/>
              <a:t>24/11/2024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63A5B50-44E7-2A47-ADE1-AA1F79A9C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2937C66-CF5C-9B46-BB70-37F4B16A9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D055-4BC6-9943-91E6-9C0F18FECF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0768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CF17CE75-83AD-C649-93AB-AEC396546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09357-A874-9846-BB2E-1FBA1D215783}" type="datetimeFigureOut">
              <a:rPr lang="it-IT" smtClean="0"/>
              <a:t>24/11/2024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189FF8A-9B6E-1546-9EAC-62A96C442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DACD97B-5E63-B146-9D72-3DBBC867D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D055-4BC6-9943-91E6-9C0F18FECF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4466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9074D7-AE56-7946-8BBE-C723CEE8A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270FBF6-7F81-2F4D-BE76-CAAC1CBFAB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1D97DF3-3D89-AB4F-84E2-F513984054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CD7D59C-FCDB-0F40-800B-2BC61DD38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09357-A874-9846-BB2E-1FBA1D215783}" type="datetimeFigureOut">
              <a:rPr lang="it-IT" smtClean="0"/>
              <a:t>24/11/2024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2EDCA30-88BD-F047-B504-3E3019962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8727F13-E76D-6F44-8CFB-B5A6138AB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D055-4BC6-9943-91E6-9C0F18FECF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5734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9DFD66-8079-2B49-93DF-42A9A0B6E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21FD178-F229-8542-A878-AC035DE461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33EBFBF-E475-D246-80DE-3BF4F7BAE7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277DC78-573C-3945-ABCF-EA1E5C6AE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09357-A874-9846-BB2E-1FBA1D215783}" type="datetimeFigureOut">
              <a:rPr lang="it-IT" smtClean="0"/>
              <a:t>24/11/2024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4B193E8-46F8-1A4A-B6F4-F5BC62646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96C8273-A12D-D94D-A336-FE8A33120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1D055-4BC6-9943-91E6-9C0F18FECF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4106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C98BD6F7-0125-7941-86B2-25A8D7734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8D62BB9-3057-C846-90F3-C42CFF8955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34EE442-6974-A747-B74B-2E9B706264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09357-A874-9846-BB2E-1FBA1D215783}" type="datetimeFigureOut">
              <a:rPr lang="it-IT" smtClean="0"/>
              <a:t>24/11/2024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C05AD2B-3748-F749-AEEC-A4138E6166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9ECE34A-E046-7C45-B86D-FAB066A856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1D055-4BC6-9943-91E6-9C0F18FECF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7864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matteo.allegretti@ifo.gov.it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3" Type="http://schemas.microsoft.com/office/2007/relationships/hdphoto" Target="../media/hdphoto4.wdp"/><Relationship Id="rId18" Type="http://schemas.openxmlformats.org/officeDocument/2006/relationships/image" Target="../media/image13.png"/><Relationship Id="rId26" Type="http://schemas.microsoft.com/office/2007/relationships/hdphoto" Target="../media/hdphoto7.wdp"/><Relationship Id="rId3" Type="http://schemas.openxmlformats.org/officeDocument/2006/relationships/image" Target="../media/image5.png"/><Relationship Id="rId21" Type="http://schemas.openxmlformats.org/officeDocument/2006/relationships/image" Target="../media/image16.png"/><Relationship Id="rId34" Type="http://schemas.openxmlformats.org/officeDocument/2006/relationships/image" Target="../media/image27.png"/><Relationship Id="rId7" Type="http://schemas.microsoft.com/office/2007/relationships/hdphoto" Target="../media/hdphoto1.wdp"/><Relationship Id="rId12" Type="http://schemas.openxmlformats.org/officeDocument/2006/relationships/image" Target="../media/image10.png"/><Relationship Id="rId17" Type="http://schemas.microsoft.com/office/2007/relationships/hdphoto" Target="../media/hdphoto6.wdp"/><Relationship Id="rId25" Type="http://schemas.openxmlformats.org/officeDocument/2006/relationships/image" Target="../media/image20.png"/><Relationship Id="rId33" Type="http://schemas.openxmlformats.org/officeDocument/2006/relationships/image" Target="../media/image26.png"/><Relationship Id="rId2" Type="http://schemas.openxmlformats.org/officeDocument/2006/relationships/image" Target="../media/image4.png"/><Relationship Id="rId16" Type="http://schemas.openxmlformats.org/officeDocument/2006/relationships/image" Target="../media/image12.png"/><Relationship Id="rId20" Type="http://schemas.openxmlformats.org/officeDocument/2006/relationships/image" Target="../media/image15.png"/><Relationship Id="rId29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microsoft.com/office/2007/relationships/hdphoto" Target="../media/hdphoto3.wdp"/><Relationship Id="rId24" Type="http://schemas.openxmlformats.org/officeDocument/2006/relationships/image" Target="../media/image19.png"/><Relationship Id="rId32" Type="http://schemas.openxmlformats.org/officeDocument/2006/relationships/image" Target="../media/image25.png"/><Relationship Id="rId5" Type="http://schemas.openxmlformats.org/officeDocument/2006/relationships/image" Target="../media/image1.png"/><Relationship Id="rId15" Type="http://schemas.microsoft.com/office/2007/relationships/hdphoto" Target="../media/hdphoto5.wdp"/><Relationship Id="rId23" Type="http://schemas.openxmlformats.org/officeDocument/2006/relationships/image" Target="../media/image18.png"/><Relationship Id="rId28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4.png"/><Relationship Id="rId31" Type="http://schemas.microsoft.com/office/2007/relationships/hdphoto" Target="../media/hdphoto8.wdp"/><Relationship Id="rId4" Type="http://schemas.openxmlformats.org/officeDocument/2006/relationships/image" Target="../media/image6.png"/><Relationship Id="rId9" Type="http://schemas.microsoft.com/office/2007/relationships/hdphoto" Target="../media/hdphoto2.wdp"/><Relationship Id="rId14" Type="http://schemas.openxmlformats.org/officeDocument/2006/relationships/image" Target="../media/image11.png"/><Relationship Id="rId22" Type="http://schemas.openxmlformats.org/officeDocument/2006/relationships/image" Target="../media/image17.png"/><Relationship Id="rId27" Type="http://schemas.openxmlformats.org/officeDocument/2006/relationships/image" Target="../media/image21.png"/><Relationship Id="rId30" Type="http://schemas.openxmlformats.org/officeDocument/2006/relationships/image" Target="../media/image24.png"/><Relationship Id="rId35" Type="http://schemas.microsoft.com/office/2007/relationships/hdphoto" Target="../media/hdphoto9.wdp"/><Relationship Id="rId8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2.png"/><Relationship Id="rId18" Type="http://schemas.openxmlformats.org/officeDocument/2006/relationships/image" Target="../media/image36.png"/><Relationship Id="rId26" Type="http://schemas.openxmlformats.org/officeDocument/2006/relationships/image" Target="../media/image43.png"/><Relationship Id="rId39" Type="http://schemas.microsoft.com/office/2007/relationships/hdphoto" Target="../media/hdphoto14.wdp"/><Relationship Id="rId21" Type="http://schemas.microsoft.com/office/2007/relationships/hdphoto" Target="../media/hdphoto13.wdp"/><Relationship Id="rId34" Type="http://schemas.openxmlformats.org/officeDocument/2006/relationships/image" Target="../media/image51.png"/><Relationship Id="rId7" Type="http://schemas.microsoft.com/office/2007/relationships/hdphoto" Target="../media/hdphoto11.wdp"/><Relationship Id="rId12" Type="http://schemas.openxmlformats.org/officeDocument/2006/relationships/image" Target="../media/image31.png"/><Relationship Id="rId17" Type="http://schemas.openxmlformats.org/officeDocument/2006/relationships/image" Target="../media/image35.png"/><Relationship Id="rId25" Type="http://schemas.openxmlformats.org/officeDocument/2006/relationships/image" Target="../media/image42.png"/><Relationship Id="rId33" Type="http://schemas.openxmlformats.org/officeDocument/2006/relationships/image" Target="../media/image50.png"/><Relationship Id="rId38" Type="http://schemas.openxmlformats.org/officeDocument/2006/relationships/image" Target="../media/image55.png"/><Relationship Id="rId2" Type="http://schemas.openxmlformats.org/officeDocument/2006/relationships/image" Target="../media/image6.png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29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14.png"/><Relationship Id="rId24" Type="http://schemas.openxmlformats.org/officeDocument/2006/relationships/image" Target="../media/image41.png"/><Relationship Id="rId32" Type="http://schemas.openxmlformats.org/officeDocument/2006/relationships/image" Target="../media/image49.png"/><Relationship Id="rId37" Type="http://schemas.openxmlformats.org/officeDocument/2006/relationships/image" Target="../media/image54.png"/><Relationship Id="rId5" Type="http://schemas.microsoft.com/office/2007/relationships/hdphoto" Target="../media/hdphoto10.wdp"/><Relationship Id="rId15" Type="http://schemas.openxmlformats.org/officeDocument/2006/relationships/image" Target="../media/image33.png"/><Relationship Id="rId23" Type="http://schemas.openxmlformats.org/officeDocument/2006/relationships/image" Target="../media/image40.png"/><Relationship Id="rId28" Type="http://schemas.openxmlformats.org/officeDocument/2006/relationships/image" Target="../media/image45.png"/><Relationship Id="rId36" Type="http://schemas.openxmlformats.org/officeDocument/2006/relationships/image" Target="../media/image53.png"/><Relationship Id="rId10" Type="http://schemas.microsoft.com/office/2007/relationships/hdphoto" Target="../media/hdphoto6.wdp"/><Relationship Id="rId19" Type="http://schemas.openxmlformats.org/officeDocument/2006/relationships/image" Target="../media/image37.png"/><Relationship Id="rId31" Type="http://schemas.openxmlformats.org/officeDocument/2006/relationships/image" Target="../media/image48.png"/><Relationship Id="rId4" Type="http://schemas.openxmlformats.org/officeDocument/2006/relationships/image" Target="../media/image28.png"/><Relationship Id="rId9" Type="http://schemas.openxmlformats.org/officeDocument/2006/relationships/image" Target="../media/image12.png"/><Relationship Id="rId14" Type="http://schemas.microsoft.com/office/2007/relationships/hdphoto" Target="../media/hdphoto12.wdp"/><Relationship Id="rId22" Type="http://schemas.openxmlformats.org/officeDocument/2006/relationships/image" Target="../media/image39.png"/><Relationship Id="rId27" Type="http://schemas.openxmlformats.org/officeDocument/2006/relationships/image" Target="../media/image44.jpeg"/><Relationship Id="rId30" Type="http://schemas.openxmlformats.org/officeDocument/2006/relationships/image" Target="../media/image47.png"/><Relationship Id="rId35" Type="http://schemas.openxmlformats.org/officeDocument/2006/relationships/image" Target="../media/image52.png"/><Relationship Id="rId8" Type="http://schemas.openxmlformats.org/officeDocument/2006/relationships/image" Target="../media/image30.png"/><Relationship Id="rId3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microsoft.com/office/2007/relationships/hdphoto" Target="../media/hdphoto15.wdp"/><Relationship Id="rId7" Type="http://schemas.openxmlformats.org/officeDocument/2006/relationships/image" Target="../media/image1.png"/><Relationship Id="rId12" Type="http://schemas.microsoft.com/office/2007/relationships/hdphoto" Target="../media/hdphoto18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59.png"/><Relationship Id="rId5" Type="http://schemas.microsoft.com/office/2007/relationships/hdphoto" Target="../media/hdphoto16.wdp"/><Relationship Id="rId10" Type="http://schemas.openxmlformats.org/officeDocument/2006/relationships/image" Target="../media/image26.png"/><Relationship Id="rId4" Type="http://schemas.openxmlformats.org/officeDocument/2006/relationships/image" Target="../media/image57.png"/><Relationship Id="rId9" Type="http://schemas.microsoft.com/office/2007/relationships/hdphoto" Target="../media/hdphoto17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13" Type="http://schemas.openxmlformats.org/officeDocument/2006/relationships/image" Target="../media/image65.png"/><Relationship Id="rId3" Type="http://schemas.openxmlformats.org/officeDocument/2006/relationships/image" Target="../media/image1.png"/><Relationship Id="rId7" Type="http://schemas.openxmlformats.org/officeDocument/2006/relationships/image" Target="../media/image56.png"/><Relationship Id="rId12" Type="http://schemas.openxmlformats.org/officeDocument/2006/relationships/image" Target="../media/image64.png"/><Relationship Id="rId2" Type="http://schemas.openxmlformats.org/officeDocument/2006/relationships/image" Target="../media/image6.png"/><Relationship Id="rId16" Type="http://schemas.microsoft.com/office/2007/relationships/hdphoto" Target="../media/hdphoto16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63.png"/><Relationship Id="rId5" Type="http://schemas.openxmlformats.org/officeDocument/2006/relationships/image" Target="../media/image61.png"/><Relationship Id="rId15" Type="http://schemas.openxmlformats.org/officeDocument/2006/relationships/image" Target="../media/image57.png"/><Relationship Id="rId10" Type="http://schemas.openxmlformats.org/officeDocument/2006/relationships/chart" Target="../charts/chart2.xml"/><Relationship Id="rId4" Type="http://schemas.openxmlformats.org/officeDocument/2006/relationships/image" Target="../media/image60.png"/><Relationship Id="rId9" Type="http://schemas.openxmlformats.org/officeDocument/2006/relationships/chart" Target="../charts/chart1.xml"/><Relationship Id="rId14" Type="http://schemas.openxmlformats.org/officeDocument/2006/relationships/image" Target="../media/image6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emf"/><Relationship Id="rId13" Type="http://schemas.openxmlformats.org/officeDocument/2006/relationships/image" Target="../media/image73.png"/><Relationship Id="rId18" Type="http://schemas.openxmlformats.org/officeDocument/2006/relationships/image" Target="../media/image78.png"/><Relationship Id="rId26" Type="http://schemas.openxmlformats.org/officeDocument/2006/relationships/image" Target="../media/image86.png"/><Relationship Id="rId3" Type="http://schemas.openxmlformats.org/officeDocument/2006/relationships/image" Target="../media/image1.png"/><Relationship Id="rId21" Type="http://schemas.openxmlformats.org/officeDocument/2006/relationships/image" Target="../media/image81.png"/><Relationship Id="rId7" Type="http://schemas.openxmlformats.org/officeDocument/2006/relationships/oleObject" Target="../embeddings/oleObject1.bin"/><Relationship Id="rId12" Type="http://schemas.openxmlformats.org/officeDocument/2006/relationships/image" Target="../media/image72.png"/><Relationship Id="rId17" Type="http://schemas.openxmlformats.org/officeDocument/2006/relationships/image" Target="../media/image77.png"/><Relationship Id="rId25" Type="http://schemas.openxmlformats.org/officeDocument/2006/relationships/image" Target="../media/image85.png"/><Relationship Id="rId2" Type="http://schemas.openxmlformats.org/officeDocument/2006/relationships/image" Target="../media/image6.png"/><Relationship Id="rId16" Type="http://schemas.openxmlformats.org/officeDocument/2006/relationships/image" Target="../media/image76.png"/><Relationship Id="rId20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jpeg"/><Relationship Id="rId11" Type="http://schemas.openxmlformats.org/officeDocument/2006/relationships/image" Target="../media/image62.png"/><Relationship Id="rId24" Type="http://schemas.openxmlformats.org/officeDocument/2006/relationships/image" Target="../media/image84.png"/><Relationship Id="rId5" Type="http://schemas.openxmlformats.org/officeDocument/2006/relationships/image" Target="../media/image68.jpeg"/><Relationship Id="rId15" Type="http://schemas.openxmlformats.org/officeDocument/2006/relationships/image" Target="../media/image75.png"/><Relationship Id="rId23" Type="http://schemas.openxmlformats.org/officeDocument/2006/relationships/image" Target="../media/image83.png"/><Relationship Id="rId10" Type="http://schemas.openxmlformats.org/officeDocument/2006/relationships/image" Target="../media/image71.emf"/><Relationship Id="rId19" Type="http://schemas.openxmlformats.org/officeDocument/2006/relationships/image" Target="../media/image79.png"/><Relationship Id="rId4" Type="http://schemas.openxmlformats.org/officeDocument/2006/relationships/image" Target="../media/image67.png"/><Relationship Id="rId9" Type="http://schemas.openxmlformats.org/officeDocument/2006/relationships/oleObject" Target="../embeddings/oleObject2.bin"/><Relationship Id="rId14" Type="http://schemas.openxmlformats.org/officeDocument/2006/relationships/image" Target="../media/image74.png"/><Relationship Id="rId22" Type="http://schemas.openxmlformats.org/officeDocument/2006/relationships/image" Target="../media/image82.png"/><Relationship Id="rId27" Type="http://schemas.openxmlformats.org/officeDocument/2006/relationships/image" Target="../media/image49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5.png"/><Relationship Id="rId18" Type="http://schemas.openxmlformats.org/officeDocument/2006/relationships/image" Target="../media/image100.png"/><Relationship Id="rId26" Type="http://schemas.openxmlformats.org/officeDocument/2006/relationships/image" Target="../media/image105.emf"/><Relationship Id="rId39" Type="http://schemas.openxmlformats.org/officeDocument/2006/relationships/image" Target="../media/image117.png"/><Relationship Id="rId21" Type="http://schemas.openxmlformats.org/officeDocument/2006/relationships/oleObject" Target="../embeddings/oleObject3.bin"/><Relationship Id="rId34" Type="http://schemas.openxmlformats.org/officeDocument/2006/relationships/image" Target="../media/image112.png"/><Relationship Id="rId42" Type="http://schemas.openxmlformats.org/officeDocument/2006/relationships/image" Target="../media/image120.png"/><Relationship Id="rId7" Type="http://schemas.openxmlformats.org/officeDocument/2006/relationships/image" Target="../media/image89.png"/><Relationship Id="rId2" Type="http://schemas.openxmlformats.org/officeDocument/2006/relationships/image" Target="../media/image6.png"/><Relationship Id="rId16" Type="http://schemas.openxmlformats.org/officeDocument/2006/relationships/image" Target="../media/image98.png"/><Relationship Id="rId29" Type="http://schemas.openxmlformats.org/officeDocument/2006/relationships/image" Target="../media/image10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11" Type="http://schemas.openxmlformats.org/officeDocument/2006/relationships/image" Target="../media/image93.png"/><Relationship Id="rId24" Type="http://schemas.openxmlformats.org/officeDocument/2006/relationships/image" Target="../media/image104.emf"/><Relationship Id="rId32" Type="http://schemas.openxmlformats.org/officeDocument/2006/relationships/image" Target="../media/image110.png"/><Relationship Id="rId37" Type="http://schemas.openxmlformats.org/officeDocument/2006/relationships/image" Target="../media/image115.png"/><Relationship Id="rId40" Type="http://schemas.openxmlformats.org/officeDocument/2006/relationships/image" Target="../media/image118.png"/><Relationship Id="rId45" Type="http://schemas.openxmlformats.org/officeDocument/2006/relationships/image" Target="../media/image123.png"/><Relationship Id="rId5" Type="http://schemas.openxmlformats.org/officeDocument/2006/relationships/image" Target="../media/image87.png"/><Relationship Id="rId15" Type="http://schemas.openxmlformats.org/officeDocument/2006/relationships/image" Target="../media/image97.png"/><Relationship Id="rId23" Type="http://schemas.openxmlformats.org/officeDocument/2006/relationships/oleObject" Target="../embeddings/oleObject4.bin"/><Relationship Id="rId28" Type="http://schemas.openxmlformats.org/officeDocument/2006/relationships/image" Target="../media/image106.emf"/><Relationship Id="rId36" Type="http://schemas.openxmlformats.org/officeDocument/2006/relationships/image" Target="../media/image114.png"/><Relationship Id="rId10" Type="http://schemas.openxmlformats.org/officeDocument/2006/relationships/image" Target="../media/image92.png"/><Relationship Id="rId19" Type="http://schemas.openxmlformats.org/officeDocument/2006/relationships/image" Target="../media/image101.png"/><Relationship Id="rId31" Type="http://schemas.openxmlformats.org/officeDocument/2006/relationships/image" Target="../media/image109.png"/><Relationship Id="rId44" Type="http://schemas.openxmlformats.org/officeDocument/2006/relationships/image" Target="../media/image122.png"/><Relationship Id="rId4" Type="http://schemas.openxmlformats.org/officeDocument/2006/relationships/image" Target="../media/image25.png"/><Relationship Id="rId9" Type="http://schemas.openxmlformats.org/officeDocument/2006/relationships/image" Target="../media/image91.png"/><Relationship Id="rId14" Type="http://schemas.openxmlformats.org/officeDocument/2006/relationships/image" Target="../media/image96.png"/><Relationship Id="rId22" Type="http://schemas.openxmlformats.org/officeDocument/2006/relationships/image" Target="../media/image103.emf"/><Relationship Id="rId27" Type="http://schemas.openxmlformats.org/officeDocument/2006/relationships/oleObject" Target="../embeddings/oleObject6.bin"/><Relationship Id="rId30" Type="http://schemas.openxmlformats.org/officeDocument/2006/relationships/image" Target="../media/image108.png"/><Relationship Id="rId35" Type="http://schemas.openxmlformats.org/officeDocument/2006/relationships/image" Target="../media/image113.png"/><Relationship Id="rId43" Type="http://schemas.openxmlformats.org/officeDocument/2006/relationships/image" Target="../media/image121.png"/><Relationship Id="rId8" Type="http://schemas.openxmlformats.org/officeDocument/2006/relationships/image" Target="../media/image90.png"/><Relationship Id="rId3" Type="http://schemas.openxmlformats.org/officeDocument/2006/relationships/image" Target="../media/image1.png"/><Relationship Id="rId12" Type="http://schemas.openxmlformats.org/officeDocument/2006/relationships/image" Target="../media/image94.png"/><Relationship Id="rId17" Type="http://schemas.openxmlformats.org/officeDocument/2006/relationships/image" Target="../media/image99.png"/><Relationship Id="rId25" Type="http://schemas.openxmlformats.org/officeDocument/2006/relationships/oleObject" Target="../embeddings/oleObject5.bin"/><Relationship Id="rId33" Type="http://schemas.openxmlformats.org/officeDocument/2006/relationships/image" Target="../media/image111.png"/><Relationship Id="rId38" Type="http://schemas.openxmlformats.org/officeDocument/2006/relationships/image" Target="../media/image116.png"/><Relationship Id="rId20" Type="http://schemas.openxmlformats.org/officeDocument/2006/relationships/image" Target="../media/image102.png"/><Relationship Id="rId41" Type="http://schemas.openxmlformats.org/officeDocument/2006/relationships/image" Target="../media/image1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5.jpeg"/><Relationship Id="rId4" Type="http://schemas.openxmlformats.org/officeDocument/2006/relationships/image" Target="../media/image1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13" Type="http://schemas.openxmlformats.org/officeDocument/2006/relationships/image" Target="../media/image134.png"/><Relationship Id="rId18" Type="http://schemas.openxmlformats.org/officeDocument/2006/relationships/image" Target="../media/image139.png"/><Relationship Id="rId26" Type="http://schemas.openxmlformats.org/officeDocument/2006/relationships/image" Target="../media/image146.png"/><Relationship Id="rId3" Type="http://schemas.openxmlformats.org/officeDocument/2006/relationships/image" Target="../media/image1.png"/><Relationship Id="rId21" Type="http://schemas.openxmlformats.org/officeDocument/2006/relationships/image" Target="../media/image142.png"/><Relationship Id="rId7" Type="http://schemas.openxmlformats.org/officeDocument/2006/relationships/image" Target="../media/image128.png"/><Relationship Id="rId12" Type="http://schemas.openxmlformats.org/officeDocument/2006/relationships/image" Target="../media/image133.png"/><Relationship Id="rId17" Type="http://schemas.openxmlformats.org/officeDocument/2006/relationships/image" Target="../media/image138.png"/><Relationship Id="rId25" Type="http://schemas.openxmlformats.org/officeDocument/2006/relationships/image" Target="../media/image145.png"/><Relationship Id="rId2" Type="http://schemas.openxmlformats.org/officeDocument/2006/relationships/image" Target="../media/image6.png"/><Relationship Id="rId16" Type="http://schemas.openxmlformats.org/officeDocument/2006/relationships/image" Target="../media/image137.png"/><Relationship Id="rId20" Type="http://schemas.openxmlformats.org/officeDocument/2006/relationships/image" Target="../media/image1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7.png"/><Relationship Id="rId11" Type="http://schemas.openxmlformats.org/officeDocument/2006/relationships/image" Target="../media/image132.tif"/><Relationship Id="rId24" Type="http://schemas.microsoft.com/office/2007/relationships/hdphoto" Target="../media/hdphoto19.wdp"/><Relationship Id="rId5" Type="http://schemas.openxmlformats.org/officeDocument/2006/relationships/image" Target="../media/image126.png"/><Relationship Id="rId15" Type="http://schemas.openxmlformats.org/officeDocument/2006/relationships/image" Target="../media/image136.png"/><Relationship Id="rId23" Type="http://schemas.openxmlformats.org/officeDocument/2006/relationships/image" Target="../media/image144.png"/><Relationship Id="rId28" Type="http://schemas.openxmlformats.org/officeDocument/2006/relationships/image" Target="../media/image147.png"/><Relationship Id="rId10" Type="http://schemas.openxmlformats.org/officeDocument/2006/relationships/image" Target="../media/image131.png"/><Relationship Id="rId19" Type="http://schemas.openxmlformats.org/officeDocument/2006/relationships/image" Target="../media/image140.png"/><Relationship Id="rId4" Type="http://schemas.openxmlformats.org/officeDocument/2006/relationships/image" Target="../media/image86.png"/><Relationship Id="rId9" Type="http://schemas.openxmlformats.org/officeDocument/2006/relationships/image" Target="../media/image130.png"/><Relationship Id="rId14" Type="http://schemas.openxmlformats.org/officeDocument/2006/relationships/image" Target="../media/image135.png"/><Relationship Id="rId22" Type="http://schemas.openxmlformats.org/officeDocument/2006/relationships/image" Target="../media/image143.jpg"/><Relationship Id="rId27" Type="http://schemas.microsoft.com/office/2007/relationships/hdphoto" Target="../media/hdphoto20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D6D8BAB2-1C57-034C-94C0-E2B5B5ABE59A}"/>
              </a:ext>
            </a:extLst>
          </p:cNvPr>
          <p:cNvSpPr txBox="1"/>
          <p:nvPr/>
        </p:nvSpPr>
        <p:spPr>
          <a:xfrm>
            <a:off x="4324573" y="777571"/>
            <a:ext cx="7589354" cy="184665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1" u="none" strike="noStrike" kern="1200" cap="none" spc="0" normalizeH="0" baseline="0" noProof="0" dirty="0" err="1">
                <a:ln w="22225">
                  <a:solidFill>
                    <a:srgbClr val="8B1513"/>
                  </a:solidFill>
                  <a:prstDash val="solid"/>
                </a:ln>
                <a:solidFill>
                  <a:srgbClr val="8B1513"/>
                </a:solidFill>
                <a:uLnTx/>
                <a:uFillTx/>
                <a:latin typeface="Calibri" panose="020F0502020204030204"/>
                <a:ea typeface="+mn-ea"/>
                <a:cs typeface="+mn-cs"/>
              </a:rPr>
              <a:t>miRquad</a:t>
            </a:r>
            <a:r>
              <a:rPr kumimoji="0" lang="en-US" sz="3800" b="0" u="none" strike="noStrike" kern="1200" cap="none" spc="0" normalizeH="0" baseline="0" noProof="0" dirty="0">
                <a:ln w="22225">
                  <a:solidFill>
                    <a:srgbClr val="8B1513"/>
                  </a:solidFill>
                  <a:prstDash val="solid"/>
                </a:ln>
                <a:solidFill>
                  <a:srgbClr val="8B1513"/>
                </a:solidFill>
                <a:uLnTx/>
                <a:uFillTx/>
                <a:latin typeface="Calibri" panose="020F0502020204030204"/>
                <a:ea typeface="+mn-ea"/>
                <a:cs typeface="+mn-cs"/>
              </a:rPr>
              <a:t>: first-in-class RUO </a:t>
            </a:r>
            <a:r>
              <a:rPr kumimoji="0" lang="en-US" sz="3800" b="0" u="none" strike="noStrike" kern="1200" cap="none" spc="0" normalizeH="0" baseline="0" noProof="0" dirty="0" err="1">
                <a:ln w="22225">
                  <a:solidFill>
                    <a:srgbClr val="8B1513"/>
                  </a:solidFill>
                  <a:prstDash val="solid"/>
                </a:ln>
                <a:solidFill>
                  <a:srgbClr val="8B1513"/>
                </a:solidFill>
                <a:uLnTx/>
                <a:uFillTx/>
                <a:latin typeface="Calibri" panose="020F0502020204030204"/>
                <a:ea typeface="+mn-ea"/>
                <a:cs typeface="+mn-cs"/>
              </a:rPr>
              <a:t>dPCR</a:t>
            </a:r>
            <a:r>
              <a:rPr kumimoji="0" lang="en-US" sz="3800" b="0" u="none" strike="noStrike" kern="1200" cap="none" spc="0" normalizeH="0" baseline="0" noProof="0" dirty="0">
                <a:ln w="22225">
                  <a:solidFill>
                    <a:srgbClr val="8B1513"/>
                  </a:solidFill>
                  <a:prstDash val="solid"/>
                </a:ln>
                <a:solidFill>
                  <a:srgbClr val="8B1513"/>
                </a:solidFill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u="none" strike="noStrike" kern="1200" cap="none" spc="0" normalizeH="0" baseline="0" noProof="0" dirty="0">
                <a:ln w="22225">
                  <a:solidFill>
                    <a:srgbClr val="8B1513"/>
                  </a:solidFill>
                  <a:prstDash val="solid"/>
                </a:ln>
                <a:solidFill>
                  <a:srgbClr val="8B1513"/>
                </a:solidFill>
                <a:uLnTx/>
                <a:uFillTx/>
                <a:latin typeface="Calibri" panose="020F0502020204030204"/>
                <a:ea typeface="+mn-ea"/>
                <a:cs typeface="+mn-cs"/>
              </a:rPr>
              <a:t>multiplex assay for microRNA detection in head and neck cancers</a:t>
            </a: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25959389-2562-DCA1-75BF-15BBC6E95144}"/>
              </a:ext>
            </a:extLst>
          </p:cNvPr>
          <p:cNvGrpSpPr/>
          <p:nvPr/>
        </p:nvGrpSpPr>
        <p:grpSpPr>
          <a:xfrm>
            <a:off x="7283794" y="5209826"/>
            <a:ext cx="4211919" cy="1404097"/>
            <a:chOff x="3972313" y="3212976"/>
            <a:chExt cx="4211919" cy="1404097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6BED2458-B528-8DB3-D316-7D98E6A8405E}"/>
                </a:ext>
              </a:extLst>
            </p:cNvPr>
            <p:cNvSpPr/>
            <p:nvPr/>
          </p:nvSpPr>
          <p:spPr>
            <a:xfrm>
              <a:off x="4151784" y="3212976"/>
              <a:ext cx="288032" cy="432048"/>
            </a:xfrm>
            <a:prstGeom prst="rect">
              <a:avLst/>
            </a:prstGeom>
            <a:solidFill>
              <a:srgbClr val="8B15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ttangolo con angoli arrotondati 6">
              <a:extLst>
                <a:ext uri="{FF2B5EF4-FFF2-40B4-BE49-F238E27FC236}">
                  <a16:creationId xmlns:a16="http://schemas.microsoft.com/office/drawing/2014/main" id="{0521537B-54C6-66AD-829C-A93369BDF868}"/>
                </a:ext>
              </a:extLst>
            </p:cNvPr>
            <p:cNvSpPr/>
            <p:nvPr/>
          </p:nvSpPr>
          <p:spPr>
            <a:xfrm>
              <a:off x="4151784" y="3212977"/>
              <a:ext cx="4032448" cy="1404096"/>
            </a:xfrm>
            <a:prstGeom prst="roundRect">
              <a:avLst>
                <a:gd name="adj" fmla="val 19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ttangolo 7">
              <a:extLst>
                <a:ext uri="{FF2B5EF4-FFF2-40B4-BE49-F238E27FC236}">
                  <a16:creationId xmlns:a16="http://schemas.microsoft.com/office/drawing/2014/main" id="{EAA78238-4E84-3FF4-0690-2A67024ECFF4}"/>
                </a:ext>
              </a:extLst>
            </p:cNvPr>
            <p:cNvSpPr/>
            <p:nvPr/>
          </p:nvSpPr>
          <p:spPr>
            <a:xfrm>
              <a:off x="6481690" y="3320928"/>
              <a:ext cx="36000" cy="1152000"/>
            </a:xfrm>
            <a:prstGeom prst="rect">
              <a:avLst/>
            </a:prstGeom>
            <a:solidFill>
              <a:srgbClr val="8B1513"/>
            </a:solidFill>
            <a:ln w="9525">
              <a:solidFill>
                <a:srgbClr val="8B151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ttangolo 8">
              <a:extLst>
                <a:ext uri="{FF2B5EF4-FFF2-40B4-BE49-F238E27FC236}">
                  <a16:creationId xmlns:a16="http://schemas.microsoft.com/office/drawing/2014/main" id="{BE00D051-72F6-5777-152B-DC8F5924A565}"/>
                </a:ext>
              </a:extLst>
            </p:cNvPr>
            <p:cNvSpPr/>
            <p:nvPr/>
          </p:nvSpPr>
          <p:spPr>
            <a:xfrm>
              <a:off x="3972313" y="3384314"/>
              <a:ext cx="2542556" cy="10695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Giulia Urbani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PhD</a:t>
              </a:r>
              <a:r>
                <a:rPr lang="en-US" sz="1200" i="1" dirty="0">
                  <a:solidFill>
                    <a:prstClr val="black"/>
                  </a:solidFill>
                  <a:latin typeface="Calibri" panose="020F0502020204030204"/>
                </a:rPr>
                <a:t> student</a:t>
              </a:r>
              <a:endPara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Translational Oncology Research Unit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050" i="1" dirty="0">
                  <a:solidFill>
                    <a:prstClr val="black"/>
                  </a:solidFill>
                  <a:latin typeface="Calibri" panose="020F0502020204030204"/>
                  <a:hlinkClick r:id="rId2"/>
                </a:rPr>
                <a:t>g</a:t>
              </a:r>
              <a:r>
                <a:rPr kumimoji="0" lang="en-US" sz="105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hlinkClick r:id="rId2"/>
                </a:rPr>
                <a:t>iulia.urbani@ifo.it</a:t>
              </a:r>
              <a:endPara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0" name="Immagine 9">
              <a:extLst>
                <a:ext uri="{FF2B5EF4-FFF2-40B4-BE49-F238E27FC236}">
                  <a16:creationId xmlns:a16="http://schemas.microsoft.com/office/drawing/2014/main" id="{EA4DA323-FB34-7C37-1D17-4C3C5A34C2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9996"/>
            <a:stretch/>
          </p:blipFill>
          <p:spPr>
            <a:xfrm>
              <a:off x="6833526" y="3949767"/>
              <a:ext cx="1165136" cy="468000"/>
            </a:xfrm>
            <a:prstGeom prst="rect">
              <a:avLst/>
            </a:prstGeom>
          </p:spPr>
        </p:pic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54B70D02-DFAC-8F65-0C64-B47CD0028A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70004"/>
            <a:stretch/>
          </p:blipFill>
          <p:spPr>
            <a:xfrm>
              <a:off x="7227351" y="3607694"/>
              <a:ext cx="576064" cy="540000"/>
            </a:xfrm>
            <a:prstGeom prst="rect">
              <a:avLst/>
            </a:prstGeom>
          </p:spPr>
        </p:pic>
      </p:grpSp>
      <p:pic>
        <p:nvPicPr>
          <p:cNvPr id="12" name="Picture 4" descr="Risultato immagini per liquid biopsy">
            <a:extLst>
              <a:ext uri="{FF2B5EF4-FFF2-40B4-BE49-F238E27FC236}">
                <a16:creationId xmlns:a16="http://schemas.microsoft.com/office/drawing/2014/main" id="{193901D1-9608-0F4C-D0B2-C1466AC350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8" r="9686"/>
          <a:stretch/>
        </p:blipFill>
        <p:spPr bwMode="auto">
          <a:xfrm>
            <a:off x="613184" y="713456"/>
            <a:ext cx="3711389" cy="2495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  <a:softEdge rad="127000"/>
          </a:effectLst>
        </p:spPr>
      </p:pic>
      <p:grpSp>
        <p:nvGrpSpPr>
          <p:cNvPr id="13" name="Gruppo 12">
            <a:extLst>
              <a:ext uri="{FF2B5EF4-FFF2-40B4-BE49-F238E27FC236}">
                <a16:creationId xmlns:a16="http://schemas.microsoft.com/office/drawing/2014/main" id="{FB3A28CC-8601-D3FD-DCDB-6FF40479B56D}"/>
              </a:ext>
            </a:extLst>
          </p:cNvPr>
          <p:cNvGrpSpPr/>
          <p:nvPr/>
        </p:nvGrpSpPr>
        <p:grpSpPr>
          <a:xfrm>
            <a:off x="678885" y="5184708"/>
            <a:ext cx="2217243" cy="1229909"/>
            <a:chOff x="681706" y="4997691"/>
            <a:chExt cx="2217243" cy="1229909"/>
          </a:xfrm>
        </p:grpSpPr>
        <p:pic>
          <p:nvPicPr>
            <p:cNvPr id="14" name="Immagine 13">
              <a:extLst>
                <a:ext uri="{FF2B5EF4-FFF2-40B4-BE49-F238E27FC236}">
                  <a16:creationId xmlns:a16="http://schemas.microsoft.com/office/drawing/2014/main" id="{CD334F41-41C7-AEDD-4BD0-55AFB99DA5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84527" y="4997691"/>
              <a:ext cx="2214422" cy="766946"/>
            </a:xfrm>
            <a:prstGeom prst="rect">
              <a:avLst/>
            </a:prstGeom>
          </p:spPr>
        </p:pic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17C3A485-7CAF-AB43-734E-595920901268}"/>
                </a:ext>
              </a:extLst>
            </p:cNvPr>
            <p:cNvSpPr txBox="1"/>
            <p:nvPr/>
          </p:nvSpPr>
          <p:spPr>
            <a:xfrm>
              <a:off x="681706" y="5765935"/>
              <a:ext cx="221442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it-IT" sz="1200" dirty="0">
                  <a:solidFill>
                    <a:srgbClr val="000000"/>
                  </a:solidFill>
                  <a:latin typeface="Congenial Black" panose="020F0502020204030204" pitchFamily="2" charset="0"/>
                </a:rPr>
                <a:t>Young Investigator Session</a:t>
              </a:r>
              <a:endParaRPr lang="it-IT" sz="1200" b="0" i="0" u="none" strike="noStrike" baseline="0" dirty="0">
                <a:solidFill>
                  <a:srgbClr val="000000"/>
                </a:solidFill>
                <a:latin typeface="Congenial Black" panose="020F0502020204030204" pitchFamily="2" charset="0"/>
              </a:endParaRPr>
            </a:p>
            <a:p>
              <a:r>
                <a:rPr lang="it-IT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26</a:t>
              </a:r>
              <a:r>
                <a:rPr lang="it-IT" sz="1200" baseline="300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th</a:t>
              </a:r>
              <a:r>
                <a:rPr lang="it-IT" sz="12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November 2024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9298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5C447-CCBA-B81A-D4FD-50C499F5F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F1CA5F03-E5EB-6F7C-C64C-82BA36D81800}"/>
              </a:ext>
            </a:extLst>
          </p:cNvPr>
          <p:cNvSpPr/>
          <p:nvPr/>
        </p:nvSpPr>
        <p:spPr>
          <a:xfrm>
            <a:off x="7653196" y="1334197"/>
            <a:ext cx="3010660" cy="2757511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20" name="Immagine 19">
            <a:extLst>
              <a:ext uri="{FF2B5EF4-FFF2-40B4-BE49-F238E27FC236}">
                <a16:creationId xmlns:a16="http://schemas.microsoft.com/office/drawing/2014/main" id="{96C4368D-49DB-8637-D2E6-80101A83C6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5378" y="4151679"/>
            <a:ext cx="4032566" cy="1715346"/>
          </a:xfrm>
          <a:prstGeom prst="rect">
            <a:avLst/>
          </a:prstGeom>
        </p:spPr>
      </p:pic>
      <p:sp>
        <p:nvSpPr>
          <p:cNvPr id="53" name="Arco 52">
            <a:extLst>
              <a:ext uri="{FF2B5EF4-FFF2-40B4-BE49-F238E27FC236}">
                <a16:creationId xmlns:a16="http://schemas.microsoft.com/office/drawing/2014/main" id="{3B4ACB67-8320-164C-FC57-9E823548C9A8}"/>
              </a:ext>
            </a:extLst>
          </p:cNvPr>
          <p:cNvSpPr/>
          <p:nvPr/>
        </p:nvSpPr>
        <p:spPr>
          <a:xfrm>
            <a:off x="7872587" y="1556232"/>
            <a:ext cx="2489711" cy="2264286"/>
          </a:xfrm>
          <a:prstGeom prst="arc">
            <a:avLst>
              <a:gd name="adj1" fmla="val 17498207"/>
              <a:gd name="adj2" fmla="val 20769576"/>
            </a:avLst>
          </a:prstGeom>
          <a:ln w="952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4" name="Arco 53">
            <a:extLst>
              <a:ext uri="{FF2B5EF4-FFF2-40B4-BE49-F238E27FC236}">
                <a16:creationId xmlns:a16="http://schemas.microsoft.com/office/drawing/2014/main" id="{BD38B5F9-3AA8-D02D-8C2B-DA72ABEECC59}"/>
              </a:ext>
            </a:extLst>
          </p:cNvPr>
          <p:cNvSpPr/>
          <p:nvPr/>
        </p:nvSpPr>
        <p:spPr>
          <a:xfrm rot="5400000">
            <a:off x="8125020" y="1720541"/>
            <a:ext cx="2264285" cy="2113015"/>
          </a:xfrm>
          <a:prstGeom prst="arc">
            <a:avLst>
              <a:gd name="adj1" fmla="val 17357430"/>
              <a:gd name="adj2" fmla="val 20821375"/>
            </a:avLst>
          </a:prstGeom>
          <a:ln w="9525">
            <a:solidFill>
              <a:schemeClr val="tx1"/>
            </a:solidFill>
            <a:headEnd type="none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5" name="Arco 54">
            <a:extLst>
              <a:ext uri="{FF2B5EF4-FFF2-40B4-BE49-F238E27FC236}">
                <a16:creationId xmlns:a16="http://schemas.microsoft.com/office/drawing/2014/main" id="{0BD972D6-5809-85CB-E5AA-3E92AC64CD1F}"/>
              </a:ext>
            </a:extLst>
          </p:cNvPr>
          <p:cNvSpPr/>
          <p:nvPr/>
        </p:nvSpPr>
        <p:spPr>
          <a:xfrm rot="10800000">
            <a:off x="7967315" y="1697773"/>
            <a:ext cx="2258388" cy="2206956"/>
          </a:xfrm>
          <a:prstGeom prst="arc">
            <a:avLst>
              <a:gd name="adj1" fmla="val 17287431"/>
              <a:gd name="adj2" fmla="val 20701792"/>
            </a:avLst>
          </a:prstGeom>
          <a:ln w="952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6" name="Arco 55">
            <a:extLst>
              <a:ext uri="{FF2B5EF4-FFF2-40B4-BE49-F238E27FC236}">
                <a16:creationId xmlns:a16="http://schemas.microsoft.com/office/drawing/2014/main" id="{28D2436B-86BC-54FD-9C72-0B398A002736}"/>
              </a:ext>
            </a:extLst>
          </p:cNvPr>
          <p:cNvSpPr/>
          <p:nvPr/>
        </p:nvSpPr>
        <p:spPr>
          <a:xfrm rot="16200000">
            <a:off x="7983791" y="1575001"/>
            <a:ext cx="2174007" cy="2206957"/>
          </a:xfrm>
          <a:prstGeom prst="arc">
            <a:avLst>
              <a:gd name="adj1" fmla="val 17146600"/>
              <a:gd name="adj2" fmla="val 20770186"/>
            </a:avLst>
          </a:prstGeom>
          <a:ln w="9525">
            <a:solidFill>
              <a:schemeClr val="tx1"/>
            </a:solidFill>
            <a:prstDash val="lgDas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66" name="Immagine 65">
            <a:extLst>
              <a:ext uri="{FF2B5EF4-FFF2-40B4-BE49-F238E27FC236}">
                <a16:creationId xmlns:a16="http://schemas.microsoft.com/office/drawing/2014/main" id="{F03F6FF2-7E44-846D-5D8C-EFDB87DB5C4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859" r="-1"/>
          <a:stretch/>
        </p:blipFill>
        <p:spPr>
          <a:xfrm>
            <a:off x="6251674" y="3603041"/>
            <a:ext cx="434917" cy="1877053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97CAACB5-8B74-733E-46D6-C24B3F9B3A27}"/>
              </a:ext>
            </a:extLst>
          </p:cNvPr>
          <p:cNvSpPr txBox="1"/>
          <p:nvPr/>
        </p:nvSpPr>
        <p:spPr>
          <a:xfrm>
            <a:off x="1173432" y="2669084"/>
            <a:ext cx="4494115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b="1">
                <a:ea typeface="Times New Roman" panose="02020603050405020304" pitchFamily="18" charset="0"/>
              </a:defRPr>
            </a:lvl1pPr>
          </a:lstStyle>
          <a:p>
            <a:pPr marL="285750" indent="-285750" algn="just">
              <a:buClr>
                <a:srgbClr val="8B1513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sz="1600" b="0" dirty="0">
                <a:cs typeface="Times New Roman" panose="02020603050405020304" pitchFamily="18" charset="0"/>
              </a:rPr>
              <a:t>found into the circulation, actively released </a:t>
            </a:r>
          </a:p>
          <a:p>
            <a:pPr marL="285750" indent="-285750" algn="just">
              <a:buClr>
                <a:srgbClr val="0070C0"/>
              </a:buClr>
              <a:buSzPct val="80000"/>
              <a:buFont typeface="Wingdings" panose="05000000000000000000" pitchFamily="2" charset="2"/>
              <a:buChar char="v"/>
            </a:pPr>
            <a:endParaRPr lang="en-US" sz="1100" b="0" dirty="0">
              <a:cs typeface="Times New Roman" panose="02020603050405020304" pitchFamily="18" charset="0"/>
            </a:endParaRPr>
          </a:p>
          <a:p>
            <a:pPr marL="285750" indent="-285750" algn="just">
              <a:buClr>
                <a:srgbClr val="8B1513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sz="1600" b="0" dirty="0">
                <a:cs typeface="Times New Roman" panose="02020603050405020304" pitchFamily="18" charset="0"/>
              </a:rPr>
              <a:t>generally abundant in plasma/serum samples</a:t>
            </a:r>
          </a:p>
          <a:p>
            <a:pPr marL="285750" indent="-285750" algn="just">
              <a:buClr>
                <a:srgbClr val="0070C0"/>
              </a:buClr>
              <a:buSzPct val="80000"/>
              <a:buFont typeface="Wingdings" panose="05000000000000000000" pitchFamily="2" charset="2"/>
              <a:buChar char="v"/>
            </a:pPr>
            <a:endParaRPr lang="en-US" sz="1100" b="0" dirty="0">
              <a:cs typeface="Times New Roman" panose="02020603050405020304" pitchFamily="18" charset="0"/>
            </a:endParaRPr>
          </a:p>
          <a:p>
            <a:pPr marL="285750" indent="-285750" algn="just">
              <a:buClr>
                <a:srgbClr val="8B1513"/>
              </a:buClr>
              <a:buSzPct val="80000"/>
              <a:buFont typeface="Wingdings" panose="05000000000000000000" pitchFamily="2" charset="2"/>
              <a:buChar char="v"/>
            </a:pPr>
            <a:r>
              <a:rPr lang="it-IT" sz="1600" b="0" dirty="0" err="1">
                <a:cs typeface="Times New Roman" panose="02020603050405020304" pitchFamily="18" charset="0"/>
              </a:rPr>
              <a:t>increased</a:t>
            </a:r>
            <a:r>
              <a:rPr lang="it-IT" sz="1600" b="0" dirty="0">
                <a:cs typeface="Times New Roman" panose="02020603050405020304" pitchFamily="18" charset="0"/>
              </a:rPr>
              <a:t> </a:t>
            </a:r>
            <a:r>
              <a:rPr lang="it-IT" sz="1600" b="0" dirty="0" err="1">
                <a:cs typeface="Times New Roman" panose="02020603050405020304" pitchFamily="18" charset="0"/>
              </a:rPr>
              <a:t>stability</a:t>
            </a:r>
            <a:r>
              <a:rPr lang="it-IT" sz="1600" b="0" dirty="0">
                <a:cs typeface="Times New Roman" panose="02020603050405020304" pitchFamily="18" charset="0"/>
              </a:rPr>
              <a:t> over ctDNAs</a:t>
            </a:r>
          </a:p>
          <a:p>
            <a:pPr algn="just">
              <a:buClr>
                <a:srgbClr val="0070C0"/>
              </a:buClr>
              <a:buSzPct val="80000"/>
            </a:pPr>
            <a:endParaRPr lang="en-US" sz="1200" b="0" dirty="0">
              <a:cs typeface="Times New Roman" panose="02020603050405020304" pitchFamily="18" charset="0"/>
            </a:endParaRPr>
          </a:p>
          <a:p>
            <a:pPr marL="285750" indent="-285750" algn="just">
              <a:buClr>
                <a:srgbClr val="8B1513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sz="1600" b="0" dirty="0">
                <a:cs typeface="Times New Roman" panose="02020603050405020304" pitchFamily="18" charset="0"/>
              </a:rPr>
              <a:t>specificity for tissue/cell types (site of origin)</a:t>
            </a:r>
          </a:p>
        </p:txBody>
      </p:sp>
      <p:sp>
        <p:nvSpPr>
          <p:cNvPr id="50" name="Rettangolo con angoli arrotondati 49">
            <a:extLst>
              <a:ext uri="{FF2B5EF4-FFF2-40B4-BE49-F238E27FC236}">
                <a16:creationId xmlns:a16="http://schemas.microsoft.com/office/drawing/2014/main" id="{4A0420DD-43A3-AD02-96E9-3C0698430F80}"/>
              </a:ext>
            </a:extLst>
          </p:cNvPr>
          <p:cNvSpPr/>
          <p:nvPr/>
        </p:nvSpPr>
        <p:spPr>
          <a:xfrm>
            <a:off x="6573443" y="2544162"/>
            <a:ext cx="1044000" cy="432000"/>
          </a:xfrm>
          <a:prstGeom prst="roundRect">
            <a:avLst>
              <a:gd name="adj" fmla="val 25486"/>
            </a:avLst>
          </a:prstGeom>
          <a:solidFill>
            <a:srgbClr val="BF96C3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it-IT" sz="1200" i="1" dirty="0" err="1"/>
              <a:t>Prognostic</a:t>
            </a:r>
            <a:r>
              <a:rPr lang="it-IT" sz="1200" i="1" dirty="0"/>
              <a:t> </a:t>
            </a:r>
            <a:r>
              <a:rPr lang="it-IT" sz="1200" i="1" dirty="0" err="1"/>
              <a:t>prediction</a:t>
            </a:r>
            <a:endParaRPr lang="it-IT" sz="1200" i="1" dirty="0"/>
          </a:p>
        </p:txBody>
      </p:sp>
      <p:sp>
        <p:nvSpPr>
          <p:cNvPr id="62" name="Rettangolo con angoli arrotondati 61">
            <a:extLst>
              <a:ext uri="{FF2B5EF4-FFF2-40B4-BE49-F238E27FC236}">
                <a16:creationId xmlns:a16="http://schemas.microsoft.com/office/drawing/2014/main" id="{7FC5385B-A9B3-C011-5314-6072616281F8}"/>
              </a:ext>
            </a:extLst>
          </p:cNvPr>
          <p:cNvSpPr/>
          <p:nvPr/>
        </p:nvSpPr>
        <p:spPr>
          <a:xfrm>
            <a:off x="8673483" y="829772"/>
            <a:ext cx="970081" cy="418894"/>
          </a:xfrm>
          <a:prstGeom prst="roundRect">
            <a:avLst>
              <a:gd name="adj" fmla="val 24853"/>
            </a:avLst>
          </a:prstGeom>
          <a:solidFill>
            <a:srgbClr val="C25A5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i="1" dirty="0">
                <a:latin typeface="+mn-lt"/>
              </a:rPr>
              <a:t>Accurate monitoring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A15CAF-7DC9-BF62-4A83-5F58AA4CBA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184" y="5856130"/>
            <a:ext cx="1533525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71FB6B05-3018-6C09-4135-3305D3CF539A}"/>
              </a:ext>
            </a:extLst>
          </p:cNvPr>
          <p:cNvCxnSpPr>
            <a:cxnSpLocks/>
          </p:cNvCxnSpPr>
          <p:nvPr/>
        </p:nvCxnSpPr>
        <p:spPr>
          <a:xfrm>
            <a:off x="695713" y="597306"/>
            <a:ext cx="10800000" cy="0"/>
          </a:xfrm>
          <a:prstGeom prst="line">
            <a:avLst/>
          </a:prstGeom>
          <a:ln w="57150">
            <a:solidFill>
              <a:srgbClr val="8B15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F6A4AC3-8105-96DB-9D52-911F1AD9B3A3}"/>
              </a:ext>
            </a:extLst>
          </p:cNvPr>
          <p:cNvSpPr txBox="1"/>
          <p:nvPr/>
        </p:nvSpPr>
        <p:spPr>
          <a:xfrm>
            <a:off x="883089" y="240513"/>
            <a:ext cx="205823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8B1513"/>
                </a:solidFill>
              </a:rPr>
              <a:t>Background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3F55FFA-190D-4868-55EE-848DF32E4C9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70757"/>
          <a:stretch/>
        </p:blipFill>
        <p:spPr>
          <a:xfrm>
            <a:off x="10934126" y="5990694"/>
            <a:ext cx="561587" cy="540000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5697977-5A8E-9F11-2C78-0C94593E5809}"/>
              </a:ext>
            </a:extLst>
          </p:cNvPr>
          <p:cNvSpPr txBox="1"/>
          <p:nvPr/>
        </p:nvSpPr>
        <p:spPr>
          <a:xfrm>
            <a:off x="11076900" y="6160146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>
                <a:solidFill>
                  <a:srgbClr val="8B1513"/>
                </a:solidFill>
              </a:rPr>
              <a:t>2</a:t>
            </a: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120ECBDA-56B9-9030-FEC0-170942B5B34E}"/>
              </a:ext>
            </a:extLst>
          </p:cNvPr>
          <p:cNvGrpSpPr/>
          <p:nvPr/>
        </p:nvGrpSpPr>
        <p:grpSpPr>
          <a:xfrm>
            <a:off x="1915233" y="1248987"/>
            <a:ext cx="2837687" cy="1242098"/>
            <a:chOff x="1571739" y="1248987"/>
            <a:chExt cx="2837687" cy="1242098"/>
          </a:xfrm>
        </p:grpSpPr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99E1AFD6-44CA-5842-25E5-8BF6B851F463}"/>
                </a:ext>
              </a:extLst>
            </p:cNvPr>
            <p:cNvSpPr txBox="1"/>
            <p:nvPr/>
          </p:nvSpPr>
          <p:spPr>
            <a:xfrm>
              <a:off x="2618263" y="1984579"/>
              <a:ext cx="1791163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it-IT" sz="20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Key features</a:t>
              </a:r>
            </a:p>
          </p:txBody>
        </p:sp>
        <p:grpSp>
          <p:nvGrpSpPr>
            <p:cNvPr id="18" name="Gruppo 17">
              <a:extLst>
                <a:ext uri="{FF2B5EF4-FFF2-40B4-BE49-F238E27FC236}">
                  <a16:creationId xmlns:a16="http://schemas.microsoft.com/office/drawing/2014/main" id="{CF77EB48-2F97-4A4C-23FC-635F63E2FE86}"/>
                </a:ext>
              </a:extLst>
            </p:cNvPr>
            <p:cNvGrpSpPr/>
            <p:nvPr/>
          </p:nvGrpSpPr>
          <p:grpSpPr>
            <a:xfrm>
              <a:off x="1571739" y="1248987"/>
              <a:ext cx="1952427" cy="1242098"/>
              <a:chOff x="2261991" y="1184837"/>
              <a:chExt cx="1952427" cy="1242098"/>
            </a:xfrm>
          </p:grpSpPr>
          <p:pic>
            <p:nvPicPr>
              <p:cNvPr id="11266" name="Picture 2" descr="MicroRNA is the Nobel-winning master regulator of the genome – researchers  are learning to treat disease by harnessing how it controls genes">
                <a:extLst>
                  <a:ext uri="{FF2B5EF4-FFF2-40B4-BE49-F238E27FC236}">
                    <a16:creationId xmlns:a16="http://schemas.microsoft.com/office/drawing/2014/main" id="{81E848EB-5C9C-7C55-B027-49F02055775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8058" b="96901" l="2520" r="98276">
                            <a14:foregroundMark x1="6897" y1="87603" x2="6897" y2="87603"/>
                            <a14:foregroundMark x1="2520" y1="90909" x2="2520" y2="90909"/>
                            <a14:foregroundMark x1="4775" y1="97314" x2="4775" y2="97314"/>
                            <a14:foregroundMark x1="22812" y1="77686" x2="22812" y2="77686"/>
                            <a14:foregroundMark x1="21618" y1="74793" x2="24005" y2="82645"/>
                            <a14:foregroundMark x1="29576" y1="66116" x2="31034" y2="76033"/>
                            <a14:foregroundMark x1="49337" y1="47727" x2="56101" y2="66529"/>
                            <a14:foregroundMark x1="41777" y1="47521" x2="41247" y2="43802"/>
                            <a14:foregroundMark x1="74668" y1="8264" x2="74668" y2="8264"/>
                            <a14:foregroundMark x1="39655" y1="50207" x2="39655" y2="50207"/>
                            <a14:foregroundMark x1="39920" y1="46694" x2="40981" y2="55579"/>
                            <a14:foregroundMark x1="71353" y1="35744" x2="69098" y2="43802"/>
                            <a14:foregroundMark x1="77454" y1="32645" x2="95756" y2="17769"/>
                            <a14:foregroundMark x1="95889" y1="13430" x2="95889" y2="13430"/>
                            <a14:foregroundMark x1="96286" y1="13223" x2="98276" y2="19215"/>
                            <a14:foregroundMark x1="54775" y1="23967" x2="54775" y2="23967"/>
                            <a14:foregroundMark x1="54244" y1="24380" x2="54244" y2="24380"/>
                            <a14:foregroundMark x1="55968" y1="24380" x2="55968" y2="24380"/>
                            <a14:foregroundMark x1="58488" y1="24380" x2="58488" y2="24380"/>
                            <a14:foregroundMark x1="60477" y1="23554" x2="60477" y2="23554"/>
                            <a14:foregroundMark x1="61273" y1="20868" x2="61273" y2="20868"/>
                            <a14:foregroundMark x1="61008" y1="17975" x2="61008" y2="17975"/>
                            <a14:foregroundMark x1="60610" y1="15496" x2="60610" y2="15496"/>
                            <a14:foregroundMark x1="59549" y1="13223" x2="59549" y2="13223"/>
                            <a14:foregroundMark x1="58355" y1="11570" x2="58355" y2="11570"/>
                            <a14:foregroundMark x1="68700" y1="15702" x2="68700" y2="15702"/>
                            <a14:foregroundMark x1="69894" y1="12810" x2="69894" y2="12810"/>
                            <a14:foregroundMark x1="70557" y1="11157" x2="70557" y2="11157"/>
                            <a14:foregroundMark x1="52653" y1="23554" x2="52653" y2="23554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61991" y="1277170"/>
                <a:ext cx="1791163" cy="114976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" name="CasellaDiTesto 13">
                <a:extLst>
                  <a:ext uri="{FF2B5EF4-FFF2-40B4-BE49-F238E27FC236}">
                    <a16:creationId xmlns:a16="http://schemas.microsoft.com/office/drawing/2014/main" id="{22FC6781-0C2E-2272-336D-47A324490962}"/>
                  </a:ext>
                </a:extLst>
              </p:cNvPr>
              <p:cNvSpPr txBox="1"/>
              <p:nvPr/>
            </p:nvSpPr>
            <p:spPr>
              <a:xfrm rot="19717703">
                <a:off x="2946607" y="1184837"/>
                <a:ext cx="610064" cy="184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t-IT" sz="600" dirty="0" err="1">
                    <a:cs typeface="Times New Roman" panose="02020603050405020304" pitchFamily="18" charset="0"/>
                  </a:rPr>
                  <a:t>miRNA</a:t>
                </a:r>
                <a:endParaRPr lang="it-IT" sz="600" dirty="0">
                  <a:cs typeface="Times New Roman" panose="02020603050405020304" pitchFamily="18" charset="0"/>
                </a:endParaRPr>
              </a:p>
            </p:txBody>
          </p:sp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id="{3D1FFDCE-0341-FBC7-A253-103E21BC9E7B}"/>
                  </a:ext>
                </a:extLst>
              </p:cNvPr>
              <p:cNvSpPr txBox="1"/>
              <p:nvPr/>
            </p:nvSpPr>
            <p:spPr>
              <a:xfrm rot="19804079">
                <a:off x="3814405" y="1488855"/>
                <a:ext cx="400013" cy="184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t-IT" sz="600" dirty="0">
                    <a:cs typeface="Times New Roman" panose="02020603050405020304" pitchFamily="18" charset="0"/>
                  </a:rPr>
                  <a:t>DNA</a:t>
                </a:r>
              </a:p>
            </p:txBody>
          </p:sp>
          <p:sp>
            <p:nvSpPr>
              <p:cNvPr id="16" name="CasellaDiTesto 15">
                <a:extLst>
                  <a:ext uri="{FF2B5EF4-FFF2-40B4-BE49-F238E27FC236}">
                    <a16:creationId xmlns:a16="http://schemas.microsoft.com/office/drawing/2014/main" id="{749C577B-2C65-A209-C377-5AA8C1A7302B}"/>
                  </a:ext>
                </a:extLst>
              </p:cNvPr>
              <p:cNvSpPr txBox="1"/>
              <p:nvPr/>
            </p:nvSpPr>
            <p:spPr>
              <a:xfrm rot="19804079">
                <a:off x="3493527" y="1307938"/>
                <a:ext cx="400013" cy="1846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t-IT" sz="600" dirty="0">
                    <a:cs typeface="Times New Roman" panose="02020603050405020304" pitchFamily="18" charset="0"/>
                  </a:rPr>
                  <a:t>RNA</a:t>
                </a:r>
              </a:p>
            </p:txBody>
          </p:sp>
        </p:grpSp>
      </p:grpSp>
      <p:sp>
        <p:nvSpPr>
          <p:cNvPr id="12" name="Triangolo isoscele 11">
            <a:extLst>
              <a:ext uri="{FF2B5EF4-FFF2-40B4-BE49-F238E27FC236}">
                <a16:creationId xmlns:a16="http://schemas.microsoft.com/office/drawing/2014/main" id="{4B884679-471F-6184-B114-341B2FEE00D8}"/>
              </a:ext>
            </a:extLst>
          </p:cNvPr>
          <p:cNvSpPr/>
          <p:nvPr/>
        </p:nvSpPr>
        <p:spPr>
          <a:xfrm rot="10800000">
            <a:off x="7653195" y="4087245"/>
            <a:ext cx="3010659" cy="992999"/>
          </a:xfrm>
          <a:prstGeom prst="triangle">
            <a:avLst>
              <a:gd name="adj" fmla="val 76693"/>
            </a:avLst>
          </a:prstGeom>
          <a:gradFill flip="none" rotWithShape="1">
            <a:gsLst>
              <a:gs pos="0">
                <a:schemeClr val="accent3">
                  <a:lumMod val="5000"/>
                  <a:lumOff val="95000"/>
                  <a:alpha val="20000"/>
                </a:schemeClr>
              </a:gs>
              <a:gs pos="56000">
                <a:schemeClr val="bg1">
                  <a:lumMod val="95000"/>
                </a:schemeClr>
              </a:gs>
              <a:gs pos="86000">
                <a:schemeClr val="bg1">
                  <a:lumMod val="95000"/>
                </a:schemeClr>
              </a:gs>
              <a:gs pos="100000">
                <a:srgbClr val="EAEAEA"/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3" name="Rettangolo con angoli arrotondati 62">
            <a:extLst>
              <a:ext uri="{FF2B5EF4-FFF2-40B4-BE49-F238E27FC236}">
                <a16:creationId xmlns:a16="http://schemas.microsoft.com/office/drawing/2014/main" id="{1F347294-0412-C17B-70FF-FDB0426E9BF3}"/>
              </a:ext>
            </a:extLst>
          </p:cNvPr>
          <p:cNvSpPr/>
          <p:nvPr/>
        </p:nvSpPr>
        <p:spPr>
          <a:xfrm>
            <a:off x="10704619" y="2541838"/>
            <a:ext cx="1044000" cy="432000"/>
          </a:xfrm>
          <a:prstGeom prst="roundRect">
            <a:avLst>
              <a:gd name="adj" fmla="val 23722"/>
            </a:avLst>
          </a:prstGeom>
          <a:solidFill>
            <a:srgbClr val="62A94B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i="1" dirty="0" err="1"/>
              <a:t>T</a:t>
            </a:r>
            <a:r>
              <a:rPr lang="it-IT" sz="1200" i="1" dirty="0" err="1">
                <a:latin typeface="+mn-lt"/>
              </a:rPr>
              <a:t>argeted</a:t>
            </a:r>
            <a:r>
              <a:rPr lang="it-IT" sz="1200" i="1" dirty="0">
                <a:latin typeface="+mn-lt"/>
              </a:rPr>
              <a:t> </a:t>
            </a:r>
            <a:r>
              <a:rPr lang="it-IT" sz="1200" i="1" dirty="0" err="1">
                <a:latin typeface="+mn-lt"/>
              </a:rPr>
              <a:t>approaches</a:t>
            </a:r>
            <a:endParaRPr lang="it-IT" sz="1200" i="1" dirty="0">
              <a:latin typeface="+mn-lt"/>
            </a:endParaRPr>
          </a:p>
        </p:txBody>
      </p:sp>
      <p:pic>
        <p:nvPicPr>
          <p:cNvPr id="17" name="Immagine 16">
            <a:extLst>
              <a:ext uri="{FF2B5EF4-FFF2-40B4-BE49-F238E27FC236}">
                <a16:creationId xmlns:a16="http://schemas.microsoft.com/office/drawing/2014/main" id="{73FD0B07-9AA6-58AC-D786-9E6CC8A9458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902" b="97479" l="13325" r="95990">
                        <a14:foregroundMark x1="39715" y1="24090" x2="39715" y2="24090"/>
                        <a14:foregroundMark x1="34799" y1="17507" x2="34799" y2="17507"/>
                        <a14:foregroundMark x1="34799" y1="17507" x2="34799" y2="17507"/>
                        <a14:foregroundMark x1="30918" y1="22549" x2="28461" y2="27031"/>
                        <a14:foregroundMark x1="26391" y1="32073" x2="33765" y2="72689"/>
                        <a14:foregroundMark x1="30530" y1="70448" x2="57180" y2="79132"/>
                        <a14:foregroundMark x1="50582" y1="79132" x2="60414" y2="80672"/>
                        <a14:foregroundMark x1="62096" y1="83333" x2="73351" y2="78711"/>
                        <a14:foregroundMark x1="71928" y1="79832" x2="84605" y2="55602"/>
                        <a14:foregroundMark x1="82924" y1="58263" x2="84605" y2="34314"/>
                        <a14:foregroundMark x1="64942" y1="6583" x2="64942" y2="6583"/>
                        <a14:foregroundMark x1="56921" y1="6162" x2="55498" y2="6162"/>
                        <a14:foregroundMark x1="50970" y1="5042" x2="50970" y2="5042"/>
                        <a14:foregroundMark x1="49159" y1="50700" x2="49159" y2="50700"/>
                        <a14:foregroundMark x1="40103" y1="35854" x2="64942" y2="80672"/>
                        <a14:foregroundMark x1="72704" y1="66246" x2="76197" y2="71148"/>
                        <a14:foregroundMark x1="91979" y1="40336" x2="91979" y2="40336"/>
                        <a14:foregroundMark x1="92755" y1="48039" x2="92755" y2="48039"/>
                        <a14:foregroundMark x1="96248" y1="49440" x2="96248" y2="49440"/>
                        <a14:foregroundMark x1="57568" y1="94678" x2="57568" y2="94678"/>
                        <a14:foregroundMark x1="50970" y1="97759" x2="50970" y2="97759"/>
                        <a14:foregroundMark x1="20052" y1="60924" x2="17206" y2="57423"/>
                        <a14:foregroundMark x1="13325" y1="51821" x2="13325" y2="51821"/>
                        <a14:foregroundMark x1="35834" y1="36975" x2="32342" y2="56303"/>
                        <a14:foregroundMark x1="41397" y1="27031" x2="54463" y2="38515"/>
                        <a14:foregroundMark x1="32342" y1="30532" x2="79690" y2="33193"/>
                        <a14:foregroundMark x1="36869" y1="36134" x2="57180" y2="40336"/>
                        <a14:foregroundMark x1="42173" y1="27871" x2="56145" y2="41877"/>
                        <a14:foregroundMark x1="49935" y1="27871" x2="62872" y2="55602"/>
                        <a14:foregroundMark x1="55498" y1="40756" x2="59638" y2="70448"/>
                        <a14:foregroundMark x1="59638" y1="56022" x2="63907" y2="74510"/>
                        <a14:foregroundMark x1="63907" y1="64006" x2="81501" y2="78431"/>
                        <a14:foregroundMark x1="67012" y1="58964" x2="73092" y2="70028"/>
                        <a14:foregroundMark x1="63260" y1="42297" x2="63260" y2="74230"/>
                        <a14:foregroundMark x1="59638" y1="33473" x2="62484" y2="62465"/>
                        <a14:foregroundMark x1="61061" y1="39216" x2="51617" y2="65826"/>
                        <a14:foregroundMark x1="48124" y1="60504" x2="46313" y2="65126"/>
                        <a14:foregroundMark x1="42561" y1="58964" x2="41397" y2="64006"/>
                        <a14:foregroundMark x1="38680" y1="52941" x2="37257" y2="59384"/>
                        <a14:foregroundMark x1="37257" y1="52941" x2="36869" y2="55602"/>
                        <a14:foregroundMark x1="37257" y1="48739" x2="36869" y2="53641"/>
                        <a14:foregroundMark x1="38680" y1="40336" x2="38680" y2="47199"/>
                        <a14:foregroundMark x1="40362" y1="40756" x2="38680" y2="59384"/>
                      </a14:backgroundRemoval>
                    </a14:imgEffect>
                  </a14:imgLayer>
                </a14:imgProps>
              </a:ext>
            </a:extLst>
          </a:blip>
          <a:srcRect l="9007"/>
          <a:stretch/>
        </p:blipFill>
        <p:spPr>
          <a:xfrm>
            <a:off x="8860301" y="3561332"/>
            <a:ext cx="596445" cy="605451"/>
          </a:xfrm>
          <a:prstGeom prst="rect">
            <a:avLst/>
          </a:prstGeom>
        </p:spPr>
      </p:pic>
      <p:pic>
        <p:nvPicPr>
          <p:cNvPr id="49" name="Immagine 48">
            <a:extLst>
              <a:ext uri="{FF2B5EF4-FFF2-40B4-BE49-F238E27FC236}">
                <a16:creationId xmlns:a16="http://schemas.microsoft.com/office/drawing/2014/main" id="{FC1F51F7-0509-6E6C-780D-4757BFF938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614" b="98413" l="5789" r="96974">
                        <a14:foregroundMark x1="9342" y1="50926" x2="88947" y2="40873"/>
                        <a14:foregroundMark x1="96768" y1="82937" x2="96842" y2="83333"/>
                        <a14:foregroundMark x1="96606" y1="82065" x2="96768" y2="82937"/>
                        <a14:foregroundMark x1="88947" y1="40873" x2="94752" y2="72090"/>
                        <a14:foregroundMark x1="39342" y1="93386" x2="39342" y2="93386"/>
                        <a14:foregroundMark x1="49605" y1="98413" x2="49605" y2="98413"/>
                        <a14:foregroundMark x1="49211" y1="6878" x2="49211" y2="6878"/>
                        <a14:foregroundMark x1="5921" y1="51323" x2="5921" y2="51323"/>
                        <a14:foregroundMark x1="50000" y1="44312" x2="63421" y2="32011"/>
                        <a14:foregroundMark x1="79605" y1="21164" x2="51579" y2="40079"/>
                        <a14:foregroundMark x1="51579" y1="27778" x2="51579" y2="27778"/>
                        <a14:foregroundMark x1="50395" y1="26587" x2="50395" y2="26587"/>
                        <a14:foregroundMark x1="50395" y1="22751" x2="53816" y2="78704"/>
                        <a14:foregroundMark x1="43947" y1="61376" x2="46974" y2="81746"/>
                        <a14:foregroundMark x1="49211" y1="60582" x2="49211" y2="60582"/>
                        <a14:foregroundMark x1="96974" y1="41138" x2="96316" y2="61640"/>
                        <a14:backgroundMark x1="96184" y1="76323" x2="96184" y2="76323"/>
                        <a14:backgroundMark x1="98026" y1="74868" x2="98026" y2="74868"/>
                        <a14:backgroundMark x1="94605" y1="77513" x2="94605" y2="77513"/>
                        <a14:backgroundMark x1="94605" y1="75661" x2="94605" y2="75661"/>
                        <a14:backgroundMark x1="95789" y1="73677" x2="95789" y2="73677"/>
                        <a14:backgroundMark x1="95789" y1="72090" x2="95789" y2="72090"/>
                        <a14:backgroundMark x1="95000" y1="75661" x2="96184" y2="82143"/>
                        <a14:backgroundMark x1="96447" y1="81349" x2="96447" y2="81349"/>
                        <a14:backgroundMark x1="96842" y1="85582" x2="96842" y2="85582"/>
                        <a14:backgroundMark x1="96842" y1="83333" x2="96842" y2="83333"/>
                        <a14:backgroundMark x1="96842" y1="82937" x2="96842" y2="82937"/>
                        <a14:backgroundMark x1="96842" y1="82937" x2="96842" y2="82937"/>
                        <a14:backgroundMark x1="95395" y1="75926" x2="95395" y2="75926"/>
                        <a14:backgroundMark x1="95395" y1="75265" x2="95395" y2="75265"/>
                        <a14:backgroundMark x1="95395" y1="74471" x2="95395" y2="74471"/>
                        <a14:backgroundMark x1="95395" y1="74471" x2="95395" y2="74471"/>
                        <a14:backgroundMark x1="94605" y1="74471" x2="94605" y2="74471"/>
                        <a14:backgroundMark x1="94211" y1="74471" x2="94211" y2="74471"/>
                        <a14:backgroundMark x1="95395" y1="74074" x2="95395" y2="74074"/>
                        <a14:backgroundMark x1="97632" y1="72090" x2="96447" y2="76720"/>
                        <a14:backgroundMark x1="96842" y1="82937" x2="96447" y2="74074"/>
                      </a14:backgroundRemoval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7653195" y="2447609"/>
            <a:ext cx="623741" cy="620458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901F2537-C6FB-3ED5-03DA-9DC921AB383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55" b="95442" l="6443" r="96376">
                        <a14:foregroundMark x1="10470" y1="65527" x2="18255" y2="23789"/>
                        <a14:foregroundMark x1="18255" y1="23789" x2="17181" y2="36895"/>
                        <a14:foregroundMark x1="25638" y1="25071" x2="58658" y2="43590"/>
                        <a14:foregroundMark x1="58658" y1="43590" x2="74765" y2="68091"/>
                        <a14:foregroundMark x1="68054" y1="59117" x2="86577" y2="68376"/>
                        <a14:foregroundMark x1="59597" y1="59402" x2="85235" y2="79345"/>
                        <a14:foregroundMark x1="85235" y1="79345" x2="86980" y2="76923"/>
                        <a14:foregroundMark x1="55570" y1="72650" x2="78121" y2="87037"/>
                        <a14:foregroundMark x1="76107" y1="37607" x2="80134" y2="38746"/>
                        <a14:foregroundMark x1="47785" y1="27208" x2="55973" y2="34046"/>
                        <a14:foregroundMark x1="33691" y1="52279" x2="49530" y2="75926"/>
                        <a14:foregroundMark x1="12483" y1="27920" x2="12483" y2="27920"/>
                        <a14:foregroundMark x1="12483" y1="27920" x2="11812" y2="43305"/>
                        <a14:foregroundMark x1="27248" y1="21510" x2="27248" y2="21510"/>
                        <a14:foregroundMark x1="26980" y1="20513" x2="26980" y2="20513"/>
                        <a14:foregroundMark x1="26980" y1="20513" x2="26980" y2="20513"/>
                        <a14:foregroundMark x1="26980" y1="20513" x2="27651" y2="18661"/>
                        <a14:foregroundMark x1="31275" y1="12678" x2="20537" y2="22650"/>
                        <a14:foregroundMark x1="29664" y1="21937" x2="64564" y2="15527"/>
                        <a14:foregroundMark x1="64564" y1="15527" x2="87919" y2="42877"/>
                        <a14:foregroundMark x1="87919" y1="42877" x2="91275" y2="51567"/>
                        <a14:foregroundMark x1="78523" y1="20798" x2="41477" y2="33048"/>
                        <a14:foregroundMark x1="41477" y1="33048" x2="41477" y2="25783"/>
                        <a14:foregroundMark x1="48456" y1="36182" x2="51544" y2="44729"/>
                        <a14:foregroundMark x1="52886" y1="44017" x2="46174" y2="55556"/>
                        <a14:foregroundMark x1="79463" y1="57265" x2="45772" y2="83191"/>
                        <a14:foregroundMark x1="45772" y1="83191" x2="30336" y2="87322"/>
                        <a14:foregroundMark x1="57987" y1="75214" x2="77181" y2="88034"/>
                        <a14:foregroundMark x1="56242" y1="43305" x2="58658" y2="69088"/>
                        <a14:foregroundMark x1="53960" y1="59117" x2="58255" y2="57977"/>
                        <a14:foregroundMark x1="51141" y1="45157" x2="43758" y2="42308"/>
                        <a14:foregroundMark x1="54228" y1="19373" x2="53557" y2="20513"/>
                        <a14:foregroundMark x1="43490" y1="25071" x2="67651" y2="27208"/>
                        <a14:foregroundMark x1="29664" y1="25783" x2="24564" y2="20085"/>
                        <a14:foregroundMark x1="24564" y1="47293" x2="27919" y2="51994"/>
                        <a14:foregroundMark x1="29262" y1="49858" x2="11812" y2="51994"/>
                        <a14:foregroundMark x1="13154" y1="61538" x2="13154" y2="63818"/>
                        <a14:foregroundMark x1="13154" y1="58405" x2="6711" y2="54131"/>
                        <a14:foregroundMark x1="10470" y1="38319" x2="9396" y2="43020"/>
                        <a14:foregroundMark x1="48456" y1="92308" x2="48456" y2="92308"/>
                        <a14:foregroundMark x1="48456" y1="92308" x2="48456" y2="92308"/>
                        <a14:foregroundMark x1="50201" y1="90598" x2="50201" y2="90598"/>
                        <a14:foregroundMark x1="59597" y1="84473" x2="59597" y2="84473"/>
                        <a14:foregroundMark x1="58926" y1="84473" x2="58926" y2="84473"/>
                        <a14:foregroundMark x1="27651" y1="82336" x2="27651" y2="82336"/>
                        <a14:foregroundMark x1="27651" y1="82764" x2="27651" y2="82764"/>
                        <a14:foregroundMark x1="27919" y1="83048" x2="27919" y2="83048"/>
                        <a14:foregroundMark x1="28322" y1="83476" x2="28322" y2="83476"/>
                        <a14:foregroundMark x1="51544" y1="855" x2="51544" y2="855"/>
                        <a14:foregroundMark x1="45503" y1="10114" x2="45503" y2="10114"/>
                        <a14:foregroundMark x1="93289" y1="55840" x2="93289" y2="55840"/>
                        <a14:foregroundMark x1="47114" y1="79772" x2="79060" y2="87892"/>
                        <a14:foregroundMark x1="79060" y1="87892" x2="75168" y2="89459"/>
                        <a14:foregroundMark x1="54631" y1="90171" x2="23221" y2="77066"/>
                        <a14:foregroundMark x1="23221" y1="77066" x2="65235" y2="95584"/>
                        <a14:foregroundMark x1="65235" y1="95584" x2="74765" y2="88034"/>
                        <a14:foregroundMark x1="95302" y1="41595" x2="96376" y2="5698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39501" y="1299960"/>
            <a:ext cx="638045" cy="601218"/>
          </a:xfrm>
          <a:prstGeom prst="rect">
            <a:avLst/>
          </a:prstGeom>
        </p:spPr>
      </p:pic>
      <p:pic>
        <p:nvPicPr>
          <p:cNvPr id="25" name="Immagine 24">
            <a:extLst>
              <a:ext uri="{FF2B5EF4-FFF2-40B4-BE49-F238E27FC236}">
                <a16:creationId xmlns:a16="http://schemas.microsoft.com/office/drawing/2014/main" id="{B987BB5A-0AE1-F9BF-9297-0F17F7C394C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219" b="97397" l="11098" r="88782">
                        <a14:foregroundMark x1="15802" y1="60411" x2="19542" y2="30822"/>
                        <a14:foregroundMark x1="24246" y1="24110" x2="40772" y2="35479"/>
                        <a14:foregroundMark x1="31725" y1="62192" x2="63329" y2="70411"/>
                        <a14:foregroundMark x1="63329" y1="70411" x2="64656" y2="86712"/>
                        <a14:foregroundMark x1="43667" y1="82740" x2="43667" y2="82740"/>
                        <a14:foregroundMark x1="49578" y1="82466" x2="49578" y2="82466"/>
                        <a14:foregroundMark x1="60917" y1="52877" x2="60917" y2="52877"/>
                        <a14:foregroundMark x1="48613" y1="40137" x2="48613" y2="40137"/>
                        <a14:foregroundMark x1="48010" y1="15205" x2="48010" y2="15205"/>
                        <a14:foregroundMark x1="55850" y1="14795" x2="55850" y2="14795"/>
                        <a14:foregroundMark x1="59952" y1="13014" x2="29554" y2="15068"/>
                        <a14:foregroundMark x1="29554" y1="15068" x2="12304" y2="42603"/>
                        <a14:foregroundMark x1="12304" y1="42603" x2="11098" y2="47260"/>
                        <a14:foregroundMark x1="43305" y1="20822" x2="57780" y2="15205"/>
                        <a14:foregroundMark x1="57780" y1="14110" x2="75754" y2="83699"/>
                        <a14:foregroundMark x1="75754" y1="83699" x2="74910" y2="80959"/>
                        <a14:foregroundMark x1="48372" y1="54658" x2="50663" y2="91781"/>
                        <a14:foregroundMark x1="50663" y1="91781" x2="11942" y2="63562"/>
                        <a14:foregroundMark x1="48975" y1="98082" x2="48975" y2="98082"/>
                        <a14:foregroundMark x1="51508" y1="95205" x2="51508" y2="95205"/>
                        <a14:foregroundMark x1="51508" y1="95205" x2="51508" y2="95205"/>
                        <a14:foregroundMark x1="73703" y1="36575" x2="73703" y2="36575"/>
                        <a14:foregroundMark x1="73703" y1="36575" x2="73703" y2="36575"/>
                        <a14:foregroundMark x1="73703" y1="36575" x2="73703" y2="36575"/>
                        <a14:foregroundMark x1="81906" y1="41918" x2="81906" y2="41918"/>
                        <a14:foregroundMark x1="82147" y1="42192" x2="82147" y2="42192"/>
                        <a14:foregroundMark x1="84680" y1="56027" x2="84680" y2="56027"/>
                        <a14:foregroundMark x1="84680" y1="55068" x2="84680" y2="55068"/>
                        <a14:foregroundMark x1="84680" y1="54658" x2="84680" y2="54658"/>
                        <a14:foregroundMark x1="47768" y1="52192" x2="26417" y2="48630"/>
                        <a14:foregroundMark x1="40772" y1="39041" x2="78408" y2="73151"/>
                        <a14:foregroundMark x1="38359" y1="57123" x2="38359" y2="57123"/>
                        <a14:foregroundMark x1="26779" y1="53562" x2="26779" y2="53562"/>
                        <a14:foregroundMark x1="26779" y1="53562" x2="26779" y2="53562"/>
                        <a14:foregroundMark x1="34258" y1="55068" x2="34258" y2="55068"/>
                        <a14:foregroundMark x1="34258" y1="55342" x2="34258" y2="55342"/>
                        <a14:foregroundMark x1="34499" y1="55342" x2="34499" y2="55342"/>
                        <a14:foregroundMark x1="34499" y1="55342" x2="34499" y2="55342"/>
                        <a14:foregroundMark x1="32328" y1="52877" x2="32328" y2="52877"/>
                        <a14:foregroundMark x1="30519" y1="52192" x2="78408" y2="69589"/>
                        <a14:foregroundMark x1="77443" y1="53973" x2="77443" y2="53973"/>
                        <a14:foregroundMark x1="77443" y1="53973" x2="77443" y2="53973"/>
                        <a14:foregroundMark x1="77443" y1="53973" x2="77443" y2="53973"/>
                        <a14:foregroundMark x1="76236" y1="52877" x2="76236" y2="68493"/>
                        <a14:foregroundMark x1="68034" y1="51096" x2="69964" y2="58904"/>
                        <a14:foregroundMark x1="46441" y1="50411" x2="32690" y2="41096"/>
                        <a14:foregroundMark x1="22678" y1="43973" x2="22075" y2="71781"/>
                        <a14:foregroundMark x1="27986" y1="67534" x2="27986" y2="75616"/>
                        <a14:foregroundMark x1="27021" y1="58630" x2="27624" y2="61781"/>
                        <a14:foregroundMark x1="21713" y1="40411" x2="21110" y2="43973"/>
                        <a14:foregroundMark x1="28589" y1="35068" x2="30157" y2="34384"/>
                        <a14:foregroundMark x1="31725" y1="31507" x2="30760" y2="29041"/>
                        <a14:foregroundMark x1="30519" y1="28356" x2="31122" y2="33014"/>
                        <a14:foregroundMark x1="27986" y1="33288" x2="28951" y2="32603"/>
                        <a14:foregroundMark x1="54282" y1="18356" x2="45838" y2="44384"/>
                        <a14:foregroundMark x1="47045" y1="25205" x2="54885" y2="41507"/>
                        <a14:foregroundMark x1="52714" y1="46849" x2="50543" y2="45753"/>
                        <a14:foregroundMark x1="48010" y1="8356" x2="48010" y2="8356"/>
                        <a14:foregroundMark x1="48010" y1="8356" x2="48010" y2="8356"/>
                        <a14:foregroundMark x1="52111" y1="41918" x2="52714" y2="38630"/>
                        <a14:foregroundMark x1="88782" y1="49726" x2="88782" y2="49726"/>
                        <a14:foregroundMark x1="88782" y1="49726" x2="88782" y2="49726"/>
                      </a14:backgroundRemoval>
                    </a14:imgEffect>
                  </a14:imgLayer>
                </a14:imgProps>
              </a:ext>
            </a:extLst>
          </a:blip>
          <a:srcRect l="7449" t="4222" r="7984"/>
          <a:stretch/>
        </p:blipFill>
        <p:spPr>
          <a:xfrm>
            <a:off x="10016918" y="2468029"/>
            <a:ext cx="607093" cy="605451"/>
          </a:xfrm>
          <a:prstGeom prst="rect">
            <a:avLst/>
          </a:prstGeom>
        </p:spPr>
      </p:pic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FA259209-1FAF-2AD5-8321-26AB79F577C2}"/>
              </a:ext>
            </a:extLst>
          </p:cNvPr>
          <p:cNvSpPr txBox="1"/>
          <p:nvPr/>
        </p:nvSpPr>
        <p:spPr>
          <a:xfrm>
            <a:off x="1906697" y="4541567"/>
            <a:ext cx="2956698" cy="1015663"/>
          </a:xfrm>
          <a:prstGeom prst="rect">
            <a:avLst/>
          </a:prstGeom>
          <a:noFill/>
          <a:ln w="28575">
            <a:solidFill>
              <a:srgbClr val="C00000"/>
            </a:solidFill>
            <a:prstDash val="dash"/>
          </a:ln>
        </p:spPr>
        <p:txBody>
          <a:bodyPr wrap="square">
            <a:spAutoFit/>
          </a:bodyPr>
          <a:lstStyle>
            <a:defPPr>
              <a:defRPr lang="it-IT"/>
            </a:defPPr>
            <a:lvl1pPr algn="ctr">
              <a:defRPr sz="20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Promising surrogate biomarkers mirroring disease status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id="{F3FFE0B2-94BA-4FD5-29B3-513E4EDBA50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7211" b="93061" l="7022" r="91768">
                        <a14:foregroundMark x1="84746" y1="8435" x2="84746" y2="8435"/>
                        <a14:foregroundMark x1="8111" y1="86939" x2="8111" y2="86939"/>
                        <a14:foregroundMark x1="9927" y1="91837" x2="9927" y2="91837"/>
                        <a14:foregroundMark x1="17433" y1="92517" x2="17433" y2="92517"/>
                        <a14:foregroundMark x1="10775" y1="93469" x2="10775" y2="93469"/>
                        <a14:foregroundMark x1="7022" y1="86531" x2="7022" y2="86531"/>
                        <a14:foregroundMark x1="91404" y1="7211" x2="91404" y2="7211"/>
                        <a14:foregroundMark x1="91768" y1="15102" x2="91768" y2="151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435220">
            <a:off x="8209104" y="5089247"/>
            <a:ext cx="237102" cy="207804"/>
          </a:xfrm>
          <a:prstGeom prst="rect">
            <a:avLst/>
          </a:prstGeom>
        </p:spPr>
      </p:pic>
      <p:pic>
        <p:nvPicPr>
          <p:cNvPr id="39" name="Immagine 38">
            <a:extLst>
              <a:ext uri="{FF2B5EF4-FFF2-40B4-BE49-F238E27FC236}">
                <a16:creationId xmlns:a16="http://schemas.microsoft.com/office/drawing/2014/main" id="{4F4F600E-1166-386E-F76B-5F7209B4EDD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627383" y="2095685"/>
            <a:ext cx="1082404" cy="1297913"/>
          </a:xfrm>
          <a:prstGeom prst="rect">
            <a:avLst/>
          </a:prstGeom>
        </p:spPr>
      </p:pic>
      <p:sp>
        <p:nvSpPr>
          <p:cNvPr id="64" name="Rettangolo con angoli arrotondati 63">
            <a:extLst>
              <a:ext uri="{FF2B5EF4-FFF2-40B4-BE49-F238E27FC236}">
                <a16:creationId xmlns:a16="http://schemas.microsoft.com/office/drawing/2014/main" id="{362C4711-2088-3D97-BC73-890DBFAD5D91}"/>
              </a:ext>
            </a:extLst>
          </p:cNvPr>
          <p:cNvSpPr/>
          <p:nvPr/>
        </p:nvSpPr>
        <p:spPr>
          <a:xfrm>
            <a:off x="8641866" y="4198005"/>
            <a:ext cx="1033315" cy="417527"/>
          </a:xfrm>
          <a:prstGeom prst="roundRect">
            <a:avLst>
              <a:gd name="adj" fmla="val 25792"/>
            </a:avLst>
          </a:prstGeom>
          <a:solidFill>
            <a:srgbClr val="DF8A38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i="1" dirty="0" err="1"/>
              <a:t>Early</a:t>
            </a:r>
            <a:r>
              <a:rPr lang="it-IT" sz="1200" i="1" dirty="0"/>
              <a:t>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i="1" dirty="0" err="1"/>
              <a:t>diagnosis</a:t>
            </a:r>
            <a:endParaRPr lang="it-IT" sz="1200" i="1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6E33C616-5F3F-B5CF-86D4-3FB5683B0F0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7211" b="93061" l="7022" r="91768">
                        <a14:foregroundMark x1="84746" y1="8435" x2="84746" y2="8435"/>
                        <a14:foregroundMark x1="8111" y1="86939" x2="8111" y2="86939"/>
                        <a14:foregroundMark x1="9927" y1="91837" x2="9927" y2="91837"/>
                        <a14:foregroundMark x1="17433" y1="92517" x2="17433" y2="92517"/>
                        <a14:foregroundMark x1="10775" y1="93469" x2="10775" y2="93469"/>
                        <a14:foregroundMark x1="7022" y1="86531" x2="7022" y2="86531"/>
                        <a14:foregroundMark x1="91404" y1="7211" x2="91404" y2="7211"/>
                        <a14:foregroundMark x1="91768" y1="15102" x2="91768" y2="151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4543925">
            <a:off x="9827166" y="5197113"/>
            <a:ext cx="207673" cy="229554"/>
          </a:xfrm>
          <a:prstGeom prst="rect">
            <a:avLst/>
          </a:prstGeom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id="{01C810A8-2C11-9565-034B-19C49CB7E829}"/>
              </a:ext>
            </a:extLst>
          </p:cNvPr>
          <p:cNvPicPr>
            <a:picLocks noChangeAspect="1"/>
          </p:cNvPicPr>
          <p:nvPr/>
        </p:nvPicPr>
        <p:blipFill>
          <a:blip r:embed="rId19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7211" b="93061" l="7022" r="91768">
                        <a14:foregroundMark x1="84746" y1="8435" x2="84746" y2="8435"/>
                        <a14:foregroundMark x1="8111" y1="86939" x2="8111" y2="86939"/>
                        <a14:foregroundMark x1="9927" y1="91837" x2="9927" y2="91837"/>
                        <a14:foregroundMark x1="17433" y1="92517" x2="17433" y2="92517"/>
                        <a14:foregroundMark x1="10775" y1="93469" x2="10775" y2="93469"/>
                        <a14:foregroundMark x1="7022" y1="86531" x2="7022" y2="86531"/>
                        <a14:foregroundMark x1="91404" y1="7211" x2="91404" y2="7211"/>
                        <a14:foregroundMark x1="91768" y1="15102" x2="91768" y2="15102"/>
                      </a14:backgroundRemoval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2040033">
            <a:off x="10165944" y="5526618"/>
            <a:ext cx="207673" cy="229554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65A2663F-44CF-5437-C8B2-B5BAFB871870}"/>
              </a:ext>
            </a:extLst>
          </p:cNvPr>
          <p:cNvPicPr>
            <a:picLocks noChangeAspect="1"/>
          </p:cNvPicPr>
          <p:nvPr/>
        </p:nvPicPr>
        <p:blipFill>
          <a:blip r:embed="rId20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7211" b="93061" l="7022" r="91768">
                        <a14:foregroundMark x1="84746" y1="8435" x2="84746" y2="8435"/>
                        <a14:foregroundMark x1="8111" y1="86939" x2="8111" y2="86939"/>
                        <a14:foregroundMark x1="9927" y1="91837" x2="9927" y2="91837"/>
                        <a14:foregroundMark x1="17433" y1="92517" x2="17433" y2="92517"/>
                        <a14:foregroundMark x1="10775" y1="93469" x2="10775" y2="93469"/>
                        <a14:foregroundMark x1="7022" y1="86531" x2="7022" y2="86531"/>
                        <a14:foregroundMark x1="91404" y1="7211" x2="91404" y2="7211"/>
                        <a14:foregroundMark x1="91768" y1="15102" x2="91768" y2="15102"/>
                      </a14:backgroundRemoval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4592860">
            <a:off x="8928964" y="5512087"/>
            <a:ext cx="207673" cy="229554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6BEE2D7C-0BB4-3458-6BEE-01E6AD8B4200}"/>
              </a:ext>
            </a:extLst>
          </p:cNvPr>
          <p:cNvPicPr>
            <a:picLocks noChangeAspect="1"/>
          </p:cNvPicPr>
          <p:nvPr/>
        </p:nvPicPr>
        <p:blipFill>
          <a:blip r:embed="rId21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7211" b="93061" l="7022" r="91768">
                        <a14:foregroundMark x1="84746" y1="8435" x2="84746" y2="8435"/>
                        <a14:foregroundMark x1="8111" y1="86939" x2="8111" y2="86939"/>
                        <a14:foregroundMark x1="9927" y1="91837" x2="9927" y2="91837"/>
                        <a14:foregroundMark x1="17433" y1="92517" x2="17433" y2="92517"/>
                        <a14:foregroundMark x1="10775" y1="93469" x2="10775" y2="93469"/>
                        <a14:foregroundMark x1="7022" y1="86531" x2="7022" y2="86531"/>
                        <a14:foregroundMark x1="91404" y1="7211" x2="91404" y2="7211"/>
                        <a14:foregroundMark x1="91768" y1="15102" x2="91768" y2="15102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74381">
            <a:off x="7101039" y="4833759"/>
            <a:ext cx="137709" cy="152218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3C177CDE-7E38-C4C1-1BC8-D4029D213CFA}"/>
              </a:ext>
            </a:extLst>
          </p:cNvPr>
          <p:cNvPicPr>
            <a:picLocks noChangeAspect="1"/>
          </p:cNvPicPr>
          <p:nvPr/>
        </p:nvPicPr>
        <p:blipFill>
          <a:blip r:embed="rId19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7211" b="93061" l="7022" r="91768">
                        <a14:foregroundMark x1="84746" y1="8435" x2="84746" y2="8435"/>
                        <a14:foregroundMark x1="8111" y1="86939" x2="8111" y2="86939"/>
                        <a14:foregroundMark x1="9927" y1="91837" x2="9927" y2="91837"/>
                        <a14:foregroundMark x1="17433" y1="92517" x2="17433" y2="92517"/>
                        <a14:foregroundMark x1="10775" y1="93469" x2="10775" y2="93469"/>
                        <a14:foregroundMark x1="7022" y1="86531" x2="7022" y2="86531"/>
                        <a14:foregroundMark x1="91404" y1="7211" x2="91404" y2="7211"/>
                        <a14:foregroundMark x1="91768" y1="15102" x2="91768" y2="15102"/>
                      </a14:backgroundRemoval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8530958">
            <a:off x="9468928" y="5363718"/>
            <a:ext cx="166157" cy="183664"/>
          </a:xfrm>
          <a:prstGeom prst="rect">
            <a:avLst/>
          </a:prstGeom>
        </p:spPr>
      </p:pic>
      <p:pic>
        <p:nvPicPr>
          <p:cNvPr id="27" name="Immagine 26">
            <a:extLst>
              <a:ext uri="{FF2B5EF4-FFF2-40B4-BE49-F238E27FC236}">
                <a16:creationId xmlns:a16="http://schemas.microsoft.com/office/drawing/2014/main" id="{9EED9631-A434-FAFF-B60B-9E7F7277B39C}"/>
              </a:ext>
            </a:extLst>
          </p:cNvPr>
          <p:cNvPicPr>
            <a:picLocks noChangeAspect="1"/>
          </p:cNvPicPr>
          <p:nvPr/>
        </p:nvPicPr>
        <p:blipFill>
          <a:blip r:embed="rId20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7211" b="93061" l="7022" r="91768">
                        <a14:foregroundMark x1="84746" y1="8435" x2="84746" y2="8435"/>
                        <a14:foregroundMark x1="8111" y1="86939" x2="8111" y2="86939"/>
                        <a14:foregroundMark x1="9927" y1="91837" x2="9927" y2="91837"/>
                        <a14:foregroundMark x1="17433" y1="92517" x2="17433" y2="92517"/>
                        <a14:foregroundMark x1="10775" y1="93469" x2="10775" y2="93469"/>
                        <a14:foregroundMark x1="7022" y1="86531" x2="7022" y2="86531"/>
                        <a14:foregroundMark x1="91404" y1="7211" x2="91404" y2="7211"/>
                        <a14:foregroundMark x1="91768" y1="15102" x2="91768" y2="15102"/>
                      </a14:backgroundRemoval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471828">
            <a:off x="7648896" y="4642875"/>
            <a:ext cx="207673" cy="229554"/>
          </a:xfrm>
          <a:prstGeom prst="rect">
            <a:avLst/>
          </a:prstGeom>
        </p:spPr>
      </p:pic>
      <p:pic>
        <p:nvPicPr>
          <p:cNvPr id="28" name="Immagine 27">
            <a:extLst>
              <a:ext uri="{FF2B5EF4-FFF2-40B4-BE49-F238E27FC236}">
                <a16:creationId xmlns:a16="http://schemas.microsoft.com/office/drawing/2014/main" id="{0788BAA3-2A2D-C35B-E778-ED2E6FBB39E1}"/>
              </a:ext>
            </a:extLst>
          </p:cNvPr>
          <p:cNvPicPr>
            <a:picLocks noChangeAspect="1"/>
          </p:cNvPicPr>
          <p:nvPr/>
        </p:nvPicPr>
        <p:blipFill>
          <a:blip r:embed="rId19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7211" b="93061" l="7022" r="91768">
                        <a14:foregroundMark x1="84746" y1="8435" x2="84746" y2="8435"/>
                        <a14:foregroundMark x1="8111" y1="86939" x2="8111" y2="86939"/>
                        <a14:foregroundMark x1="9927" y1="91837" x2="9927" y2="91837"/>
                        <a14:foregroundMark x1="17433" y1="92517" x2="17433" y2="92517"/>
                        <a14:foregroundMark x1="10775" y1="93469" x2="10775" y2="93469"/>
                        <a14:foregroundMark x1="7022" y1="86531" x2="7022" y2="86531"/>
                        <a14:foregroundMark x1="91404" y1="7211" x2="91404" y2="7211"/>
                        <a14:foregroundMark x1="91768" y1="15102" x2="91768" y2="15102"/>
                      </a14:backgroundRemoval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1515791">
            <a:off x="6803888" y="4345311"/>
            <a:ext cx="225790" cy="249580"/>
          </a:xfrm>
          <a:prstGeom prst="rect">
            <a:avLst/>
          </a:prstGeom>
        </p:spPr>
      </p:pic>
      <p:sp>
        <p:nvSpPr>
          <p:cNvPr id="57" name="Rettangolo 56">
            <a:extLst>
              <a:ext uri="{FF2B5EF4-FFF2-40B4-BE49-F238E27FC236}">
                <a16:creationId xmlns:a16="http://schemas.microsoft.com/office/drawing/2014/main" id="{A2A988B3-0532-BBFC-47CB-DF62937AF4E2}"/>
              </a:ext>
            </a:extLst>
          </p:cNvPr>
          <p:cNvSpPr/>
          <p:nvPr/>
        </p:nvSpPr>
        <p:spPr>
          <a:xfrm>
            <a:off x="8419227" y="2757838"/>
            <a:ext cx="1002918" cy="2650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 err="1">
                <a:solidFill>
                  <a:prstClr val="black"/>
                </a:solidFill>
              </a:rPr>
              <a:t>miRNAs</a:t>
            </a:r>
            <a:endParaRPr lang="it-IT" sz="1600" b="1" dirty="0">
              <a:solidFill>
                <a:prstClr val="black"/>
              </a:solidFill>
            </a:endParaRPr>
          </a:p>
        </p:txBody>
      </p:sp>
      <p:sp>
        <p:nvSpPr>
          <p:cNvPr id="29" name="Ovale 28">
            <a:extLst>
              <a:ext uri="{FF2B5EF4-FFF2-40B4-BE49-F238E27FC236}">
                <a16:creationId xmlns:a16="http://schemas.microsoft.com/office/drawing/2014/main" id="{F4B71967-0245-4CB4-DE1A-FEBF1BBE6D83}"/>
              </a:ext>
            </a:extLst>
          </p:cNvPr>
          <p:cNvSpPr/>
          <p:nvPr/>
        </p:nvSpPr>
        <p:spPr>
          <a:xfrm>
            <a:off x="8100060" y="5009353"/>
            <a:ext cx="480060" cy="372907"/>
          </a:xfrm>
          <a:prstGeom prst="ellipse">
            <a:avLst/>
          </a:prstGeom>
          <a:solidFill>
            <a:srgbClr val="8B1513">
              <a:alpha val="10000"/>
            </a:srgbClr>
          </a:solidFill>
          <a:ln w="19050">
            <a:solidFill>
              <a:srgbClr val="8B1513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30" name="Gruppo 29">
            <a:extLst>
              <a:ext uri="{FF2B5EF4-FFF2-40B4-BE49-F238E27FC236}">
                <a16:creationId xmlns:a16="http://schemas.microsoft.com/office/drawing/2014/main" id="{2D86F86A-2E2F-15C9-657C-662328A0006F}"/>
              </a:ext>
            </a:extLst>
          </p:cNvPr>
          <p:cNvGrpSpPr>
            <a:grpSpLocks noChangeAspect="1"/>
          </p:cNvGrpSpPr>
          <p:nvPr/>
        </p:nvGrpSpPr>
        <p:grpSpPr>
          <a:xfrm>
            <a:off x="2435606" y="1459453"/>
            <a:ext cx="3691061" cy="1225175"/>
            <a:chOff x="9775101" y="20560144"/>
            <a:chExt cx="4613826" cy="1531469"/>
          </a:xfrm>
        </p:grpSpPr>
        <p:pic>
          <p:nvPicPr>
            <p:cNvPr id="31" name="Immagine 30">
              <a:extLst>
                <a:ext uri="{FF2B5EF4-FFF2-40B4-BE49-F238E27FC236}">
                  <a16:creationId xmlns:a16="http://schemas.microsoft.com/office/drawing/2014/main" id="{A7856605-DE81-70D0-B5E2-1E79CD2BC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9775101" y="20803708"/>
              <a:ext cx="952254" cy="1283574"/>
            </a:xfrm>
            <a:prstGeom prst="rect">
              <a:avLst/>
            </a:prstGeom>
          </p:spPr>
        </p:pic>
        <p:pic>
          <p:nvPicPr>
            <p:cNvPr id="32" name="Immagine 31">
              <a:extLst>
                <a:ext uri="{FF2B5EF4-FFF2-40B4-BE49-F238E27FC236}">
                  <a16:creationId xmlns:a16="http://schemas.microsoft.com/office/drawing/2014/main" id="{2A0C190C-6E48-A1FD-B716-E8FED6BEDE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10174" y="21358081"/>
              <a:ext cx="748058" cy="7335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Ovale 32">
              <a:extLst>
                <a:ext uri="{FF2B5EF4-FFF2-40B4-BE49-F238E27FC236}">
                  <a16:creationId xmlns:a16="http://schemas.microsoft.com/office/drawing/2014/main" id="{E42C0B34-5A31-24D6-E12F-4564EFE30972}"/>
                </a:ext>
              </a:extLst>
            </p:cNvPr>
            <p:cNvSpPr/>
            <p:nvPr/>
          </p:nvSpPr>
          <p:spPr>
            <a:xfrm rot="16822952">
              <a:off x="10186018" y="21510630"/>
              <a:ext cx="290513" cy="228600"/>
            </a:xfrm>
            <a:prstGeom prst="ellipse">
              <a:avLst/>
            </a:prstGeom>
            <a:solidFill>
              <a:schemeClr val="accent2">
                <a:lumMod val="75000"/>
                <a:alpha val="20000"/>
              </a:schemeClr>
            </a:solidFill>
            <a:ln w="952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2400" dirty="0"/>
            </a:p>
          </p:txBody>
        </p:sp>
        <p:sp>
          <p:nvSpPr>
            <p:cNvPr id="34" name="CasellaDiTesto 33">
              <a:extLst>
                <a:ext uri="{FF2B5EF4-FFF2-40B4-BE49-F238E27FC236}">
                  <a16:creationId xmlns:a16="http://schemas.microsoft.com/office/drawing/2014/main" id="{EB688050-8A4C-6D70-230C-38439B41F876}"/>
                </a:ext>
              </a:extLst>
            </p:cNvPr>
            <p:cNvSpPr txBox="1"/>
            <p:nvPr/>
          </p:nvSpPr>
          <p:spPr>
            <a:xfrm>
              <a:off x="11858231" y="20560144"/>
              <a:ext cx="2530696" cy="6540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1400" i="1" dirty="0" err="1">
                  <a:latin typeface="+mn-lt"/>
                </a:rPr>
                <a:t>Peritumor</a:t>
              </a:r>
              <a:endParaRPr lang="it-IT" sz="1400" i="1" dirty="0">
                <a:latin typeface="+mn-lt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1400" kern="0" dirty="0">
                  <a:solidFill>
                    <a:prstClr val="black"/>
                  </a:solidFill>
                  <a:latin typeface="+mn-lt"/>
                </a:rPr>
                <a:t>(&lt;1 cm from the tumor)</a:t>
              </a:r>
              <a:endParaRPr lang="it-IT" sz="1400" dirty="0">
                <a:latin typeface="+mn-lt"/>
              </a:endParaRPr>
            </a:p>
          </p:txBody>
        </p:sp>
        <p:cxnSp>
          <p:nvCxnSpPr>
            <p:cNvPr id="35" name="Connettore 2 34">
              <a:extLst>
                <a:ext uri="{FF2B5EF4-FFF2-40B4-BE49-F238E27FC236}">
                  <a16:creationId xmlns:a16="http://schemas.microsoft.com/office/drawing/2014/main" id="{72546D23-3183-F67A-BB35-595275D26971}"/>
                </a:ext>
              </a:extLst>
            </p:cNvPr>
            <p:cNvCxnSpPr>
              <a:cxnSpLocks/>
            </p:cNvCxnSpPr>
            <p:nvPr/>
          </p:nvCxnSpPr>
          <p:spPr>
            <a:xfrm>
              <a:off x="10345330" y="21652858"/>
              <a:ext cx="682482" cy="34129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stealth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ttore 2 35">
              <a:extLst>
                <a:ext uri="{FF2B5EF4-FFF2-40B4-BE49-F238E27FC236}">
                  <a16:creationId xmlns:a16="http://schemas.microsoft.com/office/drawing/2014/main" id="{458717F1-D309-1A16-FD6C-55603CF3C07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404852" y="21070258"/>
              <a:ext cx="939600" cy="476808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stealth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Immagine 36">
              <a:extLst>
                <a:ext uri="{FF2B5EF4-FFF2-40B4-BE49-F238E27FC236}">
                  <a16:creationId xmlns:a16="http://schemas.microsoft.com/office/drawing/2014/main" id="{A9745D37-A220-1495-5A02-870274A4FA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853824">
              <a:off x="11470817" y="20652114"/>
              <a:ext cx="500898" cy="5146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CasellaDiTesto 37">
              <a:extLst>
                <a:ext uri="{FF2B5EF4-FFF2-40B4-BE49-F238E27FC236}">
                  <a16:creationId xmlns:a16="http://schemas.microsoft.com/office/drawing/2014/main" id="{1A8D8F55-7F42-A31B-14AB-0FCE45D224F8}"/>
                </a:ext>
              </a:extLst>
            </p:cNvPr>
            <p:cNvSpPr txBox="1"/>
            <p:nvPr/>
          </p:nvSpPr>
          <p:spPr>
            <a:xfrm>
              <a:off x="11690809" y="21437588"/>
              <a:ext cx="1534539" cy="6540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1400" i="1" dirty="0" err="1"/>
                <a:t>Primitives</a:t>
              </a:r>
              <a:r>
                <a:rPr lang="it-IT" sz="1400" i="1" dirty="0"/>
                <a:t> 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1400" i="1" dirty="0"/>
                <a:t>or relapse</a:t>
              </a:r>
              <a:endParaRPr lang="it-IT" sz="1400" dirty="0"/>
            </a:p>
          </p:txBody>
        </p:sp>
        <p:pic>
          <p:nvPicPr>
            <p:cNvPr id="40" name="Immagine 39">
              <a:extLst>
                <a:ext uri="{FF2B5EF4-FFF2-40B4-BE49-F238E27FC236}">
                  <a16:creationId xmlns:a16="http://schemas.microsoft.com/office/drawing/2014/main" id="{C16F54F3-7D04-D05B-CF9F-A61E48EDCC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BEBA8EAE-BF5A-486C-A8C5-ECC9F3942E4B}">
                  <a14:imgProps xmlns:a14="http://schemas.microsoft.com/office/drawing/2010/main">
                    <a14:imgLayer r:embed="rId26">
                      <a14:imgEffect>
                        <a14:backgroundRemoval t="9441" b="93007" l="3602" r="97458">
                          <a14:foregroundMark x1="52966" y1="26224" x2="52966" y2="26224"/>
                          <a14:foregroundMark x1="94068" y1="37063" x2="94068" y2="37063"/>
                          <a14:foregroundMark x1="97458" y1="38811" x2="97458" y2="38811"/>
                          <a14:foregroundMark x1="35169" y1="17133" x2="35169" y2="17133"/>
                          <a14:foregroundMark x1="25000" y1="64685" x2="25000" y2="64685"/>
                          <a14:foregroundMark x1="15042" y1="77622" x2="15042" y2="77622"/>
                          <a14:foregroundMark x1="3602" y1="93007" x2="3602" y2="93007"/>
                          <a14:foregroundMark x1="33051" y1="42308" x2="33051" y2="42308"/>
                          <a14:foregroundMark x1="35169" y1="39860" x2="35169" y2="39860"/>
                          <a14:foregroundMark x1="36017" y1="38811" x2="36017" y2="38811"/>
                          <a14:foregroundMark x1="36653" y1="38462" x2="36653" y2="38462"/>
                          <a14:backgroundMark x1="36864" y1="38811" x2="36864" y2="38811"/>
                          <a14:backgroundMark x1="36864" y1="39161" x2="36864" y2="39161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9752092">
              <a:off x="10148755" y="20726861"/>
              <a:ext cx="902527" cy="546879"/>
            </a:xfrm>
            <a:prstGeom prst="rect">
              <a:avLst/>
            </a:prstGeom>
          </p:spPr>
        </p:pic>
      </p:grpSp>
      <p:sp>
        <p:nvSpPr>
          <p:cNvPr id="41" name="Rettangolo con angoli arrotondati 40">
            <a:extLst>
              <a:ext uri="{FF2B5EF4-FFF2-40B4-BE49-F238E27FC236}">
                <a16:creationId xmlns:a16="http://schemas.microsoft.com/office/drawing/2014/main" id="{D197F5BE-7C9F-298A-BF0E-94411EDA54D8}"/>
              </a:ext>
            </a:extLst>
          </p:cNvPr>
          <p:cNvSpPr/>
          <p:nvPr/>
        </p:nvSpPr>
        <p:spPr>
          <a:xfrm>
            <a:off x="785634" y="1641264"/>
            <a:ext cx="1246542" cy="1021889"/>
          </a:xfrm>
          <a:prstGeom prst="roundRect">
            <a:avLst>
              <a:gd name="adj" fmla="val 9956"/>
            </a:avLst>
          </a:prstGeom>
          <a:solidFill>
            <a:srgbClr val="8B1513"/>
          </a:solidFill>
          <a:ln>
            <a:solidFill>
              <a:srgbClr val="D8989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err="1">
                <a:solidFill>
                  <a:schemeClr val="bg1"/>
                </a:solidFill>
              </a:rPr>
              <a:t>miR</a:t>
            </a:r>
            <a:r>
              <a:rPr lang="it-IT" sz="1400" b="1" dirty="0">
                <a:solidFill>
                  <a:schemeClr val="bg1"/>
                </a:solidFill>
              </a:rPr>
              <a:t> 21-5p</a:t>
            </a:r>
          </a:p>
          <a:p>
            <a:pPr algn="ctr"/>
            <a:r>
              <a:rPr lang="it-IT" sz="1400" b="1" dirty="0" err="1">
                <a:solidFill>
                  <a:schemeClr val="bg1"/>
                </a:solidFill>
              </a:rPr>
              <a:t>miR</a:t>
            </a:r>
            <a:r>
              <a:rPr lang="it-IT" sz="1400" b="1" dirty="0">
                <a:solidFill>
                  <a:schemeClr val="bg1"/>
                </a:solidFill>
              </a:rPr>
              <a:t> 21-3p </a:t>
            </a:r>
          </a:p>
          <a:p>
            <a:pPr algn="ctr"/>
            <a:r>
              <a:rPr lang="it-IT" sz="1400" b="1" dirty="0" err="1">
                <a:solidFill>
                  <a:schemeClr val="bg1"/>
                </a:solidFill>
              </a:rPr>
              <a:t>miR</a:t>
            </a:r>
            <a:r>
              <a:rPr lang="it-IT" sz="1400" b="1" dirty="0">
                <a:solidFill>
                  <a:schemeClr val="bg1"/>
                </a:solidFill>
              </a:rPr>
              <a:t> 96-5p</a:t>
            </a:r>
          </a:p>
          <a:p>
            <a:pPr algn="ctr"/>
            <a:r>
              <a:rPr lang="it-IT" sz="1400" b="1" dirty="0" err="1">
                <a:solidFill>
                  <a:schemeClr val="bg1"/>
                </a:solidFill>
              </a:rPr>
              <a:t>miR</a:t>
            </a:r>
            <a:r>
              <a:rPr lang="it-IT" sz="1400" b="1" dirty="0">
                <a:solidFill>
                  <a:schemeClr val="bg1"/>
                </a:solidFill>
              </a:rPr>
              <a:t> 429</a:t>
            </a:r>
            <a:endParaRPr lang="it-IT" sz="1400" dirty="0">
              <a:solidFill>
                <a:schemeClr val="bg1"/>
              </a:solidFill>
            </a:endParaRPr>
          </a:p>
        </p:txBody>
      </p:sp>
      <p:grpSp>
        <p:nvGrpSpPr>
          <p:cNvPr id="42" name="Gruppo 41">
            <a:extLst>
              <a:ext uri="{FF2B5EF4-FFF2-40B4-BE49-F238E27FC236}">
                <a16:creationId xmlns:a16="http://schemas.microsoft.com/office/drawing/2014/main" id="{AF04DE0C-7E98-4687-44C3-BF6A6EAE599E}"/>
              </a:ext>
            </a:extLst>
          </p:cNvPr>
          <p:cNvGrpSpPr/>
          <p:nvPr/>
        </p:nvGrpSpPr>
        <p:grpSpPr>
          <a:xfrm>
            <a:off x="6199493" y="1109569"/>
            <a:ext cx="5565788" cy="2149514"/>
            <a:chOff x="9523374" y="22645565"/>
            <a:chExt cx="5565788" cy="2149514"/>
          </a:xfrm>
        </p:grpSpPr>
        <p:sp>
          <p:nvSpPr>
            <p:cNvPr id="43" name="CasellaDiTesto 42">
              <a:extLst>
                <a:ext uri="{FF2B5EF4-FFF2-40B4-BE49-F238E27FC236}">
                  <a16:creationId xmlns:a16="http://schemas.microsoft.com/office/drawing/2014/main" id="{B55F4D43-9AE4-7AB9-9304-484A43BF9FF6}"/>
                </a:ext>
              </a:extLst>
            </p:cNvPr>
            <p:cNvSpPr txBox="1"/>
            <p:nvPr/>
          </p:nvSpPr>
          <p:spPr>
            <a:xfrm>
              <a:off x="9926892" y="22645565"/>
              <a:ext cx="18041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00" i="1" dirty="0">
                  <a:solidFill>
                    <a:srgbClr val="000000"/>
                  </a:solidFill>
                </a:rPr>
                <a:t>Tumors</a:t>
              </a:r>
            </a:p>
          </p:txBody>
        </p:sp>
        <p:sp>
          <p:nvSpPr>
            <p:cNvPr id="44" name="CasellaDiTesto 43">
              <a:extLst>
                <a:ext uri="{FF2B5EF4-FFF2-40B4-BE49-F238E27FC236}">
                  <a16:creationId xmlns:a16="http://schemas.microsoft.com/office/drawing/2014/main" id="{799E6C8E-37C5-C451-0BE4-53094192F92A}"/>
                </a:ext>
              </a:extLst>
            </p:cNvPr>
            <p:cNvSpPr txBox="1"/>
            <p:nvPr/>
          </p:nvSpPr>
          <p:spPr>
            <a:xfrm>
              <a:off x="11918845" y="22645565"/>
              <a:ext cx="16911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algn="ctr">
                <a:defRPr sz="1400" b="1"/>
              </a:lvl1pPr>
            </a:lstStyle>
            <a:p>
              <a:r>
                <a:rPr lang="it-IT" sz="1200" b="0" i="1" dirty="0" err="1">
                  <a:solidFill>
                    <a:srgbClr val="000000"/>
                  </a:solidFill>
                </a:rPr>
                <a:t>Peritumor</a:t>
              </a:r>
              <a:endParaRPr lang="it-IT" sz="1200" b="0" i="1" dirty="0">
                <a:solidFill>
                  <a:srgbClr val="000000"/>
                </a:solidFill>
              </a:endParaRPr>
            </a:p>
          </p:txBody>
        </p:sp>
        <p:sp>
          <p:nvSpPr>
            <p:cNvPr id="45" name="CasellaDiTesto 44">
              <a:extLst>
                <a:ext uri="{FF2B5EF4-FFF2-40B4-BE49-F238E27FC236}">
                  <a16:creationId xmlns:a16="http://schemas.microsoft.com/office/drawing/2014/main" id="{EA91BC8A-AE30-9FC3-A203-98E16B7B4648}"/>
                </a:ext>
              </a:extLst>
            </p:cNvPr>
            <p:cNvSpPr txBox="1"/>
            <p:nvPr/>
          </p:nvSpPr>
          <p:spPr>
            <a:xfrm rot="16200000">
              <a:off x="8938273" y="23534863"/>
              <a:ext cx="143181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algn="ctr">
                <a:defRPr sz="1400">
                  <a:solidFill>
                    <a:srgbClr val="000000"/>
                  </a:solidFill>
                </a:defRPr>
              </a:lvl1pPr>
            </a:lstStyle>
            <a:p>
              <a:r>
                <a:rPr lang="it-IT" sz="1050" dirty="0"/>
                <a:t>RFS</a:t>
              </a:r>
            </a:p>
          </p:txBody>
        </p:sp>
        <p:sp>
          <p:nvSpPr>
            <p:cNvPr id="46" name="CasellaDiTesto 45">
              <a:extLst>
                <a:ext uri="{FF2B5EF4-FFF2-40B4-BE49-F238E27FC236}">
                  <a16:creationId xmlns:a16="http://schemas.microsoft.com/office/drawing/2014/main" id="{D3607DFB-0180-9748-361C-E9AF6F896ABB}"/>
                </a:ext>
              </a:extLst>
            </p:cNvPr>
            <p:cNvSpPr txBox="1"/>
            <p:nvPr/>
          </p:nvSpPr>
          <p:spPr>
            <a:xfrm>
              <a:off x="9919273" y="24533469"/>
              <a:ext cx="180417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dirty="0">
                  <a:solidFill>
                    <a:srgbClr val="000000"/>
                  </a:solidFill>
                </a:rPr>
                <a:t>Follow up (</a:t>
              </a:r>
              <a:r>
                <a:rPr lang="it-IT" sz="1050" dirty="0" err="1">
                  <a:solidFill>
                    <a:srgbClr val="000000"/>
                  </a:solidFill>
                </a:rPr>
                <a:t>months</a:t>
              </a:r>
              <a:r>
                <a:rPr lang="it-IT" sz="1050" dirty="0">
                  <a:solidFill>
                    <a:srgbClr val="000000"/>
                  </a:solidFill>
                </a:rPr>
                <a:t>)</a:t>
              </a:r>
            </a:p>
          </p:txBody>
        </p:sp>
        <p:sp>
          <p:nvSpPr>
            <p:cNvPr id="47" name="CasellaDiTesto 46">
              <a:extLst>
                <a:ext uri="{FF2B5EF4-FFF2-40B4-BE49-F238E27FC236}">
                  <a16:creationId xmlns:a16="http://schemas.microsoft.com/office/drawing/2014/main" id="{95BFBB5B-88FF-F337-EDB6-512451AE9832}"/>
                </a:ext>
              </a:extLst>
            </p:cNvPr>
            <p:cNvSpPr txBox="1"/>
            <p:nvPr/>
          </p:nvSpPr>
          <p:spPr>
            <a:xfrm>
              <a:off x="11930351" y="24533469"/>
              <a:ext cx="175017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algn="ctr">
                <a:defRPr sz="1400">
                  <a:solidFill>
                    <a:srgbClr val="000000"/>
                  </a:solidFill>
                </a:defRPr>
              </a:lvl1pPr>
            </a:lstStyle>
            <a:p>
              <a:pPr algn="ctr"/>
              <a:r>
                <a:rPr lang="it-IT" sz="1050" dirty="0">
                  <a:solidFill>
                    <a:srgbClr val="000000"/>
                  </a:solidFill>
                </a:rPr>
                <a:t>Follow up (</a:t>
              </a:r>
              <a:r>
                <a:rPr lang="it-IT" sz="1050" dirty="0" err="1">
                  <a:solidFill>
                    <a:srgbClr val="000000"/>
                  </a:solidFill>
                </a:rPr>
                <a:t>months</a:t>
              </a:r>
              <a:r>
                <a:rPr lang="it-IT" sz="1050" dirty="0">
                  <a:solidFill>
                    <a:srgbClr val="000000"/>
                  </a:solidFill>
                </a:rPr>
                <a:t>)</a:t>
              </a:r>
            </a:p>
          </p:txBody>
        </p:sp>
        <p:pic>
          <p:nvPicPr>
            <p:cNvPr id="48" name="Immagine 47">
              <a:extLst>
                <a:ext uri="{FF2B5EF4-FFF2-40B4-BE49-F238E27FC236}">
                  <a16:creationId xmlns:a16="http://schemas.microsoft.com/office/drawing/2014/main" id="{C978C32A-22DF-D7BA-67ED-A03A809D15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9789492" y="22913372"/>
              <a:ext cx="1941570" cy="1629330"/>
            </a:xfrm>
            <a:prstGeom prst="rect">
              <a:avLst/>
            </a:prstGeom>
          </p:spPr>
        </p:pic>
        <p:pic>
          <p:nvPicPr>
            <p:cNvPr id="51" name="Immagine 50">
              <a:extLst>
                <a:ext uri="{FF2B5EF4-FFF2-40B4-BE49-F238E27FC236}">
                  <a16:creationId xmlns:a16="http://schemas.microsoft.com/office/drawing/2014/main" id="{A5FEAE48-9839-122C-DDC9-F99F969BF0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11772149" y="22926397"/>
              <a:ext cx="1915996" cy="1629330"/>
            </a:xfrm>
            <a:prstGeom prst="rect">
              <a:avLst/>
            </a:prstGeom>
          </p:spPr>
        </p:pic>
        <p:sp>
          <p:nvSpPr>
            <p:cNvPr id="52" name="CasellaDiTesto 51">
              <a:extLst>
                <a:ext uri="{FF2B5EF4-FFF2-40B4-BE49-F238E27FC236}">
                  <a16:creationId xmlns:a16="http://schemas.microsoft.com/office/drawing/2014/main" id="{4C2CF32A-769A-B63E-7F95-1F95AA6B7D88}"/>
                </a:ext>
              </a:extLst>
            </p:cNvPr>
            <p:cNvSpPr txBox="1"/>
            <p:nvPr/>
          </p:nvSpPr>
          <p:spPr>
            <a:xfrm>
              <a:off x="10626881" y="24168089"/>
              <a:ext cx="111965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050" i="1" dirty="0">
                  <a:solidFill>
                    <a:srgbClr val="000000"/>
                  </a:solidFill>
                </a:rPr>
                <a:t>p</a:t>
              </a:r>
              <a:r>
                <a:rPr lang="it-IT" sz="1050" dirty="0">
                  <a:solidFill>
                    <a:srgbClr val="000000"/>
                  </a:solidFill>
                </a:rPr>
                <a:t> = 0.003</a:t>
              </a:r>
            </a:p>
          </p:txBody>
        </p:sp>
        <p:sp>
          <p:nvSpPr>
            <p:cNvPr id="58" name="CasellaDiTesto 57">
              <a:extLst>
                <a:ext uri="{FF2B5EF4-FFF2-40B4-BE49-F238E27FC236}">
                  <a16:creationId xmlns:a16="http://schemas.microsoft.com/office/drawing/2014/main" id="{10BEC37F-3F82-612A-D73B-1A9CB030804C}"/>
                </a:ext>
              </a:extLst>
            </p:cNvPr>
            <p:cNvSpPr txBox="1"/>
            <p:nvPr/>
          </p:nvSpPr>
          <p:spPr>
            <a:xfrm>
              <a:off x="12612967" y="24162447"/>
              <a:ext cx="111965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t-IT" sz="1050" i="1" dirty="0">
                  <a:solidFill>
                    <a:srgbClr val="000000"/>
                  </a:solidFill>
                </a:rPr>
                <a:t>p</a:t>
              </a:r>
              <a:r>
                <a:rPr lang="it-IT" sz="1050" dirty="0">
                  <a:solidFill>
                    <a:srgbClr val="000000"/>
                  </a:solidFill>
                </a:rPr>
                <a:t> = 0.007</a:t>
              </a:r>
            </a:p>
          </p:txBody>
        </p:sp>
        <p:cxnSp>
          <p:nvCxnSpPr>
            <p:cNvPr id="59" name="Connettore diritto 58">
              <a:extLst>
                <a:ext uri="{FF2B5EF4-FFF2-40B4-BE49-F238E27FC236}">
                  <a16:creationId xmlns:a16="http://schemas.microsoft.com/office/drawing/2014/main" id="{EBF4AAF7-CC08-DB91-D7D8-D0298CDFBB7C}"/>
                </a:ext>
              </a:extLst>
            </p:cNvPr>
            <p:cNvCxnSpPr>
              <a:cxnSpLocks/>
            </p:cNvCxnSpPr>
            <p:nvPr/>
          </p:nvCxnSpPr>
          <p:spPr>
            <a:xfrm>
              <a:off x="13965931" y="23623051"/>
              <a:ext cx="216000" cy="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nettore diritto 59">
              <a:extLst>
                <a:ext uri="{FF2B5EF4-FFF2-40B4-BE49-F238E27FC236}">
                  <a16:creationId xmlns:a16="http://schemas.microsoft.com/office/drawing/2014/main" id="{EFA38996-C6B3-69C1-9ADA-668414C5C78D}"/>
                </a:ext>
              </a:extLst>
            </p:cNvPr>
            <p:cNvCxnSpPr>
              <a:cxnSpLocks/>
            </p:cNvCxnSpPr>
            <p:nvPr/>
          </p:nvCxnSpPr>
          <p:spPr>
            <a:xfrm>
              <a:off x="13969445" y="23850352"/>
              <a:ext cx="21600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CasellaDiTesto 60">
              <a:extLst>
                <a:ext uri="{FF2B5EF4-FFF2-40B4-BE49-F238E27FC236}">
                  <a16:creationId xmlns:a16="http://schemas.microsoft.com/office/drawing/2014/main" id="{FE4E3BE1-2DB0-5EC2-4A7E-8EEAE945C5FC}"/>
                </a:ext>
              </a:extLst>
            </p:cNvPr>
            <p:cNvSpPr txBox="1"/>
            <p:nvPr/>
          </p:nvSpPr>
          <p:spPr>
            <a:xfrm>
              <a:off x="14152830" y="23489778"/>
              <a:ext cx="93633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algn="ctr">
                <a:defRPr sz="1400" b="1"/>
              </a:lvl1pPr>
            </a:lstStyle>
            <a:p>
              <a:pPr algn="l"/>
              <a:r>
                <a:rPr lang="it-IT" sz="1000" b="0" dirty="0">
                  <a:solidFill>
                    <a:srgbClr val="000000"/>
                  </a:solidFill>
                </a:rPr>
                <a:t>signature high</a:t>
              </a:r>
            </a:p>
          </p:txBody>
        </p:sp>
        <p:sp>
          <p:nvSpPr>
            <p:cNvPr id="65" name="CasellaDiTesto 64">
              <a:extLst>
                <a:ext uri="{FF2B5EF4-FFF2-40B4-BE49-F238E27FC236}">
                  <a16:creationId xmlns:a16="http://schemas.microsoft.com/office/drawing/2014/main" id="{2C1778E9-A65D-2F81-5238-71910304C922}"/>
                </a:ext>
              </a:extLst>
            </p:cNvPr>
            <p:cNvSpPr txBox="1"/>
            <p:nvPr/>
          </p:nvSpPr>
          <p:spPr>
            <a:xfrm>
              <a:off x="14152829" y="23721913"/>
              <a:ext cx="93633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algn="ctr">
                <a:defRPr sz="1400" b="1"/>
              </a:lvl1pPr>
            </a:lstStyle>
            <a:p>
              <a:pPr algn="l"/>
              <a:r>
                <a:rPr lang="it-IT" sz="1000" b="0" dirty="0">
                  <a:solidFill>
                    <a:srgbClr val="000000"/>
                  </a:solidFill>
                </a:rPr>
                <a:t>signature low</a:t>
              </a:r>
            </a:p>
          </p:txBody>
        </p:sp>
      </p:grpSp>
      <p:sp>
        <p:nvSpPr>
          <p:cNvPr id="67" name="CasellaDiTesto 3">
            <a:extLst>
              <a:ext uri="{FF2B5EF4-FFF2-40B4-BE49-F238E27FC236}">
                <a16:creationId xmlns:a16="http://schemas.microsoft.com/office/drawing/2014/main" id="{3F31BCCC-3CB0-1842-A296-98D88040F2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5129" y="2723291"/>
            <a:ext cx="105830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it-IT" sz="1000" i="1" dirty="0"/>
              <a:t>Ganci et al, 2013</a:t>
            </a:r>
          </a:p>
        </p:txBody>
      </p:sp>
      <p:sp>
        <p:nvSpPr>
          <p:cNvPr id="68" name="CasellaDiTesto 3">
            <a:extLst>
              <a:ext uri="{FF2B5EF4-FFF2-40B4-BE49-F238E27FC236}">
                <a16:creationId xmlns:a16="http://schemas.microsoft.com/office/drawing/2014/main" id="{4B13B257-952C-D00E-B85F-213986DC3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7509" y="2896620"/>
            <a:ext cx="105830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it-IT" sz="1000" i="1" dirty="0"/>
              <a:t>Ganci et al, 2017</a:t>
            </a:r>
          </a:p>
        </p:txBody>
      </p:sp>
      <p:sp>
        <p:nvSpPr>
          <p:cNvPr id="69" name="CasellaDiTesto 68">
            <a:extLst>
              <a:ext uri="{FF2B5EF4-FFF2-40B4-BE49-F238E27FC236}">
                <a16:creationId xmlns:a16="http://schemas.microsoft.com/office/drawing/2014/main" id="{29DF87B1-80C7-9549-28A5-60F1BC8853DE}"/>
              </a:ext>
            </a:extLst>
          </p:cNvPr>
          <p:cNvSpPr txBox="1"/>
          <p:nvPr/>
        </p:nvSpPr>
        <p:spPr>
          <a:xfrm>
            <a:off x="1645185" y="3820956"/>
            <a:ext cx="336115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 marL="285750" indent="-285750" algn="just">
              <a:buClr>
                <a:srgbClr val="0070C0"/>
              </a:buClr>
              <a:buSzPct val="80000"/>
              <a:buFont typeface="Wingdings" panose="05000000000000000000" pitchFamily="2" charset="2"/>
              <a:buChar char="v"/>
              <a:defRPr sz="1600" b="0"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indent="0">
              <a:buNone/>
            </a:pPr>
            <a:r>
              <a:rPr lang="en-US" dirty="0"/>
              <a:t>Does the circulating miRNAs signature reflect tumor </a:t>
            </a:r>
            <a:r>
              <a:rPr lang="en-US" dirty="0" err="1"/>
              <a:t>behaviour</a:t>
            </a:r>
            <a:r>
              <a:rPr lang="en-US" dirty="0"/>
              <a:t>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Can we use these miRNAs as potential biomarkers for predicting recurrence in HNCs?</a:t>
            </a:r>
            <a:endParaRPr lang="it-IT" dirty="0"/>
          </a:p>
        </p:txBody>
      </p:sp>
      <p:pic>
        <p:nvPicPr>
          <p:cNvPr id="70" name="Picture 16" descr="Man Thinking Vector Art, Icons, and Graphics for Free Download">
            <a:extLst>
              <a:ext uri="{FF2B5EF4-FFF2-40B4-BE49-F238E27FC236}">
                <a16:creationId xmlns:a16="http://schemas.microsoft.com/office/drawing/2014/main" id="{71B5F13A-43FA-2D0B-F27E-C698EDCB2E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83" t="3927" r="13176" b="10922"/>
          <a:stretch/>
        </p:blipFill>
        <p:spPr bwMode="auto">
          <a:xfrm>
            <a:off x="467229" y="3734575"/>
            <a:ext cx="1177956" cy="157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1" name="Gruppo 70">
            <a:extLst>
              <a:ext uri="{FF2B5EF4-FFF2-40B4-BE49-F238E27FC236}">
                <a16:creationId xmlns:a16="http://schemas.microsoft.com/office/drawing/2014/main" id="{F89DDC3B-2959-C7D8-4E9F-BECFBEDD30B6}"/>
              </a:ext>
            </a:extLst>
          </p:cNvPr>
          <p:cNvGrpSpPr/>
          <p:nvPr/>
        </p:nvGrpSpPr>
        <p:grpSpPr>
          <a:xfrm>
            <a:off x="5496698" y="3675244"/>
            <a:ext cx="6120614" cy="1916104"/>
            <a:chOff x="5496698" y="3660004"/>
            <a:chExt cx="6120614" cy="1916104"/>
          </a:xfrm>
        </p:grpSpPr>
        <p:cxnSp>
          <p:nvCxnSpPr>
            <p:cNvPr id="72" name="Connettore diritto 71">
              <a:extLst>
                <a:ext uri="{FF2B5EF4-FFF2-40B4-BE49-F238E27FC236}">
                  <a16:creationId xmlns:a16="http://schemas.microsoft.com/office/drawing/2014/main" id="{32C7A479-B2E5-A8F2-34EF-11CCFA8879A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86218" y="4849158"/>
              <a:ext cx="5346030" cy="4309"/>
            </a:xfrm>
            <a:prstGeom prst="line">
              <a:avLst/>
            </a:prstGeom>
            <a:ln w="57150">
              <a:solidFill>
                <a:srgbClr val="8B15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Ovale 72">
              <a:extLst>
                <a:ext uri="{FF2B5EF4-FFF2-40B4-BE49-F238E27FC236}">
                  <a16:creationId xmlns:a16="http://schemas.microsoft.com/office/drawing/2014/main" id="{DF56A5F1-9E1B-DEAE-A891-55B042C09FCE}"/>
                </a:ext>
              </a:extLst>
            </p:cNvPr>
            <p:cNvSpPr/>
            <p:nvPr/>
          </p:nvSpPr>
          <p:spPr>
            <a:xfrm>
              <a:off x="5981350" y="4777158"/>
              <a:ext cx="144000" cy="144000"/>
            </a:xfrm>
            <a:prstGeom prst="ellipse">
              <a:avLst/>
            </a:prstGeom>
            <a:solidFill>
              <a:srgbClr val="8B1513"/>
            </a:solidFill>
            <a:ln>
              <a:solidFill>
                <a:srgbClr val="8B151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4" name="Ovale 73">
              <a:extLst>
                <a:ext uri="{FF2B5EF4-FFF2-40B4-BE49-F238E27FC236}">
                  <a16:creationId xmlns:a16="http://schemas.microsoft.com/office/drawing/2014/main" id="{97BAB798-5B73-99AB-2949-8D826C00B02C}"/>
                </a:ext>
              </a:extLst>
            </p:cNvPr>
            <p:cNvSpPr/>
            <p:nvPr/>
          </p:nvSpPr>
          <p:spPr>
            <a:xfrm>
              <a:off x="6926323" y="4777158"/>
              <a:ext cx="144000" cy="144000"/>
            </a:xfrm>
            <a:prstGeom prst="ellipse">
              <a:avLst/>
            </a:prstGeom>
            <a:solidFill>
              <a:srgbClr val="8B1513"/>
            </a:solidFill>
            <a:ln>
              <a:solidFill>
                <a:srgbClr val="8B151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5" name="TextBox 17">
              <a:extLst>
                <a:ext uri="{FF2B5EF4-FFF2-40B4-BE49-F238E27FC236}">
                  <a16:creationId xmlns:a16="http://schemas.microsoft.com/office/drawing/2014/main" id="{D0983FFE-2B0F-290D-E121-87DC55860654}"/>
                </a:ext>
              </a:extLst>
            </p:cNvPr>
            <p:cNvSpPr txBox="1"/>
            <p:nvPr/>
          </p:nvSpPr>
          <p:spPr>
            <a:xfrm>
              <a:off x="5496698" y="4929777"/>
              <a:ext cx="11133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before</a:t>
              </a:r>
            </a:p>
            <a:p>
              <a:pPr algn="ctr"/>
              <a:r>
                <a:rPr lang="en-US" sz="1200" dirty="0"/>
                <a:t>surgery</a:t>
              </a:r>
            </a:p>
            <a:p>
              <a:pPr algn="ctr"/>
              <a:r>
                <a:rPr lang="en-US" sz="1200" dirty="0"/>
                <a:t>(T</a:t>
              </a:r>
              <a:r>
                <a:rPr lang="en-US" sz="1200" baseline="-25000" dirty="0"/>
                <a:t>0</a:t>
              </a:r>
              <a:r>
                <a:rPr lang="en-US" sz="1200" dirty="0"/>
                <a:t>)</a:t>
              </a:r>
              <a:endParaRPr lang="en-US" sz="1050" dirty="0"/>
            </a:p>
          </p:txBody>
        </p:sp>
        <p:sp>
          <p:nvSpPr>
            <p:cNvPr id="76" name="TextBox 18">
              <a:extLst>
                <a:ext uri="{FF2B5EF4-FFF2-40B4-BE49-F238E27FC236}">
                  <a16:creationId xmlns:a16="http://schemas.microsoft.com/office/drawing/2014/main" id="{B89D71A7-5BF2-4E32-DAB3-F424CF845F9D}"/>
                </a:ext>
              </a:extLst>
            </p:cNvPr>
            <p:cNvSpPr txBox="1"/>
            <p:nvPr/>
          </p:nvSpPr>
          <p:spPr>
            <a:xfrm>
              <a:off x="6443470" y="4929777"/>
              <a:ext cx="11133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after</a:t>
              </a:r>
            </a:p>
            <a:p>
              <a:pPr algn="ctr"/>
              <a:r>
                <a:rPr lang="en-US" sz="1200" dirty="0"/>
                <a:t>surgery</a:t>
              </a:r>
            </a:p>
            <a:p>
              <a:pPr algn="ctr"/>
              <a:r>
                <a:rPr lang="en-US" sz="1200" dirty="0"/>
                <a:t>(T</a:t>
              </a:r>
              <a:r>
                <a:rPr lang="en-US" sz="1200" baseline="-25000" dirty="0"/>
                <a:t>1</a:t>
              </a:r>
              <a:r>
                <a:rPr lang="en-US" sz="1200" dirty="0"/>
                <a:t>)</a:t>
              </a:r>
              <a:endParaRPr lang="en-US" sz="1100" dirty="0"/>
            </a:p>
          </p:txBody>
        </p:sp>
        <p:sp>
          <p:nvSpPr>
            <p:cNvPr id="77" name="TextBox 20">
              <a:extLst>
                <a:ext uri="{FF2B5EF4-FFF2-40B4-BE49-F238E27FC236}">
                  <a16:creationId xmlns:a16="http://schemas.microsoft.com/office/drawing/2014/main" id="{063C369A-2AD9-25C9-6E16-210EBDA4FEBA}"/>
                </a:ext>
              </a:extLst>
            </p:cNvPr>
            <p:cNvSpPr txBox="1"/>
            <p:nvPr/>
          </p:nvSpPr>
          <p:spPr>
            <a:xfrm>
              <a:off x="9650898" y="4929777"/>
              <a:ext cx="11133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at follow-up visits</a:t>
              </a:r>
            </a:p>
            <a:p>
              <a:pPr algn="ctr"/>
              <a:r>
                <a:rPr lang="en-US" sz="1200" dirty="0"/>
                <a:t>(T</a:t>
              </a:r>
              <a:r>
                <a:rPr lang="en-US" sz="1200" baseline="-25000" dirty="0"/>
                <a:t>n</a:t>
              </a:r>
              <a:r>
                <a:rPr lang="en-US" sz="1200" dirty="0"/>
                <a:t>)</a:t>
              </a:r>
              <a:endParaRPr lang="en-US" sz="1100" dirty="0"/>
            </a:p>
          </p:txBody>
        </p:sp>
        <p:sp>
          <p:nvSpPr>
            <p:cNvPr id="78" name="TextBox 21">
              <a:extLst>
                <a:ext uri="{FF2B5EF4-FFF2-40B4-BE49-F238E27FC236}">
                  <a16:creationId xmlns:a16="http://schemas.microsoft.com/office/drawing/2014/main" id="{F79E3E46-82F4-869C-8590-B0C324FF059C}"/>
                </a:ext>
              </a:extLst>
            </p:cNvPr>
            <p:cNvSpPr txBox="1"/>
            <p:nvPr/>
          </p:nvSpPr>
          <p:spPr>
            <a:xfrm>
              <a:off x="5945596" y="4543296"/>
              <a:ext cx="11133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i="1" dirty="0"/>
                <a:t>Surgery</a:t>
              </a:r>
              <a:endParaRPr lang="en-US" sz="1100" i="1" dirty="0"/>
            </a:p>
          </p:txBody>
        </p:sp>
        <p:sp>
          <p:nvSpPr>
            <p:cNvPr id="79" name="TextBox 19">
              <a:extLst>
                <a:ext uri="{FF2B5EF4-FFF2-40B4-BE49-F238E27FC236}">
                  <a16:creationId xmlns:a16="http://schemas.microsoft.com/office/drawing/2014/main" id="{C0A40492-39D2-884A-4171-811FB84891C5}"/>
                </a:ext>
              </a:extLst>
            </p:cNvPr>
            <p:cNvSpPr txBox="1"/>
            <p:nvPr/>
          </p:nvSpPr>
          <p:spPr>
            <a:xfrm>
              <a:off x="8265597" y="4929777"/>
              <a:ext cx="11133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15 days</a:t>
              </a:r>
            </a:p>
            <a:p>
              <a:pPr algn="ctr"/>
              <a:r>
                <a:rPr lang="en-US" sz="1200" dirty="0"/>
                <a:t>later</a:t>
              </a:r>
            </a:p>
            <a:p>
              <a:pPr algn="ctr"/>
              <a:r>
                <a:rPr lang="en-US" sz="1200" dirty="0"/>
                <a:t>(T</a:t>
              </a:r>
              <a:r>
                <a:rPr lang="en-US" sz="1200" baseline="-25000" dirty="0"/>
                <a:t>2</a:t>
              </a:r>
              <a:r>
                <a:rPr lang="en-US" sz="1200" dirty="0"/>
                <a:t>)</a:t>
              </a:r>
              <a:endParaRPr lang="en-US" sz="1100" dirty="0"/>
            </a:p>
          </p:txBody>
        </p:sp>
        <p:sp>
          <p:nvSpPr>
            <p:cNvPr id="80" name="Ovale 79">
              <a:extLst>
                <a:ext uri="{FF2B5EF4-FFF2-40B4-BE49-F238E27FC236}">
                  <a16:creationId xmlns:a16="http://schemas.microsoft.com/office/drawing/2014/main" id="{D528F273-41EA-71AA-C0B7-E6EEE5ED1D45}"/>
                </a:ext>
              </a:extLst>
            </p:cNvPr>
            <p:cNvSpPr/>
            <p:nvPr/>
          </p:nvSpPr>
          <p:spPr>
            <a:xfrm>
              <a:off x="8750248" y="4781467"/>
              <a:ext cx="144000" cy="144000"/>
            </a:xfrm>
            <a:prstGeom prst="ellipse">
              <a:avLst/>
            </a:prstGeom>
            <a:solidFill>
              <a:srgbClr val="8B1513"/>
            </a:solidFill>
            <a:ln>
              <a:solidFill>
                <a:srgbClr val="8B151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1" name="Ovale 80">
              <a:extLst>
                <a:ext uri="{FF2B5EF4-FFF2-40B4-BE49-F238E27FC236}">
                  <a16:creationId xmlns:a16="http://schemas.microsoft.com/office/drawing/2014/main" id="{5C29026E-9A7E-7449-71EA-1D9DE7F8A5CA}"/>
                </a:ext>
              </a:extLst>
            </p:cNvPr>
            <p:cNvSpPr/>
            <p:nvPr/>
          </p:nvSpPr>
          <p:spPr>
            <a:xfrm>
              <a:off x="10135550" y="4781467"/>
              <a:ext cx="144000" cy="144000"/>
            </a:xfrm>
            <a:prstGeom prst="ellipse">
              <a:avLst/>
            </a:prstGeom>
            <a:solidFill>
              <a:srgbClr val="8B1513"/>
            </a:solidFill>
            <a:ln>
              <a:solidFill>
                <a:srgbClr val="8B151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2" name="Rettangolo 81">
              <a:extLst>
                <a:ext uri="{FF2B5EF4-FFF2-40B4-BE49-F238E27FC236}">
                  <a16:creationId xmlns:a16="http://schemas.microsoft.com/office/drawing/2014/main" id="{020CEF83-5F60-5453-06A8-65A176132107}"/>
                </a:ext>
              </a:extLst>
            </p:cNvPr>
            <p:cNvSpPr/>
            <p:nvPr/>
          </p:nvSpPr>
          <p:spPr>
            <a:xfrm>
              <a:off x="9527333" y="4795158"/>
              <a:ext cx="36000" cy="10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74B4A532-85C0-F8BE-69D2-30E9BA27DB6E}"/>
                </a:ext>
              </a:extLst>
            </p:cNvPr>
            <p:cNvSpPr/>
            <p:nvPr/>
          </p:nvSpPr>
          <p:spPr>
            <a:xfrm>
              <a:off x="9595470" y="4795158"/>
              <a:ext cx="36000" cy="10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4" name="Rettangolo 83">
              <a:extLst>
                <a:ext uri="{FF2B5EF4-FFF2-40B4-BE49-F238E27FC236}">
                  <a16:creationId xmlns:a16="http://schemas.microsoft.com/office/drawing/2014/main" id="{569B8777-C5DB-1A39-3AC6-FA364B95F611}"/>
                </a:ext>
              </a:extLst>
            </p:cNvPr>
            <p:cNvSpPr/>
            <p:nvPr/>
          </p:nvSpPr>
          <p:spPr>
            <a:xfrm>
              <a:off x="9663607" y="4795158"/>
              <a:ext cx="36000" cy="10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5" name="Rettangolo 84">
              <a:extLst>
                <a:ext uri="{FF2B5EF4-FFF2-40B4-BE49-F238E27FC236}">
                  <a16:creationId xmlns:a16="http://schemas.microsoft.com/office/drawing/2014/main" id="{2F141E1A-917A-BCDC-D56A-C506E8262CBC}"/>
                </a:ext>
              </a:extLst>
            </p:cNvPr>
            <p:cNvSpPr/>
            <p:nvPr/>
          </p:nvSpPr>
          <p:spPr>
            <a:xfrm>
              <a:off x="9731744" y="4795158"/>
              <a:ext cx="36000" cy="10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6" name="Rettangolo 85">
              <a:extLst>
                <a:ext uri="{FF2B5EF4-FFF2-40B4-BE49-F238E27FC236}">
                  <a16:creationId xmlns:a16="http://schemas.microsoft.com/office/drawing/2014/main" id="{87858D21-841C-DB57-E4AD-9DF0B5FDD8B7}"/>
                </a:ext>
              </a:extLst>
            </p:cNvPr>
            <p:cNvSpPr/>
            <p:nvPr/>
          </p:nvSpPr>
          <p:spPr>
            <a:xfrm>
              <a:off x="9799881" y="4795158"/>
              <a:ext cx="36000" cy="10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7" name="Rettangolo 86">
              <a:extLst>
                <a:ext uri="{FF2B5EF4-FFF2-40B4-BE49-F238E27FC236}">
                  <a16:creationId xmlns:a16="http://schemas.microsoft.com/office/drawing/2014/main" id="{C5032496-6240-D3C4-F791-3BA4111D5674}"/>
                </a:ext>
              </a:extLst>
            </p:cNvPr>
            <p:cNvSpPr/>
            <p:nvPr/>
          </p:nvSpPr>
          <p:spPr>
            <a:xfrm>
              <a:off x="9868018" y="4795158"/>
              <a:ext cx="36000" cy="10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8" name="Rettangolo 87">
              <a:extLst>
                <a:ext uri="{FF2B5EF4-FFF2-40B4-BE49-F238E27FC236}">
                  <a16:creationId xmlns:a16="http://schemas.microsoft.com/office/drawing/2014/main" id="{105D9A25-E85D-6A31-97DC-B772026E3F29}"/>
                </a:ext>
              </a:extLst>
            </p:cNvPr>
            <p:cNvSpPr/>
            <p:nvPr/>
          </p:nvSpPr>
          <p:spPr>
            <a:xfrm>
              <a:off x="9936155" y="4795158"/>
              <a:ext cx="36000" cy="10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9" name="Rettangolo 88">
              <a:extLst>
                <a:ext uri="{FF2B5EF4-FFF2-40B4-BE49-F238E27FC236}">
                  <a16:creationId xmlns:a16="http://schemas.microsoft.com/office/drawing/2014/main" id="{2F01A54F-0094-4BD2-1B35-C258A5D46F17}"/>
                </a:ext>
              </a:extLst>
            </p:cNvPr>
            <p:cNvSpPr/>
            <p:nvPr/>
          </p:nvSpPr>
          <p:spPr>
            <a:xfrm>
              <a:off x="10004292" y="4795158"/>
              <a:ext cx="36000" cy="10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0" name="Rettangolo 89">
              <a:extLst>
                <a:ext uri="{FF2B5EF4-FFF2-40B4-BE49-F238E27FC236}">
                  <a16:creationId xmlns:a16="http://schemas.microsoft.com/office/drawing/2014/main" id="{2569F1D7-84F1-9B48-DC45-62702A706A56}"/>
                </a:ext>
              </a:extLst>
            </p:cNvPr>
            <p:cNvSpPr/>
            <p:nvPr/>
          </p:nvSpPr>
          <p:spPr>
            <a:xfrm>
              <a:off x="10992506" y="4781467"/>
              <a:ext cx="143758" cy="144000"/>
            </a:xfrm>
            <a:prstGeom prst="rect">
              <a:avLst/>
            </a:prstGeom>
            <a:solidFill>
              <a:srgbClr val="8B1513"/>
            </a:solidFill>
            <a:ln>
              <a:solidFill>
                <a:srgbClr val="8B151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1" name="TextBox 21">
              <a:extLst>
                <a:ext uri="{FF2B5EF4-FFF2-40B4-BE49-F238E27FC236}">
                  <a16:creationId xmlns:a16="http://schemas.microsoft.com/office/drawing/2014/main" id="{0D0CC9A2-F33E-E378-7CFE-28D88D87627C}"/>
                </a:ext>
              </a:extLst>
            </p:cNvPr>
            <p:cNvSpPr txBox="1"/>
            <p:nvPr/>
          </p:nvSpPr>
          <p:spPr>
            <a:xfrm>
              <a:off x="10504009" y="4928801"/>
              <a:ext cx="11133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i="1" dirty="0"/>
                <a:t>Relapse</a:t>
              </a:r>
              <a:endParaRPr lang="en-US" sz="1100" i="1" dirty="0"/>
            </a:p>
          </p:txBody>
        </p:sp>
        <p:sp>
          <p:nvSpPr>
            <p:cNvPr id="92" name="Rettangolo 91">
              <a:extLst>
                <a:ext uri="{FF2B5EF4-FFF2-40B4-BE49-F238E27FC236}">
                  <a16:creationId xmlns:a16="http://schemas.microsoft.com/office/drawing/2014/main" id="{22CE8DC3-5E61-4525-A723-D0CAEFF8F1D7}"/>
                </a:ext>
              </a:extLst>
            </p:cNvPr>
            <p:cNvSpPr/>
            <p:nvPr/>
          </p:nvSpPr>
          <p:spPr>
            <a:xfrm>
              <a:off x="10384164" y="4791051"/>
              <a:ext cx="36000" cy="10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3" name="Rettangolo 92">
              <a:extLst>
                <a:ext uri="{FF2B5EF4-FFF2-40B4-BE49-F238E27FC236}">
                  <a16:creationId xmlns:a16="http://schemas.microsoft.com/office/drawing/2014/main" id="{803B2313-FD62-A38B-E30D-268A27A308C0}"/>
                </a:ext>
              </a:extLst>
            </p:cNvPr>
            <p:cNvSpPr/>
            <p:nvPr/>
          </p:nvSpPr>
          <p:spPr>
            <a:xfrm>
              <a:off x="10452301" y="4791051"/>
              <a:ext cx="36000" cy="10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4" name="Rettangolo 93">
              <a:extLst>
                <a:ext uri="{FF2B5EF4-FFF2-40B4-BE49-F238E27FC236}">
                  <a16:creationId xmlns:a16="http://schemas.microsoft.com/office/drawing/2014/main" id="{864D03D3-64F6-0659-29A2-E033BF6283E2}"/>
                </a:ext>
              </a:extLst>
            </p:cNvPr>
            <p:cNvSpPr/>
            <p:nvPr/>
          </p:nvSpPr>
          <p:spPr>
            <a:xfrm>
              <a:off x="10520438" y="4791051"/>
              <a:ext cx="36000" cy="10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5" name="Rettangolo 94">
              <a:extLst>
                <a:ext uri="{FF2B5EF4-FFF2-40B4-BE49-F238E27FC236}">
                  <a16:creationId xmlns:a16="http://schemas.microsoft.com/office/drawing/2014/main" id="{08048475-40CB-25DA-3F91-C561B9CEFC49}"/>
                </a:ext>
              </a:extLst>
            </p:cNvPr>
            <p:cNvSpPr/>
            <p:nvPr/>
          </p:nvSpPr>
          <p:spPr>
            <a:xfrm>
              <a:off x="10588575" y="4791051"/>
              <a:ext cx="36000" cy="10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6" name="Rettangolo 95">
              <a:extLst>
                <a:ext uri="{FF2B5EF4-FFF2-40B4-BE49-F238E27FC236}">
                  <a16:creationId xmlns:a16="http://schemas.microsoft.com/office/drawing/2014/main" id="{F43658A9-619B-8F25-6E0C-3ABFE9287595}"/>
                </a:ext>
              </a:extLst>
            </p:cNvPr>
            <p:cNvSpPr/>
            <p:nvPr/>
          </p:nvSpPr>
          <p:spPr>
            <a:xfrm>
              <a:off x="10656712" y="4791051"/>
              <a:ext cx="36000" cy="10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7" name="Rettangolo 96">
              <a:extLst>
                <a:ext uri="{FF2B5EF4-FFF2-40B4-BE49-F238E27FC236}">
                  <a16:creationId xmlns:a16="http://schemas.microsoft.com/office/drawing/2014/main" id="{8CB26B45-C3F2-5C23-FD58-704C19B1F037}"/>
                </a:ext>
              </a:extLst>
            </p:cNvPr>
            <p:cNvSpPr/>
            <p:nvPr/>
          </p:nvSpPr>
          <p:spPr>
            <a:xfrm>
              <a:off x="10724849" y="4791051"/>
              <a:ext cx="36000" cy="10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8" name="Rettangolo 97">
              <a:extLst>
                <a:ext uri="{FF2B5EF4-FFF2-40B4-BE49-F238E27FC236}">
                  <a16:creationId xmlns:a16="http://schemas.microsoft.com/office/drawing/2014/main" id="{21D90E7E-C209-6120-5543-214700EF3052}"/>
                </a:ext>
              </a:extLst>
            </p:cNvPr>
            <p:cNvSpPr/>
            <p:nvPr/>
          </p:nvSpPr>
          <p:spPr>
            <a:xfrm>
              <a:off x="10792986" y="4791051"/>
              <a:ext cx="36000" cy="10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9" name="Rettangolo 98">
              <a:extLst>
                <a:ext uri="{FF2B5EF4-FFF2-40B4-BE49-F238E27FC236}">
                  <a16:creationId xmlns:a16="http://schemas.microsoft.com/office/drawing/2014/main" id="{C1557C2F-ECDC-1FD7-FC70-762E9306F64E}"/>
                </a:ext>
              </a:extLst>
            </p:cNvPr>
            <p:cNvSpPr/>
            <p:nvPr/>
          </p:nvSpPr>
          <p:spPr>
            <a:xfrm>
              <a:off x="10861123" y="4791051"/>
              <a:ext cx="36000" cy="10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00" name="Immagine 99">
              <a:extLst>
                <a:ext uri="{FF2B5EF4-FFF2-40B4-BE49-F238E27FC236}">
                  <a16:creationId xmlns:a16="http://schemas.microsoft.com/office/drawing/2014/main" id="{99B007E9-ACAE-7DC9-A874-9343FACCB7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>
              <a:extLst>
                <a:ext uri="{BEBA8EAE-BF5A-486C-A8C5-ECC9F3942E4B}">
                  <a14:imgProps xmlns:a14="http://schemas.microsoft.com/office/drawing/2010/main">
                    <a14:imgLayer r:embed="rId31">
                      <a14:imgEffect>
                        <a14:backgroundRemoval t="2764" b="97990" l="1250" r="99500">
                          <a14:foregroundMark x1="17750" y1="8291" x2="27500" y2="16080"/>
                          <a14:foregroundMark x1="34500" y1="6030" x2="43250" y2="5779"/>
                          <a14:foregroundMark x1="23750" y1="2764" x2="42500" y2="2764"/>
                          <a14:foregroundMark x1="87500" y1="10553" x2="89250" y2="16332"/>
                          <a14:foregroundMark x1="93000" y1="25377" x2="98500" y2="36181"/>
                          <a14:foregroundMark x1="99500" y1="19598" x2="96000" y2="32663"/>
                          <a14:foregroundMark x1="95500" y1="20854" x2="89250" y2="31156"/>
                          <a14:foregroundMark x1="90250" y1="31407" x2="96000" y2="40955"/>
                          <a14:foregroundMark x1="84000" y1="70603" x2="92500" y2="94724"/>
                          <a14:foregroundMark x1="87500" y1="68090" x2="99000" y2="75628"/>
                          <a14:foregroundMark x1="75000" y1="83166" x2="86000" y2="98241"/>
                          <a14:foregroundMark x1="76750" y1="72111" x2="68750" y2="86181"/>
                          <a14:foregroundMark x1="12250" y1="72613" x2="3500" y2="88191"/>
                          <a14:foregroundMark x1="1250" y1="33920" x2="2250" y2="43719"/>
                          <a14:foregroundMark x1="18603" y1="40452" x2="22000" y2="43216"/>
                          <a14:foregroundMark x1="18294" y1="40201" x2="18603" y2="40452"/>
                          <a14:foregroundMark x1="17998" y1="39960" x2="18294" y2="40201"/>
                          <a14:foregroundMark x1="16000" y1="69849" x2="4250" y2="85678"/>
                          <a14:foregroundMark x1="5629" y1="71357" x2="4750" y2="81658"/>
                          <a14:foregroundMark x1="6250" y1="64070" x2="5629" y2="71357"/>
                          <a14:foregroundMark x1="19183" y1="88716" x2="20750" y2="93216"/>
                          <a14:foregroundMark x1="21500" y1="95226" x2="21500" y2="95226"/>
                          <a14:foregroundMark x1="27250" y1="93719" x2="27250" y2="93719"/>
                          <a14:foregroundMark x1="29750" y1="92211" x2="29750" y2="92211"/>
                          <a14:foregroundMark x1="33500" y1="90201" x2="34750" y2="89698"/>
                          <a14:foregroundMark x1="38250" y1="88191" x2="38750" y2="88191"/>
                          <a14:foregroundMark x1="40750" y1="85678" x2="40750" y2="85678"/>
                          <a14:foregroundMark x1="41750" y1="84171" x2="41750" y2="84171"/>
                          <a14:foregroundMark x1="42250" y1="82663" x2="42250" y2="82663"/>
                          <a14:foregroundMark x1="42250" y1="82412" x2="41500" y2="82412"/>
                          <a14:foregroundMark x1="41000" y1="82412" x2="41000" y2="82412"/>
                          <a14:foregroundMark x1="42750" y1="81658" x2="43750" y2="81407"/>
                          <a14:foregroundMark x1="44250" y1="81156" x2="44250" y2="81156"/>
                          <a14:foregroundMark x1="44250" y1="81156" x2="44250" y2="81156"/>
                          <a14:foregroundMark x1="40500" y1="82161" x2="35500" y2="90452"/>
                          <a14:foregroundMark x1="52000" y1="83166" x2="53000" y2="86683"/>
                          <a14:foregroundMark x1="52750" y1="85176" x2="69750" y2="97487"/>
                          <a14:foregroundMark x1="68250" y1="85930" x2="70000" y2="97236"/>
                          <a14:foregroundMark x1="86750" y1="43719" x2="95500" y2="51256"/>
                          <a14:foregroundMark x1="94250" y1="51005" x2="99000" y2="63065"/>
                          <a14:foregroundMark x1="80500" y1="63819" x2="94000" y2="69598"/>
                          <a14:foregroundMark x1="52000" y1="81658" x2="52250" y2="73618"/>
                          <a14:foregroundMark x1="85500" y1="43970" x2="88250" y2="45226"/>
                          <a14:foregroundMark x1="92250" y1="51508" x2="96000" y2="54271"/>
                          <a14:foregroundMark x1="96250" y1="54271" x2="96750" y2="54774"/>
                          <a14:foregroundMark x1="20750" y1="64573" x2="22355" y2="81417"/>
                          <a14:backgroundMark x1="10750" y1="35176" x2="18250" y2="39698"/>
                          <a14:backgroundMark x1="18250" y1="39698" x2="18250" y2="39698"/>
                          <a14:backgroundMark x1="17750" y1="40452" x2="17750" y2="40452"/>
                          <a14:backgroundMark x1="18750" y1="40452" x2="18750" y2="40452"/>
                          <a14:backgroundMark x1="18750" y1="40201" x2="18750" y2="40201"/>
                          <a14:backgroundMark x1="750" y1="71357" x2="750" y2="71357"/>
                          <a14:backgroundMark x1="22500" y1="81407" x2="23000" y2="88442"/>
                          <a14:backgroundMark x1="31000" y1="39196" x2="31000" y2="39196"/>
                          <a14:backgroundMark x1="31750" y1="39950" x2="31750" y2="39950"/>
                          <a14:backgroundMark x1="38000" y1="45226" x2="38000" y2="4522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276669" y="4115893"/>
              <a:ext cx="476004" cy="473625"/>
            </a:xfrm>
            <a:prstGeom prst="rect">
              <a:avLst/>
            </a:prstGeom>
          </p:spPr>
        </p:pic>
        <p:pic>
          <p:nvPicPr>
            <p:cNvPr id="101" name="Immagine 100">
              <a:extLst>
                <a:ext uri="{FF2B5EF4-FFF2-40B4-BE49-F238E27FC236}">
                  <a16:creationId xmlns:a16="http://schemas.microsoft.com/office/drawing/2014/main" id="{AAAE2C96-87D6-7274-8F8D-1E9D78824A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/>
            <a:stretch>
              <a:fillRect/>
            </a:stretch>
          </p:blipFill>
          <p:spPr>
            <a:xfrm>
              <a:off x="6043894" y="4216801"/>
              <a:ext cx="115634" cy="484047"/>
            </a:xfrm>
            <a:prstGeom prst="rect">
              <a:avLst/>
            </a:prstGeom>
          </p:spPr>
        </p:pic>
        <p:pic>
          <p:nvPicPr>
            <p:cNvPr id="102" name="Picture 2" descr="Saliva Collection and Preservation Devices | Norgen Biotek Corp.">
              <a:extLst>
                <a:ext uri="{FF2B5EF4-FFF2-40B4-BE49-F238E27FC236}">
                  <a16:creationId xmlns:a16="http://schemas.microsoft.com/office/drawing/2014/main" id="{1105B34B-6468-786C-512B-266C55467F3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96" t="13373" r="30729" b="13695"/>
            <a:stretch/>
          </p:blipFill>
          <p:spPr bwMode="auto">
            <a:xfrm flipH="1">
              <a:off x="5935797" y="4461546"/>
              <a:ext cx="93839" cy="2326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" name="Immagine 102">
              <a:extLst>
                <a:ext uri="{FF2B5EF4-FFF2-40B4-BE49-F238E27FC236}">
                  <a16:creationId xmlns:a16="http://schemas.microsoft.com/office/drawing/2014/main" id="{DA486FB2-68BA-95B6-DA48-FB2D36E16D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/>
            <a:stretch>
              <a:fillRect/>
            </a:stretch>
          </p:blipFill>
          <p:spPr>
            <a:xfrm>
              <a:off x="6977801" y="4210124"/>
              <a:ext cx="115634" cy="484047"/>
            </a:xfrm>
            <a:prstGeom prst="rect">
              <a:avLst/>
            </a:prstGeom>
          </p:spPr>
        </p:pic>
        <p:pic>
          <p:nvPicPr>
            <p:cNvPr id="104" name="Picture 2" descr="Saliva Collection and Preservation Devices | Norgen Biotek Corp.">
              <a:extLst>
                <a:ext uri="{FF2B5EF4-FFF2-40B4-BE49-F238E27FC236}">
                  <a16:creationId xmlns:a16="http://schemas.microsoft.com/office/drawing/2014/main" id="{BBCB6381-E587-5CBA-9E0F-4AEBF5A130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96" t="13373" r="30729" b="13695"/>
            <a:stretch/>
          </p:blipFill>
          <p:spPr bwMode="auto">
            <a:xfrm flipH="1">
              <a:off x="6869704" y="4454869"/>
              <a:ext cx="93839" cy="2326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" name="Immagine 104">
              <a:extLst>
                <a:ext uri="{FF2B5EF4-FFF2-40B4-BE49-F238E27FC236}">
                  <a16:creationId xmlns:a16="http://schemas.microsoft.com/office/drawing/2014/main" id="{9D1D541A-3DA0-8D74-ABA3-04E110C4B8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/>
            <a:stretch>
              <a:fillRect/>
            </a:stretch>
          </p:blipFill>
          <p:spPr>
            <a:xfrm>
              <a:off x="8797941" y="4210124"/>
              <a:ext cx="115634" cy="484047"/>
            </a:xfrm>
            <a:prstGeom prst="rect">
              <a:avLst/>
            </a:prstGeom>
          </p:spPr>
        </p:pic>
        <p:pic>
          <p:nvPicPr>
            <p:cNvPr id="106" name="Picture 2" descr="Saliva Collection and Preservation Devices | Norgen Biotek Corp.">
              <a:extLst>
                <a:ext uri="{FF2B5EF4-FFF2-40B4-BE49-F238E27FC236}">
                  <a16:creationId xmlns:a16="http://schemas.microsoft.com/office/drawing/2014/main" id="{655EEFE1-8DF0-A63C-4EBD-8231DF1807D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96" t="13373" r="30729" b="13695"/>
            <a:stretch/>
          </p:blipFill>
          <p:spPr bwMode="auto">
            <a:xfrm flipH="1">
              <a:off x="8689844" y="4454869"/>
              <a:ext cx="93839" cy="2326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7" name="Immagine 106">
              <a:extLst>
                <a:ext uri="{FF2B5EF4-FFF2-40B4-BE49-F238E27FC236}">
                  <a16:creationId xmlns:a16="http://schemas.microsoft.com/office/drawing/2014/main" id="{22CEBC88-F289-A3A9-728F-29BA938614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/>
            <a:stretch>
              <a:fillRect/>
            </a:stretch>
          </p:blipFill>
          <p:spPr>
            <a:xfrm>
              <a:off x="10173120" y="4201552"/>
              <a:ext cx="115634" cy="484047"/>
            </a:xfrm>
            <a:prstGeom prst="rect">
              <a:avLst/>
            </a:prstGeom>
          </p:spPr>
        </p:pic>
        <p:pic>
          <p:nvPicPr>
            <p:cNvPr id="108" name="Picture 2" descr="Saliva Collection and Preservation Devices | Norgen Biotek Corp.">
              <a:extLst>
                <a:ext uri="{FF2B5EF4-FFF2-40B4-BE49-F238E27FC236}">
                  <a16:creationId xmlns:a16="http://schemas.microsoft.com/office/drawing/2014/main" id="{D36F3378-0F83-CDE4-2A1D-A80365DE223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96" t="13373" r="30729" b="13695"/>
            <a:stretch/>
          </p:blipFill>
          <p:spPr bwMode="auto">
            <a:xfrm flipH="1">
              <a:off x="10065023" y="4446297"/>
              <a:ext cx="93839" cy="2326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9" name="Immagine 108">
              <a:extLst>
                <a:ext uri="{FF2B5EF4-FFF2-40B4-BE49-F238E27FC236}">
                  <a16:creationId xmlns:a16="http://schemas.microsoft.com/office/drawing/2014/main" id="{F4263F34-15B8-01C4-3A85-689175A8C9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/>
            <a:stretch>
              <a:fillRect/>
            </a:stretch>
          </p:blipFill>
          <p:spPr>
            <a:xfrm>
              <a:off x="11041650" y="4212845"/>
              <a:ext cx="115634" cy="484047"/>
            </a:xfrm>
            <a:prstGeom prst="rect">
              <a:avLst/>
            </a:prstGeom>
          </p:spPr>
        </p:pic>
        <p:pic>
          <p:nvPicPr>
            <p:cNvPr id="110" name="Picture 2" descr="Saliva Collection and Preservation Devices | Norgen Biotek Corp.">
              <a:extLst>
                <a:ext uri="{FF2B5EF4-FFF2-40B4-BE49-F238E27FC236}">
                  <a16:creationId xmlns:a16="http://schemas.microsoft.com/office/drawing/2014/main" id="{3DC14920-EAE9-DEB1-B4A7-303EC48C55F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96" t="13373" r="30729" b="13695"/>
            <a:stretch/>
          </p:blipFill>
          <p:spPr bwMode="auto">
            <a:xfrm flipH="1">
              <a:off x="10933553" y="4457590"/>
              <a:ext cx="93839" cy="2326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1" name="CasellaDiTesto 110">
              <a:extLst>
                <a:ext uri="{FF2B5EF4-FFF2-40B4-BE49-F238E27FC236}">
                  <a16:creationId xmlns:a16="http://schemas.microsoft.com/office/drawing/2014/main" id="{8A5E316B-B78C-72F8-50AD-1B4A3E90ADBB}"/>
                </a:ext>
              </a:extLst>
            </p:cNvPr>
            <p:cNvSpPr txBox="1"/>
            <p:nvPr/>
          </p:nvSpPr>
          <p:spPr>
            <a:xfrm>
              <a:off x="6221909" y="3660004"/>
              <a:ext cx="458907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1600" b="1" dirty="0" err="1"/>
                <a:t>Prospective</a:t>
              </a:r>
              <a:r>
                <a:rPr lang="it-IT" sz="1600" b="1" dirty="0"/>
                <a:t> single-center study</a:t>
              </a:r>
            </a:p>
          </p:txBody>
        </p:sp>
      </p:grpSp>
      <p:pic>
        <p:nvPicPr>
          <p:cNvPr id="112" name="Immagine 111" descr="Immagine che contiene testo, logo, Marchio, emblema&#10;&#10;Descrizione generata automaticamente">
            <a:extLst>
              <a:ext uri="{FF2B5EF4-FFF2-40B4-BE49-F238E27FC236}">
                <a16:creationId xmlns:a16="http://schemas.microsoft.com/office/drawing/2014/main" id="{398B8E5D-6DED-5B20-4655-C558BDF7D0BB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357430">
            <a:off x="203036" y="2079158"/>
            <a:ext cx="1324875" cy="105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051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3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500"/>
                            </p:stCondLst>
                            <p:childTnLst>
                              <p:par>
                                <p:cTn id="10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3000"/>
                            </p:stCondLst>
                            <p:childTnLst>
                              <p:par>
                                <p:cTn id="10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4500"/>
                            </p:stCondLst>
                            <p:childTnLst>
                              <p:par>
                                <p:cTn id="1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0"/>
                            </p:stCondLst>
                            <p:childTnLst>
                              <p:par>
                                <p:cTn id="130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500"/>
                            </p:stCondLst>
                            <p:childTnLst>
                              <p:par>
                                <p:cTn id="2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6" grpId="0" uiExpand="1" build="p"/>
      <p:bldP spid="6" grpId="1" build="allAtOnce"/>
      <p:bldP spid="50" grpId="0" animBg="1"/>
      <p:bldP spid="50" grpId="1" animBg="1"/>
      <p:bldP spid="62" grpId="0" animBg="1"/>
      <p:bldP spid="62" grpId="1" animBg="1"/>
      <p:bldP spid="12" grpId="0" animBg="1"/>
      <p:bldP spid="12" grpId="1" animBg="1"/>
      <p:bldP spid="63" grpId="0" animBg="1"/>
      <p:bldP spid="63" grpId="1" animBg="1"/>
      <p:bldP spid="22" grpId="0" animBg="1"/>
      <p:bldP spid="22" grpId="1" animBg="1"/>
      <p:bldP spid="64" grpId="0" animBg="1"/>
      <p:bldP spid="64" grpId="1" animBg="1"/>
      <p:bldP spid="57" grpId="0"/>
      <p:bldP spid="57" grpId="1"/>
      <p:bldP spid="29" grpId="0" animBg="1"/>
      <p:bldP spid="29" grpId="1" animBg="1"/>
      <p:bldP spid="33" grpId="0" animBg="1"/>
      <p:bldP spid="34" grpId="0"/>
      <p:bldP spid="38" grpId="0"/>
      <p:bldP spid="41" grpId="0" animBg="1"/>
      <p:bldP spid="67" grpId="0"/>
      <p:bldP spid="68" grpId="0"/>
      <p:bldP spid="69" grpId="0"/>
      <p:bldP spid="1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F08B3B-C864-38FE-B3C5-C328DD644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7F714C6-3B6F-90FF-84B2-B0738CB038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184" y="5856130"/>
            <a:ext cx="1533525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B0BC6B86-B798-4EDD-C3CE-C765FC70879F}"/>
              </a:ext>
            </a:extLst>
          </p:cNvPr>
          <p:cNvCxnSpPr>
            <a:cxnSpLocks/>
          </p:cNvCxnSpPr>
          <p:nvPr/>
        </p:nvCxnSpPr>
        <p:spPr>
          <a:xfrm>
            <a:off x="695713" y="597306"/>
            <a:ext cx="10800000" cy="0"/>
          </a:xfrm>
          <a:prstGeom prst="line">
            <a:avLst/>
          </a:prstGeom>
          <a:ln w="57150">
            <a:solidFill>
              <a:srgbClr val="8B15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95440656-A587-BEA9-125D-632065FF29C1}"/>
              </a:ext>
            </a:extLst>
          </p:cNvPr>
          <p:cNvSpPr txBox="1"/>
          <p:nvPr/>
        </p:nvSpPr>
        <p:spPr>
          <a:xfrm>
            <a:off x="883089" y="240513"/>
            <a:ext cx="620351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8B1513"/>
                </a:solidFill>
              </a:rPr>
              <a:t>Pros and cons: single vs multiplex assays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B31CF934-231F-6DB3-03A7-BB8A886667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0757"/>
          <a:stretch/>
        </p:blipFill>
        <p:spPr>
          <a:xfrm>
            <a:off x="10934126" y="5990694"/>
            <a:ext cx="561587" cy="540000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85B83C4E-072C-5C0F-738E-5FC3646FADE0}"/>
              </a:ext>
            </a:extLst>
          </p:cNvPr>
          <p:cNvSpPr txBox="1"/>
          <p:nvPr/>
        </p:nvSpPr>
        <p:spPr>
          <a:xfrm>
            <a:off x="11076900" y="6160146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>
                <a:solidFill>
                  <a:srgbClr val="8B1513"/>
                </a:solidFill>
              </a:rPr>
              <a:t>3</a:t>
            </a:r>
          </a:p>
        </p:txBody>
      </p:sp>
      <p:pic>
        <p:nvPicPr>
          <p:cNvPr id="74" name="Immagine 73">
            <a:extLst>
              <a:ext uri="{FF2B5EF4-FFF2-40B4-BE49-F238E27FC236}">
                <a16:creationId xmlns:a16="http://schemas.microsoft.com/office/drawing/2014/main" id="{753F94FB-DCE1-C48F-39B8-D9A9136C44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142" b="98740" l="2319" r="95565">
                        <a14:foregroundMark x1="5746" y1="36535" x2="15121" y2="57795"/>
                        <a14:foregroundMark x1="23085" y1="87244" x2="24093" y2="92756"/>
                        <a14:foregroundMark x1="24294" y1="97323" x2="24294" y2="97323"/>
                        <a14:foregroundMark x1="95161" y1="47244" x2="95161" y2="47244"/>
                        <a14:foregroundMark x1="64516" y1="7244" x2="64516" y2="7244"/>
                        <a14:foregroundMark x1="2722" y1="36378" x2="2722" y2="36378"/>
                        <a14:foregroundMark x1="95565" y1="46772" x2="95565" y2="46772"/>
                        <a14:foregroundMark x1="95665" y1="45354" x2="95665" y2="48189"/>
                        <a14:foregroundMark x1="2722" y1="34488" x2="2319" y2="39213"/>
                        <a14:foregroundMark x1="63306" y1="6142" x2="64617" y2="6929"/>
                        <a14:foregroundMark x1="62601" y1="6457" x2="64315" y2="6457"/>
                        <a14:foregroundMark x1="23185" y1="97323" x2="23992" y2="98740"/>
                        <a14:foregroundMark x1="23891" y1="97323" x2="24294" y2="973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11519" y="2097981"/>
            <a:ext cx="3469465" cy="2220877"/>
          </a:xfrm>
          <a:prstGeom prst="rect">
            <a:avLst/>
          </a:prstGeom>
        </p:spPr>
      </p:pic>
      <p:sp>
        <p:nvSpPr>
          <p:cNvPr id="78" name="Arco 77">
            <a:extLst>
              <a:ext uri="{FF2B5EF4-FFF2-40B4-BE49-F238E27FC236}">
                <a16:creationId xmlns:a16="http://schemas.microsoft.com/office/drawing/2014/main" id="{1E88322A-DA85-1029-9F88-C2A237A5C112}"/>
              </a:ext>
            </a:extLst>
          </p:cNvPr>
          <p:cNvSpPr/>
          <p:nvPr/>
        </p:nvSpPr>
        <p:spPr>
          <a:xfrm>
            <a:off x="4475346" y="2712180"/>
            <a:ext cx="672345" cy="610140"/>
          </a:xfrm>
          <a:prstGeom prst="arc">
            <a:avLst>
              <a:gd name="adj1" fmla="val 16200000"/>
              <a:gd name="adj2" fmla="val 20594129"/>
            </a:avLst>
          </a:prstGeom>
          <a:ln>
            <a:solidFill>
              <a:srgbClr val="8B1513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0" name="Immagine 79">
            <a:extLst>
              <a:ext uri="{FF2B5EF4-FFF2-40B4-BE49-F238E27FC236}">
                <a16:creationId xmlns:a16="http://schemas.microsoft.com/office/drawing/2014/main" id="{E4E71950-16E1-F917-1357-3BE71D8C48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739" b="98696" l="8696" r="88696">
                        <a14:foregroundMark x1="42609" y1="18696" x2="42609" y2="18696"/>
                        <a14:foregroundMark x1="50435" y1="6522" x2="50435" y2="6522"/>
                        <a14:foregroundMark x1="50435" y1="3913" x2="50435" y2="3913"/>
                        <a14:foregroundMark x1="49565" y1="94783" x2="49565" y2="94783"/>
                        <a14:foregroundMark x1="16838" y1="29565" x2="16965" y2="30435"/>
                        <a14:foregroundMark x1="16522" y1="27391" x2="16838" y2="29565"/>
                        <a14:foregroundMark x1="80507" y1="50870" x2="80870" y2="53913"/>
                        <a14:foregroundMark x1="80455" y1="50435" x2="80507" y2="50870"/>
                        <a14:foregroundMark x1="80247" y1="48696" x2="80455" y2="50435"/>
                        <a14:foregroundMark x1="80091" y1="47391" x2="80247" y2="48696"/>
                        <a14:foregroundMark x1="79987" y1="46522" x2="80091" y2="47391"/>
                        <a14:foregroundMark x1="77391" y1="24783" x2="79987" y2="46522"/>
                        <a14:foregroundMark x1="81739" y1="29130" x2="81739" y2="29130"/>
                        <a14:foregroundMark x1="82609" y1="26522" x2="86087" y2="31304"/>
                        <a14:foregroundMark x1="85217" y1="26087" x2="84348" y2="36087"/>
                        <a14:foregroundMark x1="79130" y1="25652" x2="82609" y2="42174"/>
                        <a14:foregroundMark x1="84348" y1="33478" x2="84348" y2="44348"/>
                        <a14:foregroundMark x1="82547" y1="50870" x2="82609" y2="51304"/>
                        <a14:foregroundMark x1="82485" y1="50435" x2="82547" y2="50870"/>
                        <a14:foregroundMark x1="82237" y1="48696" x2="82485" y2="50435"/>
                        <a14:foregroundMark x1="82051" y1="47391" x2="82237" y2="48696"/>
                        <a14:foregroundMark x1="81927" y1="46522" x2="82051" y2="47391"/>
                        <a14:foregroundMark x1="80870" y1="39130" x2="81927" y2="46522"/>
                        <a14:foregroundMark x1="81793" y1="50435" x2="81739" y2="50870"/>
                        <a14:foregroundMark x1="82011" y1="48696" x2="81793" y2="50435"/>
                        <a14:foregroundMark x1="82174" y1="47391" x2="82011" y2="48696"/>
                        <a14:foregroundMark x1="82283" y1="46522" x2="82174" y2="47391"/>
                        <a14:foregroundMark x1="82609" y1="43913" x2="82283" y2="46522"/>
                        <a14:foregroundMark x1="80000" y1="50870" x2="80000" y2="51304"/>
                        <a14:foregroundMark x1="80000" y1="50435" x2="80000" y2="50870"/>
                        <a14:foregroundMark x1="80000" y1="48696" x2="80000" y2="50435"/>
                        <a14:foregroundMark x1="80000" y1="47391" x2="80000" y2="48696"/>
                        <a14:foregroundMark x1="80000" y1="46522" x2="80000" y2="47391"/>
                        <a14:foregroundMark x1="80000" y1="41304" x2="80000" y2="46522"/>
                        <a14:foregroundMark x1="85474" y1="50870" x2="86087" y2="51739"/>
                        <a14:foregroundMark x1="85167" y1="50435" x2="85474" y2="50870"/>
                        <a14:foregroundMark x1="83939" y1="48696" x2="85167" y2="50435"/>
                        <a14:foregroundMark x1="83018" y1="47391" x2="83939" y2="48696"/>
                        <a14:foregroundMark x1="82405" y1="46522" x2="83018" y2="47391"/>
                        <a14:foregroundMark x1="80870" y1="44348" x2="82405" y2="46522"/>
                        <a14:foregroundMark x1="85913" y1="48696" x2="86087" y2="49565"/>
                        <a14:foregroundMark x1="85652" y1="47391" x2="85913" y2="48696"/>
                        <a14:foregroundMark x1="85478" y1="46522" x2="85652" y2="47391"/>
                        <a14:foregroundMark x1="85217" y1="45217" x2="85478" y2="46522"/>
                        <a14:foregroundMark x1="84302" y1="50435" x2="84348" y2="50870"/>
                        <a14:foregroundMark x1="84119" y1="48696" x2="84302" y2="50435"/>
                        <a14:foregroundMark x1="83982" y1="47391" x2="84119" y2="48696"/>
                        <a14:foregroundMark x1="83890" y1="46522" x2="83982" y2="47391"/>
                        <a14:foregroundMark x1="83478" y1="42609" x2="83890" y2="46522"/>
                        <a14:foregroundMark x1="13315" y1="29565" x2="12989" y2="30435"/>
                        <a14:foregroundMark x1="14783" y1="25652" x2="13315" y2="29565"/>
                        <a14:foregroundMark x1="14783" y1="51304" x2="14783" y2="51739"/>
                        <a14:foregroundMark x1="13948" y1="53043" x2="13913" y2="53478"/>
                        <a14:foregroundMark x1="14052" y1="51739" x2="13948" y2="53043"/>
                        <a14:foregroundMark x1="14087" y1="51304" x2="14052" y2="51739"/>
                        <a14:foregroundMark x1="17391" y1="29565" x2="20870" y2="52609"/>
                        <a14:foregroundMark x1="13913" y1="48261" x2="13913" y2="48261"/>
                        <a14:foregroundMark x1="13913" y1="47391" x2="13913" y2="47391"/>
                        <a14:foregroundMark x1="14783" y1="46087" x2="14783" y2="46087"/>
                        <a14:foregroundMark x1="14783" y1="44348" x2="14783" y2="44348"/>
                        <a14:foregroundMark x1="14783" y1="42174" x2="14783" y2="42174"/>
                        <a14:foregroundMark x1="14783" y1="41304" x2="14783" y2="41304"/>
                        <a14:foregroundMark x1="14783" y1="39130" x2="14783" y2="39130"/>
                        <a14:foregroundMark x1="14783" y1="37391" x2="14783" y2="37391"/>
                        <a14:foregroundMark x1="13913" y1="36087" x2="13913" y2="36087"/>
                        <a14:foregroundMark x1="13913" y1="35217" x2="13913" y2="35217"/>
                        <a14:foregroundMark x1="13913" y1="33478" x2="13913" y2="33478"/>
                        <a14:foregroundMark x1="14783" y1="31304" x2="14783" y2="31304"/>
                        <a14:foregroundMark x1="14783" y1="30435" x2="14783" y2="30435"/>
                        <a14:foregroundMark x1="49565" y1="97391" x2="49565" y2="97391"/>
                        <a14:foregroundMark x1="51304" y1="97826" x2="51304" y2="97826"/>
                        <a14:foregroundMark x1="50435" y1="97826" x2="50435" y2="97826"/>
                        <a14:foregroundMark x1="45217" y1="97391" x2="45217" y2="97391"/>
                        <a14:foregroundMark x1="43478" y1="96522" x2="43478" y2="96522"/>
                        <a14:foregroundMark x1="43478" y1="96522" x2="43478" y2="96522"/>
                        <a14:foregroundMark x1="41739" y1="95652" x2="41739" y2="95652"/>
                        <a14:foregroundMark x1="40870" y1="94783" x2="40870" y2="94783"/>
                        <a14:foregroundMark x1="39130" y1="93478" x2="39130" y2="93478"/>
                        <a14:foregroundMark x1="39130" y1="93478" x2="39130" y2="93478"/>
                        <a14:foregroundMark x1="53043" y1="96087" x2="53043" y2="96087"/>
                        <a14:foregroundMark x1="55652" y1="96087" x2="55652" y2="96087"/>
                        <a14:foregroundMark x1="55652" y1="96087" x2="55652" y2="96087"/>
                        <a14:foregroundMark x1="56522" y1="96087" x2="56522" y2="96087"/>
                        <a14:foregroundMark x1="13043" y1="53478" x2="40000" y2="94783"/>
                        <a14:foregroundMark x1="85217" y1="52609" x2="62609" y2="91739"/>
                        <a14:foregroundMark x1="66087" y1="90435" x2="66087" y2="90435"/>
                        <a14:foregroundMark x1="66087" y1="90000" x2="66957" y2="88261"/>
                        <a14:foregroundMark x1="70435" y1="83478" x2="70435" y2="83478"/>
                        <a14:foregroundMark x1="73043" y1="79565" x2="73043" y2="79565"/>
                        <a14:foregroundMark x1="74783" y1="75217" x2="75652" y2="74348"/>
                        <a14:foregroundMark x1="75652" y1="71739" x2="75652" y2="71739"/>
                        <a14:foregroundMark x1="76522" y1="68261" x2="76522" y2="68261"/>
                        <a14:foregroundMark x1="80000" y1="65217" x2="80000" y2="65217"/>
                        <a14:foregroundMark x1="80870" y1="61739" x2="80870" y2="61739"/>
                        <a14:foregroundMark x1="80870" y1="58696" x2="80870" y2="58696"/>
                        <a14:foregroundMark x1="81739" y1="56087" x2="81739" y2="56087"/>
                        <a14:foregroundMark x1="83478" y1="53478" x2="83478" y2="53478"/>
                        <a14:foregroundMark x1="21739" y1="66087" x2="21739" y2="66087"/>
                        <a14:foregroundMark x1="21739" y1="69130" x2="21739" y2="69130"/>
                        <a14:foregroundMark x1="21739" y1="70870" x2="23478" y2="72174"/>
                        <a14:foregroundMark x1="24348" y1="73478" x2="24348" y2="73478"/>
                        <a14:foregroundMark x1="26087" y1="75652" x2="26087" y2="75652"/>
                        <a14:foregroundMark x1="26957" y1="77826" x2="26957" y2="77826"/>
                        <a14:foregroundMark x1="26957" y1="80000" x2="26957" y2="80000"/>
                        <a14:foregroundMark x1="29565" y1="82609" x2="31304" y2="83913"/>
                        <a14:foregroundMark x1="32174" y1="84783" x2="33043" y2="86522"/>
                        <a14:foregroundMark x1="33043" y1="87391" x2="33043" y2="88696"/>
                        <a14:foregroundMark x1="33043" y1="90435" x2="34783" y2="91739"/>
                        <a14:foregroundMark x1="35652" y1="93043" x2="36522" y2="93913"/>
                        <a14:foregroundMark x1="38261" y1="95652" x2="38261" y2="95652"/>
                        <a14:foregroundMark x1="40000" y1="96957" x2="40000" y2="96957"/>
                        <a14:foregroundMark x1="41739" y1="97391" x2="44348" y2="97826"/>
                        <a14:foregroundMark x1="46087" y1="98261" x2="46087" y2="98261"/>
                        <a14:foregroundMark x1="50435" y1="98696" x2="52174" y2="98696"/>
                        <a14:foregroundMark x1="58261" y1="97826" x2="58261" y2="97826"/>
                        <a14:foregroundMark x1="59130" y1="97391" x2="59130" y2="97391"/>
                        <a14:foregroundMark x1="61739" y1="96087" x2="61739" y2="96087"/>
                        <a14:foregroundMark x1="63478" y1="93913" x2="63478" y2="93913"/>
                        <a14:foregroundMark x1="65217" y1="93043" x2="65217" y2="93043"/>
                        <a14:foregroundMark x1="67826" y1="91304" x2="67826" y2="91304"/>
                        <a14:foregroundMark x1="67826" y1="90870" x2="67826" y2="90870"/>
                        <a14:foregroundMark x1="67826" y1="90000" x2="67826" y2="90000"/>
                        <a14:foregroundMark x1="12174" y1="21304" x2="12174" y2="21304"/>
                        <a14:foregroundMark x1="16522" y1="25217" x2="16522" y2="25217"/>
                        <a14:foregroundMark x1="14783" y1="26957" x2="14783" y2="26957"/>
                        <a14:foregroundMark x1="14783" y1="24783" x2="14783" y2="24783"/>
                        <a14:foregroundMark x1="13913" y1="21739" x2="13913" y2="21739"/>
                        <a14:foregroundMark x1="13913" y1="19130" x2="13913" y2="19130"/>
                        <a14:foregroundMark x1="14783" y1="18261" x2="14783" y2="18261"/>
                        <a14:foregroundMark x1="18261" y1="15217" x2="18261" y2="15217"/>
                        <a14:foregroundMark x1="20870" y1="13478" x2="20870" y2="13478"/>
                        <a14:foregroundMark x1="24348" y1="12174" x2="24348" y2="12174"/>
                        <a14:foregroundMark x1="26957" y1="10000" x2="26957" y2="10000"/>
                        <a14:foregroundMark x1="49565" y1="1739" x2="49565" y2="1739"/>
                        <a14:foregroundMark x1="56522" y1="1739" x2="56522" y2="1739"/>
                        <a14:foregroundMark x1="87826" y1="18261" x2="87826" y2="18261"/>
                        <a14:backgroundMark x1="13913" y1="53043" x2="13913" y2="53043"/>
                        <a14:backgroundMark x1="13913" y1="53043" x2="13913" y2="53043"/>
                        <a14:backgroundMark x1="13913" y1="53043" x2="13913" y2="53043"/>
                        <a14:backgroundMark x1="13913" y1="29565" x2="13913" y2="29565"/>
                        <a14:backgroundMark x1="86957" y1="50870" x2="86957" y2="50870"/>
                        <a14:backgroundMark x1="86957" y1="50435" x2="86957" y2="50435"/>
                        <a14:backgroundMark x1="86087" y1="48696" x2="86087" y2="48696"/>
                        <a14:backgroundMark x1="86087" y1="47391" x2="86087" y2="47391"/>
                        <a14:backgroundMark x1="86957" y1="46522" x2="86957" y2="46522"/>
                        <a14:backgroundMark x1="40000" y1="98261" x2="40000" y2="98261"/>
                        <a14:backgroundMark x1="59130" y1="98696" x2="59130" y2="98696"/>
                        <a14:backgroundMark x1="55652" y1="99130" x2="55652" y2="99130"/>
                        <a14:backgroundMark x1="51304" y1="99130" x2="51304" y2="99130"/>
                        <a14:backgroundMark x1="45217" y1="99565" x2="45217" y2="9956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15416" y="2460197"/>
            <a:ext cx="250905" cy="501810"/>
          </a:xfrm>
          <a:prstGeom prst="rect">
            <a:avLst/>
          </a:prstGeom>
        </p:spPr>
      </p:pic>
      <p:sp>
        <p:nvSpPr>
          <p:cNvPr id="81" name="CasellaDiTesto 80">
            <a:extLst>
              <a:ext uri="{FF2B5EF4-FFF2-40B4-BE49-F238E27FC236}">
                <a16:creationId xmlns:a16="http://schemas.microsoft.com/office/drawing/2014/main" id="{3F958EF7-0A1A-2963-D632-1CF30E8136D0}"/>
              </a:ext>
            </a:extLst>
          </p:cNvPr>
          <p:cNvSpPr txBox="1"/>
          <p:nvPr/>
        </p:nvSpPr>
        <p:spPr>
          <a:xfrm>
            <a:off x="4082793" y="2278628"/>
            <a:ext cx="61360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100" i="1" dirty="0"/>
              <a:t>pt#001</a:t>
            </a:r>
          </a:p>
        </p:txBody>
      </p:sp>
      <p:grpSp>
        <p:nvGrpSpPr>
          <p:cNvPr id="93" name="Gruppo 92">
            <a:extLst>
              <a:ext uri="{FF2B5EF4-FFF2-40B4-BE49-F238E27FC236}">
                <a16:creationId xmlns:a16="http://schemas.microsoft.com/office/drawing/2014/main" id="{D3BA25F9-E536-1055-096C-4AE9635A2AB6}"/>
              </a:ext>
            </a:extLst>
          </p:cNvPr>
          <p:cNvGrpSpPr/>
          <p:nvPr/>
        </p:nvGrpSpPr>
        <p:grpSpPr>
          <a:xfrm>
            <a:off x="879095" y="1611817"/>
            <a:ext cx="3060872" cy="3388134"/>
            <a:chOff x="549490" y="1615864"/>
            <a:chExt cx="3060872" cy="3388134"/>
          </a:xfrm>
        </p:grpSpPr>
        <p:grpSp>
          <p:nvGrpSpPr>
            <p:cNvPr id="43" name="Gruppo 42">
              <a:extLst>
                <a:ext uri="{FF2B5EF4-FFF2-40B4-BE49-F238E27FC236}">
                  <a16:creationId xmlns:a16="http://schemas.microsoft.com/office/drawing/2014/main" id="{9F38A918-90B1-9A56-61AD-2715C33A3257}"/>
                </a:ext>
              </a:extLst>
            </p:cNvPr>
            <p:cNvGrpSpPr/>
            <p:nvPr/>
          </p:nvGrpSpPr>
          <p:grpSpPr>
            <a:xfrm>
              <a:off x="549490" y="2218675"/>
              <a:ext cx="3060872" cy="2785323"/>
              <a:chOff x="607088" y="1760615"/>
              <a:chExt cx="3060872" cy="2785323"/>
            </a:xfrm>
          </p:grpSpPr>
          <p:pic>
            <p:nvPicPr>
              <p:cNvPr id="31" name="Immagine 30">
                <a:extLst>
                  <a:ext uri="{FF2B5EF4-FFF2-40B4-BE49-F238E27FC236}">
                    <a16:creationId xmlns:a16="http://schemas.microsoft.com/office/drawing/2014/main" id="{05395F38-774E-68BC-B32D-7C9BE0D521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30125" y="2703335"/>
                <a:ext cx="978219" cy="767424"/>
              </a:xfrm>
              <a:prstGeom prst="rect">
                <a:avLst/>
              </a:prstGeom>
            </p:spPr>
          </p:pic>
          <p:sp>
            <p:nvSpPr>
              <p:cNvPr id="32" name="CasellaDiTesto 31">
                <a:extLst>
                  <a:ext uri="{FF2B5EF4-FFF2-40B4-BE49-F238E27FC236}">
                    <a16:creationId xmlns:a16="http://schemas.microsoft.com/office/drawing/2014/main" id="{9F8A42B0-E027-83B4-FBD9-176594E93EC0}"/>
                  </a:ext>
                </a:extLst>
              </p:cNvPr>
              <p:cNvSpPr txBox="1"/>
              <p:nvPr/>
            </p:nvSpPr>
            <p:spPr>
              <a:xfrm>
                <a:off x="607088" y="3470759"/>
                <a:ext cx="138683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it-IT" sz="1400" i="1" dirty="0" err="1"/>
                  <a:t>Different</a:t>
                </a:r>
                <a:r>
                  <a:rPr lang="it-IT" sz="1400" i="1" dirty="0"/>
                  <a:t> </a:t>
                </a:r>
                <a:r>
                  <a:rPr lang="it-IT" sz="1400" i="1" dirty="0" err="1"/>
                  <a:t>types</a:t>
                </a:r>
                <a:r>
                  <a:rPr lang="it-IT" sz="1400" i="1" dirty="0"/>
                  <a:t> of samples</a:t>
                </a:r>
              </a:p>
            </p:txBody>
          </p:sp>
          <p:pic>
            <p:nvPicPr>
              <p:cNvPr id="34" name="Immagine 33">
                <a:extLst>
                  <a:ext uri="{FF2B5EF4-FFF2-40B4-BE49-F238E27FC236}">
                    <a16:creationId xmlns:a16="http://schemas.microsoft.com/office/drawing/2014/main" id="{2FC4F1DF-8DC7-2667-77B1-CA3D031602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ackgroundRemoval t="7211" b="93061" l="7022" r="91768">
                            <a14:foregroundMark x1="84746" y1="8435" x2="84746" y2="8435"/>
                            <a14:foregroundMark x1="8111" y1="86939" x2="8111" y2="86939"/>
                            <a14:foregroundMark x1="9927" y1="91837" x2="9927" y2="91837"/>
                            <a14:foregroundMark x1="17433" y1="92517" x2="17433" y2="92517"/>
                            <a14:foregroundMark x1="10775" y1="93469" x2="10775" y2="93469"/>
                            <a14:foregroundMark x1="7022" y1="86531" x2="7022" y2="86531"/>
                            <a14:foregroundMark x1="91404" y1="7211" x2="91404" y2="7211"/>
                            <a14:foregroundMark x1="91768" y1="15102" x2="91768" y2="15102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 rot="4543925">
                <a:off x="2353764" y="2147342"/>
                <a:ext cx="305291" cy="337457"/>
              </a:xfrm>
              <a:prstGeom prst="rect">
                <a:avLst/>
              </a:prstGeom>
            </p:spPr>
          </p:pic>
          <p:pic>
            <p:nvPicPr>
              <p:cNvPr id="35" name="Immagine 34">
                <a:extLst>
                  <a:ext uri="{FF2B5EF4-FFF2-40B4-BE49-F238E27FC236}">
                    <a16:creationId xmlns:a16="http://schemas.microsoft.com/office/drawing/2014/main" id="{7F494E4B-1D8A-7E3A-9F40-12AAD4D952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ackgroundRemoval t="7211" b="93061" l="7022" r="91768">
                            <a14:foregroundMark x1="84746" y1="8435" x2="84746" y2="8435"/>
                            <a14:foregroundMark x1="8111" y1="86939" x2="8111" y2="86939"/>
                            <a14:foregroundMark x1="9927" y1="91837" x2="9927" y2="91837"/>
                            <a14:foregroundMark x1="17433" y1="92517" x2="17433" y2="92517"/>
                            <a14:foregroundMark x1="10775" y1="93469" x2="10775" y2="93469"/>
                            <a14:foregroundMark x1="7022" y1="86531" x2="7022" y2="86531"/>
                            <a14:foregroundMark x1="91404" y1="7211" x2="91404" y2="7211"/>
                            <a14:foregroundMark x1="91768" y1="15102" x2="91768" y2="15102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 rot="1059635">
                <a:off x="2533751" y="1760615"/>
                <a:ext cx="444970" cy="491852"/>
              </a:xfrm>
              <a:prstGeom prst="rect">
                <a:avLst/>
              </a:prstGeom>
            </p:spPr>
          </p:pic>
          <p:pic>
            <p:nvPicPr>
              <p:cNvPr id="36" name="Immagine 35">
                <a:extLst>
                  <a:ext uri="{FF2B5EF4-FFF2-40B4-BE49-F238E27FC236}">
                    <a16:creationId xmlns:a16="http://schemas.microsoft.com/office/drawing/2014/main" id="{524CF979-C182-6733-849C-3A64DB23E1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ackgroundRemoval t="7211" b="93061" l="7022" r="91768">
                            <a14:foregroundMark x1="84746" y1="8435" x2="84746" y2="8435"/>
                            <a14:foregroundMark x1="8111" y1="86939" x2="8111" y2="86939"/>
                            <a14:foregroundMark x1="9927" y1="91837" x2="9927" y2="91837"/>
                            <a14:foregroundMark x1="17433" y1="92517" x2="17433" y2="92517"/>
                            <a14:foregroundMark x1="10775" y1="93469" x2="10775" y2="93469"/>
                            <a14:foregroundMark x1="7022" y1="86531" x2="7022" y2="86531"/>
                            <a14:foregroundMark x1="91404" y1="7211" x2="91404" y2="7211"/>
                            <a14:foregroundMark x1="91768" y1="15102" x2="91768" y2="15102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 rot="8892980">
                <a:off x="2805997" y="2112494"/>
                <a:ext cx="230234" cy="254492"/>
              </a:xfrm>
              <a:prstGeom prst="rect">
                <a:avLst/>
              </a:prstGeom>
            </p:spPr>
          </p:pic>
          <p:pic>
            <p:nvPicPr>
              <p:cNvPr id="37" name="Immagine 36">
                <a:extLst>
                  <a:ext uri="{FF2B5EF4-FFF2-40B4-BE49-F238E27FC236}">
                    <a16:creationId xmlns:a16="http://schemas.microsoft.com/office/drawing/2014/main" id="{0CEBABDD-E227-692A-F79B-663CA09C90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ackgroundRemoval t="7211" b="93061" l="7022" r="91768">
                            <a14:foregroundMark x1="84746" y1="8435" x2="84746" y2="8435"/>
                            <a14:foregroundMark x1="8111" y1="86939" x2="8111" y2="86939"/>
                            <a14:foregroundMark x1="9927" y1="91837" x2="9927" y2="91837"/>
                            <a14:foregroundMark x1="17433" y1="92517" x2="17433" y2="92517"/>
                            <a14:foregroundMark x1="10775" y1="93469" x2="10775" y2="93469"/>
                            <a14:foregroundMark x1="7022" y1="86531" x2="7022" y2="86531"/>
                            <a14:foregroundMark x1="91404" y1="7211" x2="91404" y2="7211"/>
                            <a14:foregroundMark x1="91768" y1="15102" x2="91768" y2="15102"/>
                          </a14:backgroundRemoval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 rot="15614114">
                <a:off x="2415453" y="1759394"/>
                <a:ext cx="181912" cy="201079"/>
              </a:xfrm>
              <a:prstGeom prst="rect">
                <a:avLst/>
              </a:prstGeom>
            </p:spPr>
          </p:pic>
          <p:sp>
            <p:nvSpPr>
              <p:cNvPr id="38" name="CasellaDiTesto 37">
                <a:extLst>
                  <a:ext uri="{FF2B5EF4-FFF2-40B4-BE49-F238E27FC236}">
                    <a16:creationId xmlns:a16="http://schemas.microsoft.com/office/drawing/2014/main" id="{0F931B19-12D0-6CF4-9611-552ACFFA2F9B}"/>
                  </a:ext>
                </a:extLst>
              </p:cNvPr>
              <p:cNvSpPr txBox="1"/>
              <p:nvPr/>
            </p:nvSpPr>
            <p:spPr>
              <a:xfrm>
                <a:off x="2281121" y="2498847"/>
                <a:ext cx="897633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it-IT" sz="1400" i="1" dirty="0"/>
                  <a:t>Multiple </a:t>
                </a:r>
                <a:r>
                  <a:rPr lang="it-IT" sz="1400" i="1" dirty="0" err="1"/>
                  <a:t>miRNAs</a:t>
                </a:r>
                <a:endParaRPr lang="it-IT" sz="1400" i="1" dirty="0"/>
              </a:p>
            </p:txBody>
          </p:sp>
          <p:pic>
            <p:nvPicPr>
              <p:cNvPr id="41" name="Immagine 40">
                <a:extLst>
                  <a:ext uri="{FF2B5EF4-FFF2-40B4-BE49-F238E27FC236}">
                    <a16:creationId xmlns:a16="http://schemas.microsoft.com/office/drawing/2014/main" id="{C8E69BCC-4E75-DC0B-4CB6-DA0CECAA1F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639289" y="3427411"/>
                <a:ext cx="742805" cy="595307"/>
              </a:xfrm>
              <a:prstGeom prst="rect">
                <a:avLst/>
              </a:prstGeom>
            </p:spPr>
          </p:pic>
          <p:sp>
            <p:nvSpPr>
              <p:cNvPr id="42" name="CasellaDiTesto 41">
                <a:extLst>
                  <a:ext uri="{FF2B5EF4-FFF2-40B4-BE49-F238E27FC236}">
                    <a16:creationId xmlns:a16="http://schemas.microsoft.com/office/drawing/2014/main" id="{00BC4118-BFD7-FEC5-BDD4-EBD76E929552}"/>
                  </a:ext>
                </a:extLst>
              </p:cNvPr>
              <p:cNvSpPr txBox="1"/>
              <p:nvPr/>
            </p:nvSpPr>
            <p:spPr>
              <a:xfrm>
                <a:off x="2281121" y="4022718"/>
                <a:ext cx="138683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it-IT" sz="1400" i="1" dirty="0"/>
                  <a:t>Multiple </a:t>
                </a:r>
                <a:r>
                  <a:rPr lang="it-IT" sz="1400" i="1" dirty="0" err="1"/>
                  <a:t>timepoints</a:t>
                </a:r>
                <a:endParaRPr lang="it-IT" sz="1400" i="1" dirty="0"/>
              </a:p>
            </p:txBody>
          </p:sp>
        </p:grpSp>
        <p:sp>
          <p:nvSpPr>
            <p:cNvPr id="92" name="CasellaDiTesto 91">
              <a:extLst>
                <a:ext uri="{FF2B5EF4-FFF2-40B4-BE49-F238E27FC236}">
                  <a16:creationId xmlns:a16="http://schemas.microsoft.com/office/drawing/2014/main" id="{AFFBB41E-39F3-BED0-BA9A-67BEC06C9591}"/>
                </a:ext>
              </a:extLst>
            </p:cNvPr>
            <p:cNvSpPr txBox="1"/>
            <p:nvPr/>
          </p:nvSpPr>
          <p:spPr>
            <a:xfrm>
              <a:off x="913354" y="1615864"/>
              <a:ext cx="2115039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1600" b="1" dirty="0"/>
                <a:t>Study items</a:t>
              </a:r>
            </a:p>
          </p:txBody>
        </p:sp>
      </p:grpSp>
      <p:sp>
        <p:nvSpPr>
          <p:cNvPr id="98" name="Ovale 97">
            <a:extLst>
              <a:ext uri="{FF2B5EF4-FFF2-40B4-BE49-F238E27FC236}">
                <a16:creationId xmlns:a16="http://schemas.microsoft.com/office/drawing/2014/main" id="{DF0D3047-90F9-F947-3363-AA97AA86AE78}"/>
              </a:ext>
            </a:extLst>
          </p:cNvPr>
          <p:cNvSpPr/>
          <p:nvPr/>
        </p:nvSpPr>
        <p:spPr>
          <a:xfrm rot="21407175">
            <a:off x="5085929" y="2919613"/>
            <a:ext cx="100800" cy="396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0" name="Ovale 99">
            <a:extLst>
              <a:ext uri="{FF2B5EF4-FFF2-40B4-BE49-F238E27FC236}">
                <a16:creationId xmlns:a16="http://schemas.microsoft.com/office/drawing/2014/main" id="{A95A5A0F-456B-7F5E-877E-F49150D01653}"/>
              </a:ext>
            </a:extLst>
          </p:cNvPr>
          <p:cNvSpPr/>
          <p:nvPr/>
        </p:nvSpPr>
        <p:spPr>
          <a:xfrm rot="21407175">
            <a:off x="5285949" y="2868365"/>
            <a:ext cx="100800" cy="396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1" name="Ovale 100">
            <a:extLst>
              <a:ext uri="{FF2B5EF4-FFF2-40B4-BE49-F238E27FC236}">
                <a16:creationId xmlns:a16="http://schemas.microsoft.com/office/drawing/2014/main" id="{F4DCE65A-487F-018B-2FBB-839ADF7DA0F1}"/>
              </a:ext>
            </a:extLst>
          </p:cNvPr>
          <p:cNvSpPr/>
          <p:nvPr/>
        </p:nvSpPr>
        <p:spPr>
          <a:xfrm rot="21407175">
            <a:off x="5480389" y="2811669"/>
            <a:ext cx="100800" cy="396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2" name="Ovale 101">
            <a:extLst>
              <a:ext uri="{FF2B5EF4-FFF2-40B4-BE49-F238E27FC236}">
                <a16:creationId xmlns:a16="http://schemas.microsoft.com/office/drawing/2014/main" id="{031C63D5-E6DB-4528-A101-11BDCCC66D99}"/>
              </a:ext>
            </a:extLst>
          </p:cNvPr>
          <p:cNvSpPr/>
          <p:nvPr/>
        </p:nvSpPr>
        <p:spPr>
          <a:xfrm rot="21407175">
            <a:off x="5661234" y="2755970"/>
            <a:ext cx="100800" cy="396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0" name="Arco 109">
            <a:extLst>
              <a:ext uri="{FF2B5EF4-FFF2-40B4-BE49-F238E27FC236}">
                <a16:creationId xmlns:a16="http://schemas.microsoft.com/office/drawing/2014/main" id="{05F0CBB2-2B38-CEF8-76CD-B6A18D2D6063}"/>
              </a:ext>
            </a:extLst>
          </p:cNvPr>
          <p:cNvSpPr/>
          <p:nvPr/>
        </p:nvSpPr>
        <p:spPr>
          <a:xfrm>
            <a:off x="4536303" y="2830478"/>
            <a:ext cx="672345" cy="610140"/>
          </a:xfrm>
          <a:prstGeom prst="arc">
            <a:avLst>
              <a:gd name="adj1" fmla="val 16200000"/>
              <a:gd name="adj2" fmla="val 20594129"/>
            </a:avLst>
          </a:prstGeom>
          <a:ln>
            <a:solidFill>
              <a:srgbClr val="8B1513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1" name="Immagine 110">
            <a:extLst>
              <a:ext uri="{FF2B5EF4-FFF2-40B4-BE49-F238E27FC236}">
                <a16:creationId xmlns:a16="http://schemas.microsoft.com/office/drawing/2014/main" id="{8AE9CF44-3C54-5178-A93E-5EB269EBF7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739" b="98696" l="8696" r="88696">
                        <a14:foregroundMark x1="42609" y1="18696" x2="42609" y2="18696"/>
                        <a14:foregroundMark x1="50435" y1="6522" x2="50435" y2="6522"/>
                        <a14:foregroundMark x1="50435" y1="3913" x2="50435" y2="3913"/>
                        <a14:foregroundMark x1="49565" y1="94783" x2="49565" y2="94783"/>
                        <a14:foregroundMark x1="16838" y1="29565" x2="16965" y2="30435"/>
                        <a14:foregroundMark x1="16522" y1="27391" x2="16838" y2="29565"/>
                        <a14:foregroundMark x1="80507" y1="50870" x2="80870" y2="53913"/>
                        <a14:foregroundMark x1="80455" y1="50435" x2="80507" y2="50870"/>
                        <a14:foregroundMark x1="80247" y1="48696" x2="80455" y2="50435"/>
                        <a14:foregroundMark x1="80091" y1="47391" x2="80247" y2="48696"/>
                        <a14:foregroundMark x1="79987" y1="46522" x2="80091" y2="47391"/>
                        <a14:foregroundMark x1="77391" y1="24783" x2="79987" y2="46522"/>
                        <a14:foregroundMark x1="81739" y1="29130" x2="81739" y2="29130"/>
                        <a14:foregroundMark x1="82609" y1="26522" x2="86087" y2="31304"/>
                        <a14:foregroundMark x1="85217" y1="26087" x2="84348" y2="36087"/>
                        <a14:foregroundMark x1="79130" y1="25652" x2="82609" y2="42174"/>
                        <a14:foregroundMark x1="84348" y1="33478" x2="84348" y2="44348"/>
                        <a14:foregroundMark x1="82547" y1="50870" x2="82609" y2="51304"/>
                        <a14:foregroundMark x1="82485" y1="50435" x2="82547" y2="50870"/>
                        <a14:foregroundMark x1="82237" y1="48696" x2="82485" y2="50435"/>
                        <a14:foregroundMark x1="82051" y1="47391" x2="82237" y2="48696"/>
                        <a14:foregroundMark x1="81927" y1="46522" x2="82051" y2="47391"/>
                        <a14:foregroundMark x1="80870" y1="39130" x2="81927" y2="46522"/>
                        <a14:foregroundMark x1="81793" y1="50435" x2="81739" y2="50870"/>
                        <a14:foregroundMark x1="82011" y1="48696" x2="81793" y2="50435"/>
                        <a14:foregroundMark x1="82174" y1="47391" x2="82011" y2="48696"/>
                        <a14:foregroundMark x1="82283" y1="46522" x2="82174" y2="47391"/>
                        <a14:foregroundMark x1="82609" y1="43913" x2="82283" y2="46522"/>
                        <a14:foregroundMark x1="80000" y1="50870" x2="80000" y2="51304"/>
                        <a14:foregroundMark x1="80000" y1="50435" x2="80000" y2="50870"/>
                        <a14:foregroundMark x1="80000" y1="48696" x2="80000" y2="50435"/>
                        <a14:foregroundMark x1="80000" y1="47391" x2="80000" y2="48696"/>
                        <a14:foregroundMark x1="80000" y1="46522" x2="80000" y2="47391"/>
                        <a14:foregroundMark x1="80000" y1="41304" x2="80000" y2="46522"/>
                        <a14:foregroundMark x1="85474" y1="50870" x2="86087" y2="51739"/>
                        <a14:foregroundMark x1="85167" y1="50435" x2="85474" y2="50870"/>
                        <a14:foregroundMark x1="83939" y1="48696" x2="85167" y2="50435"/>
                        <a14:foregroundMark x1="83018" y1="47391" x2="83939" y2="48696"/>
                        <a14:foregroundMark x1="82405" y1="46522" x2="83018" y2="47391"/>
                        <a14:foregroundMark x1="80870" y1="44348" x2="82405" y2="46522"/>
                        <a14:foregroundMark x1="85913" y1="48696" x2="86087" y2="49565"/>
                        <a14:foregroundMark x1="85652" y1="47391" x2="85913" y2="48696"/>
                        <a14:foregroundMark x1="85478" y1="46522" x2="85652" y2="47391"/>
                        <a14:foregroundMark x1="85217" y1="45217" x2="85478" y2="46522"/>
                        <a14:foregroundMark x1="84302" y1="50435" x2="84348" y2="50870"/>
                        <a14:foregroundMark x1="84119" y1="48696" x2="84302" y2="50435"/>
                        <a14:foregroundMark x1="83982" y1="47391" x2="84119" y2="48696"/>
                        <a14:foregroundMark x1="83890" y1="46522" x2="83982" y2="47391"/>
                        <a14:foregroundMark x1="83478" y1="42609" x2="83890" y2="46522"/>
                        <a14:foregroundMark x1="13315" y1="29565" x2="12989" y2="30435"/>
                        <a14:foregroundMark x1="14783" y1="25652" x2="13315" y2="29565"/>
                        <a14:foregroundMark x1="14783" y1="51304" x2="14783" y2="51739"/>
                        <a14:foregroundMark x1="13948" y1="53043" x2="13913" y2="53478"/>
                        <a14:foregroundMark x1="14052" y1="51739" x2="13948" y2="53043"/>
                        <a14:foregroundMark x1="14087" y1="51304" x2="14052" y2="51739"/>
                        <a14:foregroundMark x1="17391" y1="29565" x2="20870" y2="52609"/>
                        <a14:foregroundMark x1="13913" y1="48261" x2="13913" y2="48261"/>
                        <a14:foregroundMark x1="13913" y1="47391" x2="13913" y2="47391"/>
                        <a14:foregroundMark x1="14783" y1="46087" x2="14783" y2="46087"/>
                        <a14:foregroundMark x1="14783" y1="44348" x2="14783" y2="44348"/>
                        <a14:foregroundMark x1="14783" y1="42174" x2="14783" y2="42174"/>
                        <a14:foregroundMark x1="14783" y1="41304" x2="14783" y2="41304"/>
                        <a14:foregroundMark x1="14783" y1="39130" x2="14783" y2="39130"/>
                        <a14:foregroundMark x1="14783" y1="37391" x2="14783" y2="37391"/>
                        <a14:foregroundMark x1="13913" y1="36087" x2="13913" y2="36087"/>
                        <a14:foregroundMark x1="13913" y1="35217" x2="13913" y2="35217"/>
                        <a14:foregroundMark x1="13913" y1="33478" x2="13913" y2="33478"/>
                        <a14:foregroundMark x1="14783" y1="31304" x2="14783" y2="31304"/>
                        <a14:foregroundMark x1="14783" y1="30435" x2="14783" y2="30435"/>
                        <a14:foregroundMark x1="49565" y1="97391" x2="49565" y2="97391"/>
                        <a14:foregroundMark x1="51304" y1="97826" x2="51304" y2="97826"/>
                        <a14:foregroundMark x1="50435" y1="97826" x2="50435" y2="97826"/>
                        <a14:foregroundMark x1="45217" y1="97391" x2="45217" y2="97391"/>
                        <a14:foregroundMark x1="43478" y1="96522" x2="43478" y2="96522"/>
                        <a14:foregroundMark x1="43478" y1="96522" x2="43478" y2="96522"/>
                        <a14:foregroundMark x1="41739" y1="95652" x2="41739" y2="95652"/>
                        <a14:foregroundMark x1="40870" y1="94783" x2="40870" y2="94783"/>
                        <a14:foregroundMark x1="39130" y1="93478" x2="39130" y2="93478"/>
                        <a14:foregroundMark x1="39130" y1="93478" x2="39130" y2="93478"/>
                        <a14:foregroundMark x1="53043" y1="96087" x2="53043" y2="96087"/>
                        <a14:foregroundMark x1="55652" y1="96087" x2="55652" y2="96087"/>
                        <a14:foregroundMark x1="55652" y1="96087" x2="55652" y2="96087"/>
                        <a14:foregroundMark x1="56522" y1="96087" x2="56522" y2="96087"/>
                        <a14:foregroundMark x1="13043" y1="53478" x2="40000" y2="94783"/>
                        <a14:foregroundMark x1="85217" y1="52609" x2="62609" y2="91739"/>
                        <a14:foregroundMark x1="66087" y1="90435" x2="66087" y2="90435"/>
                        <a14:foregroundMark x1="66087" y1="90000" x2="66957" y2="88261"/>
                        <a14:foregroundMark x1="70435" y1="83478" x2="70435" y2="83478"/>
                        <a14:foregroundMark x1="73043" y1="79565" x2="73043" y2="79565"/>
                        <a14:foregroundMark x1="74783" y1="75217" x2="75652" y2="74348"/>
                        <a14:foregroundMark x1="75652" y1="71739" x2="75652" y2="71739"/>
                        <a14:foregroundMark x1="76522" y1="68261" x2="76522" y2="68261"/>
                        <a14:foregroundMark x1="80000" y1="65217" x2="80000" y2="65217"/>
                        <a14:foregroundMark x1="80870" y1="61739" x2="80870" y2="61739"/>
                        <a14:foregroundMark x1="80870" y1="58696" x2="80870" y2="58696"/>
                        <a14:foregroundMark x1="81739" y1="56087" x2="81739" y2="56087"/>
                        <a14:foregroundMark x1="83478" y1="53478" x2="83478" y2="53478"/>
                        <a14:foregroundMark x1="21739" y1="66087" x2="21739" y2="66087"/>
                        <a14:foregroundMark x1="21739" y1="69130" x2="21739" y2="69130"/>
                        <a14:foregroundMark x1="21739" y1="70870" x2="23478" y2="72174"/>
                        <a14:foregroundMark x1="24348" y1="73478" x2="24348" y2="73478"/>
                        <a14:foregroundMark x1="26087" y1="75652" x2="26087" y2="75652"/>
                        <a14:foregroundMark x1="26957" y1="77826" x2="26957" y2="77826"/>
                        <a14:foregroundMark x1="26957" y1="80000" x2="26957" y2="80000"/>
                        <a14:foregroundMark x1="29565" y1="82609" x2="31304" y2="83913"/>
                        <a14:foregroundMark x1="32174" y1="84783" x2="33043" y2="86522"/>
                        <a14:foregroundMark x1="33043" y1="87391" x2="33043" y2="88696"/>
                        <a14:foregroundMark x1="33043" y1="90435" x2="34783" y2="91739"/>
                        <a14:foregroundMark x1="35652" y1="93043" x2="36522" y2="93913"/>
                        <a14:foregroundMark x1="38261" y1="95652" x2="38261" y2="95652"/>
                        <a14:foregroundMark x1="40000" y1="96957" x2="40000" y2="96957"/>
                        <a14:foregroundMark x1="41739" y1="97391" x2="44348" y2="97826"/>
                        <a14:foregroundMark x1="46087" y1="98261" x2="46087" y2="98261"/>
                        <a14:foregroundMark x1="50435" y1="98696" x2="52174" y2="98696"/>
                        <a14:foregroundMark x1="58261" y1="97826" x2="58261" y2="97826"/>
                        <a14:foregroundMark x1="59130" y1="97391" x2="59130" y2="97391"/>
                        <a14:foregroundMark x1="61739" y1="96087" x2="61739" y2="96087"/>
                        <a14:foregroundMark x1="63478" y1="93913" x2="63478" y2="93913"/>
                        <a14:foregroundMark x1="65217" y1="93043" x2="65217" y2="93043"/>
                        <a14:foregroundMark x1="67826" y1="91304" x2="67826" y2="91304"/>
                        <a14:foregroundMark x1="67826" y1="90870" x2="67826" y2="90870"/>
                        <a14:foregroundMark x1="67826" y1="90000" x2="67826" y2="90000"/>
                        <a14:foregroundMark x1="12174" y1="21304" x2="12174" y2="21304"/>
                        <a14:foregroundMark x1="16522" y1="25217" x2="16522" y2="25217"/>
                        <a14:foregroundMark x1="14783" y1="26957" x2="14783" y2="26957"/>
                        <a14:foregroundMark x1="14783" y1="24783" x2="14783" y2="24783"/>
                        <a14:foregroundMark x1="13913" y1="21739" x2="13913" y2="21739"/>
                        <a14:foregroundMark x1="13913" y1="19130" x2="13913" y2="19130"/>
                        <a14:foregroundMark x1="14783" y1="18261" x2="14783" y2="18261"/>
                        <a14:foregroundMark x1="18261" y1="15217" x2="18261" y2="15217"/>
                        <a14:foregroundMark x1="20870" y1="13478" x2="20870" y2="13478"/>
                        <a14:foregroundMark x1="24348" y1="12174" x2="24348" y2="12174"/>
                        <a14:foregroundMark x1="26957" y1="10000" x2="26957" y2="10000"/>
                        <a14:foregroundMark x1="49565" y1="1739" x2="49565" y2="1739"/>
                        <a14:foregroundMark x1="56522" y1="1739" x2="56522" y2="1739"/>
                        <a14:foregroundMark x1="87826" y1="18261" x2="87826" y2="18261"/>
                        <a14:backgroundMark x1="13913" y1="53043" x2="13913" y2="53043"/>
                        <a14:backgroundMark x1="13913" y1="53043" x2="13913" y2="53043"/>
                        <a14:backgroundMark x1="13913" y1="53043" x2="13913" y2="53043"/>
                        <a14:backgroundMark x1="13913" y1="29565" x2="13913" y2="29565"/>
                        <a14:backgroundMark x1="86957" y1="50870" x2="86957" y2="50870"/>
                        <a14:backgroundMark x1="86957" y1="50435" x2="86957" y2="50435"/>
                        <a14:backgroundMark x1="86087" y1="48696" x2="86087" y2="48696"/>
                        <a14:backgroundMark x1="86087" y1="47391" x2="86087" y2="47391"/>
                        <a14:backgroundMark x1="86957" y1="46522" x2="86957" y2="46522"/>
                        <a14:backgroundMark x1="40000" y1="98261" x2="40000" y2="98261"/>
                        <a14:backgroundMark x1="59130" y1="98696" x2="59130" y2="98696"/>
                        <a14:backgroundMark x1="55652" y1="99130" x2="55652" y2="99130"/>
                        <a14:backgroundMark x1="51304" y1="99130" x2="51304" y2="99130"/>
                        <a14:backgroundMark x1="45217" y1="99565" x2="45217" y2="9956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76373" y="2578495"/>
            <a:ext cx="250905" cy="501810"/>
          </a:xfrm>
          <a:prstGeom prst="rect">
            <a:avLst/>
          </a:prstGeom>
        </p:spPr>
      </p:pic>
      <p:sp>
        <p:nvSpPr>
          <p:cNvPr id="112" name="CasellaDiTesto 111">
            <a:extLst>
              <a:ext uri="{FF2B5EF4-FFF2-40B4-BE49-F238E27FC236}">
                <a16:creationId xmlns:a16="http://schemas.microsoft.com/office/drawing/2014/main" id="{1E5FD757-41CB-2F73-E0CB-AD8FE0331042}"/>
              </a:ext>
            </a:extLst>
          </p:cNvPr>
          <p:cNvSpPr txBox="1"/>
          <p:nvPr/>
        </p:nvSpPr>
        <p:spPr>
          <a:xfrm>
            <a:off x="4143750" y="2396926"/>
            <a:ext cx="61360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100" i="1" dirty="0"/>
              <a:t>pt#002</a:t>
            </a:r>
          </a:p>
        </p:txBody>
      </p:sp>
      <p:sp>
        <p:nvSpPr>
          <p:cNvPr id="113" name="Ovale 112">
            <a:extLst>
              <a:ext uri="{FF2B5EF4-FFF2-40B4-BE49-F238E27FC236}">
                <a16:creationId xmlns:a16="http://schemas.microsoft.com/office/drawing/2014/main" id="{BFE2E927-3FF5-4B93-799C-67523C2A66DC}"/>
              </a:ext>
            </a:extLst>
          </p:cNvPr>
          <p:cNvSpPr/>
          <p:nvPr/>
        </p:nvSpPr>
        <p:spPr>
          <a:xfrm rot="21407175">
            <a:off x="5150696" y="3039816"/>
            <a:ext cx="100800" cy="396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4" name="Ovale 113">
            <a:extLst>
              <a:ext uri="{FF2B5EF4-FFF2-40B4-BE49-F238E27FC236}">
                <a16:creationId xmlns:a16="http://schemas.microsoft.com/office/drawing/2014/main" id="{510804ED-E6A0-A0F9-0487-2FACF6D696C0}"/>
              </a:ext>
            </a:extLst>
          </p:cNvPr>
          <p:cNvSpPr/>
          <p:nvPr/>
        </p:nvSpPr>
        <p:spPr>
          <a:xfrm rot="21407175">
            <a:off x="5352621" y="2984758"/>
            <a:ext cx="100800" cy="396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5" name="Ovale 114">
            <a:extLst>
              <a:ext uri="{FF2B5EF4-FFF2-40B4-BE49-F238E27FC236}">
                <a16:creationId xmlns:a16="http://schemas.microsoft.com/office/drawing/2014/main" id="{83EE29DC-CB2B-B1C2-ED00-0DF25AACA71C}"/>
              </a:ext>
            </a:extLst>
          </p:cNvPr>
          <p:cNvSpPr/>
          <p:nvPr/>
        </p:nvSpPr>
        <p:spPr>
          <a:xfrm rot="21407175">
            <a:off x="5548966" y="2926157"/>
            <a:ext cx="100800" cy="396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6" name="Ovale 115">
            <a:extLst>
              <a:ext uri="{FF2B5EF4-FFF2-40B4-BE49-F238E27FC236}">
                <a16:creationId xmlns:a16="http://schemas.microsoft.com/office/drawing/2014/main" id="{95818C27-E6AF-03CC-0D00-EEB33CE7F8C6}"/>
              </a:ext>
            </a:extLst>
          </p:cNvPr>
          <p:cNvSpPr/>
          <p:nvPr/>
        </p:nvSpPr>
        <p:spPr>
          <a:xfrm rot="21407175">
            <a:off x="5739336" y="2864743"/>
            <a:ext cx="100800" cy="396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1282" name="Gruppo 11281">
            <a:extLst>
              <a:ext uri="{FF2B5EF4-FFF2-40B4-BE49-F238E27FC236}">
                <a16:creationId xmlns:a16="http://schemas.microsoft.com/office/drawing/2014/main" id="{3507F4E0-4C3D-DAD4-6947-ADCB7CB2E3BF}"/>
              </a:ext>
            </a:extLst>
          </p:cNvPr>
          <p:cNvGrpSpPr/>
          <p:nvPr/>
        </p:nvGrpSpPr>
        <p:grpSpPr>
          <a:xfrm>
            <a:off x="5217247" y="2982211"/>
            <a:ext cx="1148878" cy="948762"/>
            <a:chOff x="5470019" y="2890771"/>
            <a:chExt cx="1148878" cy="948762"/>
          </a:xfrm>
        </p:grpSpPr>
        <p:sp>
          <p:nvSpPr>
            <p:cNvPr id="120" name="Ovale 119">
              <a:extLst>
                <a:ext uri="{FF2B5EF4-FFF2-40B4-BE49-F238E27FC236}">
                  <a16:creationId xmlns:a16="http://schemas.microsoft.com/office/drawing/2014/main" id="{8791D1E5-4EF6-5CAC-DE7B-6FC31AF0AB4D}"/>
                </a:ext>
              </a:extLst>
            </p:cNvPr>
            <p:cNvSpPr/>
            <p:nvPr/>
          </p:nvSpPr>
          <p:spPr>
            <a:xfrm rot="21407175">
              <a:off x="5470019" y="3075369"/>
              <a:ext cx="100800" cy="396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21" name="Ovale 120">
              <a:extLst>
                <a:ext uri="{FF2B5EF4-FFF2-40B4-BE49-F238E27FC236}">
                  <a16:creationId xmlns:a16="http://schemas.microsoft.com/office/drawing/2014/main" id="{FCC5B1B9-6FAF-6586-4827-33DDFC4A0B14}"/>
                </a:ext>
              </a:extLst>
            </p:cNvPr>
            <p:cNvSpPr/>
            <p:nvPr/>
          </p:nvSpPr>
          <p:spPr>
            <a:xfrm rot="21407175">
              <a:off x="5677659" y="3010786"/>
              <a:ext cx="100800" cy="396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22" name="Ovale 121">
              <a:extLst>
                <a:ext uri="{FF2B5EF4-FFF2-40B4-BE49-F238E27FC236}">
                  <a16:creationId xmlns:a16="http://schemas.microsoft.com/office/drawing/2014/main" id="{BE3ED6BB-2564-1C96-75AF-A18393496ABD}"/>
                </a:ext>
              </a:extLst>
            </p:cNvPr>
            <p:cNvSpPr/>
            <p:nvPr/>
          </p:nvSpPr>
          <p:spPr>
            <a:xfrm rot="21407175">
              <a:off x="5875909" y="2950280"/>
              <a:ext cx="100800" cy="396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23" name="Ovale 122">
              <a:extLst>
                <a:ext uri="{FF2B5EF4-FFF2-40B4-BE49-F238E27FC236}">
                  <a16:creationId xmlns:a16="http://schemas.microsoft.com/office/drawing/2014/main" id="{81546B47-76FF-FF66-4D0C-7C4CFD2C1CA3}"/>
                </a:ext>
              </a:extLst>
            </p:cNvPr>
            <p:cNvSpPr/>
            <p:nvPr/>
          </p:nvSpPr>
          <p:spPr>
            <a:xfrm rot="21407175">
              <a:off x="6070089" y="2890771"/>
              <a:ext cx="100800" cy="396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grpSp>
          <p:nvGrpSpPr>
            <p:cNvPr id="11281" name="Gruppo 11280">
              <a:extLst>
                <a:ext uri="{FF2B5EF4-FFF2-40B4-BE49-F238E27FC236}">
                  <a16:creationId xmlns:a16="http://schemas.microsoft.com/office/drawing/2014/main" id="{84A720E7-0929-1015-BB02-15B9D4CF54F0}"/>
                </a:ext>
              </a:extLst>
            </p:cNvPr>
            <p:cNvGrpSpPr/>
            <p:nvPr/>
          </p:nvGrpSpPr>
          <p:grpSpPr>
            <a:xfrm>
              <a:off x="5540501" y="3006334"/>
              <a:ext cx="1078396" cy="833199"/>
              <a:chOff x="5540501" y="3006334"/>
              <a:chExt cx="1078396" cy="833199"/>
            </a:xfrm>
          </p:grpSpPr>
          <p:sp>
            <p:nvSpPr>
              <p:cNvPr id="124" name="Ovale 123">
                <a:extLst>
                  <a:ext uri="{FF2B5EF4-FFF2-40B4-BE49-F238E27FC236}">
                    <a16:creationId xmlns:a16="http://schemas.microsoft.com/office/drawing/2014/main" id="{FA1F9795-2928-40F5-B216-52205BBB7AFC}"/>
                  </a:ext>
                </a:extLst>
              </p:cNvPr>
              <p:cNvSpPr/>
              <p:nvPr/>
            </p:nvSpPr>
            <p:spPr>
              <a:xfrm rot="21407175">
                <a:off x="5540501" y="3204267"/>
                <a:ext cx="100800" cy="39600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25" name="Ovale 124">
                <a:extLst>
                  <a:ext uri="{FF2B5EF4-FFF2-40B4-BE49-F238E27FC236}">
                    <a16:creationId xmlns:a16="http://schemas.microsoft.com/office/drawing/2014/main" id="{CF8E341B-1702-D83C-1169-6AED99C74DF4}"/>
                  </a:ext>
                </a:extLst>
              </p:cNvPr>
              <p:cNvSpPr/>
              <p:nvPr/>
            </p:nvSpPr>
            <p:spPr>
              <a:xfrm rot="21407175">
                <a:off x="5748141" y="3139684"/>
                <a:ext cx="100800" cy="39600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26" name="Ovale 125">
                <a:extLst>
                  <a:ext uri="{FF2B5EF4-FFF2-40B4-BE49-F238E27FC236}">
                    <a16:creationId xmlns:a16="http://schemas.microsoft.com/office/drawing/2014/main" id="{8D2A34CF-60B1-D72D-1B10-62900C77FC06}"/>
                  </a:ext>
                </a:extLst>
              </p:cNvPr>
              <p:cNvSpPr/>
              <p:nvPr/>
            </p:nvSpPr>
            <p:spPr>
              <a:xfrm rot="21407175">
                <a:off x="5954011" y="3071558"/>
                <a:ext cx="100800" cy="39600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27" name="Ovale 126">
                <a:extLst>
                  <a:ext uri="{FF2B5EF4-FFF2-40B4-BE49-F238E27FC236}">
                    <a16:creationId xmlns:a16="http://schemas.microsoft.com/office/drawing/2014/main" id="{DD89F5FF-725B-C30A-D497-C03A1C09DCAC}"/>
                  </a:ext>
                </a:extLst>
              </p:cNvPr>
              <p:cNvSpPr/>
              <p:nvPr/>
            </p:nvSpPr>
            <p:spPr>
              <a:xfrm rot="21407175">
                <a:off x="6152001" y="3006334"/>
                <a:ext cx="100800" cy="39600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264" name="Ovale 11263">
                <a:extLst>
                  <a:ext uri="{FF2B5EF4-FFF2-40B4-BE49-F238E27FC236}">
                    <a16:creationId xmlns:a16="http://schemas.microsoft.com/office/drawing/2014/main" id="{33D86A76-AA06-7795-4159-A96014AF55C5}"/>
                  </a:ext>
                </a:extLst>
              </p:cNvPr>
              <p:cNvSpPr/>
              <p:nvPr/>
            </p:nvSpPr>
            <p:spPr>
              <a:xfrm rot="21407175">
                <a:off x="5610704" y="3339755"/>
                <a:ext cx="100800" cy="39600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265" name="Ovale 11264">
                <a:extLst>
                  <a:ext uri="{FF2B5EF4-FFF2-40B4-BE49-F238E27FC236}">
                    <a16:creationId xmlns:a16="http://schemas.microsoft.com/office/drawing/2014/main" id="{41246C9F-FDEC-5E46-6659-EE45F069C04B}"/>
                  </a:ext>
                </a:extLst>
              </p:cNvPr>
              <p:cNvSpPr/>
              <p:nvPr/>
            </p:nvSpPr>
            <p:spPr>
              <a:xfrm rot="21407175">
                <a:off x="5822154" y="3269457"/>
                <a:ext cx="100800" cy="39600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267" name="Ovale 11266">
                <a:extLst>
                  <a:ext uri="{FF2B5EF4-FFF2-40B4-BE49-F238E27FC236}">
                    <a16:creationId xmlns:a16="http://schemas.microsoft.com/office/drawing/2014/main" id="{F1A91345-574A-8A2F-6E1F-6A0053474906}"/>
                  </a:ext>
                </a:extLst>
              </p:cNvPr>
              <p:cNvSpPr/>
              <p:nvPr/>
            </p:nvSpPr>
            <p:spPr>
              <a:xfrm rot="21407175">
                <a:off x="6031677" y="3200456"/>
                <a:ext cx="100800" cy="39600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268" name="Ovale 11267">
                <a:extLst>
                  <a:ext uri="{FF2B5EF4-FFF2-40B4-BE49-F238E27FC236}">
                    <a16:creationId xmlns:a16="http://schemas.microsoft.com/office/drawing/2014/main" id="{7EA67CF8-7AE3-3FD8-8730-7AF45BD8EC3D}"/>
                  </a:ext>
                </a:extLst>
              </p:cNvPr>
              <p:cNvSpPr/>
              <p:nvPr/>
            </p:nvSpPr>
            <p:spPr>
              <a:xfrm rot="21407175">
                <a:off x="6238294" y="3135874"/>
                <a:ext cx="100800" cy="39600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sp>
            <p:nvSpPr>
              <p:cNvPr id="11269" name="Ovale 11268">
                <a:extLst>
                  <a:ext uri="{FF2B5EF4-FFF2-40B4-BE49-F238E27FC236}">
                    <a16:creationId xmlns:a16="http://schemas.microsoft.com/office/drawing/2014/main" id="{5C15E16B-921F-4923-BBE9-CA9A03FD38DD}"/>
                  </a:ext>
                </a:extLst>
              </p:cNvPr>
              <p:cNvSpPr/>
              <p:nvPr/>
            </p:nvSpPr>
            <p:spPr>
              <a:xfrm rot="21407175">
                <a:off x="5683375" y="3489451"/>
                <a:ext cx="100800" cy="39600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270" name="Ovale 11269">
                <a:extLst>
                  <a:ext uri="{FF2B5EF4-FFF2-40B4-BE49-F238E27FC236}">
                    <a16:creationId xmlns:a16="http://schemas.microsoft.com/office/drawing/2014/main" id="{4A9F2EC2-8BB2-514D-5293-C624F6E9CF3B}"/>
                  </a:ext>
                </a:extLst>
              </p:cNvPr>
              <p:cNvSpPr/>
              <p:nvPr/>
            </p:nvSpPr>
            <p:spPr>
              <a:xfrm rot="21407175">
                <a:off x="5907323" y="3411799"/>
                <a:ext cx="100800" cy="39600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271" name="Ovale 11270">
                <a:extLst>
                  <a:ext uri="{FF2B5EF4-FFF2-40B4-BE49-F238E27FC236}">
                    <a16:creationId xmlns:a16="http://schemas.microsoft.com/office/drawing/2014/main" id="{D84A8474-9A6E-3710-DBFF-E8F494702DEF}"/>
                  </a:ext>
                </a:extLst>
              </p:cNvPr>
              <p:cNvSpPr/>
              <p:nvPr/>
            </p:nvSpPr>
            <p:spPr>
              <a:xfrm rot="21407175">
                <a:off x="6116253" y="3336053"/>
                <a:ext cx="100800" cy="39600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272" name="Ovale 11271">
                <a:extLst>
                  <a:ext uri="{FF2B5EF4-FFF2-40B4-BE49-F238E27FC236}">
                    <a16:creationId xmlns:a16="http://schemas.microsoft.com/office/drawing/2014/main" id="{3A131D2B-C38A-67FE-49D0-835846ED90B1}"/>
                  </a:ext>
                </a:extLst>
              </p:cNvPr>
              <p:cNvSpPr/>
              <p:nvPr/>
            </p:nvSpPr>
            <p:spPr>
              <a:xfrm rot="21407175">
                <a:off x="6325673" y="3265114"/>
                <a:ext cx="100800" cy="39600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273" name="Ovale 11272">
                <a:extLst>
                  <a:ext uri="{FF2B5EF4-FFF2-40B4-BE49-F238E27FC236}">
                    <a16:creationId xmlns:a16="http://schemas.microsoft.com/office/drawing/2014/main" id="{47DCFF13-A5F1-AFD8-E1B6-FA388939BA0B}"/>
                  </a:ext>
                </a:extLst>
              </p:cNvPr>
              <p:cNvSpPr/>
              <p:nvPr/>
            </p:nvSpPr>
            <p:spPr>
              <a:xfrm rot="21407175">
                <a:off x="5766913" y="3643724"/>
                <a:ext cx="100800" cy="39600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274" name="Ovale 11273">
                <a:extLst>
                  <a:ext uri="{FF2B5EF4-FFF2-40B4-BE49-F238E27FC236}">
                    <a16:creationId xmlns:a16="http://schemas.microsoft.com/office/drawing/2014/main" id="{38828C88-9594-9C0E-0063-1ED1AEAEF316}"/>
                  </a:ext>
                </a:extLst>
              </p:cNvPr>
              <p:cNvSpPr/>
              <p:nvPr/>
            </p:nvSpPr>
            <p:spPr>
              <a:xfrm rot="21407175">
                <a:off x="5993922" y="3560357"/>
                <a:ext cx="100800" cy="39600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275" name="Ovale 11274">
                <a:extLst>
                  <a:ext uri="{FF2B5EF4-FFF2-40B4-BE49-F238E27FC236}">
                    <a16:creationId xmlns:a16="http://schemas.microsoft.com/office/drawing/2014/main" id="{19F19EAF-7075-02BE-4E25-BB33D777F32B}"/>
                  </a:ext>
                </a:extLst>
              </p:cNvPr>
              <p:cNvSpPr/>
              <p:nvPr/>
            </p:nvSpPr>
            <p:spPr>
              <a:xfrm rot="21407175">
                <a:off x="6207254" y="3484001"/>
                <a:ext cx="100800" cy="39600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276" name="Ovale 11275">
                <a:extLst>
                  <a:ext uri="{FF2B5EF4-FFF2-40B4-BE49-F238E27FC236}">
                    <a16:creationId xmlns:a16="http://schemas.microsoft.com/office/drawing/2014/main" id="{939B776F-0DC4-3E9D-D030-8EA2850BF282}"/>
                  </a:ext>
                </a:extLst>
              </p:cNvPr>
              <p:cNvSpPr/>
              <p:nvPr/>
            </p:nvSpPr>
            <p:spPr>
              <a:xfrm rot="21407175">
                <a:off x="6417106" y="3404875"/>
                <a:ext cx="100800" cy="39600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sp>
            <p:nvSpPr>
              <p:cNvPr id="11277" name="Ovale 11276">
                <a:extLst>
                  <a:ext uri="{FF2B5EF4-FFF2-40B4-BE49-F238E27FC236}">
                    <a16:creationId xmlns:a16="http://schemas.microsoft.com/office/drawing/2014/main" id="{E3A2E780-0D40-A799-6A76-20322F34A4CB}"/>
                  </a:ext>
                </a:extLst>
              </p:cNvPr>
              <p:cNvSpPr/>
              <p:nvPr/>
            </p:nvSpPr>
            <p:spPr>
              <a:xfrm rot="21407175">
                <a:off x="5854569" y="3799933"/>
                <a:ext cx="100800" cy="39600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278" name="Ovale 11277">
                <a:extLst>
                  <a:ext uri="{FF2B5EF4-FFF2-40B4-BE49-F238E27FC236}">
                    <a16:creationId xmlns:a16="http://schemas.microsoft.com/office/drawing/2014/main" id="{6A7A3CB0-4CE4-2C39-9B99-0CE38048DF59}"/>
                  </a:ext>
                </a:extLst>
              </p:cNvPr>
              <p:cNvSpPr/>
              <p:nvPr/>
            </p:nvSpPr>
            <p:spPr>
              <a:xfrm rot="21407175">
                <a:off x="6083483" y="3722281"/>
                <a:ext cx="100800" cy="39600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sp>
            <p:nvSpPr>
              <p:cNvPr id="11279" name="Ovale 11278">
                <a:extLst>
                  <a:ext uri="{FF2B5EF4-FFF2-40B4-BE49-F238E27FC236}">
                    <a16:creationId xmlns:a16="http://schemas.microsoft.com/office/drawing/2014/main" id="{7F22B69D-518E-E5C8-D1C0-11BDC5F95442}"/>
                  </a:ext>
                </a:extLst>
              </p:cNvPr>
              <p:cNvSpPr/>
              <p:nvPr/>
            </p:nvSpPr>
            <p:spPr>
              <a:xfrm rot="21407175">
                <a:off x="6302530" y="3636400"/>
                <a:ext cx="100800" cy="39600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280" name="Ovale 11279">
                <a:extLst>
                  <a:ext uri="{FF2B5EF4-FFF2-40B4-BE49-F238E27FC236}">
                    <a16:creationId xmlns:a16="http://schemas.microsoft.com/office/drawing/2014/main" id="{F42548F0-B7B9-D286-2707-11003BA3CEE9}"/>
                  </a:ext>
                </a:extLst>
              </p:cNvPr>
              <p:cNvSpPr/>
              <p:nvPr/>
            </p:nvSpPr>
            <p:spPr>
              <a:xfrm rot="21407175">
                <a:off x="6518097" y="3555369"/>
                <a:ext cx="100800" cy="39600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</p:grpSp>
      </p:grpSp>
      <p:pic>
        <p:nvPicPr>
          <p:cNvPr id="11285" name="Immagine 11284">
            <a:extLst>
              <a:ext uri="{FF2B5EF4-FFF2-40B4-BE49-F238E27FC236}">
                <a16:creationId xmlns:a16="http://schemas.microsoft.com/office/drawing/2014/main" id="{256F4D55-C3E7-4226-E815-16B5CDBC2DB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731" b="95415" l="8054" r="89933">
                        <a14:foregroundMark x1="47651" y1="9169" x2="58389" y2="10602"/>
                        <a14:foregroundMark x1="44966" y1="6017" x2="44966" y2="6017"/>
                        <a14:foregroundMark x1="8054" y1="22923" x2="8054" y2="22923"/>
                        <a14:foregroundMark x1="88591" y1="22350" x2="88591" y2="22350"/>
                        <a14:foregroundMark x1="55034" y1="92837" x2="55034" y2="92837"/>
                        <a14:foregroundMark x1="48993" y1="95415" x2="48993" y2="95415"/>
                        <a14:foregroundMark x1="87248" y1="31805" x2="87248" y2="31805"/>
                        <a14:foregroundMark x1="87248" y1="39828" x2="87248" y2="39828"/>
                        <a14:foregroundMark x1="83221" y1="29799" x2="85906" y2="49857"/>
                        <a14:foregroundMark x1="88591" y1="55014" x2="88591" y2="55014"/>
                        <a14:foregroundMark x1="89262" y1="53582" x2="89262" y2="53582"/>
                        <a14:foregroundMark x1="89262" y1="50430" x2="89262" y2="50430"/>
                        <a14:foregroundMark x1="89262" y1="48138" x2="89262" y2="48138"/>
                        <a14:foregroundMark x1="87248" y1="43553" x2="87248" y2="43553"/>
                        <a14:foregroundMark x1="87248" y1="42407" x2="87248" y2="42407"/>
                        <a14:foregroundMark x1="87248" y1="38682" x2="87248" y2="38682"/>
                        <a14:foregroundMark x1="87248" y1="35530" x2="87248" y2="35530"/>
                        <a14:foregroundMark x1="87248" y1="34384" x2="87248" y2="34384"/>
                        <a14:foregroundMark x1="87248" y1="32378" x2="87248" y2="32378"/>
                        <a14:foregroundMark x1="87248" y1="30372" x2="87248" y2="30372"/>
                        <a14:foregroundMark x1="87248" y1="28653" x2="87248" y2="28653"/>
                        <a14:foregroundMark x1="88591" y1="32378" x2="88591" y2="32378"/>
                        <a14:foregroundMark x1="88591" y1="36103" x2="88591" y2="36103"/>
                        <a14:foregroundMark x1="88591" y1="38682" x2="88591" y2="38682"/>
                        <a14:foregroundMark x1="87248" y1="41261" x2="87248" y2="41261"/>
                        <a14:foregroundMark x1="87248" y1="44699" x2="87248" y2="44699"/>
                        <a14:foregroundMark x1="87248" y1="44986" x2="87248" y2="44986"/>
                        <a14:foregroundMark x1="87248" y1="46705" x2="87248" y2="46705"/>
                        <a14:foregroundMark x1="87248" y1="47851" x2="87248" y2="47851"/>
                        <a14:foregroundMark x1="87248" y1="48711" x2="87248" y2="48711"/>
                        <a14:foregroundMark x1="88591" y1="51576" x2="88591" y2="51576"/>
                        <a14:foregroundMark x1="85906" y1="46132" x2="85906" y2="46132"/>
                        <a14:foregroundMark x1="88591" y1="47278" x2="88591" y2="47278"/>
                        <a14:foregroundMark x1="87248" y1="45559" x2="87248" y2="45559"/>
                        <a14:foregroundMark x1="87248" y1="44986" x2="87248" y2="44986"/>
                        <a14:foregroundMark x1="87248" y1="44126" x2="87248" y2="44126"/>
                        <a14:foregroundMark x1="87248" y1="42407" x2="87248" y2="42407"/>
                        <a14:foregroundMark x1="87248" y1="41261" x2="87248" y2="41261"/>
                        <a14:foregroundMark x1="87248" y1="40401" x2="87248" y2="40401"/>
                        <a14:foregroundMark x1="87248" y1="39828" x2="87248" y2="39828"/>
                        <a14:foregroundMark x1="87248" y1="39828" x2="87248" y2="39828"/>
                        <a14:foregroundMark x1="87248" y1="39255" x2="87248" y2="39255"/>
                        <a14:foregroundMark x1="87248" y1="40401" x2="87248" y2="40401"/>
                        <a14:foregroundMark x1="87248" y1="41261" x2="87248" y2="41261"/>
                        <a14:foregroundMark x1="87248" y1="42407" x2="87248" y2="42407"/>
                        <a14:foregroundMark x1="87248" y1="44126" x2="87248" y2="44126"/>
                        <a14:foregroundMark x1="87248" y1="45559" x2="87248" y2="45559"/>
                        <a14:foregroundMark x1="87248" y1="46132" x2="87248" y2="46132"/>
                        <a14:foregroundMark x1="87248" y1="47278" x2="87248" y2="4727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98804" y="2066542"/>
            <a:ext cx="153696" cy="360000"/>
          </a:xfrm>
          <a:prstGeom prst="rect">
            <a:avLst/>
          </a:prstGeom>
        </p:spPr>
      </p:pic>
      <p:sp>
        <p:nvSpPr>
          <p:cNvPr id="11286" name="CasellaDiTesto 11285">
            <a:extLst>
              <a:ext uri="{FF2B5EF4-FFF2-40B4-BE49-F238E27FC236}">
                <a16:creationId xmlns:a16="http://schemas.microsoft.com/office/drawing/2014/main" id="{6FF336F1-8296-C884-8BDA-F03EBEDD3D9F}"/>
              </a:ext>
            </a:extLst>
          </p:cNvPr>
          <p:cNvSpPr txBox="1"/>
          <p:nvPr/>
        </p:nvSpPr>
        <p:spPr>
          <a:xfrm>
            <a:off x="4722257" y="1823030"/>
            <a:ext cx="73688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100" i="1" dirty="0" err="1"/>
              <a:t>assay</a:t>
            </a:r>
            <a:r>
              <a:rPr lang="it-IT" sz="1100" i="1" dirty="0"/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100" i="1" dirty="0"/>
              <a:t>#1</a:t>
            </a:r>
          </a:p>
        </p:txBody>
      </p:sp>
      <p:sp>
        <p:nvSpPr>
          <p:cNvPr id="11293" name="Ovale 11292">
            <a:extLst>
              <a:ext uri="{FF2B5EF4-FFF2-40B4-BE49-F238E27FC236}">
                <a16:creationId xmlns:a16="http://schemas.microsoft.com/office/drawing/2014/main" id="{8F666085-C411-1C17-28D4-453A098A5CC1}"/>
              </a:ext>
            </a:extLst>
          </p:cNvPr>
          <p:cNvSpPr/>
          <p:nvPr/>
        </p:nvSpPr>
        <p:spPr>
          <a:xfrm rot="21407175">
            <a:off x="5085225" y="2918979"/>
            <a:ext cx="100800" cy="396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294" name="Ovale 11293">
            <a:extLst>
              <a:ext uri="{FF2B5EF4-FFF2-40B4-BE49-F238E27FC236}">
                <a16:creationId xmlns:a16="http://schemas.microsoft.com/office/drawing/2014/main" id="{31ED7CF4-D02F-0AE3-ADE7-69801F50B743}"/>
              </a:ext>
            </a:extLst>
          </p:cNvPr>
          <p:cNvSpPr/>
          <p:nvPr/>
        </p:nvSpPr>
        <p:spPr>
          <a:xfrm rot="21407175">
            <a:off x="5148087" y="3039182"/>
            <a:ext cx="100800" cy="396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1301" name="Gruppo 11300">
            <a:extLst>
              <a:ext uri="{FF2B5EF4-FFF2-40B4-BE49-F238E27FC236}">
                <a16:creationId xmlns:a16="http://schemas.microsoft.com/office/drawing/2014/main" id="{661C984E-6127-F3E6-7A39-754576E53303}"/>
              </a:ext>
            </a:extLst>
          </p:cNvPr>
          <p:cNvGrpSpPr/>
          <p:nvPr/>
        </p:nvGrpSpPr>
        <p:grpSpPr>
          <a:xfrm>
            <a:off x="5219206" y="3166174"/>
            <a:ext cx="482174" cy="764245"/>
            <a:chOff x="5471978" y="3074734"/>
            <a:chExt cx="482174" cy="764245"/>
          </a:xfrm>
        </p:grpSpPr>
        <p:sp>
          <p:nvSpPr>
            <p:cNvPr id="11295" name="Ovale 11294">
              <a:extLst>
                <a:ext uri="{FF2B5EF4-FFF2-40B4-BE49-F238E27FC236}">
                  <a16:creationId xmlns:a16="http://schemas.microsoft.com/office/drawing/2014/main" id="{F802E6D7-C8B5-4A54-C81B-E90D455D3912}"/>
                </a:ext>
              </a:extLst>
            </p:cNvPr>
            <p:cNvSpPr/>
            <p:nvPr/>
          </p:nvSpPr>
          <p:spPr>
            <a:xfrm rot="21407175">
              <a:off x="5471978" y="3074734"/>
              <a:ext cx="100800" cy="3960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296" name="Ovale 11295">
              <a:extLst>
                <a:ext uri="{FF2B5EF4-FFF2-40B4-BE49-F238E27FC236}">
                  <a16:creationId xmlns:a16="http://schemas.microsoft.com/office/drawing/2014/main" id="{ADA117B3-B7DC-7CFF-CFA6-9770A5AC0315}"/>
                </a:ext>
              </a:extLst>
            </p:cNvPr>
            <p:cNvSpPr/>
            <p:nvPr/>
          </p:nvSpPr>
          <p:spPr>
            <a:xfrm rot="21407175">
              <a:off x="5542578" y="3204268"/>
              <a:ext cx="100800" cy="3960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297" name="Ovale 11296">
              <a:extLst>
                <a:ext uri="{FF2B5EF4-FFF2-40B4-BE49-F238E27FC236}">
                  <a16:creationId xmlns:a16="http://schemas.microsoft.com/office/drawing/2014/main" id="{C6799512-8E28-ED50-B51B-C22D549D2648}"/>
                </a:ext>
              </a:extLst>
            </p:cNvPr>
            <p:cNvSpPr/>
            <p:nvPr/>
          </p:nvSpPr>
          <p:spPr>
            <a:xfrm rot="21407175">
              <a:off x="5611272" y="3338447"/>
              <a:ext cx="100800" cy="3960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298" name="Ovale 11297">
              <a:extLst>
                <a:ext uri="{FF2B5EF4-FFF2-40B4-BE49-F238E27FC236}">
                  <a16:creationId xmlns:a16="http://schemas.microsoft.com/office/drawing/2014/main" id="{68201EAF-BE1C-C651-8551-9BD4BEE3C172}"/>
                </a:ext>
              </a:extLst>
            </p:cNvPr>
            <p:cNvSpPr/>
            <p:nvPr/>
          </p:nvSpPr>
          <p:spPr>
            <a:xfrm rot="21407175">
              <a:off x="5683096" y="3488931"/>
              <a:ext cx="100800" cy="3960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299" name="Ovale 11298">
              <a:extLst>
                <a:ext uri="{FF2B5EF4-FFF2-40B4-BE49-F238E27FC236}">
                  <a16:creationId xmlns:a16="http://schemas.microsoft.com/office/drawing/2014/main" id="{85190A54-E2CF-F10F-3FD1-DB946EA389CB}"/>
                </a:ext>
              </a:extLst>
            </p:cNvPr>
            <p:cNvSpPr/>
            <p:nvPr/>
          </p:nvSpPr>
          <p:spPr>
            <a:xfrm rot="21407175">
              <a:off x="5763755" y="3643723"/>
              <a:ext cx="100800" cy="3960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300" name="Ovale 11299">
              <a:extLst>
                <a:ext uri="{FF2B5EF4-FFF2-40B4-BE49-F238E27FC236}">
                  <a16:creationId xmlns:a16="http://schemas.microsoft.com/office/drawing/2014/main" id="{BEE2EEBA-416A-C03D-A40E-4B0C2472FE88}"/>
                </a:ext>
              </a:extLst>
            </p:cNvPr>
            <p:cNvSpPr/>
            <p:nvPr/>
          </p:nvSpPr>
          <p:spPr>
            <a:xfrm rot="21407175">
              <a:off x="5853352" y="3799379"/>
              <a:ext cx="100800" cy="3960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1306" name="Gruppo 11305">
            <a:extLst>
              <a:ext uri="{FF2B5EF4-FFF2-40B4-BE49-F238E27FC236}">
                <a16:creationId xmlns:a16="http://schemas.microsoft.com/office/drawing/2014/main" id="{0534C074-56B0-3BDA-580C-C3EE6A5FCB2B}"/>
              </a:ext>
            </a:extLst>
          </p:cNvPr>
          <p:cNvGrpSpPr/>
          <p:nvPr/>
        </p:nvGrpSpPr>
        <p:grpSpPr>
          <a:xfrm>
            <a:off x="4925538" y="1737169"/>
            <a:ext cx="760768" cy="1620933"/>
            <a:chOff x="5178310" y="1645729"/>
            <a:chExt cx="760768" cy="1620933"/>
          </a:xfrm>
        </p:grpSpPr>
        <p:pic>
          <p:nvPicPr>
            <p:cNvPr id="11303" name="Immagine 11302">
              <a:extLst>
                <a:ext uri="{FF2B5EF4-FFF2-40B4-BE49-F238E27FC236}">
                  <a16:creationId xmlns:a16="http://schemas.microsoft.com/office/drawing/2014/main" id="{166B312A-91A0-A2DD-1BB7-C1AA83C250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5622526" y="1921933"/>
              <a:ext cx="153696" cy="360000"/>
            </a:xfrm>
            <a:prstGeom prst="rect">
              <a:avLst/>
            </a:prstGeom>
          </p:spPr>
        </p:pic>
        <p:sp>
          <p:nvSpPr>
            <p:cNvPr id="11304" name="CasellaDiTesto 11303">
              <a:extLst>
                <a:ext uri="{FF2B5EF4-FFF2-40B4-BE49-F238E27FC236}">
                  <a16:creationId xmlns:a16="http://schemas.microsoft.com/office/drawing/2014/main" id="{126DEC6C-E086-80E9-BBE1-9BFB27EE1EE6}"/>
                </a:ext>
              </a:extLst>
            </p:cNvPr>
            <p:cNvSpPr txBox="1"/>
            <p:nvPr/>
          </p:nvSpPr>
          <p:spPr>
            <a:xfrm>
              <a:off x="5178310" y="1645729"/>
              <a:ext cx="736889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1100" i="1" dirty="0" err="1"/>
                <a:t>assay</a:t>
              </a:r>
              <a:r>
                <a:rPr lang="it-IT" sz="1100" i="1" dirty="0"/>
                <a:t> 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1100" i="1" dirty="0"/>
                <a:t>#2</a:t>
              </a:r>
            </a:p>
          </p:txBody>
        </p:sp>
        <p:sp>
          <p:nvSpPr>
            <p:cNvPr id="11305" name="Arco 11304">
              <a:extLst>
                <a:ext uri="{FF2B5EF4-FFF2-40B4-BE49-F238E27FC236}">
                  <a16:creationId xmlns:a16="http://schemas.microsoft.com/office/drawing/2014/main" id="{86DB44DC-40F4-924F-7752-9AC52DF845EB}"/>
                </a:ext>
              </a:extLst>
            </p:cNvPr>
            <p:cNvSpPr/>
            <p:nvPr/>
          </p:nvSpPr>
          <p:spPr>
            <a:xfrm flipH="1">
              <a:off x="5560516" y="2222925"/>
              <a:ext cx="378562" cy="1043737"/>
            </a:xfrm>
            <a:prstGeom prst="arc">
              <a:avLst>
                <a:gd name="adj1" fmla="val 16961643"/>
                <a:gd name="adj2" fmla="val 20594129"/>
              </a:avLst>
            </a:prstGeom>
            <a:ln>
              <a:solidFill>
                <a:srgbClr val="8B1513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grpSp>
        <p:nvGrpSpPr>
          <p:cNvPr id="11311" name="Gruppo 11310">
            <a:extLst>
              <a:ext uri="{FF2B5EF4-FFF2-40B4-BE49-F238E27FC236}">
                <a16:creationId xmlns:a16="http://schemas.microsoft.com/office/drawing/2014/main" id="{0E5BE0D7-670C-4680-9CD0-7AA04D4AA1F7}"/>
              </a:ext>
            </a:extLst>
          </p:cNvPr>
          <p:cNvGrpSpPr/>
          <p:nvPr/>
        </p:nvGrpSpPr>
        <p:grpSpPr>
          <a:xfrm>
            <a:off x="5247527" y="1578097"/>
            <a:ext cx="736889" cy="1728111"/>
            <a:chOff x="5500299" y="1486657"/>
            <a:chExt cx="736889" cy="1728111"/>
          </a:xfrm>
        </p:grpSpPr>
        <p:pic>
          <p:nvPicPr>
            <p:cNvPr id="11308" name="Immagine 11307">
              <a:extLst>
                <a:ext uri="{FF2B5EF4-FFF2-40B4-BE49-F238E27FC236}">
                  <a16:creationId xmlns:a16="http://schemas.microsoft.com/office/drawing/2014/main" id="{0F756571-2CF1-EAB2-78C9-CF959A30856D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5809065" y="1879909"/>
              <a:ext cx="147130" cy="360000"/>
            </a:xfrm>
            <a:prstGeom prst="rect">
              <a:avLst/>
            </a:prstGeom>
          </p:spPr>
        </p:pic>
        <p:sp>
          <p:nvSpPr>
            <p:cNvPr id="11309" name="Arco 11308">
              <a:extLst>
                <a:ext uri="{FF2B5EF4-FFF2-40B4-BE49-F238E27FC236}">
                  <a16:creationId xmlns:a16="http://schemas.microsoft.com/office/drawing/2014/main" id="{6312F415-48A4-992B-3A94-3787C32B8357}"/>
                </a:ext>
              </a:extLst>
            </p:cNvPr>
            <p:cNvSpPr/>
            <p:nvPr/>
          </p:nvSpPr>
          <p:spPr>
            <a:xfrm flipH="1">
              <a:off x="5751070" y="2171031"/>
              <a:ext cx="378562" cy="1043737"/>
            </a:xfrm>
            <a:prstGeom prst="arc">
              <a:avLst>
                <a:gd name="adj1" fmla="val 16961643"/>
                <a:gd name="adj2" fmla="val 20594129"/>
              </a:avLst>
            </a:prstGeom>
            <a:ln>
              <a:solidFill>
                <a:srgbClr val="8B1513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310" name="CasellaDiTesto 11309">
              <a:extLst>
                <a:ext uri="{FF2B5EF4-FFF2-40B4-BE49-F238E27FC236}">
                  <a16:creationId xmlns:a16="http://schemas.microsoft.com/office/drawing/2014/main" id="{CEE4BFBE-D881-E71D-9218-055D6AE9AF0F}"/>
                </a:ext>
              </a:extLst>
            </p:cNvPr>
            <p:cNvSpPr txBox="1"/>
            <p:nvPr/>
          </p:nvSpPr>
          <p:spPr>
            <a:xfrm>
              <a:off x="5500299" y="1486657"/>
              <a:ext cx="736889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1100" i="1" dirty="0" err="1"/>
                <a:t>assay</a:t>
              </a:r>
              <a:r>
                <a:rPr lang="it-IT" sz="1100" i="1" dirty="0"/>
                <a:t> 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1100" i="1" dirty="0"/>
                <a:t>#3</a:t>
              </a:r>
            </a:p>
          </p:txBody>
        </p:sp>
      </p:grpSp>
      <p:grpSp>
        <p:nvGrpSpPr>
          <p:cNvPr id="11316" name="Gruppo 11315">
            <a:extLst>
              <a:ext uri="{FF2B5EF4-FFF2-40B4-BE49-F238E27FC236}">
                <a16:creationId xmlns:a16="http://schemas.microsoft.com/office/drawing/2014/main" id="{6AC1213C-EB54-76BA-4010-F4240DCB5BDD}"/>
              </a:ext>
            </a:extLst>
          </p:cNvPr>
          <p:cNvGrpSpPr/>
          <p:nvPr/>
        </p:nvGrpSpPr>
        <p:grpSpPr>
          <a:xfrm>
            <a:off x="5638574" y="1697038"/>
            <a:ext cx="736889" cy="1553715"/>
            <a:chOff x="5891346" y="1605598"/>
            <a:chExt cx="736889" cy="1553715"/>
          </a:xfrm>
        </p:grpSpPr>
        <p:pic>
          <p:nvPicPr>
            <p:cNvPr id="11313" name="Immagine 11312">
              <a:extLst>
                <a:ext uri="{FF2B5EF4-FFF2-40B4-BE49-F238E27FC236}">
                  <a16:creationId xmlns:a16="http://schemas.microsoft.com/office/drawing/2014/main" id="{D516AAD7-501F-A819-3BB2-4A10ABBB2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5991077" y="1828087"/>
              <a:ext cx="153988" cy="360000"/>
            </a:xfrm>
            <a:prstGeom prst="rect">
              <a:avLst/>
            </a:prstGeom>
          </p:spPr>
        </p:pic>
        <p:sp>
          <p:nvSpPr>
            <p:cNvPr id="11314" name="Arco 11313">
              <a:extLst>
                <a:ext uri="{FF2B5EF4-FFF2-40B4-BE49-F238E27FC236}">
                  <a16:creationId xmlns:a16="http://schemas.microsoft.com/office/drawing/2014/main" id="{21FFE2CC-9747-0963-6472-450EE5F8352C}"/>
                </a:ext>
              </a:extLst>
            </p:cNvPr>
            <p:cNvSpPr/>
            <p:nvPr/>
          </p:nvSpPr>
          <p:spPr>
            <a:xfrm flipH="1">
              <a:off x="5937007" y="2115576"/>
              <a:ext cx="378562" cy="1043737"/>
            </a:xfrm>
            <a:prstGeom prst="arc">
              <a:avLst>
                <a:gd name="adj1" fmla="val 16961643"/>
                <a:gd name="adj2" fmla="val 20594129"/>
              </a:avLst>
            </a:prstGeom>
            <a:ln>
              <a:solidFill>
                <a:srgbClr val="8B1513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315" name="CasellaDiTesto 11314">
              <a:extLst>
                <a:ext uri="{FF2B5EF4-FFF2-40B4-BE49-F238E27FC236}">
                  <a16:creationId xmlns:a16="http://schemas.microsoft.com/office/drawing/2014/main" id="{733A5633-9769-32EA-5E29-29E4C40F01E9}"/>
                </a:ext>
              </a:extLst>
            </p:cNvPr>
            <p:cNvSpPr txBox="1"/>
            <p:nvPr/>
          </p:nvSpPr>
          <p:spPr>
            <a:xfrm>
              <a:off x="5891346" y="1605598"/>
              <a:ext cx="736889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1100" i="1" dirty="0" err="1"/>
                <a:t>assay</a:t>
              </a:r>
              <a:r>
                <a:rPr lang="it-IT" sz="1100" i="1" dirty="0"/>
                <a:t> 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1100" i="1" dirty="0"/>
                <a:t>#4</a:t>
              </a:r>
            </a:p>
          </p:txBody>
        </p:sp>
      </p:grpSp>
      <p:grpSp>
        <p:nvGrpSpPr>
          <p:cNvPr id="11325" name="Gruppo 11324">
            <a:extLst>
              <a:ext uri="{FF2B5EF4-FFF2-40B4-BE49-F238E27FC236}">
                <a16:creationId xmlns:a16="http://schemas.microsoft.com/office/drawing/2014/main" id="{E195E533-6F63-C767-C7F1-4CC19B808F7F}"/>
              </a:ext>
            </a:extLst>
          </p:cNvPr>
          <p:cNvGrpSpPr/>
          <p:nvPr/>
        </p:nvGrpSpPr>
        <p:grpSpPr>
          <a:xfrm>
            <a:off x="5285950" y="2866459"/>
            <a:ext cx="645561" cy="986515"/>
            <a:chOff x="5538722" y="2775019"/>
            <a:chExt cx="645561" cy="986515"/>
          </a:xfrm>
        </p:grpSpPr>
        <p:sp>
          <p:nvSpPr>
            <p:cNvPr id="11317" name="Ovale 11316">
              <a:extLst>
                <a:ext uri="{FF2B5EF4-FFF2-40B4-BE49-F238E27FC236}">
                  <a16:creationId xmlns:a16="http://schemas.microsoft.com/office/drawing/2014/main" id="{7B9F3BA3-BB7A-661E-32DF-E3F93D67FD56}"/>
                </a:ext>
              </a:extLst>
            </p:cNvPr>
            <p:cNvSpPr/>
            <p:nvPr/>
          </p:nvSpPr>
          <p:spPr>
            <a:xfrm rot="21407175">
              <a:off x="5538722" y="2775019"/>
              <a:ext cx="100800" cy="39600"/>
            </a:xfrm>
            <a:prstGeom prst="ellipse">
              <a:avLst/>
            </a:prstGeom>
            <a:solidFill>
              <a:srgbClr val="44953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318" name="Ovale 11317">
              <a:extLst>
                <a:ext uri="{FF2B5EF4-FFF2-40B4-BE49-F238E27FC236}">
                  <a16:creationId xmlns:a16="http://schemas.microsoft.com/office/drawing/2014/main" id="{E1544AF5-87C0-3572-EA08-52753AA78C3A}"/>
                </a:ext>
              </a:extLst>
            </p:cNvPr>
            <p:cNvSpPr/>
            <p:nvPr/>
          </p:nvSpPr>
          <p:spPr>
            <a:xfrm rot="21407175">
              <a:off x="5606870" y="2892676"/>
              <a:ext cx="100800" cy="39600"/>
            </a:xfrm>
            <a:prstGeom prst="ellipse">
              <a:avLst/>
            </a:prstGeom>
            <a:solidFill>
              <a:srgbClr val="44953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319" name="Ovale 11318">
              <a:extLst>
                <a:ext uri="{FF2B5EF4-FFF2-40B4-BE49-F238E27FC236}">
                  <a16:creationId xmlns:a16="http://schemas.microsoft.com/office/drawing/2014/main" id="{0FFAE2DC-BEBD-4B8F-96FF-0D71F98E19DA}"/>
                </a:ext>
              </a:extLst>
            </p:cNvPr>
            <p:cNvSpPr/>
            <p:nvPr/>
          </p:nvSpPr>
          <p:spPr>
            <a:xfrm rot="21407175">
              <a:off x="5677103" y="3012500"/>
              <a:ext cx="100800" cy="39600"/>
            </a:xfrm>
            <a:prstGeom prst="ellipse">
              <a:avLst/>
            </a:prstGeom>
            <a:solidFill>
              <a:srgbClr val="44953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320" name="Ovale 11319">
              <a:extLst>
                <a:ext uri="{FF2B5EF4-FFF2-40B4-BE49-F238E27FC236}">
                  <a16:creationId xmlns:a16="http://schemas.microsoft.com/office/drawing/2014/main" id="{DCAA8A3C-E761-7CCB-6C7D-88288213D1E5}"/>
                </a:ext>
              </a:extLst>
            </p:cNvPr>
            <p:cNvSpPr/>
            <p:nvPr/>
          </p:nvSpPr>
          <p:spPr>
            <a:xfrm rot="21407175">
              <a:off x="5747765" y="3139684"/>
              <a:ext cx="100800" cy="39600"/>
            </a:xfrm>
            <a:prstGeom prst="ellipse">
              <a:avLst/>
            </a:prstGeom>
            <a:solidFill>
              <a:srgbClr val="44953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321" name="Ovale 11320">
              <a:extLst>
                <a:ext uri="{FF2B5EF4-FFF2-40B4-BE49-F238E27FC236}">
                  <a16:creationId xmlns:a16="http://schemas.microsoft.com/office/drawing/2014/main" id="{C6CC31B3-A3FC-D370-A121-1466265A484C}"/>
                </a:ext>
              </a:extLst>
            </p:cNvPr>
            <p:cNvSpPr/>
            <p:nvPr/>
          </p:nvSpPr>
          <p:spPr>
            <a:xfrm rot="21407175">
              <a:off x="5822154" y="3268961"/>
              <a:ext cx="100800" cy="39600"/>
            </a:xfrm>
            <a:prstGeom prst="ellipse">
              <a:avLst/>
            </a:prstGeom>
            <a:solidFill>
              <a:srgbClr val="44953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322" name="Ovale 11321">
              <a:extLst>
                <a:ext uri="{FF2B5EF4-FFF2-40B4-BE49-F238E27FC236}">
                  <a16:creationId xmlns:a16="http://schemas.microsoft.com/office/drawing/2014/main" id="{CEB43E3B-7D64-D1C4-41B4-963ADF5F6A41}"/>
                </a:ext>
              </a:extLst>
            </p:cNvPr>
            <p:cNvSpPr/>
            <p:nvPr/>
          </p:nvSpPr>
          <p:spPr>
            <a:xfrm rot="21407175">
              <a:off x="5907324" y="3411155"/>
              <a:ext cx="100800" cy="39600"/>
            </a:xfrm>
            <a:prstGeom prst="ellipse">
              <a:avLst/>
            </a:prstGeom>
            <a:solidFill>
              <a:srgbClr val="44953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323" name="Ovale 11322">
              <a:extLst>
                <a:ext uri="{FF2B5EF4-FFF2-40B4-BE49-F238E27FC236}">
                  <a16:creationId xmlns:a16="http://schemas.microsoft.com/office/drawing/2014/main" id="{D1CFF968-DC13-287F-2417-DF80B923FE4D}"/>
                </a:ext>
              </a:extLst>
            </p:cNvPr>
            <p:cNvSpPr/>
            <p:nvPr/>
          </p:nvSpPr>
          <p:spPr>
            <a:xfrm rot="21407175">
              <a:off x="5993921" y="3559309"/>
              <a:ext cx="100800" cy="39600"/>
            </a:xfrm>
            <a:prstGeom prst="ellipse">
              <a:avLst/>
            </a:prstGeom>
            <a:solidFill>
              <a:srgbClr val="44953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324" name="Ovale 11323">
              <a:extLst>
                <a:ext uri="{FF2B5EF4-FFF2-40B4-BE49-F238E27FC236}">
                  <a16:creationId xmlns:a16="http://schemas.microsoft.com/office/drawing/2014/main" id="{A67B08E5-7017-F969-4C1D-801DBEE9805A}"/>
                </a:ext>
              </a:extLst>
            </p:cNvPr>
            <p:cNvSpPr/>
            <p:nvPr/>
          </p:nvSpPr>
          <p:spPr>
            <a:xfrm rot="21407175">
              <a:off x="6083483" y="3721934"/>
              <a:ext cx="100800" cy="39600"/>
            </a:xfrm>
            <a:prstGeom prst="ellipse">
              <a:avLst/>
            </a:prstGeom>
            <a:solidFill>
              <a:srgbClr val="44953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1326" name="Gruppo 11325">
            <a:extLst>
              <a:ext uri="{FF2B5EF4-FFF2-40B4-BE49-F238E27FC236}">
                <a16:creationId xmlns:a16="http://schemas.microsoft.com/office/drawing/2014/main" id="{A4E9E5BB-3BB8-C079-52AE-2749B3FCEA5C}"/>
              </a:ext>
            </a:extLst>
          </p:cNvPr>
          <p:cNvGrpSpPr/>
          <p:nvPr/>
        </p:nvGrpSpPr>
        <p:grpSpPr>
          <a:xfrm>
            <a:off x="5481235" y="2810779"/>
            <a:ext cx="669323" cy="956661"/>
            <a:chOff x="5536817" y="2776924"/>
            <a:chExt cx="669323" cy="956661"/>
          </a:xfrm>
        </p:grpSpPr>
        <p:sp>
          <p:nvSpPr>
            <p:cNvPr id="11327" name="Ovale 11326">
              <a:extLst>
                <a:ext uri="{FF2B5EF4-FFF2-40B4-BE49-F238E27FC236}">
                  <a16:creationId xmlns:a16="http://schemas.microsoft.com/office/drawing/2014/main" id="{F10E341A-983E-538E-B4C3-42B282C7B044}"/>
                </a:ext>
              </a:extLst>
            </p:cNvPr>
            <p:cNvSpPr/>
            <p:nvPr/>
          </p:nvSpPr>
          <p:spPr>
            <a:xfrm rot="21407175">
              <a:off x="5536817" y="2776924"/>
              <a:ext cx="100800" cy="39600"/>
            </a:xfrm>
            <a:prstGeom prst="ellipse">
              <a:avLst/>
            </a:prstGeom>
            <a:solidFill>
              <a:srgbClr val="D8A44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328" name="Ovale 11327">
              <a:extLst>
                <a:ext uri="{FF2B5EF4-FFF2-40B4-BE49-F238E27FC236}">
                  <a16:creationId xmlns:a16="http://schemas.microsoft.com/office/drawing/2014/main" id="{6B6D17F8-5328-CA0C-4B55-5E4E420C9C80}"/>
                </a:ext>
              </a:extLst>
            </p:cNvPr>
            <p:cNvSpPr/>
            <p:nvPr/>
          </p:nvSpPr>
          <p:spPr>
            <a:xfrm rot="21407175">
              <a:off x="5606870" y="2890771"/>
              <a:ext cx="100800" cy="39600"/>
            </a:xfrm>
            <a:prstGeom prst="ellipse">
              <a:avLst/>
            </a:prstGeom>
            <a:solidFill>
              <a:srgbClr val="D8A44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329" name="Ovale 11328">
              <a:extLst>
                <a:ext uri="{FF2B5EF4-FFF2-40B4-BE49-F238E27FC236}">
                  <a16:creationId xmlns:a16="http://schemas.microsoft.com/office/drawing/2014/main" id="{3C47B64F-C46D-ACE0-61AE-924ADE22CEF6}"/>
                </a:ext>
              </a:extLst>
            </p:cNvPr>
            <p:cNvSpPr/>
            <p:nvPr/>
          </p:nvSpPr>
          <p:spPr>
            <a:xfrm rot="21407175">
              <a:off x="5679008" y="3006785"/>
              <a:ext cx="100800" cy="39600"/>
            </a:xfrm>
            <a:prstGeom prst="ellipse">
              <a:avLst/>
            </a:prstGeom>
            <a:solidFill>
              <a:srgbClr val="D8A44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330" name="Ovale 11329">
              <a:extLst>
                <a:ext uri="{FF2B5EF4-FFF2-40B4-BE49-F238E27FC236}">
                  <a16:creationId xmlns:a16="http://schemas.microsoft.com/office/drawing/2014/main" id="{B0F1EC2F-10CA-78A4-267F-9B89A0DC9F82}"/>
                </a:ext>
              </a:extLst>
            </p:cNvPr>
            <p:cNvSpPr/>
            <p:nvPr/>
          </p:nvSpPr>
          <p:spPr>
            <a:xfrm rot="21407175">
              <a:off x="5757290" y="3128254"/>
              <a:ext cx="100800" cy="39600"/>
            </a:xfrm>
            <a:prstGeom prst="ellipse">
              <a:avLst/>
            </a:prstGeom>
            <a:solidFill>
              <a:srgbClr val="D8A44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331" name="Ovale 11330">
              <a:extLst>
                <a:ext uri="{FF2B5EF4-FFF2-40B4-BE49-F238E27FC236}">
                  <a16:creationId xmlns:a16="http://schemas.microsoft.com/office/drawing/2014/main" id="{1B03775D-1F8F-E8FD-9AEB-2D12C02EA71F}"/>
                </a:ext>
              </a:extLst>
            </p:cNvPr>
            <p:cNvSpPr/>
            <p:nvPr/>
          </p:nvSpPr>
          <p:spPr>
            <a:xfrm rot="21407175">
              <a:off x="5835489" y="3257531"/>
              <a:ext cx="100800" cy="39600"/>
            </a:xfrm>
            <a:prstGeom prst="ellipse">
              <a:avLst/>
            </a:prstGeom>
            <a:solidFill>
              <a:srgbClr val="D8A44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332" name="Ovale 11331">
              <a:extLst>
                <a:ext uri="{FF2B5EF4-FFF2-40B4-BE49-F238E27FC236}">
                  <a16:creationId xmlns:a16="http://schemas.microsoft.com/office/drawing/2014/main" id="{C8A4F9B8-C821-2A53-9338-132ABC21AF74}"/>
                </a:ext>
              </a:extLst>
            </p:cNvPr>
            <p:cNvSpPr/>
            <p:nvPr/>
          </p:nvSpPr>
          <p:spPr>
            <a:xfrm rot="21407175">
              <a:off x="5919063" y="3391717"/>
              <a:ext cx="100800" cy="39600"/>
            </a:xfrm>
            <a:prstGeom prst="ellipse">
              <a:avLst/>
            </a:prstGeom>
            <a:solidFill>
              <a:srgbClr val="D8A44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333" name="Ovale 11332">
              <a:extLst>
                <a:ext uri="{FF2B5EF4-FFF2-40B4-BE49-F238E27FC236}">
                  <a16:creationId xmlns:a16="http://schemas.microsoft.com/office/drawing/2014/main" id="{3E968854-612A-559D-8429-D2E8043386BD}"/>
                </a:ext>
              </a:extLst>
            </p:cNvPr>
            <p:cNvSpPr/>
            <p:nvPr/>
          </p:nvSpPr>
          <p:spPr>
            <a:xfrm rot="21407175">
              <a:off x="6010062" y="3542093"/>
              <a:ext cx="100800" cy="39600"/>
            </a:xfrm>
            <a:prstGeom prst="ellipse">
              <a:avLst/>
            </a:prstGeom>
            <a:solidFill>
              <a:srgbClr val="D8A44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334" name="Ovale 11333">
              <a:extLst>
                <a:ext uri="{FF2B5EF4-FFF2-40B4-BE49-F238E27FC236}">
                  <a16:creationId xmlns:a16="http://schemas.microsoft.com/office/drawing/2014/main" id="{AFA3AE4A-6E54-130B-2704-310912545D2D}"/>
                </a:ext>
              </a:extLst>
            </p:cNvPr>
            <p:cNvSpPr/>
            <p:nvPr/>
          </p:nvSpPr>
          <p:spPr>
            <a:xfrm rot="21407175">
              <a:off x="6105340" y="3693985"/>
              <a:ext cx="100800" cy="39600"/>
            </a:xfrm>
            <a:prstGeom prst="ellipse">
              <a:avLst/>
            </a:prstGeom>
            <a:solidFill>
              <a:srgbClr val="D8A44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1335" name="Gruppo 11334">
            <a:extLst>
              <a:ext uri="{FF2B5EF4-FFF2-40B4-BE49-F238E27FC236}">
                <a16:creationId xmlns:a16="http://schemas.microsoft.com/office/drawing/2014/main" id="{3176C109-D458-1891-AC5B-262C2EB6CC50}"/>
              </a:ext>
            </a:extLst>
          </p:cNvPr>
          <p:cNvGrpSpPr/>
          <p:nvPr/>
        </p:nvGrpSpPr>
        <p:grpSpPr>
          <a:xfrm>
            <a:off x="5664013" y="2755080"/>
            <a:ext cx="702112" cy="931727"/>
            <a:chOff x="5540627" y="2775019"/>
            <a:chExt cx="702112" cy="931727"/>
          </a:xfrm>
        </p:grpSpPr>
        <p:sp>
          <p:nvSpPr>
            <p:cNvPr id="11336" name="Ovale 11335">
              <a:extLst>
                <a:ext uri="{FF2B5EF4-FFF2-40B4-BE49-F238E27FC236}">
                  <a16:creationId xmlns:a16="http://schemas.microsoft.com/office/drawing/2014/main" id="{2602FFE7-3CCD-D08E-7849-8F20A4FF28AF}"/>
                </a:ext>
              </a:extLst>
            </p:cNvPr>
            <p:cNvSpPr/>
            <p:nvPr/>
          </p:nvSpPr>
          <p:spPr>
            <a:xfrm rot="21407175">
              <a:off x="5540627" y="2775019"/>
              <a:ext cx="100800" cy="39600"/>
            </a:xfrm>
            <a:prstGeom prst="ellipse">
              <a:avLst/>
            </a:prstGeom>
            <a:solidFill>
              <a:srgbClr val="B3424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337" name="Ovale 11336">
              <a:extLst>
                <a:ext uri="{FF2B5EF4-FFF2-40B4-BE49-F238E27FC236}">
                  <a16:creationId xmlns:a16="http://schemas.microsoft.com/office/drawing/2014/main" id="{D5625535-F206-EC4E-B800-C1D42527A9BD}"/>
                </a:ext>
              </a:extLst>
            </p:cNvPr>
            <p:cNvSpPr/>
            <p:nvPr/>
          </p:nvSpPr>
          <p:spPr>
            <a:xfrm rot="21407175">
              <a:off x="5617856" y="2883412"/>
              <a:ext cx="100800" cy="39600"/>
            </a:xfrm>
            <a:prstGeom prst="ellipse">
              <a:avLst/>
            </a:prstGeom>
            <a:solidFill>
              <a:srgbClr val="B3424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338" name="Ovale 11337">
              <a:extLst>
                <a:ext uri="{FF2B5EF4-FFF2-40B4-BE49-F238E27FC236}">
                  <a16:creationId xmlns:a16="http://schemas.microsoft.com/office/drawing/2014/main" id="{B89E9FE4-F9F6-8951-6A30-B624AE94CD30}"/>
                </a:ext>
              </a:extLst>
            </p:cNvPr>
            <p:cNvSpPr/>
            <p:nvPr/>
          </p:nvSpPr>
          <p:spPr>
            <a:xfrm rot="21407175">
              <a:off x="5695837" y="3000623"/>
              <a:ext cx="100800" cy="39600"/>
            </a:xfrm>
            <a:prstGeom prst="ellipse">
              <a:avLst/>
            </a:prstGeom>
            <a:solidFill>
              <a:srgbClr val="B3424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339" name="Ovale 11338">
              <a:extLst>
                <a:ext uri="{FF2B5EF4-FFF2-40B4-BE49-F238E27FC236}">
                  <a16:creationId xmlns:a16="http://schemas.microsoft.com/office/drawing/2014/main" id="{8BDECA73-1BD8-9848-3C06-CED08491AEEF}"/>
                </a:ext>
              </a:extLst>
            </p:cNvPr>
            <p:cNvSpPr/>
            <p:nvPr/>
          </p:nvSpPr>
          <p:spPr>
            <a:xfrm rot="21407175">
              <a:off x="5777883" y="3116771"/>
              <a:ext cx="100800" cy="39600"/>
            </a:xfrm>
            <a:prstGeom prst="ellipse">
              <a:avLst/>
            </a:prstGeom>
            <a:solidFill>
              <a:srgbClr val="B3424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340" name="Ovale 11339">
              <a:extLst>
                <a:ext uri="{FF2B5EF4-FFF2-40B4-BE49-F238E27FC236}">
                  <a16:creationId xmlns:a16="http://schemas.microsoft.com/office/drawing/2014/main" id="{74D572D3-6B81-3F5B-272D-C732F36DA906}"/>
                </a:ext>
              </a:extLst>
            </p:cNvPr>
            <p:cNvSpPr/>
            <p:nvPr/>
          </p:nvSpPr>
          <p:spPr>
            <a:xfrm rot="21407175">
              <a:off x="5864042" y="3246268"/>
              <a:ext cx="100800" cy="39600"/>
            </a:xfrm>
            <a:prstGeom prst="ellipse">
              <a:avLst/>
            </a:prstGeom>
            <a:solidFill>
              <a:srgbClr val="B3424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341" name="Ovale 11340">
              <a:extLst>
                <a:ext uri="{FF2B5EF4-FFF2-40B4-BE49-F238E27FC236}">
                  <a16:creationId xmlns:a16="http://schemas.microsoft.com/office/drawing/2014/main" id="{1E97930F-968E-249C-888E-939D91F56ACC}"/>
                </a:ext>
              </a:extLst>
            </p:cNvPr>
            <p:cNvSpPr/>
            <p:nvPr/>
          </p:nvSpPr>
          <p:spPr>
            <a:xfrm rot="21407175">
              <a:off x="5949515" y="3376893"/>
              <a:ext cx="100800" cy="39600"/>
            </a:xfrm>
            <a:prstGeom prst="ellipse">
              <a:avLst/>
            </a:prstGeom>
            <a:solidFill>
              <a:srgbClr val="B3424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342" name="Ovale 11341">
              <a:extLst>
                <a:ext uri="{FF2B5EF4-FFF2-40B4-BE49-F238E27FC236}">
                  <a16:creationId xmlns:a16="http://schemas.microsoft.com/office/drawing/2014/main" id="{1E264EA5-068D-5CE9-38B9-E4F34DACC500}"/>
                </a:ext>
              </a:extLst>
            </p:cNvPr>
            <p:cNvSpPr/>
            <p:nvPr/>
          </p:nvSpPr>
          <p:spPr>
            <a:xfrm rot="21407175">
              <a:off x="6040948" y="3516254"/>
              <a:ext cx="100800" cy="39600"/>
            </a:xfrm>
            <a:prstGeom prst="ellipse">
              <a:avLst/>
            </a:prstGeom>
            <a:solidFill>
              <a:srgbClr val="B3424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343" name="Ovale 11342">
              <a:extLst>
                <a:ext uri="{FF2B5EF4-FFF2-40B4-BE49-F238E27FC236}">
                  <a16:creationId xmlns:a16="http://schemas.microsoft.com/office/drawing/2014/main" id="{4DF608E2-BFB4-942E-E3C6-2DDB37404833}"/>
                </a:ext>
              </a:extLst>
            </p:cNvPr>
            <p:cNvSpPr/>
            <p:nvPr/>
          </p:nvSpPr>
          <p:spPr>
            <a:xfrm rot="21407175">
              <a:off x="6141939" y="3667146"/>
              <a:ext cx="100800" cy="39600"/>
            </a:xfrm>
            <a:prstGeom prst="ellipse">
              <a:avLst/>
            </a:prstGeom>
            <a:solidFill>
              <a:srgbClr val="B3424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1352" name="Gruppo 11351">
            <a:extLst>
              <a:ext uri="{FF2B5EF4-FFF2-40B4-BE49-F238E27FC236}">
                <a16:creationId xmlns:a16="http://schemas.microsoft.com/office/drawing/2014/main" id="{E84566A3-2C34-9F48-3589-3820568D20C0}"/>
              </a:ext>
            </a:extLst>
          </p:cNvPr>
          <p:cNvGrpSpPr>
            <a:grpSpLocks noChangeAspect="1"/>
          </p:cNvGrpSpPr>
          <p:nvPr/>
        </p:nvGrpSpPr>
        <p:grpSpPr>
          <a:xfrm>
            <a:off x="9840826" y="2018934"/>
            <a:ext cx="1342512" cy="1020466"/>
            <a:chOff x="9178754" y="2674028"/>
            <a:chExt cx="1491680" cy="1133847"/>
          </a:xfrm>
        </p:grpSpPr>
        <p:grpSp>
          <p:nvGrpSpPr>
            <p:cNvPr id="11351" name="Gruppo 11350">
              <a:extLst>
                <a:ext uri="{FF2B5EF4-FFF2-40B4-BE49-F238E27FC236}">
                  <a16:creationId xmlns:a16="http://schemas.microsoft.com/office/drawing/2014/main" id="{E54F29F1-BBD9-637C-560A-E501C8C3F00F}"/>
                </a:ext>
              </a:extLst>
            </p:cNvPr>
            <p:cNvGrpSpPr/>
            <p:nvPr/>
          </p:nvGrpSpPr>
          <p:grpSpPr>
            <a:xfrm>
              <a:off x="9178754" y="2674028"/>
              <a:ext cx="1491680" cy="1133847"/>
              <a:chOff x="9265726" y="2648114"/>
              <a:chExt cx="1491680" cy="1133847"/>
            </a:xfrm>
          </p:grpSpPr>
          <p:pic>
            <p:nvPicPr>
              <p:cNvPr id="11350" name="Immagine 11349">
                <a:extLst>
                  <a:ext uri="{FF2B5EF4-FFF2-40B4-BE49-F238E27FC236}">
                    <a16:creationId xmlns:a16="http://schemas.microsoft.com/office/drawing/2014/main" id="{6C683B2F-0AE1-BDFC-F210-8AA506EE6D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 flipH="1">
                <a:off x="9265726" y="2698227"/>
                <a:ext cx="1491680" cy="1083734"/>
              </a:xfrm>
              <a:prstGeom prst="rect">
                <a:avLst/>
              </a:prstGeom>
            </p:spPr>
          </p:pic>
          <p:pic>
            <p:nvPicPr>
              <p:cNvPr id="2054" name="Picture 6" descr="The abuse of question marks — #67 | by Jon Jackson | 100 Naked Words |  Medium">
                <a:extLst>
                  <a:ext uri="{FF2B5EF4-FFF2-40B4-BE49-F238E27FC236}">
                    <a16:creationId xmlns:a16="http://schemas.microsoft.com/office/drawing/2014/main" id="{2830A343-7C16-3297-E23E-8E77CC6B6E2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465986" y="2648114"/>
                <a:ext cx="776461" cy="58234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1346" name="CasellaDiTesto 11345">
              <a:extLst>
                <a:ext uri="{FF2B5EF4-FFF2-40B4-BE49-F238E27FC236}">
                  <a16:creationId xmlns:a16="http://schemas.microsoft.com/office/drawing/2014/main" id="{D892DB91-49BF-23A5-A350-0442F4A061D8}"/>
                </a:ext>
              </a:extLst>
            </p:cNvPr>
            <p:cNvSpPr txBox="1"/>
            <p:nvPr/>
          </p:nvSpPr>
          <p:spPr>
            <a:xfrm>
              <a:off x="9194190" y="3262772"/>
              <a:ext cx="1131456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1400" dirty="0" err="1"/>
                <a:t>Error</a:t>
              </a:r>
              <a:r>
                <a:rPr lang="it-IT" sz="1400" dirty="0"/>
                <a:t> 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1400" dirty="0"/>
                <a:t>prone</a:t>
              </a:r>
            </a:p>
          </p:txBody>
        </p:sp>
      </p:grpSp>
      <p:grpSp>
        <p:nvGrpSpPr>
          <p:cNvPr id="11357" name="Gruppo 11356">
            <a:extLst>
              <a:ext uri="{FF2B5EF4-FFF2-40B4-BE49-F238E27FC236}">
                <a16:creationId xmlns:a16="http://schemas.microsoft.com/office/drawing/2014/main" id="{0760050B-1641-0419-0415-A7F6EAB43017}"/>
              </a:ext>
            </a:extLst>
          </p:cNvPr>
          <p:cNvGrpSpPr>
            <a:grpSpLocks noChangeAspect="1"/>
          </p:cNvGrpSpPr>
          <p:nvPr/>
        </p:nvGrpSpPr>
        <p:grpSpPr>
          <a:xfrm>
            <a:off x="8904972" y="3327184"/>
            <a:ext cx="1879768" cy="826224"/>
            <a:chOff x="8557152" y="3300353"/>
            <a:chExt cx="2088629" cy="918024"/>
          </a:xfrm>
        </p:grpSpPr>
        <p:pic>
          <p:nvPicPr>
            <p:cNvPr id="2056" name="Picture 8" descr="Why Is It So Expensive To Be Poor? | Loans Canada">
              <a:extLst>
                <a:ext uri="{FF2B5EF4-FFF2-40B4-BE49-F238E27FC236}">
                  <a16:creationId xmlns:a16="http://schemas.microsoft.com/office/drawing/2014/main" id="{96F25BC6-66EF-6141-A10D-CC608D4B10D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0000" b="90000" l="10000" r="90000">
                          <a14:foregroundMark x1="50444" y1="82778" x2="50444" y2="82778"/>
                        </a14:backgroundRemoval>
                      </a14:imgEffect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237" t="13912" r="23854" b="14609"/>
            <a:stretch/>
          </p:blipFill>
          <p:spPr bwMode="auto">
            <a:xfrm>
              <a:off x="8557152" y="3300353"/>
              <a:ext cx="706120" cy="9027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353" name="CasellaDiTesto 11352">
              <a:extLst>
                <a:ext uri="{FF2B5EF4-FFF2-40B4-BE49-F238E27FC236}">
                  <a16:creationId xmlns:a16="http://schemas.microsoft.com/office/drawing/2014/main" id="{74BB6A0C-EB6C-EF38-7809-218996BAFBD9}"/>
                </a:ext>
              </a:extLst>
            </p:cNvPr>
            <p:cNvSpPr txBox="1"/>
            <p:nvPr/>
          </p:nvSpPr>
          <p:spPr>
            <a:xfrm>
              <a:off x="9078582" y="3910600"/>
              <a:ext cx="156719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1400" dirty="0"/>
                <a:t>Cost </a:t>
              </a:r>
              <a:r>
                <a:rPr lang="it-IT" sz="1400" dirty="0" err="1"/>
                <a:t>ineffective</a:t>
              </a:r>
              <a:endParaRPr lang="it-IT" sz="1400" dirty="0"/>
            </a:p>
          </p:txBody>
        </p:sp>
        <p:pic>
          <p:nvPicPr>
            <p:cNvPr id="11356" name="Immagine 11355">
              <a:extLst>
                <a:ext uri="{FF2B5EF4-FFF2-40B4-BE49-F238E27FC236}">
                  <a16:creationId xmlns:a16="http://schemas.microsoft.com/office/drawing/2014/main" id="{CAB7C9DB-ED0F-ACB1-778D-D8B04738D99C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 flipH="1" flipV="1">
              <a:off x="9299335" y="3316769"/>
              <a:ext cx="1022334" cy="558248"/>
            </a:xfrm>
            <a:prstGeom prst="rect">
              <a:avLst/>
            </a:prstGeom>
          </p:spPr>
        </p:pic>
      </p:grpSp>
      <p:grpSp>
        <p:nvGrpSpPr>
          <p:cNvPr id="11358" name="Gruppo 11357">
            <a:extLst>
              <a:ext uri="{FF2B5EF4-FFF2-40B4-BE49-F238E27FC236}">
                <a16:creationId xmlns:a16="http://schemas.microsoft.com/office/drawing/2014/main" id="{E3523A19-56F1-76F2-338F-A667DC6870CE}"/>
              </a:ext>
            </a:extLst>
          </p:cNvPr>
          <p:cNvGrpSpPr>
            <a:grpSpLocks noChangeAspect="1"/>
          </p:cNvGrpSpPr>
          <p:nvPr/>
        </p:nvGrpSpPr>
        <p:grpSpPr>
          <a:xfrm>
            <a:off x="8295355" y="1833107"/>
            <a:ext cx="1410480" cy="1182956"/>
            <a:chOff x="7915718" y="1289156"/>
            <a:chExt cx="1567199" cy="1314395"/>
          </a:xfrm>
        </p:grpSpPr>
        <p:pic>
          <p:nvPicPr>
            <p:cNvPr id="2050" name="Picture 2" descr="Efficiency: Getting Rid of Time Consuming Tasks - Realty Leadership">
              <a:extLst>
                <a:ext uri="{FF2B5EF4-FFF2-40B4-BE49-F238E27FC236}">
                  <a16:creationId xmlns:a16="http://schemas.microsoft.com/office/drawing/2014/main" id="{86A38B76-83DB-CA01-BA51-2899CF388FD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3054"/>
            <a:stretch/>
          </p:blipFill>
          <p:spPr bwMode="auto">
            <a:xfrm>
              <a:off x="8098699" y="1289156"/>
              <a:ext cx="1168819" cy="9873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344" name="CasellaDiTesto 11343">
              <a:extLst>
                <a:ext uri="{FF2B5EF4-FFF2-40B4-BE49-F238E27FC236}">
                  <a16:creationId xmlns:a16="http://schemas.microsoft.com/office/drawing/2014/main" id="{9E000DE9-2A6A-B875-B46F-379CF2D3BEC5}"/>
                </a:ext>
              </a:extLst>
            </p:cNvPr>
            <p:cNvSpPr txBox="1"/>
            <p:nvPr/>
          </p:nvSpPr>
          <p:spPr>
            <a:xfrm>
              <a:off x="7915718" y="2080331"/>
              <a:ext cx="156719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1400" dirty="0"/>
                <a:t>Time 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1400" dirty="0" err="1"/>
                <a:t>consuming</a:t>
              </a:r>
              <a:endParaRPr lang="it-IT" sz="1400" dirty="0"/>
            </a:p>
          </p:txBody>
        </p:sp>
      </p:grpSp>
      <p:grpSp>
        <p:nvGrpSpPr>
          <p:cNvPr id="5" name="Gruppo 4">
            <a:extLst>
              <a:ext uri="{FF2B5EF4-FFF2-40B4-BE49-F238E27FC236}">
                <a16:creationId xmlns:a16="http://schemas.microsoft.com/office/drawing/2014/main" id="{2B11A3E9-2D96-9026-D69E-713BB4EFE706}"/>
              </a:ext>
            </a:extLst>
          </p:cNvPr>
          <p:cNvGrpSpPr/>
          <p:nvPr/>
        </p:nvGrpSpPr>
        <p:grpSpPr>
          <a:xfrm>
            <a:off x="6158933" y="4694107"/>
            <a:ext cx="4426817" cy="1233838"/>
            <a:chOff x="5951669" y="4489645"/>
            <a:chExt cx="4426817" cy="1233838"/>
          </a:xfrm>
        </p:grpSpPr>
        <p:grpSp>
          <p:nvGrpSpPr>
            <p:cNvPr id="11360" name="Gruppo 11359">
              <a:extLst>
                <a:ext uri="{FF2B5EF4-FFF2-40B4-BE49-F238E27FC236}">
                  <a16:creationId xmlns:a16="http://schemas.microsoft.com/office/drawing/2014/main" id="{33C8DABC-E95E-4A95-BC6B-FBA534220E3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951669" y="4489645"/>
              <a:ext cx="4426817" cy="1233838"/>
              <a:chOff x="15862823" y="20948060"/>
              <a:chExt cx="4138389" cy="1153445"/>
            </a:xfrm>
          </p:grpSpPr>
          <p:pic>
            <p:nvPicPr>
              <p:cNvPr id="11361" name="Immagine 11360">
                <a:extLst>
                  <a:ext uri="{FF2B5EF4-FFF2-40B4-BE49-F238E27FC236}">
                    <a16:creationId xmlns:a16="http://schemas.microsoft.com/office/drawing/2014/main" id="{7E6CAF11-4C50-F6DA-BECA-80974DAD3F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17598261" y="21216642"/>
                <a:ext cx="695749" cy="536530"/>
              </a:xfrm>
              <a:prstGeom prst="rect">
                <a:avLst/>
              </a:prstGeom>
            </p:spPr>
          </p:pic>
          <p:sp>
            <p:nvSpPr>
              <p:cNvPr id="11364" name="Rettangolo 11363">
                <a:extLst>
                  <a:ext uri="{FF2B5EF4-FFF2-40B4-BE49-F238E27FC236}">
                    <a16:creationId xmlns:a16="http://schemas.microsoft.com/office/drawing/2014/main" id="{B52986DC-6028-70CA-401F-5E2B106FD26F}"/>
                  </a:ext>
                </a:extLst>
              </p:cNvPr>
              <p:cNvSpPr/>
              <p:nvPr/>
            </p:nvSpPr>
            <p:spPr>
              <a:xfrm>
                <a:off x="15862823" y="21612375"/>
                <a:ext cx="1893771" cy="4891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400" dirty="0"/>
                  <a:t>Translational Oncology Research Unit</a:t>
                </a:r>
              </a:p>
            </p:txBody>
          </p:sp>
          <p:grpSp>
            <p:nvGrpSpPr>
              <p:cNvPr id="11365" name="Gruppo 11364">
                <a:extLst>
                  <a:ext uri="{FF2B5EF4-FFF2-40B4-BE49-F238E27FC236}">
                    <a16:creationId xmlns:a16="http://schemas.microsoft.com/office/drawing/2014/main" id="{8E5AF45E-D578-FD3D-23B9-FD33F605FB2A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6062471" y="20956565"/>
                <a:ext cx="423398" cy="683506"/>
                <a:chOff x="829223" y="2949747"/>
                <a:chExt cx="508279" cy="820536"/>
              </a:xfrm>
            </p:grpSpPr>
            <p:pic>
              <p:nvPicPr>
                <p:cNvPr id="11372" name="Picture 2" descr="IRCCS Istituto Nazionale Tumori Regina Elena - RIN">
                  <a:extLst>
                    <a:ext uri="{FF2B5EF4-FFF2-40B4-BE49-F238E27FC236}">
                      <a16:creationId xmlns:a16="http://schemas.microsoft.com/office/drawing/2014/main" id="{C8BD9EFB-943D-328E-93B8-09A90E38FB8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5">
                  <a:clrChange>
                    <a:clrFrom>
                      <a:srgbClr val="F5F7F9"/>
                    </a:clrFrom>
                    <a:clrTo>
                      <a:srgbClr val="F5F7F9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-189" t="26707" r="80877" b="21932"/>
                <a:stretch/>
              </p:blipFill>
              <p:spPr bwMode="auto">
                <a:xfrm>
                  <a:off x="829223" y="2949747"/>
                  <a:ext cx="508279" cy="820536"/>
                </a:xfrm>
                <a:prstGeom prst="rect">
                  <a:avLst/>
                </a:prstGeom>
                <a:solidFill>
                  <a:schemeClr val="bg1"/>
                </a:solidFill>
              </p:spPr>
            </p:pic>
            <p:pic>
              <p:nvPicPr>
                <p:cNvPr id="11373" name="Picture 2" descr="IRCCS Istituto Nazionale Tumori Regina Elena - RIN">
                  <a:extLst>
                    <a:ext uri="{FF2B5EF4-FFF2-40B4-BE49-F238E27FC236}">
                      <a16:creationId xmlns:a16="http://schemas.microsoft.com/office/drawing/2014/main" id="{BEE65032-9646-08BD-69C3-9EC7031A552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25">
                  <a:clrChange>
                    <a:clrFrom>
                      <a:srgbClr val="F5F7F9"/>
                    </a:clrFrom>
                    <a:clrTo>
                      <a:srgbClr val="F5F7F9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1967" t="24717" r="61461" b="57079"/>
                <a:stretch/>
              </p:blipFill>
              <p:spPr bwMode="auto">
                <a:xfrm>
                  <a:off x="837293" y="3470314"/>
                  <a:ext cx="436177" cy="290822"/>
                </a:xfrm>
                <a:prstGeom prst="rect">
                  <a:avLst/>
                </a:prstGeom>
                <a:solidFill>
                  <a:schemeClr val="bg1"/>
                </a:solidFill>
              </p:spPr>
            </p:pic>
          </p:grpSp>
          <p:pic>
            <p:nvPicPr>
              <p:cNvPr id="11366" name="Picture 16" descr="Carriere presso Thermo Fisher Scientific | Offerte di lavoro Thermo Fisher  Scientific">
                <a:extLst>
                  <a:ext uri="{FF2B5EF4-FFF2-40B4-BE49-F238E27FC236}">
                    <a16:creationId xmlns:a16="http://schemas.microsoft.com/office/drawing/2014/main" id="{43D19360-8E6F-585B-9F45-CFAD3F8EB01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214083" y="20948060"/>
                <a:ext cx="1787129" cy="70647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369" name="Rettangolo 11368">
                <a:extLst>
                  <a:ext uri="{FF2B5EF4-FFF2-40B4-BE49-F238E27FC236}">
                    <a16:creationId xmlns:a16="http://schemas.microsoft.com/office/drawing/2014/main" id="{A527B4CD-ED74-610A-1A92-911968278E99}"/>
                  </a:ext>
                </a:extLst>
              </p:cNvPr>
              <p:cNvSpPr/>
              <p:nvPr/>
            </p:nvSpPr>
            <p:spPr>
              <a:xfrm>
                <a:off x="17630846" y="20992929"/>
                <a:ext cx="612712" cy="3164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600" b="1" dirty="0"/>
                  <a:t>RCA</a:t>
                </a:r>
              </a:p>
            </p:txBody>
          </p:sp>
        </p:grpSp>
        <p:pic>
          <p:nvPicPr>
            <p:cNvPr id="2" name="Picture 2" descr="peşte Incompetenţă barcă ospedale regina elena roma petrol model tăietor">
              <a:extLst>
                <a:ext uri="{FF2B5EF4-FFF2-40B4-BE49-F238E27FC236}">
                  <a16:creationId xmlns:a16="http://schemas.microsoft.com/office/drawing/2014/main" id="{A8D14404-405F-A561-AA6A-6B067A0944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7"/>
            <a:srcRect/>
            <a:stretch>
              <a:fillRect/>
            </a:stretch>
          </p:blipFill>
          <p:spPr bwMode="auto">
            <a:xfrm>
              <a:off x="6682366" y="4618564"/>
              <a:ext cx="978120" cy="61132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softEdge rad="127000"/>
            </a:effectLst>
          </p:spPr>
        </p:pic>
      </p:grp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02C0B13C-F9BA-59F5-C891-9DE01B2ADFE4}"/>
              </a:ext>
            </a:extLst>
          </p:cNvPr>
          <p:cNvSpPr txBox="1"/>
          <p:nvPr/>
        </p:nvSpPr>
        <p:spPr>
          <a:xfrm>
            <a:off x="4556925" y="1180614"/>
            <a:ext cx="36370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i="1" dirty="0" err="1"/>
              <a:t>when</a:t>
            </a:r>
            <a:r>
              <a:rPr lang="it-IT" sz="1600" i="1" dirty="0"/>
              <a:t> </a:t>
            </a:r>
            <a:r>
              <a:rPr lang="it-IT" sz="1600" i="1" dirty="0" err="1"/>
              <a:t>using</a:t>
            </a:r>
            <a:r>
              <a:rPr lang="it-IT" sz="1600" i="1" dirty="0"/>
              <a:t> commercial single </a:t>
            </a:r>
            <a:r>
              <a:rPr lang="it-IT" sz="1600" i="1" dirty="0" err="1"/>
              <a:t>assays</a:t>
            </a:r>
            <a:r>
              <a:rPr lang="it-IT" sz="1600" i="1" dirty="0"/>
              <a:t>….</a:t>
            </a:r>
          </a:p>
        </p:txBody>
      </p:sp>
      <p:sp>
        <p:nvSpPr>
          <p:cNvPr id="11283" name="Arco 11282">
            <a:extLst>
              <a:ext uri="{FF2B5EF4-FFF2-40B4-BE49-F238E27FC236}">
                <a16:creationId xmlns:a16="http://schemas.microsoft.com/office/drawing/2014/main" id="{949CE8A3-7B99-8AEE-16FD-BB07544CAF3A}"/>
              </a:ext>
            </a:extLst>
          </p:cNvPr>
          <p:cNvSpPr/>
          <p:nvPr/>
        </p:nvSpPr>
        <p:spPr>
          <a:xfrm flipH="1">
            <a:off x="5104702" y="2369820"/>
            <a:ext cx="378562" cy="1043737"/>
          </a:xfrm>
          <a:prstGeom prst="arc">
            <a:avLst>
              <a:gd name="adj1" fmla="val 16961643"/>
              <a:gd name="adj2" fmla="val 20594129"/>
            </a:avLst>
          </a:prstGeom>
          <a:ln>
            <a:solidFill>
              <a:srgbClr val="8B1513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9" name="Rettangolo 78">
            <a:extLst>
              <a:ext uri="{FF2B5EF4-FFF2-40B4-BE49-F238E27FC236}">
                <a16:creationId xmlns:a16="http://schemas.microsoft.com/office/drawing/2014/main" id="{5096A1DB-93BF-48EE-A1F1-C6FDFD91C7BB}"/>
              </a:ext>
            </a:extLst>
          </p:cNvPr>
          <p:cNvSpPr/>
          <p:nvPr/>
        </p:nvSpPr>
        <p:spPr>
          <a:xfrm>
            <a:off x="8362907" y="1313412"/>
            <a:ext cx="20150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i="1" dirty="0" err="1"/>
              <a:t>Taqman</a:t>
            </a:r>
            <a:r>
              <a:rPr lang="en-US" sz="1800" i="1" dirty="0"/>
              <a:t>™ 4-plex </a:t>
            </a:r>
          </a:p>
          <a:p>
            <a:r>
              <a:rPr lang="en-US" sz="1800" i="1" dirty="0"/>
              <a:t>dPCR assay (RUO)</a:t>
            </a:r>
          </a:p>
        </p:txBody>
      </p:sp>
      <p:sp>
        <p:nvSpPr>
          <p:cNvPr id="82" name="Rettangolo 81">
            <a:extLst>
              <a:ext uri="{FF2B5EF4-FFF2-40B4-BE49-F238E27FC236}">
                <a16:creationId xmlns:a16="http://schemas.microsoft.com/office/drawing/2014/main" id="{057D8516-85EC-E057-E52C-5DAEFF65E35B}"/>
              </a:ext>
            </a:extLst>
          </p:cNvPr>
          <p:cNvSpPr/>
          <p:nvPr/>
        </p:nvSpPr>
        <p:spPr>
          <a:xfrm>
            <a:off x="5223350" y="1405744"/>
            <a:ext cx="1691120" cy="461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 err="1">
                <a:solidFill>
                  <a:srgbClr val="8B1513"/>
                </a:solidFill>
              </a:rPr>
              <a:t>miRquad</a:t>
            </a:r>
            <a:endParaRPr lang="en-US" sz="2400" b="1" i="1" dirty="0">
              <a:solidFill>
                <a:srgbClr val="8B1513"/>
              </a:solidFill>
            </a:endParaRPr>
          </a:p>
        </p:txBody>
      </p:sp>
      <p:sp>
        <p:nvSpPr>
          <p:cNvPr id="83" name="CasellaDiTesto 82">
            <a:extLst>
              <a:ext uri="{FF2B5EF4-FFF2-40B4-BE49-F238E27FC236}">
                <a16:creationId xmlns:a16="http://schemas.microsoft.com/office/drawing/2014/main" id="{FAC53682-1183-2FF8-AB89-C358A51E7AF4}"/>
              </a:ext>
            </a:extLst>
          </p:cNvPr>
          <p:cNvSpPr txBox="1"/>
          <p:nvPr/>
        </p:nvSpPr>
        <p:spPr>
          <a:xfrm>
            <a:off x="6606566" y="994511"/>
            <a:ext cx="8417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000" i="1" dirty="0" err="1">
                <a:solidFill>
                  <a:srgbClr val="000000"/>
                </a:solidFill>
              </a:rPr>
              <a:t>miR</a:t>
            </a:r>
            <a:r>
              <a:rPr lang="it-IT" sz="1000" i="1" dirty="0">
                <a:solidFill>
                  <a:srgbClr val="000000"/>
                </a:solidFill>
              </a:rPr>
              <a:t> 21-5p</a:t>
            </a:r>
          </a:p>
        </p:txBody>
      </p:sp>
      <p:sp>
        <p:nvSpPr>
          <p:cNvPr id="84" name="CasellaDiTesto 83">
            <a:extLst>
              <a:ext uri="{FF2B5EF4-FFF2-40B4-BE49-F238E27FC236}">
                <a16:creationId xmlns:a16="http://schemas.microsoft.com/office/drawing/2014/main" id="{8923A00C-4996-4924-DFED-C64122125FB8}"/>
              </a:ext>
            </a:extLst>
          </p:cNvPr>
          <p:cNvSpPr txBox="1"/>
          <p:nvPr/>
        </p:nvSpPr>
        <p:spPr>
          <a:xfrm>
            <a:off x="7342062" y="991774"/>
            <a:ext cx="8417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000" i="1" dirty="0" err="1">
                <a:solidFill>
                  <a:srgbClr val="000000"/>
                </a:solidFill>
              </a:rPr>
              <a:t>miR</a:t>
            </a:r>
            <a:r>
              <a:rPr lang="it-IT" sz="1000" i="1" dirty="0">
                <a:solidFill>
                  <a:srgbClr val="000000"/>
                </a:solidFill>
              </a:rPr>
              <a:t> 96-5p</a:t>
            </a:r>
          </a:p>
        </p:txBody>
      </p:sp>
      <p:sp>
        <p:nvSpPr>
          <p:cNvPr id="85" name="CasellaDiTesto 84">
            <a:extLst>
              <a:ext uri="{FF2B5EF4-FFF2-40B4-BE49-F238E27FC236}">
                <a16:creationId xmlns:a16="http://schemas.microsoft.com/office/drawing/2014/main" id="{B9DF81EB-54D4-673A-40E4-45B1E3769772}"/>
              </a:ext>
            </a:extLst>
          </p:cNvPr>
          <p:cNvSpPr txBox="1"/>
          <p:nvPr/>
        </p:nvSpPr>
        <p:spPr>
          <a:xfrm>
            <a:off x="8067772" y="991774"/>
            <a:ext cx="8417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000" i="1" dirty="0" err="1">
                <a:solidFill>
                  <a:srgbClr val="000000"/>
                </a:solidFill>
              </a:rPr>
              <a:t>miR</a:t>
            </a:r>
            <a:r>
              <a:rPr lang="it-IT" sz="1000" i="1" dirty="0">
                <a:solidFill>
                  <a:srgbClr val="000000"/>
                </a:solidFill>
              </a:rPr>
              <a:t> 21-3p</a:t>
            </a:r>
          </a:p>
        </p:txBody>
      </p:sp>
      <p:sp>
        <p:nvSpPr>
          <p:cNvPr id="86" name="CasellaDiTesto 85">
            <a:extLst>
              <a:ext uri="{FF2B5EF4-FFF2-40B4-BE49-F238E27FC236}">
                <a16:creationId xmlns:a16="http://schemas.microsoft.com/office/drawing/2014/main" id="{4CA470F8-231E-50FF-AF4E-A464EFD768A8}"/>
              </a:ext>
            </a:extLst>
          </p:cNvPr>
          <p:cNvSpPr txBox="1"/>
          <p:nvPr/>
        </p:nvSpPr>
        <p:spPr>
          <a:xfrm>
            <a:off x="8776033" y="991774"/>
            <a:ext cx="8417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000" i="1" dirty="0" err="1">
                <a:solidFill>
                  <a:srgbClr val="000000"/>
                </a:solidFill>
              </a:rPr>
              <a:t>miR</a:t>
            </a:r>
            <a:r>
              <a:rPr lang="it-IT" sz="1000" i="1" dirty="0">
                <a:solidFill>
                  <a:srgbClr val="000000"/>
                </a:solidFill>
              </a:rPr>
              <a:t> 429</a:t>
            </a:r>
          </a:p>
        </p:txBody>
      </p:sp>
      <p:pic>
        <p:nvPicPr>
          <p:cNvPr id="87" name="Immagine 86">
            <a:extLst>
              <a:ext uri="{FF2B5EF4-FFF2-40B4-BE49-F238E27FC236}">
                <a16:creationId xmlns:a16="http://schemas.microsoft.com/office/drawing/2014/main" id="{1C212EE8-6DF6-0C5E-4086-DF970F2104A1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878910" y="1305832"/>
            <a:ext cx="297040" cy="720000"/>
          </a:xfrm>
          <a:prstGeom prst="rect">
            <a:avLst/>
          </a:prstGeom>
        </p:spPr>
      </p:pic>
      <p:pic>
        <p:nvPicPr>
          <p:cNvPr id="88" name="Immagine 87">
            <a:extLst>
              <a:ext uri="{FF2B5EF4-FFF2-40B4-BE49-F238E27FC236}">
                <a16:creationId xmlns:a16="http://schemas.microsoft.com/office/drawing/2014/main" id="{3799E60E-4897-2AF2-B0E3-7B80F531C78B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591065" y="1291818"/>
            <a:ext cx="297321" cy="720000"/>
          </a:xfrm>
          <a:prstGeom prst="rect">
            <a:avLst/>
          </a:prstGeom>
        </p:spPr>
      </p:pic>
      <p:pic>
        <p:nvPicPr>
          <p:cNvPr id="89" name="Immagine 88">
            <a:extLst>
              <a:ext uri="{FF2B5EF4-FFF2-40B4-BE49-F238E27FC236}">
                <a16:creationId xmlns:a16="http://schemas.microsoft.com/office/drawing/2014/main" id="{4CC87664-000B-A8C4-BF27-4FB31B2B42B5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334996" y="1300488"/>
            <a:ext cx="297321" cy="720000"/>
          </a:xfrm>
          <a:prstGeom prst="rect">
            <a:avLst/>
          </a:prstGeom>
        </p:spPr>
      </p:pic>
      <p:pic>
        <p:nvPicPr>
          <p:cNvPr id="90" name="Immagine 89">
            <a:extLst>
              <a:ext uri="{FF2B5EF4-FFF2-40B4-BE49-F238E27FC236}">
                <a16:creationId xmlns:a16="http://schemas.microsoft.com/office/drawing/2014/main" id="{85590E5E-23E1-8F51-53E4-E257D1F8249B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9066482" y="1302393"/>
            <a:ext cx="298929" cy="720000"/>
          </a:xfrm>
          <a:prstGeom prst="rect">
            <a:avLst/>
          </a:prstGeom>
        </p:spPr>
      </p:pic>
      <p:pic>
        <p:nvPicPr>
          <p:cNvPr id="91" name="Immagine 90">
            <a:extLst>
              <a:ext uri="{FF2B5EF4-FFF2-40B4-BE49-F238E27FC236}">
                <a16:creationId xmlns:a16="http://schemas.microsoft.com/office/drawing/2014/main" id="{8CBD9B89-86C5-C685-1868-2F93239A6E5A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7955455" y="1300180"/>
            <a:ext cx="320688" cy="745601"/>
          </a:xfrm>
          <a:prstGeom prst="rect">
            <a:avLst/>
          </a:prstGeom>
        </p:spPr>
      </p:pic>
      <p:sp>
        <p:nvSpPr>
          <p:cNvPr id="94" name="CasellaDiTesto 93">
            <a:extLst>
              <a:ext uri="{FF2B5EF4-FFF2-40B4-BE49-F238E27FC236}">
                <a16:creationId xmlns:a16="http://schemas.microsoft.com/office/drawing/2014/main" id="{F0E85C62-40B1-DF4A-752D-5837B674B85D}"/>
              </a:ext>
            </a:extLst>
          </p:cNvPr>
          <p:cNvSpPr txBox="1"/>
          <p:nvPr/>
        </p:nvSpPr>
        <p:spPr>
          <a:xfrm>
            <a:off x="6797305" y="1359430"/>
            <a:ext cx="10586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800" dirty="0" err="1">
                <a:solidFill>
                  <a:srgbClr val="000000"/>
                </a:solidFill>
              </a:rPr>
              <a:t>miR</a:t>
            </a:r>
            <a:r>
              <a:rPr lang="it-IT" sz="800" dirty="0">
                <a:solidFill>
                  <a:srgbClr val="000000"/>
                </a:solidFill>
              </a:rPr>
              <a:t> 21-5p (FAM)</a:t>
            </a:r>
          </a:p>
          <a:p>
            <a:pPr algn="r"/>
            <a:r>
              <a:rPr lang="it-IT" sz="800" dirty="0" err="1">
                <a:solidFill>
                  <a:srgbClr val="000000"/>
                </a:solidFill>
              </a:rPr>
              <a:t>miR</a:t>
            </a:r>
            <a:r>
              <a:rPr lang="it-IT" sz="800" dirty="0">
                <a:solidFill>
                  <a:srgbClr val="000000"/>
                </a:solidFill>
              </a:rPr>
              <a:t> 96-5p (VIC)</a:t>
            </a:r>
          </a:p>
          <a:p>
            <a:pPr algn="r"/>
            <a:r>
              <a:rPr lang="it-IT" sz="800" dirty="0" err="1">
                <a:solidFill>
                  <a:srgbClr val="000000"/>
                </a:solidFill>
              </a:rPr>
              <a:t>miR</a:t>
            </a:r>
            <a:r>
              <a:rPr lang="it-IT" sz="800" dirty="0">
                <a:solidFill>
                  <a:srgbClr val="000000"/>
                </a:solidFill>
              </a:rPr>
              <a:t> 21-3p (ABY)</a:t>
            </a:r>
          </a:p>
          <a:p>
            <a:pPr algn="r"/>
            <a:r>
              <a:rPr lang="it-IT" sz="800" dirty="0" err="1">
                <a:solidFill>
                  <a:srgbClr val="000000"/>
                </a:solidFill>
              </a:rPr>
              <a:t>miR</a:t>
            </a:r>
            <a:r>
              <a:rPr lang="it-IT" sz="800" dirty="0">
                <a:solidFill>
                  <a:srgbClr val="000000"/>
                </a:solidFill>
              </a:rPr>
              <a:t> 429 (Cy5)</a:t>
            </a:r>
          </a:p>
        </p:txBody>
      </p:sp>
      <p:pic>
        <p:nvPicPr>
          <p:cNvPr id="95" name="Immagine 94">
            <a:extLst>
              <a:ext uri="{FF2B5EF4-FFF2-40B4-BE49-F238E27FC236}">
                <a16:creationId xmlns:a16="http://schemas.microsoft.com/office/drawing/2014/main" id="{5E0533AA-5368-944D-ED1F-37825CFDDB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142" b="98740" l="2319" r="95565">
                        <a14:foregroundMark x1="5746" y1="36535" x2="15121" y2="57795"/>
                        <a14:foregroundMark x1="23085" y1="87244" x2="24093" y2="92756"/>
                        <a14:foregroundMark x1="24294" y1="97323" x2="24294" y2="97323"/>
                        <a14:foregroundMark x1="95161" y1="47244" x2="95161" y2="47244"/>
                        <a14:foregroundMark x1="64516" y1="7244" x2="64516" y2="7244"/>
                        <a14:foregroundMark x1="2722" y1="36378" x2="2722" y2="36378"/>
                        <a14:foregroundMark x1="95565" y1="46772" x2="95565" y2="46772"/>
                        <a14:foregroundMark x1="95665" y1="45354" x2="95665" y2="48189"/>
                        <a14:foregroundMark x1="2722" y1="34488" x2="2319" y2="39213"/>
                        <a14:foregroundMark x1="63306" y1="6142" x2="64617" y2="6929"/>
                        <a14:foregroundMark x1="62601" y1="6457" x2="64315" y2="6457"/>
                        <a14:foregroundMark x1="23185" y1="97323" x2="23992" y2="98740"/>
                        <a14:foregroundMark x1="23891" y1="97323" x2="24294" y2="973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23719" y="2411478"/>
            <a:ext cx="3469465" cy="2220877"/>
          </a:xfrm>
          <a:prstGeom prst="rect">
            <a:avLst/>
          </a:prstGeom>
        </p:spPr>
      </p:pic>
      <p:sp>
        <p:nvSpPr>
          <p:cNvPr id="96" name="Arco 95">
            <a:extLst>
              <a:ext uri="{FF2B5EF4-FFF2-40B4-BE49-F238E27FC236}">
                <a16:creationId xmlns:a16="http://schemas.microsoft.com/office/drawing/2014/main" id="{BF81076C-4431-051E-6E5F-E504BA60EECC}"/>
              </a:ext>
            </a:extLst>
          </p:cNvPr>
          <p:cNvSpPr/>
          <p:nvPr/>
        </p:nvSpPr>
        <p:spPr>
          <a:xfrm>
            <a:off x="4861803" y="2990122"/>
            <a:ext cx="672345" cy="610140"/>
          </a:xfrm>
          <a:prstGeom prst="arc">
            <a:avLst>
              <a:gd name="adj1" fmla="val 16200000"/>
              <a:gd name="adj2" fmla="val 20594129"/>
            </a:avLst>
          </a:prstGeom>
          <a:ln>
            <a:solidFill>
              <a:srgbClr val="8B1513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7" name="CasellaDiTesto 96">
            <a:extLst>
              <a:ext uri="{FF2B5EF4-FFF2-40B4-BE49-F238E27FC236}">
                <a16:creationId xmlns:a16="http://schemas.microsoft.com/office/drawing/2014/main" id="{52F00D03-F1F2-41DB-FA0B-808642BAE18D}"/>
              </a:ext>
            </a:extLst>
          </p:cNvPr>
          <p:cNvSpPr txBox="1"/>
          <p:nvPr/>
        </p:nvSpPr>
        <p:spPr>
          <a:xfrm>
            <a:off x="4393624" y="2721290"/>
            <a:ext cx="61360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100" i="1" dirty="0"/>
              <a:t>pt#001</a:t>
            </a:r>
          </a:p>
        </p:txBody>
      </p:sp>
      <p:sp>
        <p:nvSpPr>
          <p:cNvPr id="99" name="Ovale 98">
            <a:extLst>
              <a:ext uri="{FF2B5EF4-FFF2-40B4-BE49-F238E27FC236}">
                <a16:creationId xmlns:a16="http://schemas.microsoft.com/office/drawing/2014/main" id="{3639BB35-2B5B-3181-36D5-0172D8488520}"/>
              </a:ext>
            </a:extLst>
          </p:cNvPr>
          <p:cNvSpPr/>
          <p:nvPr/>
        </p:nvSpPr>
        <p:spPr>
          <a:xfrm rot="21407175">
            <a:off x="5501352" y="3237027"/>
            <a:ext cx="100800" cy="396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3" name="Immagine 102">
            <a:extLst>
              <a:ext uri="{FF2B5EF4-FFF2-40B4-BE49-F238E27FC236}">
                <a16:creationId xmlns:a16="http://schemas.microsoft.com/office/drawing/2014/main" id="{247BFD34-AA50-FE88-4152-F83E980DBC59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4944301" y="2722927"/>
            <a:ext cx="207937" cy="494890"/>
          </a:xfrm>
          <a:prstGeom prst="rect">
            <a:avLst/>
          </a:prstGeom>
        </p:spPr>
      </p:pic>
      <p:sp>
        <p:nvSpPr>
          <p:cNvPr id="104" name="Arco 103">
            <a:extLst>
              <a:ext uri="{FF2B5EF4-FFF2-40B4-BE49-F238E27FC236}">
                <a16:creationId xmlns:a16="http://schemas.microsoft.com/office/drawing/2014/main" id="{08FC5753-69E0-C070-FF23-A4D179CB669C}"/>
              </a:ext>
            </a:extLst>
          </p:cNvPr>
          <p:cNvSpPr/>
          <p:nvPr/>
        </p:nvSpPr>
        <p:spPr>
          <a:xfrm>
            <a:off x="4917056" y="3111016"/>
            <a:ext cx="672345" cy="610140"/>
          </a:xfrm>
          <a:prstGeom prst="arc">
            <a:avLst>
              <a:gd name="adj1" fmla="val 16200000"/>
              <a:gd name="adj2" fmla="val 20594129"/>
            </a:avLst>
          </a:prstGeom>
          <a:ln>
            <a:solidFill>
              <a:srgbClr val="8B1513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5" name="CasellaDiTesto 104">
            <a:extLst>
              <a:ext uri="{FF2B5EF4-FFF2-40B4-BE49-F238E27FC236}">
                <a16:creationId xmlns:a16="http://schemas.microsoft.com/office/drawing/2014/main" id="{D960977F-471F-4BFA-7CD4-66A908A4D4B7}"/>
              </a:ext>
            </a:extLst>
          </p:cNvPr>
          <p:cNvSpPr txBox="1"/>
          <p:nvPr/>
        </p:nvSpPr>
        <p:spPr>
          <a:xfrm>
            <a:off x="4448877" y="2842184"/>
            <a:ext cx="61360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100" i="1" dirty="0"/>
              <a:t>pt#002</a:t>
            </a:r>
          </a:p>
        </p:txBody>
      </p:sp>
      <p:sp>
        <p:nvSpPr>
          <p:cNvPr id="106" name="Ovale 105">
            <a:extLst>
              <a:ext uri="{FF2B5EF4-FFF2-40B4-BE49-F238E27FC236}">
                <a16:creationId xmlns:a16="http://schemas.microsoft.com/office/drawing/2014/main" id="{6B6DEC93-257A-E0F3-A900-F1E3DCAAA3AA}"/>
              </a:ext>
            </a:extLst>
          </p:cNvPr>
          <p:cNvSpPr/>
          <p:nvPr/>
        </p:nvSpPr>
        <p:spPr>
          <a:xfrm rot="21407175">
            <a:off x="5558510" y="3356016"/>
            <a:ext cx="100800" cy="396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7" name="Immagine 106">
            <a:extLst>
              <a:ext uri="{FF2B5EF4-FFF2-40B4-BE49-F238E27FC236}">
                <a16:creationId xmlns:a16="http://schemas.microsoft.com/office/drawing/2014/main" id="{6B53F1CC-4542-2CB9-18FD-A22B0A9D9CC6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4999554" y="2843821"/>
            <a:ext cx="207937" cy="494890"/>
          </a:xfrm>
          <a:prstGeom prst="rect">
            <a:avLst/>
          </a:prstGeom>
        </p:spPr>
      </p:pic>
      <p:grpSp>
        <p:nvGrpSpPr>
          <p:cNvPr id="108" name="Gruppo 107">
            <a:extLst>
              <a:ext uri="{FF2B5EF4-FFF2-40B4-BE49-F238E27FC236}">
                <a16:creationId xmlns:a16="http://schemas.microsoft.com/office/drawing/2014/main" id="{C4AD8AF1-1875-951F-DD34-37826F392115}"/>
              </a:ext>
            </a:extLst>
          </p:cNvPr>
          <p:cNvGrpSpPr/>
          <p:nvPr/>
        </p:nvGrpSpPr>
        <p:grpSpPr>
          <a:xfrm>
            <a:off x="5627090" y="3480719"/>
            <a:ext cx="485743" cy="764863"/>
            <a:chOff x="5633186" y="3309457"/>
            <a:chExt cx="485743" cy="764863"/>
          </a:xfrm>
        </p:grpSpPr>
        <p:sp>
          <p:nvSpPr>
            <p:cNvPr id="109" name="Ovale 108">
              <a:extLst>
                <a:ext uri="{FF2B5EF4-FFF2-40B4-BE49-F238E27FC236}">
                  <a16:creationId xmlns:a16="http://schemas.microsoft.com/office/drawing/2014/main" id="{3D21CD1B-B808-8092-14E8-E29888B13FE2}"/>
                </a:ext>
              </a:extLst>
            </p:cNvPr>
            <p:cNvSpPr/>
            <p:nvPr/>
          </p:nvSpPr>
          <p:spPr>
            <a:xfrm rot="21407175">
              <a:off x="5633186" y="3309457"/>
              <a:ext cx="100800" cy="3960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7" name="Ovale 116">
              <a:extLst>
                <a:ext uri="{FF2B5EF4-FFF2-40B4-BE49-F238E27FC236}">
                  <a16:creationId xmlns:a16="http://schemas.microsoft.com/office/drawing/2014/main" id="{C0BBD7F4-3C1F-6F38-B5C4-DC1B824A0ABA}"/>
                </a:ext>
              </a:extLst>
            </p:cNvPr>
            <p:cNvSpPr/>
            <p:nvPr/>
          </p:nvSpPr>
          <p:spPr>
            <a:xfrm rot="21407175">
              <a:off x="5706349" y="3441167"/>
              <a:ext cx="100800" cy="3960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8" name="Ovale 117">
              <a:extLst>
                <a:ext uri="{FF2B5EF4-FFF2-40B4-BE49-F238E27FC236}">
                  <a16:creationId xmlns:a16="http://schemas.microsoft.com/office/drawing/2014/main" id="{72BBA3EF-0D1B-4B21-610C-756C0CC561BE}"/>
                </a:ext>
              </a:extLst>
            </p:cNvPr>
            <p:cNvSpPr/>
            <p:nvPr/>
          </p:nvSpPr>
          <p:spPr>
            <a:xfrm rot="21407175">
              <a:off x="5773023" y="3576686"/>
              <a:ext cx="100800" cy="3960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9" name="Ovale 118">
              <a:extLst>
                <a:ext uri="{FF2B5EF4-FFF2-40B4-BE49-F238E27FC236}">
                  <a16:creationId xmlns:a16="http://schemas.microsoft.com/office/drawing/2014/main" id="{AE0D5328-E499-2CE1-FB63-EFB035BE6A6D}"/>
                </a:ext>
              </a:extLst>
            </p:cNvPr>
            <p:cNvSpPr/>
            <p:nvPr/>
          </p:nvSpPr>
          <p:spPr>
            <a:xfrm rot="21407175">
              <a:off x="5848580" y="3722302"/>
              <a:ext cx="100800" cy="3960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266" name="Ovale 11265">
              <a:extLst>
                <a:ext uri="{FF2B5EF4-FFF2-40B4-BE49-F238E27FC236}">
                  <a16:creationId xmlns:a16="http://schemas.microsoft.com/office/drawing/2014/main" id="{451A886E-2677-3182-9EDD-8F65EDCF0DD1}"/>
                </a:ext>
              </a:extLst>
            </p:cNvPr>
            <p:cNvSpPr/>
            <p:nvPr/>
          </p:nvSpPr>
          <p:spPr>
            <a:xfrm rot="21407175">
              <a:off x="5928590" y="3878511"/>
              <a:ext cx="100800" cy="3960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284" name="Ovale 11283">
              <a:extLst>
                <a:ext uri="{FF2B5EF4-FFF2-40B4-BE49-F238E27FC236}">
                  <a16:creationId xmlns:a16="http://schemas.microsoft.com/office/drawing/2014/main" id="{ACF76B0A-D94B-1873-4371-AF03FFE1C51B}"/>
                </a:ext>
              </a:extLst>
            </p:cNvPr>
            <p:cNvSpPr/>
            <p:nvPr/>
          </p:nvSpPr>
          <p:spPr>
            <a:xfrm rot="21407175">
              <a:off x="6018129" y="4034720"/>
              <a:ext cx="100800" cy="3960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11287" name="Arco 11286">
            <a:extLst>
              <a:ext uri="{FF2B5EF4-FFF2-40B4-BE49-F238E27FC236}">
                <a16:creationId xmlns:a16="http://schemas.microsoft.com/office/drawing/2014/main" id="{4D3AD9C3-4EC5-84A0-34F3-2894530F2E9C}"/>
              </a:ext>
            </a:extLst>
          </p:cNvPr>
          <p:cNvSpPr/>
          <p:nvPr/>
        </p:nvSpPr>
        <p:spPr>
          <a:xfrm flipH="1">
            <a:off x="5534148" y="2805393"/>
            <a:ext cx="378562" cy="810281"/>
          </a:xfrm>
          <a:prstGeom prst="arc">
            <a:avLst>
              <a:gd name="adj1" fmla="val 16961643"/>
              <a:gd name="adj2" fmla="val 20594129"/>
            </a:avLst>
          </a:prstGeom>
          <a:ln>
            <a:solidFill>
              <a:srgbClr val="8B1513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288" name="CasellaDiTesto 11287">
            <a:extLst>
              <a:ext uri="{FF2B5EF4-FFF2-40B4-BE49-F238E27FC236}">
                <a16:creationId xmlns:a16="http://schemas.microsoft.com/office/drawing/2014/main" id="{474C3195-1BBD-D399-0B32-B98EDE96D911}"/>
              </a:ext>
            </a:extLst>
          </p:cNvPr>
          <p:cNvSpPr txBox="1"/>
          <p:nvPr/>
        </p:nvSpPr>
        <p:spPr>
          <a:xfrm>
            <a:off x="5364189" y="2320614"/>
            <a:ext cx="73688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100" i="1" dirty="0" err="1"/>
              <a:t>miRquad</a:t>
            </a:r>
            <a:endParaRPr lang="it-IT" sz="1100" i="1" dirty="0"/>
          </a:p>
        </p:txBody>
      </p:sp>
      <p:pic>
        <p:nvPicPr>
          <p:cNvPr id="11289" name="Immagine 11288">
            <a:extLst>
              <a:ext uri="{FF2B5EF4-FFF2-40B4-BE49-F238E27FC236}">
                <a16:creationId xmlns:a16="http://schemas.microsoft.com/office/drawing/2014/main" id="{4F837B4B-2C68-D72F-08F5-695A0C9CE363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5659405" y="2568342"/>
            <a:ext cx="154838" cy="360000"/>
          </a:xfrm>
          <a:prstGeom prst="rect">
            <a:avLst/>
          </a:prstGeom>
        </p:spPr>
      </p:pic>
      <p:grpSp>
        <p:nvGrpSpPr>
          <p:cNvPr id="11290" name="Gruppo 11289">
            <a:extLst>
              <a:ext uri="{FF2B5EF4-FFF2-40B4-BE49-F238E27FC236}">
                <a16:creationId xmlns:a16="http://schemas.microsoft.com/office/drawing/2014/main" id="{ED23035E-D06F-FA60-1250-54E2951CFA1B}"/>
              </a:ext>
            </a:extLst>
          </p:cNvPr>
          <p:cNvGrpSpPr/>
          <p:nvPr/>
        </p:nvGrpSpPr>
        <p:grpSpPr>
          <a:xfrm>
            <a:off x="5500094" y="3238005"/>
            <a:ext cx="613386" cy="1008555"/>
            <a:chOff x="4245015" y="3023542"/>
            <a:chExt cx="613386" cy="1008555"/>
          </a:xfrm>
          <a:solidFill>
            <a:srgbClr val="B78DC3"/>
          </a:solidFill>
        </p:grpSpPr>
        <p:sp>
          <p:nvSpPr>
            <p:cNvPr id="11291" name="Ovale 11290">
              <a:extLst>
                <a:ext uri="{FF2B5EF4-FFF2-40B4-BE49-F238E27FC236}">
                  <a16:creationId xmlns:a16="http://schemas.microsoft.com/office/drawing/2014/main" id="{64CAF2D9-C786-1922-4A55-A599B0699E8D}"/>
                </a:ext>
              </a:extLst>
            </p:cNvPr>
            <p:cNvSpPr/>
            <p:nvPr/>
          </p:nvSpPr>
          <p:spPr>
            <a:xfrm rot="21407175">
              <a:off x="4245015" y="3023542"/>
              <a:ext cx="100800" cy="396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292" name="Ovale 11291">
              <a:extLst>
                <a:ext uri="{FF2B5EF4-FFF2-40B4-BE49-F238E27FC236}">
                  <a16:creationId xmlns:a16="http://schemas.microsoft.com/office/drawing/2014/main" id="{BBAC9EEC-219B-7252-4D95-1A593A0D0A93}"/>
                </a:ext>
              </a:extLst>
            </p:cNvPr>
            <p:cNvSpPr/>
            <p:nvPr/>
          </p:nvSpPr>
          <p:spPr>
            <a:xfrm rot="21407175">
              <a:off x="4302173" y="3142531"/>
              <a:ext cx="100800" cy="396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grpSp>
          <p:nvGrpSpPr>
            <p:cNvPr id="11302" name="Gruppo 11301">
              <a:extLst>
                <a:ext uri="{FF2B5EF4-FFF2-40B4-BE49-F238E27FC236}">
                  <a16:creationId xmlns:a16="http://schemas.microsoft.com/office/drawing/2014/main" id="{2A21A0F2-61D7-07A0-2BF1-FE5240C66B8D}"/>
                </a:ext>
              </a:extLst>
            </p:cNvPr>
            <p:cNvGrpSpPr/>
            <p:nvPr/>
          </p:nvGrpSpPr>
          <p:grpSpPr>
            <a:xfrm>
              <a:off x="4372658" y="3267234"/>
              <a:ext cx="485743" cy="764863"/>
              <a:chOff x="5635091" y="3309457"/>
              <a:chExt cx="485743" cy="764863"/>
            </a:xfrm>
            <a:grpFill/>
          </p:grpSpPr>
          <p:sp>
            <p:nvSpPr>
              <p:cNvPr id="11307" name="Ovale 11306">
                <a:extLst>
                  <a:ext uri="{FF2B5EF4-FFF2-40B4-BE49-F238E27FC236}">
                    <a16:creationId xmlns:a16="http://schemas.microsoft.com/office/drawing/2014/main" id="{F63570BC-A0E4-311C-185E-A90E1746C571}"/>
                  </a:ext>
                </a:extLst>
              </p:cNvPr>
              <p:cNvSpPr/>
              <p:nvPr/>
            </p:nvSpPr>
            <p:spPr>
              <a:xfrm rot="21407175">
                <a:off x="5635091" y="3309457"/>
                <a:ext cx="100800" cy="396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312" name="Ovale 11311">
                <a:extLst>
                  <a:ext uri="{FF2B5EF4-FFF2-40B4-BE49-F238E27FC236}">
                    <a16:creationId xmlns:a16="http://schemas.microsoft.com/office/drawing/2014/main" id="{3FCA677A-D238-CE05-15FE-BFFAB8932A4D}"/>
                  </a:ext>
                </a:extLst>
              </p:cNvPr>
              <p:cNvSpPr/>
              <p:nvPr/>
            </p:nvSpPr>
            <p:spPr>
              <a:xfrm rot="21407175">
                <a:off x="5706349" y="3441167"/>
                <a:ext cx="100800" cy="396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345" name="Ovale 11344">
                <a:extLst>
                  <a:ext uri="{FF2B5EF4-FFF2-40B4-BE49-F238E27FC236}">
                    <a16:creationId xmlns:a16="http://schemas.microsoft.com/office/drawing/2014/main" id="{12369F3E-A1D9-BAEB-3BF9-48DD873F53F4}"/>
                  </a:ext>
                </a:extLst>
              </p:cNvPr>
              <p:cNvSpPr/>
              <p:nvPr/>
            </p:nvSpPr>
            <p:spPr>
              <a:xfrm rot="21407175">
                <a:off x="5773023" y="3576686"/>
                <a:ext cx="100800" cy="396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347" name="Ovale 11346">
                <a:extLst>
                  <a:ext uri="{FF2B5EF4-FFF2-40B4-BE49-F238E27FC236}">
                    <a16:creationId xmlns:a16="http://schemas.microsoft.com/office/drawing/2014/main" id="{A25B6D81-2606-177F-7B70-77DEB9A2AF73}"/>
                  </a:ext>
                </a:extLst>
              </p:cNvPr>
              <p:cNvSpPr/>
              <p:nvPr/>
            </p:nvSpPr>
            <p:spPr>
              <a:xfrm rot="21407175">
                <a:off x="5850485" y="3722302"/>
                <a:ext cx="100800" cy="396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348" name="Ovale 11347">
                <a:extLst>
                  <a:ext uri="{FF2B5EF4-FFF2-40B4-BE49-F238E27FC236}">
                    <a16:creationId xmlns:a16="http://schemas.microsoft.com/office/drawing/2014/main" id="{C90842AF-E728-DD5F-41B3-39DCF8B126D7}"/>
                  </a:ext>
                </a:extLst>
              </p:cNvPr>
              <p:cNvSpPr/>
              <p:nvPr/>
            </p:nvSpPr>
            <p:spPr>
              <a:xfrm rot="21407175">
                <a:off x="5928590" y="3878511"/>
                <a:ext cx="100800" cy="396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349" name="Ovale 11348">
                <a:extLst>
                  <a:ext uri="{FF2B5EF4-FFF2-40B4-BE49-F238E27FC236}">
                    <a16:creationId xmlns:a16="http://schemas.microsoft.com/office/drawing/2014/main" id="{B5408176-4AB6-99CE-765A-B1CD35868283}"/>
                  </a:ext>
                </a:extLst>
              </p:cNvPr>
              <p:cNvSpPr/>
              <p:nvPr/>
            </p:nvSpPr>
            <p:spPr>
              <a:xfrm rot="21407175">
                <a:off x="6020034" y="4034720"/>
                <a:ext cx="100800" cy="396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</p:grpSp>
      <p:grpSp>
        <p:nvGrpSpPr>
          <p:cNvPr id="11354" name="Gruppo 11353">
            <a:extLst>
              <a:ext uri="{FF2B5EF4-FFF2-40B4-BE49-F238E27FC236}">
                <a16:creationId xmlns:a16="http://schemas.microsoft.com/office/drawing/2014/main" id="{DEB6CC51-FF40-0C59-B73F-B49822F20F5F}"/>
              </a:ext>
            </a:extLst>
          </p:cNvPr>
          <p:cNvGrpSpPr>
            <a:grpSpLocks noChangeAspect="1"/>
          </p:cNvGrpSpPr>
          <p:nvPr/>
        </p:nvGrpSpPr>
        <p:grpSpPr>
          <a:xfrm>
            <a:off x="8732719" y="2295779"/>
            <a:ext cx="2736769" cy="2233374"/>
            <a:chOff x="8690045" y="2161092"/>
            <a:chExt cx="3040855" cy="2481527"/>
          </a:xfrm>
        </p:grpSpPr>
        <p:grpSp>
          <p:nvGrpSpPr>
            <p:cNvPr id="11355" name="Gruppo 11354">
              <a:extLst>
                <a:ext uri="{FF2B5EF4-FFF2-40B4-BE49-F238E27FC236}">
                  <a16:creationId xmlns:a16="http://schemas.microsoft.com/office/drawing/2014/main" id="{38FD6182-FB0C-3CF7-C223-49D70090E0D2}"/>
                </a:ext>
              </a:extLst>
            </p:cNvPr>
            <p:cNvGrpSpPr/>
            <p:nvPr/>
          </p:nvGrpSpPr>
          <p:grpSpPr>
            <a:xfrm>
              <a:off x="8690045" y="2195382"/>
              <a:ext cx="1567199" cy="1092792"/>
              <a:chOff x="8690045" y="2287861"/>
              <a:chExt cx="1567199" cy="1092792"/>
            </a:xfrm>
          </p:grpSpPr>
          <p:pic>
            <p:nvPicPr>
              <p:cNvPr id="11377" name="Picture 2" descr="Pin page">
                <a:extLst>
                  <a:ext uri="{FF2B5EF4-FFF2-40B4-BE49-F238E27FC236}">
                    <a16:creationId xmlns:a16="http://schemas.microsoft.com/office/drawing/2014/main" id="{C5C74A58-C885-14FF-9CF0-A6954AED8F1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4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07918" y="2287861"/>
                <a:ext cx="1018013" cy="5695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378" name="CasellaDiTesto 11377">
                <a:extLst>
                  <a:ext uri="{FF2B5EF4-FFF2-40B4-BE49-F238E27FC236}">
                    <a16:creationId xmlns:a16="http://schemas.microsoft.com/office/drawing/2014/main" id="{5BCA6A19-1341-909C-177C-E9F8F9C89AA4}"/>
                  </a:ext>
                </a:extLst>
              </p:cNvPr>
              <p:cNvSpPr txBox="1"/>
              <p:nvPr/>
            </p:nvSpPr>
            <p:spPr>
              <a:xfrm>
                <a:off x="8690045" y="2857433"/>
                <a:ext cx="156719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it-IT" sz="1200" dirty="0" err="1"/>
                  <a:t>Faster</a:t>
                </a:r>
                <a:r>
                  <a:rPr lang="it-IT" sz="1200" dirty="0"/>
                  <a:t> TAT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it-IT" sz="1200" dirty="0"/>
                  <a:t>(4-time </a:t>
                </a:r>
                <a:r>
                  <a:rPr lang="it-IT" sz="1200" dirty="0" err="1"/>
                  <a:t>less</a:t>
                </a:r>
                <a:r>
                  <a:rPr lang="it-IT" sz="1200" dirty="0"/>
                  <a:t>)</a:t>
                </a:r>
              </a:p>
            </p:txBody>
          </p:sp>
        </p:grpSp>
        <p:grpSp>
          <p:nvGrpSpPr>
            <p:cNvPr id="11359" name="Gruppo 11358">
              <a:extLst>
                <a:ext uri="{FF2B5EF4-FFF2-40B4-BE49-F238E27FC236}">
                  <a16:creationId xmlns:a16="http://schemas.microsoft.com/office/drawing/2014/main" id="{1F1E445A-2AB2-3912-308E-62B1D1BE4BB7}"/>
                </a:ext>
              </a:extLst>
            </p:cNvPr>
            <p:cNvGrpSpPr/>
            <p:nvPr/>
          </p:nvGrpSpPr>
          <p:grpSpPr>
            <a:xfrm>
              <a:off x="10163701" y="2161092"/>
              <a:ext cx="1567199" cy="1127082"/>
              <a:chOff x="10257244" y="2253571"/>
              <a:chExt cx="1567199" cy="1127082"/>
            </a:xfrm>
          </p:grpSpPr>
          <p:pic>
            <p:nvPicPr>
              <p:cNvPr id="11375" name="Immagine 11374">
                <a:extLst>
                  <a:ext uri="{FF2B5EF4-FFF2-40B4-BE49-F238E27FC236}">
                    <a16:creationId xmlns:a16="http://schemas.microsoft.com/office/drawing/2014/main" id="{727FFFA5-E686-D480-B509-E9029B4604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10736886" y="2253571"/>
                <a:ext cx="607915" cy="603862"/>
              </a:xfrm>
              <a:prstGeom prst="rect">
                <a:avLst/>
              </a:prstGeom>
            </p:spPr>
          </p:pic>
          <p:sp>
            <p:nvSpPr>
              <p:cNvPr id="11376" name="CasellaDiTesto 11375">
                <a:extLst>
                  <a:ext uri="{FF2B5EF4-FFF2-40B4-BE49-F238E27FC236}">
                    <a16:creationId xmlns:a16="http://schemas.microsoft.com/office/drawing/2014/main" id="{CD0EEB64-23ED-AB1E-2809-C0DD7A481FCF}"/>
                  </a:ext>
                </a:extLst>
              </p:cNvPr>
              <p:cNvSpPr txBox="1"/>
              <p:nvPr/>
            </p:nvSpPr>
            <p:spPr>
              <a:xfrm>
                <a:off x="10257244" y="2857433"/>
                <a:ext cx="156719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it-IT" sz="1200" dirty="0" err="1"/>
                  <a:t>Higher</a:t>
                </a:r>
                <a:r>
                  <a:rPr lang="it-IT" sz="1200" dirty="0"/>
                  <a:t> </a:t>
                </a:r>
                <a:r>
                  <a:rPr lang="it-IT" sz="1200" dirty="0" err="1"/>
                  <a:t>accuracy</a:t>
                </a:r>
                <a:endParaRPr lang="it-IT" sz="1200" dirty="0"/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it-IT" sz="1200" dirty="0"/>
                  <a:t>(</a:t>
                </a:r>
                <a:r>
                  <a:rPr lang="it-IT" sz="1200" dirty="0" err="1"/>
                  <a:t>less</a:t>
                </a:r>
                <a:r>
                  <a:rPr lang="it-IT" sz="1200" dirty="0"/>
                  <a:t> </a:t>
                </a:r>
                <a:r>
                  <a:rPr lang="it-IT" sz="1200" dirty="0" err="1"/>
                  <a:t>pipetting</a:t>
                </a:r>
                <a:r>
                  <a:rPr lang="it-IT" sz="1200" dirty="0"/>
                  <a:t>)</a:t>
                </a:r>
              </a:p>
            </p:txBody>
          </p:sp>
        </p:grpSp>
        <p:grpSp>
          <p:nvGrpSpPr>
            <p:cNvPr id="11362" name="Gruppo 11361">
              <a:extLst>
                <a:ext uri="{FF2B5EF4-FFF2-40B4-BE49-F238E27FC236}">
                  <a16:creationId xmlns:a16="http://schemas.microsoft.com/office/drawing/2014/main" id="{3DEA2044-F54C-4765-5072-5C998FA7E11B}"/>
                </a:ext>
              </a:extLst>
            </p:cNvPr>
            <p:cNvGrpSpPr/>
            <p:nvPr/>
          </p:nvGrpSpPr>
          <p:grpSpPr>
            <a:xfrm>
              <a:off x="8743394" y="3478626"/>
              <a:ext cx="1745622" cy="1163993"/>
              <a:chOff x="8625805" y="3517714"/>
              <a:chExt cx="1745622" cy="1163993"/>
            </a:xfrm>
          </p:grpSpPr>
          <p:pic>
            <p:nvPicPr>
              <p:cNvPr id="11371" name="Immagine 11370">
                <a:extLst>
                  <a:ext uri="{FF2B5EF4-FFF2-40B4-BE49-F238E27FC236}">
                    <a16:creationId xmlns:a16="http://schemas.microsoft.com/office/drawing/2014/main" id="{5C600CB4-FC74-2201-4892-05DB4C96DB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9123815" y="3517714"/>
                <a:ext cx="802116" cy="616827"/>
              </a:xfrm>
              <a:prstGeom prst="rect">
                <a:avLst/>
              </a:prstGeom>
            </p:spPr>
          </p:pic>
          <p:sp>
            <p:nvSpPr>
              <p:cNvPr id="11374" name="CasellaDiTesto 11373">
                <a:extLst>
                  <a:ext uri="{FF2B5EF4-FFF2-40B4-BE49-F238E27FC236}">
                    <a16:creationId xmlns:a16="http://schemas.microsoft.com/office/drawing/2014/main" id="{6E2573B3-8E5D-1905-EA79-371E795BEF52}"/>
                  </a:ext>
                </a:extLst>
              </p:cNvPr>
              <p:cNvSpPr txBox="1"/>
              <p:nvPr/>
            </p:nvSpPr>
            <p:spPr>
              <a:xfrm>
                <a:off x="8625805" y="4158487"/>
                <a:ext cx="174562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it-IT" sz="1200" dirty="0" err="1"/>
                  <a:t>Cost&amp;sample</a:t>
                </a:r>
                <a:endParaRPr lang="it-IT" sz="1200" dirty="0"/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it-IT" sz="1200" dirty="0" err="1"/>
                  <a:t>saving</a:t>
                </a:r>
                <a:endParaRPr lang="it-IT" sz="1200" dirty="0"/>
              </a:p>
            </p:txBody>
          </p:sp>
        </p:grpSp>
        <p:grpSp>
          <p:nvGrpSpPr>
            <p:cNvPr id="11363" name="Gruppo 11362">
              <a:extLst>
                <a:ext uri="{FF2B5EF4-FFF2-40B4-BE49-F238E27FC236}">
                  <a16:creationId xmlns:a16="http://schemas.microsoft.com/office/drawing/2014/main" id="{08C789BD-02CE-846D-7806-ED1131D34870}"/>
                </a:ext>
              </a:extLst>
            </p:cNvPr>
            <p:cNvGrpSpPr/>
            <p:nvPr/>
          </p:nvGrpSpPr>
          <p:grpSpPr>
            <a:xfrm>
              <a:off x="10387112" y="3494032"/>
              <a:ext cx="1151552" cy="1136635"/>
              <a:chOff x="10387112" y="3622048"/>
              <a:chExt cx="1151552" cy="1136635"/>
            </a:xfrm>
          </p:grpSpPr>
          <p:pic>
            <p:nvPicPr>
              <p:cNvPr id="11367" name="Immagine 11366">
                <a:extLst>
                  <a:ext uri="{FF2B5EF4-FFF2-40B4-BE49-F238E27FC236}">
                    <a16:creationId xmlns:a16="http://schemas.microsoft.com/office/drawing/2014/main" id="{13905DB2-26C1-D1B3-A27B-A114905F07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10496332" y="3622048"/>
                <a:ext cx="933113" cy="539937"/>
              </a:xfrm>
              <a:prstGeom prst="rect">
                <a:avLst/>
              </a:prstGeom>
            </p:spPr>
          </p:pic>
          <p:sp>
            <p:nvSpPr>
              <p:cNvPr id="11368" name="CasellaDiTesto 11367">
                <a:extLst>
                  <a:ext uri="{FF2B5EF4-FFF2-40B4-BE49-F238E27FC236}">
                    <a16:creationId xmlns:a16="http://schemas.microsoft.com/office/drawing/2014/main" id="{40E43141-6878-7896-5F95-3D7367375608}"/>
                  </a:ext>
                </a:extLst>
              </p:cNvPr>
              <p:cNvSpPr txBox="1"/>
              <p:nvPr/>
            </p:nvSpPr>
            <p:spPr>
              <a:xfrm>
                <a:off x="10387112" y="4235463"/>
                <a:ext cx="115155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it-IT" sz="1200" dirty="0" err="1"/>
                  <a:t>Increased</a:t>
                </a:r>
                <a:r>
                  <a:rPr lang="it-IT" sz="1200" dirty="0"/>
                  <a:t> </a:t>
                </a:r>
                <a:r>
                  <a:rPr lang="it-IT" sz="1200" dirty="0" err="1"/>
                  <a:t>productivity</a:t>
                </a:r>
                <a:endParaRPr lang="it-IT" sz="1200" dirty="0"/>
              </a:p>
            </p:txBody>
          </p:sp>
        </p:grpSp>
      </p:grpSp>
      <p:grpSp>
        <p:nvGrpSpPr>
          <p:cNvPr id="11379" name="Gruppo 11378">
            <a:extLst>
              <a:ext uri="{FF2B5EF4-FFF2-40B4-BE49-F238E27FC236}">
                <a16:creationId xmlns:a16="http://schemas.microsoft.com/office/drawing/2014/main" id="{E829E015-391B-E145-43D9-E98B60991F59}"/>
              </a:ext>
            </a:extLst>
          </p:cNvPr>
          <p:cNvGrpSpPr/>
          <p:nvPr/>
        </p:nvGrpSpPr>
        <p:grpSpPr>
          <a:xfrm>
            <a:off x="8263508" y="2411478"/>
            <a:ext cx="2844387" cy="1814167"/>
            <a:chOff x="8263508" y="2325560"/>
            <a:chExt cx="2844387" cy="1814167"/>
          </a:xfrm>
        </p:grpSpPr>
        <p:pic>
          <p:nvPicPr>
            <p:cNvPr id="11380" name="Immagine 11379">
              <a:extLst>
                <a:ext uri="{FF2B5EF4-FFF2-40B4-BE49-F238E27FC236}">
                  <a16:creationId xmlns:a16="http://schemas.microsoft.com/office/drawing/2014/main" id="{D415277A-A126-79CD-6005-486D6078D5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>
              <a:extLst>
                <a:ext uri="{BEBA8EAE-BF5A-486C-A8C5-ECC9F3942E4B}">
                  <a14:imgProps xmlns:a14="http://schemas.microsoft.com/office/drawing/2010/main">
                    <a14:imgLayer r:embed="rId39">
                      <a14:imgEffect>
                        <a14:backgroundRemoval t="9699" b="95485" l="9233" r="90483">
                          <a14:foregroundMark x1="90483" y1="23244" x2="90483" y2="23244"/>
                          <a14:foregroundMark x1="33239" y1="95652" x2="33239" y2="95652"/>
                          <a14:foregroundMark x1="9233" y1="11706" x2="9233" y2="11706"/>
                          <a14:foregroundMark x1="9517" y1="45151" x2="9517" y2="45151"/>
                          <a14:backgroundMark x1="78267" y1="64047" x2="78267" y2="64047"/>
                          <a14:backgroundMark x1="77841" y1="64716" x2="77841" y2="64716"/>
                          <a14:backgroundMark x1="77841" y1="65050" x2="77841" y2="65050"/>
                          <a14:backgroundMark x1="76420" y1="68896" x2="75000" y2="69900"/>
                          <a14:backgroundMark x1="75568" y1="69900" x2="63494" y2="90803"/>
                          <a14:backgroundMark x1="62926" y1="85284" x2="62926" y2="85284"/>
                          <a14:backgroundMark x1="63494" y1="82943" x2="63494" y2="82943"/>
                          <a14:backgroundMark x1="63920" y1="82609" x2="64063" y2="82943"/>
                          <a14:backgroundMark x1="64347" y1="81940" x2="63778" y2="85284"/>
                          <a14:backgroundMark x1="64063" y1="82441" x2="64063" y2="86455"/>
                          <a14:backgroundMark x1="64063" y1="84281" x2="64063" y2="88127"/>
                          <a14:backgroundMark x1="63636" y1="84783" x2="63778" y2="89632"/>
                          <a14:backgroundMark x1="64205" y1="86288" x2="64063" y2="89298"/>
                          <a14:backgroundMark x1="64063" y1="83612" x2="63778" y2="85117"/>
                          <a14:backgroundMark x1="63778" y1="83278" x2="63778" y2="83278"/>
                          <a14:backgroundMark x1="63778" y1="82609" x2="63494" y2="82609"/>
                          <a14:backgroundMark x1="63210" y1="83110" x2="63210" y2="83110"/>
                          <a14:backgroundMark x1="63210" y1="83612" x2="63210" y2="83946"/>
                          <a14:backgroundMark x1="63210" y1="84281" x2="63210" y2="84281"/>
                          <a14:backgroundMark x1="63778" y1="82274" x2="63778" y2="82274"/>
                          <a14:backgroundMark x1="63778" y1="81940" x2="63778" y2="81940"/>
                          <a14:backgroundMark x1="63778" y1="81438" x2="63778" y2="81438"/>
                          <a14:backgroundMark x1="64063" y1="80769" x2="64063" y2="80769"/>
                          <a14:backgroundMark x1="64489" y1="80268" x2="64489" y2="80268"/>
                          <a14:backgroundMark x1="64773" y1="79766" x2="64773" y2="79766"/>
                          <a14:backgroundMark x1="60653" y1="62375" x2="60653" y2="62375"/>
                          <a14:backgroundMark x1="61790" y1="62040" x2="61790" y2="62040"/>
                          <a14:backgroundMark x1="62216" y1="61706" x2="60653" y2="63378"/>
                          <a14:backgroundMark x1="61364" y1="62542" x2="60369" y2="64214"/>
                          <a14:backgroundMark x1="61790" y1="62207" x2="60227" y2="64716"/>
                          <a14:backgroundMark x1="62074" y1="62207" x2="60653" y2="64548"/>
                          <a14:backgroundMark x1="62216" y1="61706" x2="59943" y2="65552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9102898" y="2436620"/>
              <a:ext cx="2004997" cy="1703107"/>
            </a:xfrm>
            <a:prstGeom prst="rect">
              <a:avLst/>
            </a:prstGeom>
          </p:spPr>
        </p:pic>
        <p:sp>
          <p:nvSpPr>
            <p:cNvPr id="11381" name="CasellaDiTesto 11380">
              <a:extLst>
                <a:ext uri="{FF2B5EF4-FFF2-40B4-BE49-F238E27FC236}">
                  <a16:creationId xmlns:a16="http://schemas.microsoft.com/office/drawing/2014/main" id="{C75DDF47-74ED-E272-BF39-0FDF2F92B874}"/>
                </a:ext>
              </a:extLst>
            </p:cNvPr>
            <p:cNvSpPr txBox="1"/>
            <p:nvPr/>
          </p:nvSpPr>
          <p:spPr>
            <a:xfrm>
              <a:off x="8263508" y="2325560"/>
              <a:ext cx="249593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i="1" dirty="0" err="1"/>
                <a:t>at</a:t>
              </a:r>
              <a:r>
                <a:rPr lang="it-IT" i="1" dirty="0"/>
                <a:t> the end of the story…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73094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4.81481E-6 L 0.04662 -0.0243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1" y="-1227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3.7037E-7 L 0.05039 -0.02407 " pathEditMode="relative" rAng="0" ptsTypes="AA">
                                      <p:cBhvr>
                                        <p:cTn id="4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3" y="-1204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2.59259E-6 L 0.04401 -0.01898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1" y="-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500"/>
                            </p:stCondLst>
                            <p:childTnLst>
                              <p:par>
                                <p:cTn id="58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5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0"/>
                            </p:stCondLst>
                            <p:childTnLst>
                              <p:par>
                                <p:cTn id="73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4.07407E-6 L 0.04661 -0.02431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1" y="-1227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0 L 0.05039 -0.02407 " pathEditMode="relative" rAng="0" ptsTypes="AA">
                                      <p:cBhvr>
                                        <p:cTn id="85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3" y="-1204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1.48148E-6 L 0.04401 -0.01898 " pathEditMode="relative" rAng="0" ptsTypes="AA">
                                      <p:cBhvr>
                                        <p:cTn id="87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1" y="-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100"/>
                            </p:stCondLst>
                            <p:childTnLst>
                              <p:par>
                                <p:cTn id="89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6600"/>
                            </p:stCondLst>
                            <p:childTnLst>
                              <p:par>
                                <p:cTn id="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1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5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44444E-6 L 0.0414 0.14005 " pathEditMode="relative" rAng="0" ptsTypes="AA">
                                      <p:cBhvr>
                                        <p:cTn id="116" dur="2000" fill="hold"/>
                                        <p:tgtEl>
                                          <p:spTgt spid="112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70" y="6991"/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1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1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1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8 -0.00116 L 0.0444 0.14676 " pathEditMode="relative" rAng="0" ptsTypes="AA">
                                      <p:cBhvr>
                                        <p:cTn id="127" dur="2000" fill="hold"/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74" y="7384"/>
                                    </p:animMotion>
                                  </p:childTnLst>
                                </p:cTn>
                              </p:par>
                              <p:par>
                                <p:cTn id="128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2.22222E-6 L 0.04505 0.13588 " pathEditMode="relative" rAng="0" ptsTypes="AA">
                                      <p:cBhvr>
                                        <p:cTn id="129" dur="2000" fill="hold"/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3" y="6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112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1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1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1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11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1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11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113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113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113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11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00"/>
                            </p:stCondLst>
                            <p:childTnLst>
                              <p:par>
                                <p:cTn id="1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11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000"/>
                            </p:stCondLst>
                            <p:childTnLst>
                              <p:par>
                                <p:cTn id="18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1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/>
                                        <p:tgtEl>
                                          <p:spTgt spid="113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500"/>
                                        <p:tgtEl>
                                          <p:spTgt spid="113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2" dur="500"/>
                                        <p:tgtEl>
                                          <p:spTgt spid="113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2" dur="500"/>
                                        <p:tgtEl>
                                          <p:spTgt spid="112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500"/>
                                        <p:tgtEl>
                                          <p:spTgt spid="112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8" dur="500"/>
                                        <p:tgtEl>
                                          <p:spTgt spid="113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500"/>
                                        <p:tgtEl>
                                          <p:spTgt spid="113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4" dur="500"/>
                                        <p:tgtEl>
                                          <p:spTgt spid="113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7" dur="500"/>
                                        <p:tgtEl>
                                          <p:spTgt spid="113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500"/>
                            </p:stCondLst>
                            <p:childTnLst>
                              <p:par>
                                <p:cTn id="2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1000"/>
                            </p:stCondLst>
                            <p:childTnLst>
                              <p:par>
                                <p:cTn id="2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07407E-6 L 0.0888 -0.00069 " pathEditMode="relative" rAng="0" ptsTypes="AA">
                                      <p:cBhvr>
                                        <p:cTn id="29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40" y="-46"/>
                                    </p:animMotion>
                                  </p:childTnLst>
                                </p:cTn>
                              </p:par>
                              <p:par>
                                <p:cTn id="29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7.40741E-7 L 0.03033 0.00139 " pathEditMode="relative" rAng="0" ptsTypes="AA">
                                      <p:cBhvr>
                                        <p:cTn id="29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0" y="69"/>
                                    </p:animMotion>
                                  </p:childTnLst>
                                </p:cTn>
                              </p:par>
                              <p:par>
                                <p:cTn id="29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7037E-7 L -0.0306 0.00023 " pathEditMode="relative" rAng="0" ptsTypes="AA">
                                      <p:cBhvr>
                                        <p:cTn id="30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6" y="0"/>
                                    </p:animMotion>
                                  </p:childTnLst>
                                </p:cTn>
                              </p:par>
                              <p:par>
                                <p:cTn id="30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1.11111E-6 L -0.09076 -0.00069 " pathEditMode="relative" rAng="0" ptsTypes="AA">
                                      <p:cBhvr>
                                        <p:cTn id="302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44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1000"/>
                            </p:stCondLst>
                            <p:childTnLst>
                              <p:par>
                                <p:cTn id="30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6" fill="hold">
                            <p:stCondLst>
                              <p:cond delay="1500"/>
                            </p:stCondLst>
                            <p:childTnLst>
                              <p:par>
                                <p:cTn id="3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7" fill="hold">
                            <p:stCondLst>
                              <p:cond delay="500"/>
                            </p:stCondLst>
                            <p:childTnLst>
                              <p:par>
                                <p:cTn id="3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1" fill="hold">
                            <p:stCondLst>
                              <p:cond delay="1000"/>
                            </p:stCondLst>
                            <p:childTnLst>
                              <p:par>
                                <p:cTn id="3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5" fill="hold">
                            <p:stCondLst>
                              <p:cond delay="1500"/>
                            </p:stCondLst>
                            <p:childTnLst>
                              <p:par>
                                <p:cTn id="346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1" fill="hold">
                            <p:stCondLst>
                              <p:cond delay="2000"/>
                            </p:stCondLst>
                            <p:childTnLst>
                              <p:par>
                                <p:cTn id="3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9" fill="hold">
                            <p:stCondLst>
                              <p:cond delay="3000"/>
                            </p:stCondLst>
                            <p:childTnLst>
                              <p:par>
                                <p:cTn id="37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9" fill="hold">
                            <p:stCondLst>
                              <p:cond delay="3500"/>
                            </p:stCondLst>
                            <p:childTnLst>
                              <p:par>
                                <p:cTn id="3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3" fill="hold">
                            <p:stCondLst>
                              <p:cond delay="4000"/>
                            </p:stCondLst>
                            <p:childTnLst>
                              <p:par>
                                <p:cTn id="3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6" dur="500"/>
                                        <p:tgtEl>
                                          <p:spTgt spid="11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9" dur="500"/>
                                        <p:tgtEl>
                                          <p:spTgt spid="11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0" fill="hold">
                            <p:stCondLst>
                              <p:cond delay="4500"/>
                            </p:stCondLst>
                            <p:childTnLst>
                              <p:par>
                                <p:cTn id="39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3" dur="500"/>
                                        <p:tgtEl>
                                          <p:spTgt spid="1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4" fill="hold">
                            <p:stCondLst>
                              <p:cond delay="5000"/>
                            </p:stCondLst>
                            <p:childTnLst>
                              <p:par>
                                <p:cTn id="395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44444E-6 L 0.04141 0.14004 " pathEditMode="relative" rAng="0" ptsTypes="AA">
                                      <p:cBhvr>
                                        <p:cTn id="396" dur="2000" fill="hold"/>
                                        <p:tgtEl>
                                          <p:spTgt spid="112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70" y="6991"/>
                                    </p:animMotion>
                                  </p:childTnLst>
                                </p:cTn>
                              </p:par>
                              <p:par>
                                <p:cTn id="39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4.44444E-6 L 0.04206 0.1419 " pathEditMode="relative" rAng="0" ptsTypes="AA">
                                      <p:cBhvr>
                                        <p:cTn id="398" dur="2000" fill="hold"/>
                                        <p:tgtEl>
                                          <p:spTgt spid="112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96" y="7083"/>
                                    </p:animMotion>
                                  </p:childTnLst>
                                </p:cTn>
                              </p:par>
                              <p:par>
                                <p:cTn id="399" presetID="42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2.59259E-6 L 0.04141 0.13727 " pathEditMode="relative" rAng="0" ptsTypes="AA">
                                      <p:cBhvr>
                                        <p:cTn id="400" dur="2000" fill="hold"/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70" y="6852"/>
                                    </p:animMotion>
                                  </p:childTnLst>
                                </p:cTn>
                              </p:par>
                              <p:par>
                                <p:cTn id="401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3" dur="1000"/>
                                        <p:tgtEl>
                                          <p:spTgt spid="11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4" fill="hold">
                            <p:stCondLst>
                              <p:cond delay="7000"/>
                            </p:stCondLst>
                            <p:childTnLst>
                              <p:par>
                                <p:cTn id="4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7" dur="500"/>
                                        <p:tgtEl>
                                          <p:spTgt spid="11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8" fill="hold">
                      <p:stCondLst>
                        <p:cond delay="indefinite"/>
                      </p:stCondLst>
                      <p:childTnLst>
                        <p:par>
                          <p:cTn id="409" fill="hold">
                            <p:stCondLst>
                              <p:cond delay="0"/>
                            </p:stCondLst>
                            <p:childTnLst>
                              <p:par>
                                <p:cTn id="4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1" dur="500"/>
                                        <p:tgtEl>
                                          <p:spTgt spid="113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3" fill="hold">
                            <p:stCondLst>
                              <p:cond delay="500"/>
                            </p:stCondLst>
                            <p:childTnLst>
                              <p:par>
                                <p:cTn id="4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6" dur="500"/>
                                        <p:tgtEl>
                                          <p:spTgt spid="11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  <p:bldP spid="78" grpId="1" animBg="1"/>
      <p:bldP spid="78" grpId="2" animBg="1"/>
      <p:bldP spid="81" grpId="0"/>
      <p:bldP spid="81" grpId="1"/>
      <p:bldP spid="81" grpId="2"/>
      <p:bldP spid="81" grpId="3"/>
      <p:bldP spid="32" grpId="0"/>
      <p:bldP spid="38" grpId="0"/>
      <p:bldP spid="42" grpId="0"/>
      <p:bldP spid="92" grpId="0"/>
      <p:bldP spid="98" grpId="0" animBg="1"/>
      <p:bldP spid="98" grpId="1" animBg="1"/>
      <p:bldP spid="100" grpId="0" animBg="1"/>
      <p:bldP spid="100" grpId="1" animBg="1"/>
      <p:bldP spid="101" grpId="0" animBg="1"/>
      <p:bldP spid="101" grpId="1" animBg="1"/>
      <p:bldP spid="102" grpId="0" animBg="1"/>
      <p:bldP spid="102" grpId="1" animBg="1"/>
      <p:bldP spid="110" grpId="0" animBg="1"/>
      <p:bldP spid="110" grpId="1" animBg="1"/>
      <p:bldP spid="110" grpId="2" animBg="1"/>
      <p:bldP spid="112" grpId="0"/>
      <p:bldP spid="112" grpId="1"/>
      <p:bldP spid="112" grpId="2"/>
      <p:bldP spid="112" grpId="3"/>
      <p:bldP spid="113" grpId="0" animBg="1"/>
      <p:bldP spid="113" grpId="1" animBg="1"/>
      <p:bldP spid="114" grpId="0" animBg="1"/>
      <p:bldP spid="114" grpId="1" animBg="1"/>
      <p:bldP spid="115" grpId="0" animBg="1"/>
      <p:bldP spid="115" grpId="1" animBg="1"/>
      <p:bldP spid="116" grpId="0" animBg="1"/>
      <p:bldP spid="116" grpId="1" animBg="1"/>
      <p:bldP spid="11286" grpId="0"/>
      <p:bldP spid="11286" grpId="1"/>
      <p:bldP spid="11286" grpId="2"/>
      <p:bldP spid="11286" grpId="3"/>
      <p:bldP spid="11293" grpId="0" animBg="1"/>
      <p:bldP spid="11293" grpId="2" animBg="1"/>
      <p:bldP spid="11294" grpId="0" animBg="1"/>
      <p:bldP spid="11294" grpId="2" animBg="1"/>
      <p:bldP spid="11304" grpId="0"/>
      <p:bldP spid="11310" grpId="0"/>
      <p:bldP spid="11315" grpId="0"/>
      <p:bldP spid="11346" grpId="0"/>
      <p:bldP spid="11353" grpId="0"/>
      <p:bldP spid="11344" grpId="0"/>
      <p:bldP spid="19" grpId="0"/>
      <p:bldP spid="19" grpId="1"/>
      <p:bldP spid="19" grpId="2"/>
      <p:bldP spid="11283" grpId="0" animBg="1"/>
      <p:bldP spid="11283" grpId="1" animBg="1"/>
      <p:bldP spid="11283" grpId="2" animBg="1"/>
      <p:bldP spid="79" grpId="0"/>
      <p:bldP spid="82" grpId="0"/>
      <p:bldP spid="83" grpId="0"/>
      <p:bldP spid="83" grpId="1"/>
      <p:bldP spid="84" grpId="0"/>
      <p:bldP spid="84" grpId="1"/>
      <p:bldP spid="85" grpId="0"/>
      <p:bldP spid="85" grpId="1"/>
      <p:bldP spid="86" grpId="0"/>
      <p:bldP spid="86" grpId="1"/>
      <p:bldP spid="94" grpId="0"/>
      <p:bldP spid="96" grpId="0" animBg="1"/>
      <p:bldP spid="96" grpId="1" animBg="1"/>
      <p:bldP spid="97" grpId="0"/>
      <p:bldP spid="97" grpId="1"/>
      <p:bldP spid="97" grpId="2"/>
      <p:bldP spid="99" grpId="0" animBg="1"/>
      <p:bldP spid="104" grpId="0" animBg="1"/>
      <p:bldP spid="104" grpId="1" animBg="1"/>
      <p:bldP spid="105" grpId="0"/>
      <p:bldP spid="105" grpId="1"/>
      <p:bldP spid="105" grpId="2"/>
      <p:bldP spid="106" grpId="0" animBg="1"/>
      <p:bldP spid="11287" grpId="0" animBg="1"/>
      <p:bldP spid="11287" grpId="1" animBg="1"/>
      <p:bldP spid="11288" grpId="0"/>
      <p:bldP spid="11288" grpId="1"/>
      <p:bldP spid="11288" grpId="3"/>
      <p:bldP spid="11378" grpId="0"/>
      <p:bldP spid="11376" grpId="0"/>
      <p:bldP spid="11374" grpId="0"/>
      <p:bldP spid="11368" grpId="0"/>
      <p:bldP spid="1138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34FAAF-3D28-BB57-FFE4-2837EA9F8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ccia circolare in su 3">
            <a:extLst>
              <a:ext uri="{FF2B5EF4-FFF2-40B4-BE49-F238E27FC236}">
                <a16:creationId xmlns:a16="http://schemas.microsoft.com/office/drawing/2014/main" id="{755A03E4-F376-F800-7D66-DD799F8143A9}"/>
              </a:ext>
            </a:extLst>
          </p:cNvPr>
          <p:cNvSpPr/>
          <p:nvPr/>
        </p:nvSpPr>
        <p:spPr>
          <a:xfrm>
            <a:off x="3369563" y="4094357"/>
            <a:ext cx="1673012" cy="615384"/>
          </a:xfrm>
          <a:prstGeom prst="curvedUpArrow">
            <a:avLst>
              <a:gd name="adj1" fmla="val 16516"/>
              <a:gd name="adj2" fmla="val 34640"/>
              <a:gd name="adj3" fmla="val 17975"/>
            </a:avLst>
          </a:prstGeom>
          <a:solidFill>
            <a:srgbClr val="8B1513"/>
          </a:solidFill>
          <a:ln>
            <a:solidFill>
              <a:srgbClr val="8B151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26" name="Freccia circolare in su 25">
            <a:extLst>
              <a:ext uri="{FF2B5EF4-FFF2-40B4-BE49-F238E27FC236}">
                <a16:creationId xmlns:a16="http://schemas.microsoft.com/office/drawing/2014/main" id="{0A13A134-560E-E2F6-684A-C2520DE3D84F}"/>
              </a:ext>
            </a:extLst>
          </p:cNvPr>
          <p:cNvSpPr/>
          <p:nvPr/>
        </p:nvSpPr>
        <p:spPr>
          <a:xfrm flipV="1">
            <a:off x="6668599" y="2387556"/>
            <a:ext cx="1673012" cy="615384"/>
          </a:xfrm>
          <a:prstGeom prst="curvedUpArrow">
            <a:avLst>
              <a:gd name="adj1" fmla="val 16516"/>
              <a:gd name="adj2" fmla="val 34640"/>
              <a:gd name="adj3" fmla="val 17975"/>
            </a:avLst>
          </a:prstGeom>
          <a:solidFill>
            <a:srgbClr val="8B1513"/>
          </a:solidFill>
          <a:ln>
            <a:solidFill>
              <a:srgbClr val="8B151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grpSp>
        <p:nvGrpSpPr>
          <p:cNvPr id="39" name="Gruppo 38">
            <a:extLst>
              <a:ext uri="{FF2B5EF4-FFF2-40B4-BE49-F238E27FC236}">
                <a16:creationId xmlns:a16="http://schemas.microsoft.com/office/drawing/2014/main" id="{1FC69F37-FD62-7E92-56A1-A8C56B59659A}"/>
              </a:ext>
            </a:extLst>
          </p:cNvPr>
          <p:cNvGrpSpPr/>
          <p:nvPr/>
        </p:nvGrpSpPr>
        <p:grpSpPr>
          <a:xfrm>
            <a:off x="1475799" y="2538935"/>
            <a:ext cx="2474269" cy="1695948"/>
            <a:chOff x="1475799" y="2538935"/>
            <a:chExt cx="2474269" cy="1695948"/>
          </a:xfrm>
        </p:grpSpPr>
        <p:sp>
          <p:nvSpPr>
            <p:cNvPr id="6" name="Rettangolo con angoli arrotondati 5">
              <a:extLst>
                <a:ext uri="{FF2B5EF4-FFF2-40B4-BE49-F238E27FC236}">
                  <a16:creationId xmlns:a16="http://schemas.microsoft.com/office/drawing/2014/main" id="{2885B598-0A4E-0559-A851-53634F324BA0}"/>
                </a:ext>
              </a:extLst>
            </p:cNvPr>
            <p:cNvSpPr/>
            <p:nvPr/>
          </p:nvSpPr>
          <p:spPr>
            <a:xfrm>
              <a:off x="1475799" y="3074087"/>
              <a:ext cx="2474269" cy="962302"/>
            </a:xfrm>
            <a:prstGeom prst="roundRect">
              <a:avLst>
                <a:gd name="adj" fmla="val 14392"/>
              </a:avLst>
            </a:prstGeom>
            <a:solidFill>
              <a:schemeClr val="bg1"/>
            </a:solidFill>
            <a:ln w="38100">
              <a:solidFill>
                <a:srgbClr val="8B151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Font typeface="Wingdings" panose="05000000000000000000" pitchFamily="2" charset="2"/>
                <a:buChar char="v"/>
              </a:pPr>
              <a:endParaRPr lang="it-IT" sz="1200" dirty="0">
                <a:solidFill>
                  <a:schemeClr val="tx1"/>
                </a:solidFill>
              </a:endParaRPr>
            </a:p>
          </p:txBody>
        </p:sp>
        <p:sp>
          <p:nvSpPr>
            <p:cNvPr id="7" name="Rettangolo con angoli arrotondati 6">
              <a:extLst>
                <a:ext uri="{FF2B5EF4-FFF2-40B4-BE49-F238E27FC236}">
                  <a16:creationId xmlns:a16="http://schemas.microsoft.com/office/drawing/2014/main" id="{3A9F0634-EF3C-2DA9-8FF0-911A5E2169E4}"/>
                </a:ext>
              </a:extLst>
            </p:cNvPr>
            <p:cNvSpPr/>
            <p:nvPr/>
          </p:nvSpPr>
          <p:spPr>
            <a:xfrm>
              <a:off x="3027174" y="3837895"/>
              <a:ext cx="809847" cy="396988"/>
            </a:xfrm>
            <a:prstGeom prst="roundRect">
              <a:avLst/>
            </a:prstGeom>
            <a:solidFill>
              <a:srgbClr val="8B1513"/>
            </a:solidFill>
            <a:ln>
              <a:solidFill>
                <a:srgbClr val="8B151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/>
                <a:t>Step 1</a:t>
              </a:r>
            </a:p>
          </p:txBody>
        </p:sp>
        <p:pic>
          <p:nvPicPr>
            <p:cNvPr id="10" name="Picture 2" descr="QuantStudio™ 5 Real-Time PCR System for Human Identification, 96-well, 0.2  mL, desktop">
              <a:extLst>
                <a:ext uri="{FF2B5EF4-FFF2-40B4-BE49-F238E27FC236}">
                  <a16:creationId xmlns:a16="http://schemas.microsoft.com/office/drawing/2014/main" id="{7F764DB1-BB85-8D1A-9D41-F7D936E47F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279" b="88525" l="10000" r="90000">
                          <a14:foregroundMark x1="33600" y1="9016" x2="33600" y2="9016"/>
                          <a14:foregroundMark x1="44400" y1="6967" x2="44400" y2="6967"/>
                          <a14:foregroundMark x1="38400" y1="9016" x2="41600" y2="15164"/>
                          <a14:foregroundMark x1="34000" y1="6557" x2="34000" y2="6557"/>
                          <a14:foregroundMark x1="36000" y1="6148" x2="36000" y2="6148"/>
                          <a14:foregroundMark x1="37600" y1="6148" x2="37600" y2="6148"/>
                          <a14:foregroundMark x1="39600" y1="5738" x2="39600" y2="5738"/>
                          <a14:foregroundMark x1="40000" y1="4918" x2="40000" y2="4918"/>
                          <a14:foregroundMark x1="30000" y1="6557" x2="30000" y2="6557"/>
                          <a14:foregroundMark x1="39600" y1="5328" x2="39600" y2="5328"/>
                          <a14:foregroundMark x1="42000" y1="4918" x2="44400" y2="4508"/>
                          <a14:foregroundMark x1="50400" y1="3279" x2="52800" y2="32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389" y="2662074"/>
              <a:ext cx="753943" cy="7358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4" descr="Applied Biosystems™ QuantStudio™ Absolute Q™ Digital PCR System, desktop,  extended warranty, Smart Start | Fisher Scientific">
              <a:extLst>
                <a:ext uri="{FF2B5EF4-FFF2-40B4-BE49-F238E27FC236}">
                  <a16:creationId xmlns:a16="http://schemas.microsoft.com/office/drawing/2014/main" id="{672C2B38-A676-1DCE-2A5B-4A99F9F37C6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167" b="74833" l="5231" r="92462">
                          <a14:foregroundMark x1="20769" y1="12333" x2="20769" y2="12333"/>
                          <a14:foregroundMark x1="42462" y1="15000" x2="42462" y2="15000"/>
                          <a14:foregroundMark x1="9231" y1="56667" x2="9231" y2="56667"/>
                          <a14:foregroundMark x1="27077" y1="59000" x2="27077" y2="59000"/>
                          <a14:foregroundMark x1="47692" y1="14167" x2="47692" y2="14167"/>
                          <a14:foregroundMark x1="71846" y1="5167" x2="71846" y2="5167"/>
                          <a14:foregroundMark x1="83538" y1="15667" x2="83538" y2="15667"/>
                          <a14:foregroundMark x1="85385" y1="28167" x2="85385" y2="28167"/>
                          <a14:foregroundMark x1="84923" y1="21000" x2="88154" y2="54500"/>
                          <a14:foregroundMark x1="88154" y1="50667" x2="89231" y2="63500"/>
                          <a14:foregroundMark x1="79231" y1="73000" x2="79231" y2="73000"/>
                          <a14:foregroundMark x1="82462" y1="67833" x2="82462" y2="67833"/>
                          <a14:foregroundMark x1="92923" y1="64667" x2="92923" y2="64667"/>
                          <a14:foregroundMark x1="47538" y1="14167" x2="47538" y2="14167"/>
                          <a14:foregroundMark x1="44462" y1="15333" x2="52154" y2="12667"/>
                          <a14:foregroundMark x1="47385" y1="16333" x2="47385" y2="16333"/>
                          <a14:foregroundMark x1="83385" y1="71000" x2="83385" y2="71000"/>
                          <a14:foregroundMark x1="74462" y1="73167" x2="74462" y2="73167"/>
                          <a14:foregroundMark x1="64308" y1="73667" x2="64308" y2="73667"/>
                          <a14:foregroundMark x1="58308" y1="73333" x2="57846" y2="73333"/>
                          <a14:foregroundMark x1="40923" y1="71667" x2="39385" y2="71500"/>
                          <a14:foregroundMark x1="31846" y1="71333" x2="57077" y2="71000"/>
                          <a14:foregroundMark x1="54462" y1="72333" x2="64000" y2="72667"/>
                          <a14:foregroundMark x1="53846" y1="73500" x2="67538" y2="73167"/>
                          <a14:foregroundMark x1="67538" y1="73167" x2="73846" y2="73167"/>
                          <a14:foregroundMark x1="73846" y1="73167" x2="79385" y2="72500"/>
                          <a14:foregroundMark x1="92308" y1="69333" x2="92308" y2="69333"/>
                          <a14:foregroundMark x1="89385" y1="71333" x2="89385" y2="71333"/>
                          <a14:foregroundMark x1="89385" y1="71333" x2="92308" y2="70167"/>
                          <a14:foregroundMark x1="21077" y1="71167" x2="30154" y2="71500"/>
                          <a14:foregroundMark x1="23231" y1="71833" x2="23231" y2="71833"/>
                          <a14:foregroundMark x1="22308" y1="72000" x2="22308" y2="72000"/>
                          <a14:foregroundMark x1="24308" y1="72500" x2="24308" y2="72500"/>
                          <a14:foregroundMark x1="24615" y1="72500" x2="24615" y2="72500"/>
                          <a14:foregroundMark x1="25385" y1="72667" x2="25385" y2="72667"/>
                          <a14:foregroundMark x1="24615" y1="72667" x2="24615" y2="72667"/>
                          <a14:foregroundMark x1="23538" y1="72667" x2="23538" y2="72667"/>
                          <a14:foregroundMark x1="23077" y1="72333" x2="23077" y2="72333"/>
                          <a14:foregroundMark x1="22000" y1="72167" x2="22000" y2="72167"/>
                          <a14:foregroundMark x1="21538" y1="72000" x2="21538" y2="72000"/>
                          <a14:foregroundMark x1="5231" y1="62333" x2="5231" y2="62333"/>
                          <a14:foregroundMark x1="44769" y1="73833" x2="48923" y2="74167"/>
                          <a14:foregroundMark x1="77231" y1="74167" x2="77231" y2="74167"/>
                          <a14:foregroundMark x1="79231" y1="74333" x2="79231" y2="74333"/>
                          <a14:foregroundMark x1="80154" y1="74333" x2="80154" y2="74333"/>
                          <a14:foregroundMark x1="78000" y1="74333" x2="78000" y2="74333"/>
                          <a14:foregroundMark x1="79538" y1="74833" x2="79538" y2="74833"/>
                          <a14:foregroundMark x1="80769" y1="74333" x2="80769" y2="74333"/>
                          <a14:foregroundMark x1="81846" y1="74167" x2="81846" y2="741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1350"/>
            <a:stretch/>
          </p:blipFill>
          <p:spPr bwMode="auto">
            <a:xfrm>
              <a:off x="2862776" y="2538935"/>
              <a:ext cx="1013574" cy="7358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C8483B38-39A1-D81C-43A3-4E446F1F6796}"/>
                </a:ext>
              </a:extLst>
            </p:cNvPr>
            <p:cNvSpPr txBox="1"/>
            <p:nvPr/>
          </p:nvSpPr>
          <p:spPr>
            <a:xfrm>
              <a:off x="1535264" y="3268836"/>
              <a:ext cx="235533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it-IT" sz="1600" dirty="0"/>
                <a:t>Preliminary </a:t>
              </a:r>
              <a:r>
                <a:rPr lang="it-IT" sz="1600" dirty="0" err="1"/>
                <a:t>assessment</a:t>
              </a:r>
              <a:r>
                <a:rPr lang="it-IT" sz="1600" dirty="0"/>
                <a:t> </a:t>
              </a:r>
            </a:p>
            <a:p>
              <a:pPr algn="ctr"/>
              <a:r>
                <a:rPr lang="it-IT" sz="1600" dirty="0"/>
                <a:t>of </a:t>
              </a:r>
              <a:r>
                <a:rPr lang="it-IT" sz="1600" dirty="0" err="1"/>
                <a:t>assay</a:t>
              </a:r>
              <a:r>
                <a:rPr lang="it-IT" sz="1600" dirty="0"/>
                <a:t> performance</a:t>
              </a:r>
            </a:p>
          </p:txBody>
        </p:sp>
      </p:grpSp>
      <p:pic>
        <p:nvPicPr>
          <p:cNvPr id="8" name="Picture 2">
            <a:extLst>
              <a:ext uri="{FF2B5EF4-FFF2-40B4-BE49-F238E27FC236}">
                <a16:creationId xmlns:a16="http://schemas.microsoft.com/office/drawing/2014/main" id="{CCF0DA3B-E5F6-D7A4-9EC5-0831F5CCE4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184" y="5856130"/>
            <a:ext cx="1533525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D4BDCA7D-C1D3-25D7-9C13-0625C5414D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184" y="5856130"/>
            <a:ext cx="1533525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C38290CB-AEF9-AF1A-6B1C-DDFD77CFF8AB}"/>
              </a:ext>
            </a:extLst>
          </p:cNvPr>
          <p:cNvCxnSpPr>
            <a:cxnSpLocks/>
          </p:cNvCxnSpPr>
          <p:nvPr/>
        </p:nvCxnSpPr>
        <p:spPr>
          <a:xfrm>
            <a:off x="695713" y="597306"/>
            <a:ext cx="10800000" cy="0"/>
          </a:xfrm>
          <a:prstGeom prst="line">
            <a:avLst/>
          </a:prstGeom>
          <a:ln w="57150">
            <a:solidFill>
              <a:srgbClr val="8B15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B98A4743-8463-358F-22FA-22404502629D}"/>
              </a:ext>
            </a:extLst>
          </p:cNvPr>
          <p:cNvSpPr txBox="1"/>
          <p:nvPr/>
        </p:nvSpPr>
        <p:spPr>
          <a:xfrm>
            <a:off x="883090" y="240513"/>
            <a:ext cx="197968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8B1513"/>
                </a:solidFill>
              </a:rPr>
              <a:t>Our journey</a:t>
            </a: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217FE48E-C02B-1931-F62D-445A28FCE6B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70757"/>
          <a:stretch/>
        </p:blipFill>
        <p:spPr>
          <a:xfrm>
            <a:off x="10934126" y="5990694"/>
            <a:ext cx="561587" cy="540000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286A122B-7A14-DACF-046E-6CA861005C82}"/>
              </a:ext>
            </a:extLst>
          </p:cNvPr>
          <p:cNvSpPr txBox="1"/>
          <p:nvPr/>
        </p:nvSpPr>
        <p:spPr>
          <a:xfrm>
            <a:off x="11076900" y="6160146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>
                <a:solidFill>
                  <a:srgbClr val="8B1513"/>
                </a:solidFill>
              </a:rPr>
              <a:t>4</a:t>
            </a:r>
          </a:p>
        </p:txBody>
      </p:sp>
      <p:grpSp>
        <p:nvGrpSpPr>
          <p:cNvPr id="43" name="Gruppo 42">
            <a:extLst>
              <a:ext uri="{FF2B5EF4-FFF2-40B4-BE49-F238E27FC236}">
                <a16:creationId xmlns:a16="http://schemas.microsoft.com/office/drawing/2014/main" id="{1DB9D3EC-B8D7-F368-7664-CE61DED1C54C}"/>
              </a:ext>
            </a:extLst>
          </p:cNvPr>
          <p:cNvGrpSpPr/>
          <p:nvPr/>
        </p:nvGrpSpPr>
        <p:grpSpPr>
          <a:xfrm>
            <a:off x="8111513" y="2453901"/>
            <a:ext cx="2474269" cy="1812011"/>
            <a:chOff x="8111513" y="2453901"/>
            <a:chExt cx="2474269" cy="1812011"/>
          </a:xfrm>
        </p:grpSpPr>
        <p:sp>
          <p:nvSpPr>
            <p:cNvPr id="27" name="Rettangolo con angoli arrotondati 26">
              <a:extLst>
                <a:ext uri="{FF2B5EF4-FFF2-40B4-BE49-F238E27FC236}">
                  <a16:creationId xmlns:a16="http://schemas.microsoft.com/office/drawing/2014/main" id="{B11C550D-030E-F2BC-DFCA-4A5007B2F39C}"/>
                </a:ext>
              </a:extLst>
            </p:cNvPr>
            <p:cNvSpPr/>
            <p:nvPr/>
          </p:nvSpPr>
          <p:spPr>
            <a:xfrm>
              <a:off x="8111513" y="3074087"/>
              <a:ext cx="2474269" cy="962302"/>
            </a:xfrm>
            <a:prstGeom prst="roundRect">
              <a:avLst>
                <a:gd name="adj" fmla="val 14392"/>
              </a:avLst>
            </a:prstGeom>
            <a:solidFill>
              <a:schemeClr val="bg1"/>
            </a:solidFill>
            <a:ln w="38100">
              <a:solidFill>
                <a:srgbClr val="8B151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Font typeface="Wingdings" panose="05000000000000000000" pitchFamily="2" charset="2"/>
                <a:buChar char="v"/>
              </a:pPr>
              <a:endParaRPr lang="it-IT" sz="1200" dirty="0">
                <a:solidFill>
                  <a:schemeClr val="tx1"/>
                </a:solidFill>
              </a:endParaRPr>
            </a:p>
          </p:txBody>
        </p:sp>
        <p:pic>
          <p:nvPicPr>
            <p:cNvPr id="38" name="Immagine 37">
              <a:extLst>
                <a:ext uri="{FF2B5EF4-FFF2-40B4-BE49-F238E27FC236}">
                  <a16:creationId xmlns:a16="http://schemas.microsoft.com/office/drawing/2014/main" id="{5F4C4A6C-9C64-A6FC-A185-CF3ADA08781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2500" b="97778" l="9884" r="90698">
                          <a14:foregroundMark x1="34884" y1="2500" x2="87791" y2="5278"/>
                          <a14:foregroundMark x1="44767" y1="78750" x2="43023" y2="91111"/>
                          <a14:foregroundMark x1="37791" y1="92083" x2="43023" y2="94722"/>
                          <a14:foregroundMark x1="40116" y1="94167" x2="43023" y2="96111"/>
                          <a14:foregroundMark x1="31977" y1="93472" x2="43023" y2="96667"/>
                          <a14:foregroundMark x1="35465" y1="90417" x2="55814" y2="94167"/>
                          <a14:foregroundMark x1="12791" y1="20000" x2="12791" y2="19306"/>
                          <a14:foregroundMark x1="41860" y1="6389" x2="54070" y2="6111"/>
                          <a14:foregroundMark x1="46512" y1="4167" x2="62209" y2="6389"/>
                          <a14:foregroundMark x1="52907" y1="9028" x2="58721" y2="31944"/>
                          <a14:foregroundMark x1="54070" y1="23056" x2="71512" y2="56111"/>
                          <a14:foregroundMark x1="71512" y1="27361" x2="66860" y2="50417"/>
                          <a14:foregroundMark x1="26744" y1="25694" x2="35465" y2="52778"/>
                          <a14:foregroundMark x1="25581" y1="27639" x2="33721" y2="59583"/>
                          <a14:foregroundMark x1="37791" y1="35000" x2="54070" y2="97222"/>
                          <a14:foregroundMark x1="26744" y1="38056" x2="35465" y2="94583"/>
                          <a14:foregroundMark x1="59302" y1="71806" x2="58721" y2="90000"/>
                          <a14:foregroundMark x1="80814" y1="92778" x2="47674" y2="97639"/>
                          <a14:foregroundMark x1="13953" y1="23611" x2="18023" y2="3611"/>
                          <a14:foregroundMark x1="18023" y1="3611" x2="83140" y2="2917"/>
                          <a14:foregroundMark x1="83140" y1="2917" x2="91279" y2="22361"/>
                          <a14:foregroundMark x1="16279" y1="78611" x2="36628" y2="95139"/>
                          <a14:foregroundMark x1="20930" y1="93056" x2="75000" y2="93611"/>
                          <a14:foregroundMark x1="74419" y1="92639" x2="63953" y2="96528"/>
                          <a14:foregroundMark x1="77907" y1="91667" x2="34884" y2="97222"/>
                          <a14:foregroundMark x1="18023" y1="93611" x2="80814" y2="93194"/>
                          <a14:foregroundMark x1="80814" y1="93194" x2="54651" y2="96944"/>
                          <a14:foregroundMark x1="51163" y1="97222" x2="60465" y2="97222"/>
                          <a14:foregroundMark x1="66860" y1="96111" x2="56977" y2="97639"/>
                          <a14:foregroundMark x1="52326" y1="97778" x2="63372" y2="97778"/>
                          <a14:foregroundMark x1="26744" y1="93056" x2="26744" y2="93056"/>
                          <a14:foregroundMark x1="18023" y1="91111" x2="18023" y2="91111"/>
                          <a14:foregroundMark x1="17442" y1="90556" x2="17442" y2="90556"/>
                          <a14:foregroundMark x1="17442" y1="88472" x2="17442" y2="88472"/>
                          <a14:foregroundMark x1="17442" y1="86667" x2="17442" y2="86667"/>
                          <a14:foregroundMark x1="17442" y1="84861" x2="17442" y2="84861"/>
                          <a14:foregroundMark x1="16279" y1="83611" x2="16279" y2="83611"/>
                          <a14:foregroundMark x1="15698" y1="82500" x2="15698" y2="82500"/>
                          <a14:foregroundMark x1="16279" y1="79167" x2="16279" y2="79167"/>
                          <a14:foregroundMark x1="20349" y1="79722" x2="20930" y2="82778"/>
                          <a14:foregroundMark x1="15698" y1="78750" x2="18023" y2="85972"/>
                          <a14:foregroundMark x1="17442" y1="83889" x2="18023" y2="88889"/>
                          <a14:foregroundMark x1="15698" y1="87500" x2="16279" y2="93611"/>
                          <a14:foregroundMark x1="17442" y1="89028" x2="20349" y2="92083"/>
                          <a14:foregroundMark x1="20930" y1="85556" x2="22093" y2="90000"/>
                          <a14:foregroundMark x1="20930" y1="80972" x2="23837" y2="88194"/>
                          <a14:foregroundMark x1="20349" y1="79722" x2="20349" y2="86944"/>
                          <a14:foregroundMark x1="18023" y1="78611" x2="20349" y2="84861"/>
                          <a14:foregroundMark x1="19186" y1="78750" x2="20349" y2="84861"/>
                          <a14:foregroundMark x1="19186" y1="82361" x2="22093" y2="88472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270290" y="2453901"/>
              <a:ext cx="166300" cy="696133"/>
            </a:xfrm>
            <a:prstGeom prst="rect">
              <a:avLst/>
            </a:prstGeom>
          </p:spPr>
        </p:pic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5E7D7466-C60F-83C8-41C0-E508FA126FFA}"/>
                </a:ext>
              </a:extLst>
            </p:cNvPr>
            <p:cNvSpPr txBox="1"/>
            <p:nvPr/>
          </p:nvSpPr>
          <p:spPr>
            <a:xfrm>
              <a:off x="8170978" y="3266033"/>
              <a:ext cx="235533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it-IT" sz="1600" dirty="0"/>
                <a:t>Testing on </a:t>
              </a:r>
              <a:r>
                <a:rPr lang="it-IT" sz="1600" dirty="0" err="1"/>
                <a:t>different</a:t>
              </a:r>
              <a:r>
                <a:rPr lang="it-IT" sz="1600" dirty="0"/>
                <a:t> </a:t>
              </a:r>
              <a:r>
                <a:rPr lang="it-IT" sz="1600" dirty="0" err="1"/>
                <a:t>biological</a:t>
              </a:r>
              <a:r>
                <a:rPr lang="it-IT" sz="1600" dirty="0"/>
                <a:t> </a:t>
              </a:r>
              <a:r>
                <a:rPr lang="it-IT" sz="1600" dirty="0" err="1"/>
                <a:t>matrices</a:t>
              </a:r>
              <a:endParaRPr lang="it-IT" sz="1600" dirty="0"/>
            </a:p>
          </p:txBody>
        </p:sp>
        <p:sp>
          <p:nvSpPr>
            <p:cNvPr id="29" name="Rettangolo con angoli arrotondati 28">
              <a:extLst>
                <a:ext uri="{FF2B5EF4-FFF2-40B4-BE49-F238E27FC236}">
                  <a16:creationId xmlns:a16="http://schemas.microsoft.com/office/drawing/2014/main" id="{0604888F-0304-E7B3-91A1-8B6A06E3C5FA}"/>
                </a:ext>
              </a:extLst>
            </p:cNvPr>
            <p:cNvSpPr/>
            <p:nvPr/>
          </p:nvSpPr>
          <p:spPr>
            <a:xfrm>
              <a:off x="9666019" y="3868924"/>
              <a:ext cx="809847" cy="396988"/>
            </a:xfrm>
            <a:prstGeom prst="roundRect">
              <a:avLst/>
            </a:prstGeom>
            <a:solidFill>
              <a:srgbClr val="8B1513"/>
            </a:solidFill>
            <a:ln>
              <a:solidFill>
                <a:srgbClr val="8B151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/>
                <a:t>Step 3</a:t>
              </a:r>
            </a:p>
          </p:txBody>
        </p:sp>
        <p:pic>
          <p:nvPicPr>
            <p:cNvPr id="35" name="Immagine 34">
              <a:extLst>
                <a:ext uri="{FF2B5EF4-FFF2-40B4-BE49-F238E27FC236}">
                  <a16:creationId xmlns:a16="http://schemas.microsoft.com/office/drawing/2014/main" id="{C3844D78-98EE-CE88-DD39-F71FC176F25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2500" b="97778" l="9884" r="90698">
                          <a14:foregroundMark x1="34884" y1="2500" x2="87791" y2="5278"/>
                          <a14:foregroundMark x1="44767" y1="78750" x2="43023" y2="91111"/>
                          <a14:foregroundMark x1="37791" y1="92083" x2="43023" y2="94722"/>
                          <a14:foregroundMark x1="40116" y1="94167" x2="43023" y2="96111"/>
                          <a14:foregroundMark x1="31977" y1="93472" x2="43023" y2="96667"/>
                          <a14:foregroundMark x1="35465" y1="90417" x2="55814" y2="94167"/>
                          <a14:foregroundMark x1="12791" y1="20000" x2="12791" y2="19306"/>
                          <a14:foregroundMark x1="41860" y1="6389" x2="54070" y2="6111"/>
                          <a14:foregroundMark x1="46512" y1="4167" x2="62209" y2="6389"/>
                          <a14:foregroundMark x1="52907" y1="9028" x2="58721" y2="31944"/>
                          <a14:foregroundMark x1="54070" y1="23056" x2="71512" y2="56111"/>
                          <a14:foregroundMark x1="71512" y1="27361" x2="66860" y2="50417"/>
                          <a14:foregroundMark x1="26744" y1="25694" x2="35465" y2="52778"/>
                          <a14:foregroundMark x1="25581" y1="27639" x2="33721" y2="59583"/>
                          <a14:foregroundMark x1="37791" y1="35000" x2="54070" y2="97222"/>
                          <a14:foregroundMark x1="26744" y1="38056" x2="35465" y2="94583"/>
                          <a14:foregroundMark x1="59302" y1="71806" x2="58721" y2="90000"/>
                          <a14:foregroundMark x1="80814" y1="92778" x2="47674" y2="97639"/>
                          <a14:foregroundMark x1="13953" y1="23611" x2="18023" y2="3611"/>
                          <a14:foregroundMark x1="18023" y1="3611" x2="83140" y2="2917"/>
                          <a14:foregroundMark x1="83140" y1="2917" x2="91279" y2="22361"/>
                          <a14:foregroundMark x1="16279" y1="78611" x2="36628" y2="95139"/>
                          <a14:foregroundMark x1="20930" y1="93056" x2="75000" y2="93611"/>
                          <a14:foregroundMark x1="74419" y1="92639" x2="63953" y2="96528"/>
                          <a14:foregroundMark x1="77907" y1="91667" x2="34884" y2="97222"/>
                          <a14:foregroundMark x1="18023" y1="93611" x2="80814" y2="93194"/>
                          <a14:foregroundMark x1="80814" y1="93194" x2="54651" y2="96944"/>
                          <a14:foregroundMark x1="51163" y1="97222" x2="60465" y2="97222"/>
                          <a14:foregroundMark x1="66860" y1="96111" x2="56977" y2="97639"/>
                          <a14:foregroundMark x1="52326" y1="97778" x2="63372" y2="97778"/>
                          <a14:foregroundMark x1="26744" y1="93056" x2="26744" y2="93056"/>
                          <a14:foregroundMark x1="18023" y1="91111" x2="18023" y2="91111"/>
                          <a14:foregroundMark x1="17442" y1="90556" x2="17442" y2="90556"/>
                          <a14:foregroundMark x1="17442" y1="88472" x2="17442" y2="88472"/>
                          <a14:foregroundMark x1="17442" y1="86667" x2="17442" y2="86667"/>
                          <a14:foregroundMark x1="17442" y1="84861" x2="17442" y2="84861"/>
                          <a14:foregroundMark x1="16279" y1="83611" x2="16279" y2="83611"/>
                          <a14:foregroundMark x1="15698" y1="82500" x2="15698" y2="82500"/>
                          <a14:foregroundMark x1="16279" y1="79167" x2="16279" y2="79167"/>
                          <a14:foregroundMark x1="20349" y1="79722" x2="20930" y2="82778"/>
                          <a14:foregroundMark x1="15698" y1="78750" x2="18023" y2="85972"/>
                          <a14:foregroundMark x1="17442" y1="83889" x2="18023" y2="88889"/>
                          <a14:foregroundMark x1="15698" y1="87500" x2="16279" y2="93611"/>
                          <a14:foregroundMark x1="17442" y1="89028" x2="20349" y2="92083"/>
                          <a14:foregroundMark x1="20930" y1="85556" x2="22093" y2="90000"/>
                          <a14:foregroundMark x1="20930" y1="80972" x2="23837" y2="88194"/>
                          <a14:foregroundMark x1="20349" y1="79722" x2="20349" y2="86944"/>
                          <a14:foregroundMark x1="18023" y1="78611" x2="20349" y2="84861"/>
                          <a14:foregroundMark x1="19186" y1="78750" x2="20349" y2="84861"/>
                          <a14:foregroundMark x1="19186" y1="82361" x2="22093" y2="88472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157040" y="2526618"/>
              <a:ext cx="166300" cy="696133"/>
            </a:xfrm>
            <a:prstGeom prst="rect">
              <a:avLst/>
            </a:prstGeom>
          </p:spPr>
        </p:pic>
        <p:pic>
          <p:nvPicPr>
            <p:cNvPr id="36" name="Picture 2" descr="Saliva Collection and Preservation Devices | Norgen Biotek Corp.">
              <a:extLst>
                <a:ext uri="{FF2B5EF4-FFF2-40B4-BE49-F238E27FC236}">
                  <a16:creationId xmlns:a16="http://schemas.microsoft.com/office/drawing/2014/main" id="{B2125F8C-454A-9FD5-B670-5E9DB7DF2EF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96" t="13373" r="30729" b="13695"/>
            <a:stretch/>
          </p:blipFill>
          <p:spPr bwMode="auto">
            <a:xfrm flipH="1">
              <a:off x="9931131" y="2762621"/>
              <a:ext cx="185517" cy="4598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Immagine 36">
              <a:extLst>
                <a:ext uri="{FF2B5EF4-FFF2-40B4-BE49-F238E27FC236}">
                  <a16:creationId xmlns:a16="http://schemas.microsoft.com/office/drawing/2014/main" id="{087F3C63-40A5-2B13-2A2B-A6B77F738AE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2500" b="97778" l="9884" r="90698">
                          <a14:foregroundMark x1="34884" y1="2500" x2="87791" y2="5278"/>
                          <a14:foregroundMark x1="44767" y1="78750" x2="43023" y2="91111"/>
                          <a14:foregroundMark x1="37791" y1="92083" x2="43023" y2="94722"/>
                          <a14:foregroundMark x1="40116" y1="94167" x2="43023" y2="96111"/>
                          <a14:foregroundMark x1="31977" y1="93472" x2="43023" y2="96667"/>
                          <a14:foregroundMark x1="35465" y1="90417" x2="55814" y2="94167"/>
                          <a14:foregroundMark x1="12791" y1="20000" x2="12791" y2="19306"/>
                          <a14:foregroundMark x1="41860" y1="6389" x2="54070" y2="6111"/>
                          <a14:foregroundMark x1="46512" y1="4167" x2="62209" y2="6389"/>
                          <a14:foregroundMark x1="52907" y1="9028" x2="58721" y2="31944"/>
                          <a14:foregroundMark x1="54070" y1="23056" x2="71512" y2="56111"/>
                          <a14:foregroundMark x1="71512" y1="27361" x2="66860" y2="50417"/>
                          <a14:foregroundMark x1="26744" y1="25694" x2="35465" y2="52778"/>
                          <a14:foregroundMark x1="25581" y1="27639" x2="33721" y2="59583"/>
                          <a14:foregroundMark x1="37791" y1="35000" x2="54070" y2="97222"/>
                          <a14:foregroundMark x1="26744" y1="38056" x2="35465" y2="94583"/>
                          <a14:foregroundMark x1="59302" y1="71806" x2="58721" y2="90000"/>
                          <a14:foregroundMark x1="80814" y1="92778" x2="47674" y2="97639"/>
                          <a14:foregroundMark x1="13953" y1="23611" x2="18023" y2="3611"/>
                          <a14:foregroundMark x1="18023" y1="3611" x2="83140" y2="2917"/>
                          <a14:foregroundMark x1="83140" y1="2917" x2="91279" y2="22361"/>
                          <a14:foregroundMark x1="16279" y1="78611" x2="36628" y2="95139"/>
                          <a14:foregroundMark x1="20930" y1="93056" x2="75000" y2="93611"/>
                          <a14:foregroundMark x1="74419" y1="92639" x2="63953" y2="96528"/>
                          <a14:foregroundMark x1="77907" y1="91667" x2="34884" y2="97222"/>
                          <a14:foregroundMark x1="18023" y1="93611" x2="80814" y2="93194"/>
                          <a14:foregroundMark x1="80814" y1="93194" x2="54651" y2="96944"/>
                          <a14:foregroundMark x1="51163" y1="97222" x2="60465" y2="97222"/>
                          <a14:foregroundMark x1="66860" y1="96111" x2="56977" y2="97639"/>
                          <a14:foregroundMark x1="52326" y1="97778" x2="63372" y2="97778"/>
                          <a14:foregroundMark x1="26744" y1="93056" x2="26744" y2="93056"/>
                          <a14:foregroundMark x1="18023" y1="91111" x2="18023" y2="91111"/>
                          <a14:foregroundMark x1="17442" y1="90556" x2="17442" y2="90556"/>
                          <a14:foregroundMark x1="17442" y1="88472" x2="17442" y2="88472"/>
                          <a14:foregroundMark x1="17442" y1="86667" x2="17442" y2="86667"/>
                          <a14:foregroundMark x1="17442" y1="84861" x2="17442" y2="84861"/>
                          <a14:foregroundMark x1="16279" y1="83611" x2="16279" y2="83611"/>
                          <a14:foregroundMark x1="15698" y1="82500" x2="15698" y2="82500"/>
                          <a14:foregroundMark x1="16279" y1="79167" x2="16279" y2="79167"/>
                          <a14:foregroundMark x1="20349" y1="79722" x2="20930" y2="82778"/>
                          <a14:foregroundMark x1="15698" y1="78750" x2="18023" y2="85972"/>
                          <a14:foregroundMark x1="17442" y1="83889" x2="18023" y2="88889"/>
                          <a14:foregroundMark x1="15698" y1="87500" x2="16279" y2="93611"/>
                          <a14:foregroundMark x1="17442" y1="89028" x2="20349" y2="92083"/>
                          <a14:foregroundMark x1="20930" y1="85556" x2="22093" y2="90000"/>
                          <a14:foregroundMark x1="20930" y1="80972" x2="23837" y2="88194"/>
                          <a14:foregroundMark x1="20349" y1="79722" x2="20349" y2="86944"/>
                          <a14:foregroundMark x1="18023" y1="78611" x2="20349" y2="84861"/>
                          <a14:foregroundMark x1="19186" y1="78750" x2="20349" y2="84861"/>
                          <a14:foregroundMark x1="19186" y1="82361" x2="22093" y2="88472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226290" y="2580709"/>
              <a:ext cx="166300" cy="696133"/>
            </a:xfrm>
            <a:prstGeom prst="rect">
              <a:avLst/>
            </a:prstGeom>
          </p:spPr>
        </p:pic>
      </p:grpSp>
      <p:grpSp>
        <p:nvGrpSpPr>
          <p:cNvPr id="42" name="Gruppo 41">
            <a:extLst>
              <a:ext uri="{FF2B5EF4-FFF2-40B4-BE49-F238E27FC236}">
                <a16:creationId xmlns:a16="http://schemas.microsoft.com/office/drawing/2014/main" id="{3D8B31FD-CE3B-D3AE-F4BA-C386F2639398}"/>
              </a:ext>
            </a:extLst>
          </p:cNvPr>
          <p:cNvGrpSpPr/>
          <p:nvPr/>
        </p:nvGrpSpPr>
        <p:grpSpPr>
          <a:xfrm>
            <a:off x="4734135" y="2423583"/>
            <a:ext cx="2474269" cy="1612806"/>
            <a:chOff x="4734135" y="2423583"/>
            <a:chExt cx="2474269" cy="1612806"/>
          </a:xfrm>
        </p:grpSpPr>
        <p:sp>
          <p:nvSpPr>
            <p:cNvPr id="21" name="Rettangolo con angoli arrotondati 20">
              <a:extLst>
                <a:ext uri="{FF2B5EF4-FFF2-40B4-BE49-F238E27FC236}">
                  <a16:creationId xmlns:a16="http://schemas.microsoft.com/office/drawing/2014/main" id="{3B56D0BD-3531-C183-4CAC-B0ACE9356782}"/>
                </a:ext>
              </a:extLst>
            </p:cNvPr>
            <p:cNvSpPr/>
            <p:nvPr/>
          </p:nvSpPr>
          <p:spPr>
            <a:xfrm>
              <a:off x="4734135" y="3074087"/>
              <a:ext cx="2474269" cy="962302"/>
            </a:xfrm>
            <a:prstGeom prst="roundRect">
              <a:avLst>
                <a:gd name="adj" fmla="val 14392"/>
              </a:avLst>
            </a:prstGeom>
            <a:solidFill>
              <a:schemeClr val="bg1"/>
            </a:solidFill>
            <a:ln w="38100">
              <a:solidFill>
                <a:srgbClr val="8B151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Font typeface="Wingdings" panose="05000000000000000000" pitchFamily="2" charset="2"/>
                <a:buChar char="v"/>
              </a:pPr>
              <a:endParaRPr lang="it-IT" sz="1200" dirty="0">
                <a:solidFill>
                  <a:schemeClr val="tx1"/>
                </a:solidFill>
              </a:endParaRPr>
            </a:p>
          </p:txBody>
        </p:sp>
        <p:sp>
          <p:nvSpPr>
            <p:cNvPr id="25" name="Rettangolo con angoli arrotondati 24">
              <a:extLst>
                <a:ext uri="{FF2B5EF4-FFF2-40B4-BE49-F238E27FC236}">
                  <a16:creationId xmlns:a16="http://schemas.microsoft.com/office/drawing/2014/main" id="{C78EC666-6228-372C-90B6-84A9884DD249}"/>
                </a:ext>
              </a:extLst>
            </p:cNvPr>
            <p:cNvSpPr/>
            <p:nvPr/>
          </p:nvSpPr>
          <p:spPr>
            <a:xfrm>
              <a:off x="6301853" y="2813693"/>
              <a:ext cx="809847" cy="396988"/>
            </a:xfrm>
            <a:prstGeom prst="roundRect">
              <a:avLst/>
            </a:prstGeom>
            <a:solidFill>
              <a:srgbClr val="8B1513"/>
            </a:solidFill>
            <a:ln>
              <a:solidFill>
                <a:srgbClr val="8B151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dirty="0"/>
                <a:t>Step 2</a:t>
              </a:r>
            </a:p>
          </p:txBody>
        </p:sp>
        <p:grpSp>
          <p:nvGrpSpPr>
            <p:cNvPr id="5" name="Gruppo 4">
              <a:extLst>
                <a:ext uri="{FF2B5EF4-FFF2-40B4-BE49-F238E27FC236}">
                  <a16:creationId xmlns:a16="http://schemas.microsoft.com/office/drawing/2014/main" id="{D8782FDB-8D2A-B1E2-3614-7A3DECC4A2CE}"/>
                </a:ext>
              </a:extLst>
            </p:cNvPr>
            <p:cNvGrpSpPr/>
            <p:nvPr/>
          </p:nvGrpSpPr>
          <p:grpSpPr>
            <a:xfrm>
              <a:off x="4766048" y="2423583"/>
              <a:ext cx="801380" cy="962301"/>
              <a:chOff x="4467022" y="1180684"/>
              <a:chExt cx="673522" cy="803179"/>
            </a:xfrm>
          </p:grpSpPr>
          <p:grpSp>
            <p:nvGrpSpPr>
              <p:cNvPr id="50" name="Gruppo 49">
                <a:extLst>
                  <a:ext uri="{FF2B5EF4-FFF2-40B4-BE49-F238E27FC236}">
                    <a16:creationId xmlns:a16="http://schemas.microsoft.com/office/drawing/2014/main" id="{FC00CCB1-94A9-8A5F-2CA9-F5B4674A44C2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4467022" y="1180684"/>
                <a:ext cx="673522" cy="803179"/>
                <a:chOff x="635691" y="1210659"/>
                <a:chExt cx="4315522" cy="5146288"/>
              </a:xfrm>
            </p:grpSpPr>
            <p:pic>
              <p:nvPicPr>
                <p:cNvPr id="66" name="Picture 4" descr="Semplice mappa stilizzata dell'icona dell'italia. mappa di schizzo blu  dell'illustrazione vettoriale dell'italia | Vettore Premium">
                  <a:extLst>
                    <a:ext uri="{FF2B5EF4-FFF2-40B4-BE49-F238E27FC236}">
                      <a16:creationId xmlns:a16="http://schemas.microsoft.com/office/drawing/2014/main" id="{9954B6DA-4CBA-4E02-395C-C2877BAFB99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11">
                  <a:extLst>
                    <a:ext uri="{BEBA8EAE-BF5A-486C-A8C5-ECC9F3942E4B}">
                      <a14:imgProps xmlns:a14="http://schemas.microsoft.com/office/drawing/2010/main">
                        <a14:imgLayer r:embed="rId12">
                          <a14:imgEffect>
                            <a14:backgroundRemoval t="5272" b="94409" l="13898" r="89936">
                              <a14:foregroundMark x1="16294" y1="26198" x2="16294" y2="26198"/>
                              <a14:foregroundMark x1="13898" y1="17572" x2="13898" y2="17572"/>
                              <a14:foregroundMark x1="39776" y1="9265" x2="39776" y2="9265"/>
                              <a14:foregroundMark x1="44409" y1="5431" x2="44409" y2="5431"/>
                              <a14:foregroundMark x1="28754" y1="64537" x2="28754" y2="64537"/>
                              <a14:foregroundMark x1="62141" y1="89776" x2="62141" y2="89776"/>
                              <a14:foregroundMark x1="64537" y1="94409" x2="64537" y2="94409"/>
                              <a14:foregroundMark x1="85783" y1="66454" x2="85783" y2="66454"/>
                              <a14:foregroundMark x1="88978" y1="67252" x2="88978" y2="67252"/>
                              <a14:foregroundMark x1="89936" y1="67572" x2="89936" y2="67572"/>
                              <a14:foregroundMark x1="74920" y1="55751" x2="74920" y2="55751"/>
                              <a14:foregroundMark x1="50479" y1="7348" x2="50479" y2="7348"/>
                              <a14:foregroundMark x1="51757" y1="7668" x2="51757" y2="7668"/>
                              <a14:foregroundMark x1="51757" y1="7668" x2="51757" y2="7668"/>
                              <a14:foregroundMark x1="52875" y1="7668" x2="52875" y2="7668"/>
                              <a14:foregroundMark x1="48562" y1="6230" x2="51278" y2="7348"/>
                              <a14:foregroundMark x1="49361" y1="6390" x2="55751" y2="8307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732" r="7410"/>
                <a:stretch/>
              </p:blipFill>
              <p:spPr bwMode="auto">
                <a:xfrm>
                  <a:off x="635691" y="1210659"/>
                  <a:ext cx="4315522" cy="514628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67" name="Ovale 66">
                  <a:extLst>
                    <a:ext uri="{FF2B5EF4-FFF2-40B4-BE49-F238E27FC236}">
                      <a16:creationId xmlns:a16="http://schemas.microsoft.com/office/drawing/2014/main" id="{58AA6ACD-B954-DC37-588B-A18B523D7131}"/>
                    </a:ext>
                  </a:extLst>
                </p:cNvPr>
                <p:cNvSpPr/>
                <p:nvPr/>
              </p:nvSpPr>
              <p:spPr>
                <a:xfrm rot="5400000">
                  <a:off x="1265836" y="2480505"/>
                  <a:ext cx="258647" cy="254472"/>
                </a:xfrm>
                <a:prstGeom prst="ellipse">
                  <a:avLst/>
                </a:prstGeom>
                <a:solidFill>
                  <a:srgbClr val="CE425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8" name="Ovale 67">
                  <a:extLst>
                    <a:ext uri="{FF2B5EF4-FFF2-40B4-BE49-F238E27FC236}">
                      <a16:creationId xmlns:a16="http://schemas.microsoft.com/office/drawing/2014/main" id="{A503BAD6-D1FF-0830-0C81-18AC51FB5EA9}"/>
                    </a:ext>
                  </a:extLst>
                </p:cNvPr>
                <p:cNvSpPr/>
                <p:nvPr/>
              </p:nvSpPr>
              <p:spPr>
                <a:xfrm>
                  <a:off x="2965410" y="4041778"/>
                  <a:ext cx="258647" cy="254472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9" name="Ovale 68">
                  <a:extLst>
                    <a:ext uri="{FF2B5EF4-FFF2-40B4-BE49-F238E27FC236}">
                      <a16:creationId xmlns:a16="http://schemas.microsoft.com/office/drawing/2014/main" id="{D88F2CBA-D5C7-A26B-1446-A7C80F2EC24C}"/>
                    </a:ext>
                  </a:extLst>
                </p:cNvPr>
                <p:cNvSpPr/>
                <p:nvPr/>
              </p:nvSpPr>
              <p:spPr>
                <a:xfrm>
                  <a:off x="2464366" y="1617136"/>
                  <a:ext cx="258647" cy="254472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0" name="Ovale 69">
                  <a:extLst>
                    <a:ext uri="{FF2B5EF4-FFF2-40B4-BE49-F238E27FC236}">
                      <a16:creationId xmlns:a16="http://schemas.microsoft.com/office/drawing/2014/main" id="{66254474-A90B-D62C-DF47-28BAB6B14699}"/>
                    </a:ext>
                  </a:extLst>
                </p:cNvPr>
                <p:cNvSpPr/>
                <p:nvPr/>
              </p:nvSpPr>
              <p:spPr>
                <a:xfrm>
                  <a:off x="4050957" y="4127923"/>
                  <a:ext cx="258647" cy="254472"/>
                </a:xfrm>
                <a:prstGeom prst="ellipse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1" name="Ovale 70">
                  <a:extLst>
                    <a:ext uri="{FF2B5EF4-FFF2-40B4-BE49-F238E27FC236}">
                      <a16:creationId xmlns:a16="http://schemas.microsoft.com/office/drawing/2014/main" id="{BCA1D2C5-40E1-957C-70AD-4ABAB157E705}"/>
                    </a:ext>
                  </a:extLst>
                </p:cNvPr>
                <p:cNvSpPr/>
                <p:nvPr/>
              </p:nvSpPr>
              <p:spPr>
                <a:xfrm>
                  <a:off x="1489699" y="2036912"/>
                  <a:ext cx="258647" cy="254472"/>
                </a:xfrm>
                <a:prstGeom prst="ellipse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2" name="Ovale 71">
                  <a:extLst>
                    <a:ext uri="{FF2B5EF4-FFF2-40B4-BE49-F238E27FC236}">
                      <a16:creationId xmlns:a16="http://schemas.microsoft.com/office/drawing/2014/main" id="{6C84B896-183B-652A-4D28-780876CA8108}"/>
                    </a:ext>
                  </a:extLst>
                </p:cNvPr>
                <p:cNvSpPr/>
                <p:nvPr/>
              </p:nvSpPr>
              <p:spPr>
                <a:xfrm>
                  <a:off x="2645010" y="3748703"/>
                  <a:ext cx="258647" cy="254472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3" name="Ovale 72">
                  <a:extLst>
                    <a:ext uri="{FF2B5EF4-FFF2-40B4-BE49-F238E27FC236}">
                      <a16:creationId xmlns:a16="http://schemas.microsoft.com/office/drawing/2014/main" id="{1DC6544F-80A4-543F-A2CF-F859BF8D70CD}"/>
                    </a:ext>
                  </a:extLst>
                </p:cNvPr>
                <p:cNvSpPr/>
                <p:nvPr/>
              </p:nvSpPr>
              <p:spPr>
                <a:xfrm rot="5400000">
                  <a:off x="1667280" y="2132152"/>
                  <a:ext cx="258647" cy="254472"/>
                </a:xfrm>
                <a:prstGeom prst="ellipse">
                  <a:avLst/>
                </a:prstGeom>
                <a:solidFill>
                  <a:srgbClr val="F06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1" name="Gruppo 50">
                <a:extLst>
                  <a:ext uri="{FF2B5EF4-FFF2-40B4-BE49-F238E27FC236}">
                    <a16:creationId xmlns:a16="http://schemas.microsoft.com/office/drawing/2014/main" id="{B1CB8CBD-40A6-1BFD-68CD-C124E494D08D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360000" flipH="1">
                <a:off x="4586649" y="1346948"/>
                <a:ext cx="34321" cy="56223"/>
                <a:chOff x="5464204" y="3145155"/>
                <a:chExt cx="374450" cy="613410"/>
              </a:xfrm>
            </p:grpSpPr>
            <p:sp>
              <p:nvSpPr>
                <p:cNvPr id="64" name="Onda 63">
                  <a:extLst>
                    <a:ext uri="{FF2B5EF4-FFF2-40B4-BE49-F238E27FC236}">
                      <a16:creationId xmlns:a16="http://schemas.microsoft.com/office/drawing/2014/main" id="{AEEEE9A3-7C99-E184-8CE4-EE483A4AF917}"/>
                    </a:ext>
                  </a:extLst>
                </p:cNvPr>
                <p:cNvSpPr/>
                <p:nvPr/>
              </p:nvSpPr>
              <p:spPr>
                <a:xfrm>
                  <a:off x="5464204" y="3145155"/>
                  <a:ext cx="374449" cy="311400"/>
                </a:xfrm>
                <a:prstGeom prst="wave">
                  <a:avLst>
                    <a:gd name="adj1" fmla="val 5159"/>
                    <a:gd name="adj2" fmla="val 0"/>
                  </a:avLst>
                </a:prstGeom>
                <a:gradFill flip="none" rotWithShape="1">
                  <a:gsLst>
                    <a:gs pos="50000">
                      <a:srgbClr val="FFC000"/>
                    </a:gs>
                    <a:gs pos="50000">
                      <a:srgbClr val="00B050"/>
                    </a:gs>
                  </a:gsLst>
                  <a:lin ang="2700000" scaled="1"/>
                  <a:tileRect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cxnSp>
              <p:nvCxnSpPr>
                <p:cNvPr id="65" name="Connettore diritto 64">
                  <a:extLst>
                    <a:ext uri="{FF2B5EF4-FFF2-40B4-BE49-F238E27FC236}">
                      <a16:creationId xmlns:a16="http://schemas.microsoft.com/office/drawing/2014/main" id="{E348185B-1336-AFD6-C887-FFE36EE9946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838654" y="3173087"/>
                  <a:ext cx="0" cy="585478"/>
                </a:xfrm>
                <a:prstGeom prst="line">
                  <a:avLst/>
                </a:prstGeom>
                <a:ln w="31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2" name="Gruppo 51">
                <a:extLst>
                  <a:ext uri="{FF2B5EF4-FFF2-40B4-BE49-F238E27FC236}">
                    <a16:creationId xmlns:a16="http://schemas.microsoft.com/office/drawing/2014/main" id="{4E0F84DF-CE7F-9800-D0B4-AE46C45248EF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360000" flipH="1">
                <a:off x="4803840" y="1542132"/>
                <a:ext cx="34320" cy="56223"/>
                <a:chOff x="5437910" y="3066123"/>
                <a:chExt cx="374449" cy="613414"/>
              </a:xfrm>
            </p:grpSpPr>
            <p:sp>
              <p:nvSpPr>
                <p:cNvPr id="62" name="Onda 61">
                  <a:extLst>
                    <a:ext uri="{FF2B5EF4-FFF2-40B4-BE49-F238E27FC236}">
                      <a16:creationId xmlns:a16="http://schemas.microsoft.com/office/drawing/2014/main" id="{425D7ACE-93C9-9B0D-71A3-1C286A3B1BCD}"/>
                    </a:ext>
                  </a:extLst>
                </p:cNvPr>
                <p:cNvSpPr/>
                <p:nvPr/>
              </p:nvSpPr>
              <p:spPr>
                <a:xfrm>
                  <a:off x="5437910" y="3066123"/>
                  <a:ext cx="374449" cy="311400"/>
                </a:xfrm>
                <a:prstGeom prst="wave">
                  <a:avLst>
                    <a:gd name="adj1" fmla="val 5159"/>
                    <a:gd name="adj2" fmla="val 0"/>
                  </a:avLst>
                </a:prstGeom>
                <a:gradFill flip="none" rotWithShape="1">
                  <a:gsLst>
                    <a:gs pos="50000">
                      <a:srgbClr val="FFC000"/>
                    </a:gs>
                    <a:gs pos="50000">
                      <a:srgbClr val="00B050"/>
                    </a:gs>
                  </a:gsLst>
                  <a:lin ang="2700000" scaled="1"/>
                  <a:tileRect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cxnSp>
              <p:nvCxnSpPr>
                <p:cNvPr id="63" name="Connettore diritto 62">
                  <a:extLst>
                    <a:ext uri="{FF2B5EF4-FFF2-40B4-BE49-F238E27FC236}">
                      <a16:creationId xmlns:a16="http://schemas.microsoft.com/office/drawing/2014/main" id="{30108053-7A90-D506-916D-7BF284CA03A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812346" y="3094060"/>
                  <a:ext cx="0" cy="585477"/>
                </a:xfrm>
                <a:prstGeom prst="line">
                  <a:avLst/>
                </a:prstGeom>
                <a:ln w="31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3" name="Gruppo 52">
                <a:extLst>
                  <a:ext uri="{FF2B5EF4-FFF2-40B4-BE49-F238E27FC236}">
                    <a16:creationId xmlns:a16="http://schemas.microsoft.com/office/drawing/2014/main" id="{983ED77B-E27F-7D85-0192-996DA04E1010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360000" flipH="1">
                <a:off x="4852886" y="1590914"/>
                <a:ext cx="34321" cy="56223"/>
                <a:chOff x="5464204" y="3145155"/>
                <a:chExt cx="374450" cy="613410"/>
              </a:xfrm>
            </p:grpSpPr>
            <p:sp>
              <p:nvSpPr>
                <p:cNvPr id="60" name="Onda 59">
                  <a:extLst>
                    <a:ext uri="{FF2B5EF4-FFF2-40B4-BE49-F238E27FC236}">
                      <a16:creationId xmlns:a16="http://schemas.microsoft.com/office/drawing/2014/main" id="{9EFA8FE3-7075-2126-A3FE-064F8D985AB3}"/>
                    </a:ext>
                  </a:extLst>
                </p:cNvPr>
                <p:cNvSpPr/>
                <p:nvPr/>
              </p:nvSpPr>
              <p:spPr>
                <a:xfrm>
                  <a:off x="5464204" y="3145155"/>
                  <a:ext cx="374449" cy="311400"/>
                </a:xfrm>
                <a:prstGeom prst="wave">
                  <a:avLst>
                    <a:gd name="adj1" fmla="val 5159"/>
                    <a:gd name="adj2" fmla="val 0"/>
                  </a:avLst>
                </a:prstGeom>
                <a:gradFill flip="none" rotWithShape="1">
                  <a:gsLst>
                    <a:gs pos="50000">
                      <a:srgbClr val="FFC000"/>
                    </a:gs>
                    <a:gs pos="50000">
                      <a:srgbClr val="00B050"/>
                    </a:gs>
                  </a:gsLst>
                  <a:lin ang="2700000" scaled="1"/>
                  <a:tileRect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cxnSp>
              <p:nvCxnSpPr>
                <p:cNvPr id="61" name="Connettore diritto 60">
                  <a:extLst>
                    <a:ext uri="{FF2B5EF4-FFF2-40B4-BE49-F238E27FC236}">
                      <a16:creationId xmlns:a16="http://schemas.microsoft.com/office/drawing/2014/main" id="{AA411BBB-EBFA-D058-EA1A-F3156FDD0C7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838654" y="3173087"/>
                  <a:ext cx="0" cy="585478"/>
                </a:xfrm>
                <a:prstGeom prst="line">
                  <a:avLst/>
                </a:prstGeom>
                <a:ln w="31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4" name="Gruppo 53">
                <a:extLst>
                  <a:ext uri="{FF2B5EF4-FFF2-40B4-BE49-F238E27FC236}">
                    <a16:creationId xmlns:a16="http://schemas.microsoft.com/office/drawing/2014/main" id="{762A5E04-0FB2-F0D3-F27C-6D7F036598B8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360000" flipH="1">
                <a:off x="4775451" y="1209989"/>
                <a:ext cx="34321" cy="56223"/>
                <a:chOff x="5464204" y="3145155"/>
                <a:chExt cx="374450" cy="613410"/>
              </a:xfrm>
            </p:grpSpPr>
            <p:sp>
              <p:nvSpPr>
                <p:cNvPr id="58" name="Onda 57">
                  <a:extLst>
                    <a:ext uri="{FF2B5EF4-FFF2-40B4-BE49-F238E27FC236}">
                      <a16:creationId xmlns:a16="http://schemas.microsoft.com/office/drawing/2014/main" id="{F8ED160D-5A77-AD7F-316D-1F90EDCD608B}"/>
                    </a:ext>
                  </a:extLst>
                </p:cNvPr>
                <p:cNvSpPr/>
                <p:nvPr/>
              </p:nvSpPr>
              <p:spPr>
                <a:xfrm>
                  <a:off x="5464204" y="3145155"/>
                  <a:ext cx="374449" cy="311400"/>
                </a:xfrm>
                <a:prstGeom prst="wave">
                  <a:avLst>
                    <a:gd name="adj1" fmla="val 5159"/>
                    <a:gd name="adj2" fmla="val 0"/>
                  </a:avLst>
                </a:prstGeom>
                <a:gradFill flip="none" rotWithShape="1">
                  <a:gsLst>
                    <a:gs pos="50000">
                      <a:srgbClr val="FFC000"/>
                    </a:gs>
                    <a:gs pos="50000">
                      <a:srgbClr val="00B050"/>
                    </a:gs>
                  </a:gsLst>
                  <a:lin ang="2700000" scaled="1"/>
                  <a:tileRect/>
                </a:gra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cxnSp>
              <p:nvCxnSpPr>
                <p:cNvPr id="59" name="Connettore diritto 58">
                  <a:extLst>
                    <a:ext uri="{FF2B5EF4-FFF2-40B4-BE49-F238E27FC236}">
                      <a16:creationId xmlns:a16="http://schemas.microsoft.com/office/drawing/2014/main" id="{36460C43-6D3B-1CEB-39D5-D99B9E846F1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838654" y="3173087"/>
                  <a:ext cx="0" cy="585478"/>
                </a:xfrm>
                <a:prstGeom prst="line">
                  <a:avLst/>
                </a:prstGeom>
                <a:ln w="31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5" name="Gruppo 54">
                <a:extLst>
                  <a:ext uri="{FF2B5EF4-FFF2-40B4-BE49-F238E27FC236}">
                    <a16:creationId xmlns:a16="http://schemas.microsoft.com/office/drawing/2014/main" id="{B0A9D710-876A-C4F5-D572-F57C23144A4B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360000" flipH="1">
                <a:off x="5022915" y="1604708"/>
                <a:ext cx="34321" cy="56223"/>
                <a:chOff x="5464204" y="3145155"/>
                <a:chExt cx="374450" cy="613410"/>
              </a:xfrm>
            </p:grpSpPr>
            <p:sp>
              <p:nvSpPr>
                <p:cNvPr id="56" name="Onda 55">
                  <a:extLst>
                    <a:ext uri="{FF2B5EF4-FFF2-40B4-BE49-F238E27FC236}">
                      <a16:creationId xmlns:a16="http://schemas.microsoft.com/office/drawing/2014/main" id="{2D427BE7-B0CE-E59A-5EEE-4C23B4B83CE3}"/>
                    </a:ext>
                  </a:extLst>
                </p:cNvPr>
                <p:cNvSpPr/>
                <p:nvPr/>
              </p:nvSpPr>
              <p:spPr>
                <a:xfrm>
                  <a:off x="5464204" y="3145155"/>
                  <a:ext cx="374449" cy="311400"/>
                </a:xfrm>
                <a:prstGeom prst="wave">
                  <a:avLst>
                    <a:gd name="adj1" fmla="val 5159"/>
                    <a:gd name="adj2" fmla="val 0"/>
                  </a:avLst>
                </a:prstGeom>
                <a:solidFill>
                  <a:srgbClr val="00B050"/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cxnSp>
              <p:nvCxnSpPr>
                <p:cNvPr id="57" name="Connettore diritto 56">
                  <a:extLst>
                    <a:ext uri="{FF2B5EF4-FFF2-40B4-BE49-F238E27FC236}">
                      <a16:creationId xmlns:a16="http://schemas.microsoft.com/office/drawing/2014/main" id="{C1046BED-07AD-7E83-3F52-48342120B7B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838654" y="3173087"/>
                  <a:ext cx="0" cy="585478"/>
                </a:xfrm>
                <a:prstGeom prst="line">
                  <a:avLst/>
                </a:prstGeom>
                <a:ln w="31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8" name="Onda 47">
                <a:extLst>
                  <a:ext uri="{FF2B5EF4-FFF2-40B4-BE49-F238E27FC236}">
                    <a16:creationId xmlns:a16="http://schemas.microsoft.com/office/drawing/2014/main" id="{4A1ED49B-ABEC-21A9-EEF4-EA619FBD0558}"/>
                  </a:ext>
                </a:extLst>
              </p:cNvPr>
              <p:cNvSpPr/>
              <p:nvPr/>
            </p:nvSpPr>
            <p:spPr>
              <a:xfrm rot="360000" flipH="1">
                <a:off x="4622585" y="1275461"/>
                <a:ext cx="34321" cy="28542"/>
              </a:xfrm>
              <a:prstGeom prst="wave">
                <a:avLst>
                  <a:gd name="adj1" fmla="val 5159"/>
                  <a:gd name="adj2" fmla="val 0"/>
                </a:avLst>
              </a:prstGeom>
              <a:solidFill>
                <a:srgbClr val="FFC000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49" name="Connettore diritto 48">
                <a:extLst>
                  <a:ext uri="{FF2B5EF4-FFF2-40B4-BE49-F238E27FC236}">
                    <a16:creationId xmlns:a16="http://schemas.microsoft.com/office/drawing/2014/main" id="{018F4B56-67BB-33E7-800F-F3952AE2BCA3}"/>
                  </a:ext>
                </a:extLst>
              </p:cNvPr>
              <p:cNvCxnSpPr>
                <a:cxnSpLocks/>
              </p:cNvCxnSpPr>
              <p:nvPr/>
            </p:nvCxnSpPr>
            <p:spPr>
              <a:xfrm rot="360000" flipH="1">
                <a:off x="4621099" y="1277161"/>
                <a:ext cx="0" cy="53662"/>
              </a:xfrm>
              <a:prstGeom prst="line">
                <a:avLst/>
              </a:prstGeom>
              <a:ln w="31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3" name="Onda 32">
                <a:extLst>
                  <a:ext uri="{FF2B5EF4-FFF2-40B4-BE49-F238E27FC236}">
                    <a16:creationId xmlns:a16="http://schemas.microsoft.com/office/drawing/2014/main" id="{3F71CF79-33C6-0AEB-2ADC-C62D967AFCB8}"/>
                  </a:ext>
                </a:extLst>
              </p:cNvPr>
              <p:cNvSpPr/>
              <p:nvPr/>
            </p:nvSpPr>
            <p:spPr>
              <a:xfrm rot="360000" flipH="1">
                <a:off x="4653244" y="1293282"/>
                <a:ext cx="34321" cy="28542"/>
              </a:xfrm>
              <a:prstGeom prst="wave">
                <a:avLst>
                  <a:gd name="adj1" fmla="val 5159"/>
                  <a:gd name="adj2" fmla="val 0"/>
                </a:avLst>
              </a:prstGeom>
              <a:solidFill>
                <a:srgbClr val="FFC000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34" name="Connettore diritto 33">
                <a:extLst>
                  <a:ext uri="{FF2B5EF4-FFF2-40B4-BE49-F238E27FC236}">
                    <a16:creationId xmlns:a16="http://schemas.microsoft.com/office/drawing/2014/main" id="{DEC27A10-9D89-A4CA-CBE1-107FE3A4B82F}"/>
                  </a:ext>
                </a:extLst>
              </p:cNvPr>
              <p:cNvCxnSpPr>
                <a:cxnSpLocks/>
              </p:cNvCxnSpPr>
              <p:nvPr/>
            </p:nvCxnSpPr>
            <p:spPr>
              <a:xfrm rot="360000" flipH="1">
                <a:off x="4651758" y="1294982"/>
                <a:ext cx="0" cy="53662"/>
              </a:xfrm>
              <a:prstGeom prst="line">
                <a:avLst/>
              </a:prstGeom>
              <a:ln w="31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D126CF95-26B9-DD7E-6903-35F43BF33379}"/>
                </a:ext>
              </a:extLst>
            </p:cNvPr>
            <p:cNvSpPr txBox="1"/>
            <p:nvPr/>
          </p:nvSpPr>
          <p:spPr>
            <a:xfrm>
              <a:off x="4793600" y="3282904"/>
              <a:ext cx="235533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it-IT" sz="1600" dirty="0"/>
                <a:t>Extended, </a:t>
              </a:r>
            </a:p>
            <a:p>
              <a:pPr algn="ctr"/>
              <a:r>
                <a:rPr lang="it-IT" sz="1600" dirty="0" err="1"/>
                <a:t>multicenter</a:t>
              </a:r>
              <a:r>
                <a:rPr lang="it-IT" sz="1600" dirty="0"/>
                <a:t> testing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22776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379F9-CB42-3FE5-0325-ABDFFF6DB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uppo 38">
            <a:extLst>
              <a:ext uri="{FF2B5EF4-FFF2-40B4-BE49-F238E27FC236}">
                <a16:creationId xmlns:a16="http://schemas.microsoft.com/office/drawing/2014/main" id="{8424C260-C5A6-0D38-2441-248375A01C95}"/>
              </a:ext>
            </a:extLst>
          </p:cNvPr>
          <p:cNvGrpSpPr/>
          <p:nvPr/>
        </p:nvGrpSpPr>
        <p:grpSpPr>
          <a:xfrm>
            <a:off x="612370" y="367987"/>
            <a:ext cx="4691150" cy="884234"/>
            <a:chOff x="1475799" y="3074087"/>
            <a:chExt cx="2474269" cy="1343813"/>
          </a:xfrm>
          <a:solidFill>
            <a:srgbClr val="8B1513">
              <a:alpha val="10000"/>
            </a:srgbClr>
          </a:solidFill>
        </p:grpSpPr>
        <p:sp>
          <p:nvSpPr>
            <p:cNvPr id="6" name="Rettangolo con angoli arrotondati 5">
              <a:extLst>
                <a:ext uri="{FF2B5EF4-FFF2-40B4-BE49-F238E27FC236}">
                  <a16:creationId xmlns:a16="http://schemas.microsoft.com/office/drawing/2014/main" id="{5864C45F-BD77-2FDA-22F9-08C56107415B}"/>
                </a:ext>
              </a:extLst>
            </p:cNvPr>
            <p:cNvSpPr/>
            <p:nvPr/>
          </p:nvSpPr>
          <p:spPr>
            <a:xfrm>
              <a:off x="1475799" y="3074087"/>
              <a:ext cx="2474269" cy="1023416"/>
            </a:xfrm>
            <a:prstGeom prst="roundRect">
              <a:avLst>
                <a:gd name="adj" fmla="val 14392"/>
              </a:avLst>
            </a:prstGeom>
            <a:grpFill/>
            <a:ln w="38100">
              <a:solidFill>
                <a:srgbClr val="8B151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Font typeface="Wingdings" panose="05000000000000000000" pitchFamily="2" charset="2"/>
                <a:buChar char="v"/>
              </a:pPr>
              <a:endParaRPr lang="it-IT" sz="1200" dirty="0">
                <a:solidFill>
                  <a:schemeClr val="tx1"/>
                </a:solidFill>
              </a:endParaRPr>
            </a:p>
          </p:txBody>
        </p:sp>
        <p:sp>
          <p:nvSpPr>
            <p:cNvPr id="7" name="Rettangolo con angoli arrotondati 6">
              <a:extLst>
                <a:ext uri="{FF2B5EF4-FFF2-40B4-BE49-F238E27FC236}">
                  <a16:creationId xmlns:a16="http://schemas.microsoft.com/office/drawing/2014/main" id="{A2ABB4A8-055C-5527-D26C-5003F46AA689}"/>
                </a:ext>
              </a:extLst>
            </p:cNvPr>
            <p:cNvSpPr/>
            <p:nvPr/>
          </p:nvSpPr>
          <p:spPr>
            <a:xfrm>
              <a:off x="3434291" y="3795431"/>
              <a:ext cx="446939" cy="622469"/>
            </a:xfrm>
            <a:prstGeom prst="roundRect">
              <a:avLst/>
            </a:prstGeom>
            <a:solidFill>
              <a:srgbClr val="8B1513"/>
            </a:solidFill>
            <a:ln>
              <a:solidFill>
                <a:srgbClr val="8B151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600" dirty="0"/>
                <a:t>Step 1</a:t>
              </a:r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7A48BB4E-0FE9-D88B-DA6A-9F2DCB6AD1AA}"/>
                </a:ext>
              </a:extLst>
            </p:cNvPr>
            <p:cNvSpPr txBox="1"/>
            <p:nvPr/>
          </p:nvSpPr>
          <p:spPr>
            <a:xfrm>
              <a:off x="1476228" y="3281987"/>
              <a:ext cx="2473840" cy="5612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it-IT" b="1" dirty="0">
                  <a:solidFill>
                    <a:srgbClr val="8B1513"/>
                  </a:solidFill>
                </a:rPr>
                <a:t>Preliminary </a:t>
              </a:r>
              <a:r>
                <a:rPr lang="it-IT" b="1" dirty="0" err="1">
                  <a:solidFill>
                    <a:srgbClr val="8B1513"/>
                  </a:solidFill>
                </a:rPr>
                <a:t>assessment</a:t>
              </a:r>
              <a:r>
                <a:rPr lang="it-IT" b="1" dirty="0">
                  <a:solidFill>
                    <a:srgbClr val="8B1513"/>
                  </a:solidFill>
                </a:rPr>
                <a:t> of </a:t>
              </a:r>
              <a:r>
                <a:rPr lang="it-IT" b="1" dirty="0" err="1">
                  <a:solidFill>
                    <a:srgbClr val="8B1513"/>
                  </a:solidFill>
                </a:rPr>
                <a:t>assay</a:t>
              </a:r>
              <a:r>
                <a:rPr lang="it-IT" b="1" dirty="0">
                  <a:solidFill>
                    <a:srgbClr val="8B1513"/>
                  </a:solidFill>
                </a:rPr>
                <a:t> performance</a:t>
              </a:r>
            </a:p>
          </p:txBody>
        </p:sp>
      </p:grpSp>
      <p:pic>
        <p:nvPicPr>
          <p:cNvPr id="8" name="Picture 2">
            <a:extLst>
              <a:ext uri="{FF2B5EF4-FFF2-40B4-BE49-F238E27FC236}">
                <a16:creationId xmlns:a16="http://schemas.microsoft.com/office/drawing/2014/main" id="{A931D195-2D53-0250-8BF1-2D41CDE646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184" y="5856130"/>
            <a:ext cx="1533525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43BD3D4F-A4E1-6F2F-1631-E8C8819811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184" y="5856130"/>
            <a:ext cx="1533525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97BB138D-59F5-0F1E-EC75-FDA87A69BA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0757"/>
          <a:stretch/>
        </p:blipFill>
        <p:spPr>
          <a:xfrm>
            <a:off x="10934126" y="5990694"/>
            <a:ext cx="561587" cy="540000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B972D3C7-1C13-4B2A-68C0-A33C70AB4B7E}"/>
              </a:ext>
            </a:extLst>
          </p:cNvPr>
          <p:cNvSpPr txBox="1"/>
          <p:nvPr/>
        </p:nvSpPr>
        <p:spPr>
          <a:xfrm>
            <a:off x="11076900" y="6160146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>
                <a:solidFill>
                  <a:srgbClr val="8B1513"/>
                </a:solidFill>
              </a:rPr>
              <a:t>5</a:t>
            </a:r>
          </a:p>
        </p:txBody>
      </p:sp>
      <p:cxnSp>
        <p:nvCxnSpPr>
          <p:cNvPr id="2" name="Connettore diritto 1">
            <a:extLst>
              <a:ext uri="{FF2B5EF4-FFF2-40B4-BE49-F238E27FC236}">
                <a16:creationId xmlns:a16="http://schemas.microsoft.com/office/drawing/2014/main" id="{C4AA18F6-64BE-C263-6A35-24DFBDC94C28}"/>
              </a:ext>
            </a:extLst>
          </p:cNvPr>
          <p:cNvCxnSpPr>
            <a:cxnSpLocks/>
          </p:cNvCxnSpPr>
          <p:nvPr/>
        </p:nvCxnSpPr>
        <p:spPr>
          <a:xfrm>
            <a:off x="5303520" y="709066"/>
            <a:ext cx="6192193" cy="0"/>
          </a:xfrm>
          <a:prstGeom prst="line">
            <a:avLst/>
          </a:prstGeom>
          <a:ln w="57150">
            <a:solidFill>
              <a:srgbClr val="8B15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7" name="Gruppo 86">
            <a:extLst>
              <a:ext uri="{FF2B5EF4-FFF2-40B4-BE49-F238E27FC236}">
                <a16:creationId xmlns:a16="http://schemas.microsoft.com/office/drawing/2014/main" id="{8FE3EE84-5546-B0E1-A2B4-B57F738F3C98}"/>
              </a:ext>
            </a:extLst>
          </p:cNvPr>
          <p:cNvGrpSpPr/>
          <p:nvPr/>
        </p:nvGrpSpPr>
        <p:grpSpPr>
          <a:xfrm>
            <a:off x="592204" y="2665252"/>
            <a:ext cx="1834061" cy="1797375"/>
            <a:chOff x="728743" y="2634772"/>
            <a:chExt cx="1834061" cy="1797375"/>
          </a:xfrm>
        </p:grpSpPr>
        <p:pic>
          <p:nvPicPr>
            <p:cNvPr id="9" name="Immagine 8">
              <a:extLst>
                <a:ext uri="{FF2B5EF4-FFF2-40B4-BE49-F238E27FC236}">
                  <a16:creationId xmlns:a16="http://schemas.microsoft.com/office/drawing/2014/main" id="{15A6CB65-8634-AD97-DC18-E9276976CA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23232" y="2843112"/>
              <a:ext cx="1172961" cy="1560905"/>
            </a:xfrm>
            <a:prstGeom prst="rect">
              <a:avLst/>
            </a:prstGeom>
          </p:spPr>
        </p:pic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DD7FD745-0640-5C71-FE09-82405E866B62}"/>
                </a:ext>
              </a:extLst>
            </p:cNvPr>
            <p:cNvSpPr txBox="1"/>
            <p:nvPr/>
          </p:nvSpPr>
          <p:spPr>
            <a:xfrm>
              <a:off x="1570195" y="2951930"/>
              <a:ext cx="642804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lvl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GB" sz="800" b="0" i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rPr>
                <a:t>miR</a:t>
              </a:r>
              <a:r>
                <a:rPr kumimoji="0" lang="en-GB" sz="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rPr>
                <a:t> 21-5p</a:t>
              </a: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B21A37B5-843D-CDDD-7AFA-D8BCEC4DAE8F}"/>
                </a:ext>
              </a:extLst>
            </p:cNvPr>
            <p:cNvSpPr txBox="1"/>
            <p:nvPr/>
          </p:nvSpPr>
          <p:spPr>
            <a:xfrm>
              <a:off x="2057104" y="4216703"/>
              <a:ext cx="505700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rPr>
                <a:t>dH</a:t>
              </a:r>
              <a:r>
                <a:rPr kumimoji="0" lang="en-GB" sz="800" b="0" i="0" u="none" strike="noStrike" kern="120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F1DBB11A-376E-AFCC-BAAF-8151F4512B88}"/>
                </a:ext>
              </a:extLst>
            </p:cNvPr>
            <p:cNvSpPr txBox="1"/>
            <p:nvPr/>
          </p:nvSpPr>
          <p:spPr>
            <a:xfrm>
              <a:off x="741230" y="2890261"/>
              <a:ext cx="642804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lvl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GB" sz="800" b="0" i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rPr>
                <a:t>miR</a:t>
              </a:r>
              <a:r>
                <a:rPr kumimoji="0" lang="en-GB" sz="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rPr>
                <a:t> 96-5p</a:t>
              </a:r>
            </a:p>
          </p:txBody>
        </p:sp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A1184DDD-044D-5237-2F5E-1FAB0EB1ED52}"/>
                </a:ext>
              </a:extLst>
            </p:cNvPr>
            <p:cNvSpPr txBox="1"/>
            <p:nvPr/>
          </p:nvSpPr>
          <p:spPr>
            <a:xfrm>
              <a:off x="1309263" y="2634772"/>
              <a:ext cx="642804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lvl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GB" sz="800" b="0" i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rPr>
                <a:t>miR</a:t>
              </a:r>
              <a:r>
                <a:rPr kumimoji="0" lang="en-GB" sz="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rPr>
                <a:t> 21-3p</a:t>
              </a:r>
            </a:p>
          </p:txBody>
        </p:sp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ED7D5300-D086-A92A-D0F1-18A86262E1AC}"/>
                </a:ext>
              </a:extLst>
            </p:cNvPr>
            <p:cNvSpPr txBox="1"/>
            <p:nvPr/>
          </p:nvSpPr>
          <p:spPr>
            <a:xfrm>
              <a:off x="874025" y="3314045"/>
              <a:ext cx="642804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lvl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GB" sz="800" b="0" i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rPr>
                <a:t>miR</a:t>
              </a:r>
              <a:r>
                <a:rPr kumimoji="0" lang="en-GB" sz="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rPr>
                <a:t> 429</a:t>
              </a:r>
            </a:p>
          </p:txBody>
        </p:sp>
        <p:sp>
          <p:nvSpPr>
            <p:cNvPr id="30" name="CasellaDiTesto 29">
              <a:extLst>
                <a:ext uri="{FF2B5EF4-FFF2-40B4-BE49-F238E27FC236}">
                  <a16:creationId xmlns:a16="http://schemas.microsoft.com/office/drawing/2014/main" id="{1686FFBE-2387-E59C-9022-B70447A69492}"/>
                </a:ext>
              </a:extLst>
            </p:cNvPr>
            <p:cNvSpPr txBox="1"/>
            <p:nvPr/>
          </p:nvSpPr>
          <p:spPr>
            <a:xfrm>
              <a:off x="728743" y="3605091"/>
              <a:ext cx="10974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lvl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GB" sz="1200" b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rPr>
                <a:t>BLOCK-IT™ custom RNA spike ins</a:t>
              </a:r>
            </a:p>
          </p:txBody>
        </p:sp>
      </p:grpSp>
      <p:grpSp>
        <p:nvGrpSpPr>
          <p:cNvPr id="88" name="Gruppo 87">
            <a:extLst>
              <a:ext uri="{FF2B5EF4-FFF2-40B4-BE49-F238E27FC236}">
                <a16:creationId xmlns:a16="http://schemas.microsoft.com/office/drawing/2014/main" id="{3A6AD017-363B-543C-9BF0-EAD3BE3DA10B}"/>
              </a:ext>
            </a:extLst>
          </p:cNvPr>
          <p:cNvGrpSpPr/>
          <p:nvPr/>
        </p:nvGrpSpPr>
        <p:grpSpPr>
          <a:xfrm>
            <a:off x="2639270" y="2031573"/>
            <a:ext cx="1673142" cy="1639418"/>
            <a:chOff x="2775809" y="2001093"/>
            <a:chExt cx="1673142" cy="1639418"/>
          </a:xfrm>
        </p:grpSpPr>
        <p:pic>
          <p:nvPicPr>
            <p:cNvPr id="31" name="Immagine 30">
              <a:extLst>
                <a:ext uri="{FF2B5EF4-FFF2-40B4-BE49-F238E27FC236}">
                  <a16:creationId xmlns:a16="http://schemas.microsoft.com/office/drawing/2014/main" id="{D351D71E-FF55-2CE3-9482-73DC5CA57E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274227" y="2573280"/>
              <a:ext cx="676303" cy="1067231"/>
            </a:xfrm>
            <a:prstGeom prst="rect">
              <a:avLst/>
            </a:prstGeom>
          </p:spPr>
        </p:pic>
        <p:sp>
          <p:nvSpPr>
            <p:cNvPr id="40" name="CasellaDiTesto 39">
              <a:extLst>
                <a:ext uri="{FF2B5EF4-FFF2-40B4-BE49-F238E27FC236}">
                  <a16:creationId xmlns:a16="http://schemas.microsoft.com/office/drawing/2014/main" id="{E1ACABF1-C8D6-29D2-B883-89101B523CCF}"/>
                </a:ext>
              </a:extLst>
            </p:cNvPr>
            <p:cNvSpPr txBox="1"/>
            <p:nvPr/>
          </p:nvSpPr>
          <p:spPr>
            <a:xfrm>
              <a:off x="2775809" y="2001093"/>
              <a:ext cx="1673142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lvl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GB" sz="1000" b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rPr>
                <a:t>single spike ins </a:t>
              </a:r>
            </a:p>
            <a:p>
              <a:pPr marR="0" lvl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GB" sz="100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rPr>
                <a:t>specific for each miRNA,</a:t>
              </a:r>
            </a:p>
            <a:p>
              <a:pPr marR="0" lvl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GB" sz="1000" dirty="0">
                  <a:solidFill>
                    <a:prstClr val="black"/>
                  </a:solidFill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rPr>
                <a:t>different </a:t>
              </a:r>
              <a:r>
                <a:rPr kumimoji="0" lang="en-GB" sz="100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rPr>
                <a:t>dilutions</a:t>
              </a:r>
            </a:p>
          </p:txBody>
        </p:sp>
      </p:grpSp>
      <p:grpSp>
        <p:nvGrpSpPr>
          <p:cNvPr id="89" name="Gruppo 88">
            <a:extLst>
              <a:ext uri="{FF2B5EF4-FFF2-40B4-BE49-F238E27FC236}">
                <a16:creationId xmlns:a16="http://schemas.microsoft.com/office/drawing/2014/main" id="{666ADFD5-00B1-2A83-180F-F5056FB01181}"/>
              </a:ext>
            </a:extLst>
          </p:cNvPr>
          <p:cNvGrpSpPr/>
          <p:nvPr/>
        </p:nvGrpSpPr>
        <p:grpSpPr>
          <a:xfrm>
            <a:off x="2639270" y="3771145"/>
            <a:ext cx="1610133" cy="1384677"/>
            <a:chOff x="2775809" y="3740665"/>
            <a:chExt cx="1610133" cy="1384677"/>
          </a:xfrm>
        </p:grpSpPr>
        <p:pic>
          <p:nvPicPr>
            <p:cNvPr id="32" name="Immagine 31">
              <a:extLst>
                <a:ext uri="{FF2B5EF4-FFF2-40B4-BE49-F238E27FC236}">
                  <a16:creationId xmlns:a16="http://schemas.microsoft.com/office/drawing/2014/main" id="{CFF9842E-B80A-83ED-6001-5DA21E157BE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34630" y="3740665"/>
              <a:ext cx="355499" cy="829899"/>
            </a:xfrm>
            <a:prstGeom prst="rect">
              <a:avLst/>
            </a:prstGeom>
          </p:spPr>
        </p:pic>
        <p:sp>
          <p:nvSpPr>
            <p:cNvPr id="41" name="CasellaDiTesto 40">
              <a:extLst>
                <a:ext uri="{FF2B5EF4-FFF2-40B4-BE49-F238E27FC236}">
                  <a16:creationId xmlns:a16="http://schemas.microsoft.com/office/drawing/2014/main" id="{09D5948D-80DE-5607-5927-6498E39D7088}"/>
                </a:ext>
              </a:extLst>
            </p:cNvPr>
            <p:cNvSpPr txBox="1"/>
            <p:nvPr/>
          </p:nvSpPr>
          <p:spPr>
            <a:xfrm>
              <a:off x="2775809" y="4571344"/>
              <a:ext cx="1610133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lvl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GB" sz="1000" b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rPr>
                <a:t>multiple spike in </a:t>
              </a:r>
            </a:p>
            <a:p>
              <a:pPr marR="0" lvl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GB" sz="100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rPr>
                <a:t>containing all miRNAs at</a:t>
              </a:r>
            </a:p>
            <a:p>
              <a:pPr marR="0" lvl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GB" sz="100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rPr>
                <a:t> different concentration</a:t>
              </a:r>
              <a:r>
                <a:rPr lang="en-GB" sz="1000" dirty="0">
                  <a:solidFill>
                    <a:prstClr val="black"/>
                  </a:solidFill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  <a:endParaRPr kumimoji="0" lang="en-GB" sz="10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44" name="Connettore 2 43">
            <a:extLst>
              <a:ext uri="{FF2B5EF4-FFF2-40B4-BE49-F238E27FC236}">
                <a16:creationId xmlns:a16="http://schemas.microsoft.com/office/drawing/2014/main" id="{06BB99AA-65A7-97AF-4C1F-095D9CAC61EA}"/>
              </a:ext>
            </a:extLst>
          </p:cNvPr>
          <p:cNvCxnSpPr>
            <a:cxnSpLocks/>
          </p:cNvCxnSpPr>
          <p:nvPr/>
        </p:nvCxnSpPr>
        <p:spPr>
          <a:xfrm flipV="1">
            <a:off x="2274394" y="3268074"/>
            <a:ext cx="647436" cy="385970"/>
          </a:xfrm>
          <a:prstGeom prst="straightConnector1">
            <a:avLst/>
          </a:prstGeom>
          <a:ln w="28575">
            <a:solidFill>
              <a:srgbClr val="8B151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2 44">
            <a:extLst>
              <a:ext uri="{FF2B5EF4-FFF2-40B4-BE49-F238E27FC236}">
                <a16:creationId xmlns:a16="http://schemas.microsoft.com/office/drawing/2014/main" id="{97278D61-A72C-BECC-1A32-380295FA2334}"/>
              </a:ext>
            </a:extLst>
          </p:cNvPr>
          <p:cNvCxnSpPr>
            <a:cxnSpLocks/>
          </p:cNvCxnSpPr>
          <p:nvPr/>
        </p:nvCxnSpPr>
        <p:spPr>
          <a:xfrm>
            <a:off x="2274394" y="3807857"/>
            <a:ext cx="647436" cy="385970"/>
          </a:xfrm>
          <a:prstGeom prst="straightConnector1">
            <a:avLst/>
          </a:prstGeom>
          <a:ln w="28575">
            <a:solidFill>
              <a:srgbClr val="8B151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1" name="Gruppo 100">
            <a:extLst>
              <a:ext uri="{FF2B5EF4-FFF2-40B4-BE49-F238E27FC236}">
                <a16:creationId xmlns:a16="http://schemas.microsoft.com/office/drawing/2014/main" id="{EF158A33-07DA-B0DC-E407-1F1782812733}"/>
              </a:ext>
            </a:extLst>
          </p:cNvPr>
          <p:cNvGrpSpPr/>
          <p:nvPr/>
        </p:nvGrpSpPr>
        <p:grpSpPr>
          <a:xfrm>
            <a:off x="4864006" y="1473413"/>
            <a:ext cx="6746785" cy="2152952"/>
            <a:chOff x="4939585" y="1442933"/>
            <a:chExt cx="6746785" cy="2152952"/>
          </a:xfrm>
        </p:grpSpPr>
        <p:pic>
          <p:nvPicPr>
            <p:cNvPr id="86" name="Picture 2" descr="QuantStudio™ 5 Real-Time PCR System for Human Identification, 96-well, 0.2  mL, desktop">
              <a:extLst>
                <a:ext uri="{FF2B5EF4-FFF2-40B4-BE49-F238E27FC236}">
                  <a16:creationId xmlns:a16="http://schemas.microsoft.com/office/drawing/2014/main" id="{40439A03-39C9-C431-38A2-8D6D658012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279" b="88525" l="10000" r="90000">
                          <a14:foregroundMark x1="33600" y1="9016" x2="33600" y2="9016"/>
                          <a14:foregroundMark x1="44400" y1="6967" x2="44400" y2="6967"/>
                          <a14:foregroundMark x1="38400" y1="9016" x2="41600" y2="15164"/>
                          <a14:foregroundMark x1="34000" y1="6557" x2="34000" y2="6557"/>
                          <a14:foregroundMark x1="36000" y1="6148" x2="36000" y2="6148"/>
                          <a14:foregroundMark x1="37600" y1="6148" x2="37600" y2="6148"/>
                          <a14:foregroundMark x1="39600" y1="5738" x2="39600" y2="5738"/>
                          <a14:foregroundMark x1="40000" y1="4918" x2="40000" y2="4918"/>
                          <a14:foregroundMark x1="30000" y1="6557" x2="30000" y2="6557"/>
                          <a14:foregroundMark x1="39600" y1="5328" x2="39600" y2="5328"/>
                          <a14:foregroundMark x1="42000" y1="4918" x2="44400" y2="4508"/>
                          <a14:foregroundMark x1="50400" y1="3279" x2="52800" y2="32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9585" y="1500710"/>
              <a:ext cx="647092" cy="6315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99" name="Gruppo 98">
              <a:extLst>
                <a:ext uri="{FF2B5EF4-FFF2-40B4-BE49-F238E27FC236}">
                  <a16:creationId xmlns:a16="http://schemas.microsoft.com/office/drawing/2014/main" id="{75886B87-4629-4C98-053B-FDF607812D28}"/>
                </a:ext>
              </a:extLst>
            </p:cNvPr>
            <p:cNvGrpSpPr/>
            <p:nvPr/>
          </p:nvGrpSpPr>
          <p:grpSpPr>
            <a:xfrm>
              <a:off x="5298653" y="1449224"/>
              <a:ext cx="2742093" cy="2145483"/>
              <a:chOff x="5374853" y="1449224"/>
              <a:chExt cx="2742093" cy="2145483"/>
            </a:xfrm>
          </p:grpSpPr>
          <p:grpSp>
            <p:nvGrpSpPr>
              <p:cNvPr id="92" name="Gruppo 91">
                <a:extLst>
                  <a:ext uri="{FF2B5EF4-FFF2-40B4-BE49-F238E27FC236}">
                    <a16:creationId xmlns:a16="http://schemas.microsoft.com/office/drawing/2014/main" id="{8997A2A1-C4AE-5B8B-759D-34EC8AD6D019}"/>
                  </a:ext>
                </a:extLst>
              </p:cNvPr>
              <p:cNvGrpSpPr/>
              <p:nvPr/>
            </p:nvGrpSpPr>
            <p:grpSpPr>
              <a:xfrm>
                <a:off x="5374853" y="1895660"/>
                <a:ext cx="2742093" cy="1699047"/>
                <a:chOff x="5374853" y="1895660"/>
                <a:chExt cx="2742093" cy="1699047"/>
              </a:xfrm>
            </p:grpSpPr>
            <p:graphicFrame>
              <p:nvGraphicFramePr>
                <p:cNvPr id="47" name="Grafico 46">
                  <a:extLst>
                    <a:ext uri="{FF2B5EF4-FFF2-40B4-BE49-F238E27FC236}">
                      <a16:creationId xmlns:a16="http://schemas.microsoft.com/office/drawing/2014/main" id="{5E3D3D05-B32C-701E-1EFF-0991851B3FE6}"/>
                    </a:ext>
                  </a:extLst>
                </p:cNvPr>
                <p:cNvGraphicFramePr>
                  <a:graphicFrameLocks/>
                </p:cNvGraphicFramePr>
                <p:nvPr/>
              </p:nvGraphicFramePr>
              <p:xfrm>
                <a:off x="5694627" y="1895660"/>
                <a:ext cx="2283167" cy="1382041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9"/>
                </a:graphicData>
              </a:graphic>
            </p:graphicFrame>
            <p:sp>
              <p:nvSpPr>
                <p:cNvPr id="81" name="CasellaDiTesto 80">
                  <a:extLst>
                    <a:ext uri="{FF2B5EF4-FFF2-40B4-BE49-F238E27FC236}">
                      <a16:creationId xmlns:a16="http://schemas.microsoft.com/office/drawing/2014/main" id="{04076372-0AF6-2509-F951-D92F988D60A3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5700754" y="3225375"/>
                  <a:ext cx="832371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GB" sz="900" dirty="0" err="1">
                      <a:solidFill>
                        <a:prstClr val="black"/>
                      </a:solidFill>
                      <a:latin typeface="Calibri" panose="020F0502020204030204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miR</a:t>
                  </a:r>
                  <a:r>
                    <a:rPr lang="en-GB" sz="900" dirty="0">
                      <a:solidFill>
                        <a:prstClr val="black"/>
                      </a:solidFill>
                      <a:latin typeface="Calibri" panose="020F0502020204030204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 21-5p</a:t>
                  </a:r>
                </a:p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90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spike</a:t>
                  </a:r>
                  <a:endParaRPr kumimoji="0" lang="it-IT" sz="90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2" name="CasellaDiTesto 81">
                  <a:extLst>
                    <a:ext uri="{FF2B5EF4-FFF2-40B4-BE49-F238E27FC236}">
                      <a16:creationId xmlns:a16="http://schemas.microsoft.com/office/drawing/2014/main" id="{06248BF2-BDEF-F601-8205-9A213E71ED32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6227557" y="3225375"/>
                  <a:ext cx="832371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GB" sz="900" dirty="0" err="1">
                      <a:solidFill>
                        <a:prstClr val="black"/>
                      </a:solidFill>
                      <a:latin typeface="Calibri" panose="020F0502020204030204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miR</a:t>
                  </a:r>
                  <a:r>
                    <a:rPr lang="en-GB" sz="900" dirty="0">
                      <a:solidFill>
                        <a:prstClr val="black"/>
                      </a:solidFill>
                      <a:latin typeface="Calibri" panose="020F0502020204030204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 21-3p</a:t>
                  </a:r>
                </a:p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90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spike</a:t>
                  </a:r>
                  <a:endParaRPr kumimoji="0" lang="it-IT" sz="90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3" name="CasellaDiTesto 82">
                  <a:extLst>
                    <a:ext uri="{FF2B5EF4-FFF2-40B4-BE49-F238E27FC236}">
                      <a16:creationId xmlns:a16="http://schemas.microsoft.com/office/drawing/2014/main" id="{EF5EAA51-94ED-9BA1-3EBF-356E7EEB084E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6748298" y="3225375"/>
                  <a:ext cx="832371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GB" sz="900" dirty="0" err="1">
                      <a:solidFill>
                        <a:prstClr val="black"/>
                      </a:solidFill>
                      <a:latin typeface="Calibri" panose="020F0502020204030204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miR</a:t>
                  </a:r>
                  <a:r>
                    <a:rPr lang="en-GB" sz="900" dirty="0">
                      <a:solidFill>
                        <a:prstClr val="black"/>
                      </a:solidFill>
                      <a:latin typeface="Calibri" panose="020F0502020204030204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 96-5p</a:t>
                  </a:r>
                </a:p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90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spike</a:t>
                  </a:r>
                  <a:endParaRPr kumimoji="0" lang="it-IT" sz="90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4" name="CasellaDiTesto 83">
                  <a:extLst>
                    <a:ext uri="{FF2B5EF4-FFF2-40B4-BE49-F238E27FC236}">
                      <a16:creationId xmlns:a16="http://schemas.microsoft.com/office/drawing/2014/main" id="{8FED9DE6-0FC1-96A7-B455-0F38C321C700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7284575" y="3225375"/>
                  <a:ext cx="832371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GB" sz="900" dirty="0" err="1">
                      <a:solidFill>
                        <a:prstClr val="black"/>
                      </a:solidFill>
                      <a:latin typeface="Calibri" panose="020F0502020204030204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miR</a:t>
                  </a:r>
                  <a:r>
                    <a:rPr lang="en-GB" sz="900" dirty="0">
                      <a:solidFill>
                        <a:prstClr val="black"/>
                      </a:solidFill>
                      <a:latin typeface="Calibri" panose="020F0502020204030204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 429</a:t>
                  </a:r>
                </a:p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90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spike</a:t>
                  </a:r>
                  <a:endParaRPr kumimoji="0" lang="it-IT" sz="90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5" name="CasellaDiTesto 84">
                  <a:extLst>
                    <a:ext uri="{FF2B5EF4-FFF2-40B4-BE49-F238E27FC236}">
                      <a16:creationId xmlns:a16="http://schemas.microsoft.com/office/drawing/2014/main" id="{E1BFEFD2-1C60-FCE5-3213-7E3D86B191A4}"/>
                    </a:ext>
                  </a:extLst>
                </p:cNvPr>
                <p:cNvSpPr txBox="1"/>
                <p:nvPr/>
              </p:nvSpPr>
              <p:spPr>
                <a:xfrm rot="16200000">
                  <a:off x="4871617" y="2415393"/>
                  <a:ext cx="1283471" cy="27699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GB" sz="1200" b="1" dirty="0">
                      <a:solidFill>
                        <a:prstClr val="black"/>
                      </a:solidFill>
                      <a:latin typeface="Calibri" panose="020F0502020204030204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qPCR Ct</a:t>
                  </a:r>
                  <a:endParaRPr kumimoji="0" lang="it-IT" sz="1200" b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93" name="CasellaDiTesto 92">
                <a:extLst>
                  <a:ext uri="{FF2B5EF4-FFF2-40B4-BE49-F238E27FC236}">
                    <a16:creationId xmlns:a16="http://schemas.microsoft.com/office/drawing/2014/main" id="{B1D848D6-6F25-C74C-DB3E-C52A03771CBF}"/>
                  </a:ext>
                </a:extLst>
              </p:cNvPr>
              <p:cNvSpPr txBox="1"/>
              <p:nvPr/>
            </p:nvSpPr>
            <p:spPr>
              <a:xfrm>
                <a:off x="5700754" y="1449224"/>
                <a:ext cx="236300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i="1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Calibri" panose="020F0502020204030204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detection with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i="1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Calibri" panose="020F0502020204030204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commercial (single) assays</a:t>
                </a:r>
                <a:endParaRPr kumimoji="0" lang="it-IT" sz="1200" i="1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00" name="Gruppo 99">
              <a:extLst>
                <a:ext uri="{FF2B5EF4-FFF2-40B4-BE49-F238E27FC236}">
                  <a16:creationId xmlns:a16="http://schemas.microsoft.com/office/drawing/2014/main" id="{B23FB917-5D19-BDB0-C04A-2009A33920EC}"/>
                </a:ext>
              </a:extLst>
            </p:cNvPr>
            <p:cNvGrpSpPr/>
            <p:nvPr/>
          </p:nvGrpSpPr>
          <p:grpSpPr>
            <a:xfrm>
              <a:off x="8033460" y="1442933"/>
              <a:ext cx="2454901" cy="2152952"/>
              <a:chOff x="8109660" y="1442933"/>
              <a:chExt cx="2454901" cy="2152952"/>
            </a:xfrm>
          </p:grpSpPr>
          <p:grpSp>
            <p:nvGrpSpPr>
              <p:cNvPr id="91" name="Gruppo 90">
                <a:extLst>
                  <a:ext uri="{FF2B5EF4-FFF2-40B4-BE49-F238E27FC236}">
                    <a16:creationId xmlns:a16="http://schemas.microsoft.com/office/drawing/2014/main" id="{EB8DD5AB-F333-BC68-B996-CA7B96BAC91F}"/>
                  </a:ext>
                </a:extLst>
              </p:cNvPr>
              <p:cNvGrpSpPr/>
              <p:nvPr/>
            </p:nvGrpSpPr>
            <p:grpSpPr>
              <a:xfrm>
                <a:off x="8109660" y="1912158"/>
                <a:ext cx="2454901" cy="1683727"/>
                <a:chOff x="8147760" y="1912158"/>
                <a:chExt cx="2454901" cy="1683727"/>
              </a:xfrm>
            </p:grpSpPr>
            <p:graphicFrame>
              <p:nvGraphicFramePr>
                <p:cNvPr id="75" name="Grafico 74">
                  <a:extLst>
                    <a:ext uri="{FF2B5EF4-FFF2-40B4-BE49-F238E27FC236}">
                      <a16:creationId xmlns:a16="http://schemas.microsoft.com/office/drawing/2014/main" id="{889B97B3-5B58-D314-2C34-F7A31727C199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8147760" y="1912158"/>
                <a:ext cx="2306121" cy="1365543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10"/>
                </a:graphicData>
              </a:graphic>
            </p:graphicFrame>
            <p:sp>
              <p:nvSpPr>
                <p:cNvPr id="77" name="CasellaDiTesto 76">
                  <a:extLst>
                    <a:ext uri="{FF2B5EF4-FFF2-40B4-BE49-F238E27FC236}">
                      <a16:creationId xmlns:a16="http://schemas.microsoft.com/office/drawing/2014/main" id="{214F378E-6BAC-4F1A-5276-4B4FA921CB3D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8186470" y="3226551"/>
                  <a:ext cx="832371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GB" sz="900" dirty="0" err="1">
                      <a:solidFill>
                        <a:prstClr val="black"/>
                      </a:solidFill>
                      <a:latin typeface="Calibri" panose="020F0502020204030204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miR</a:t>
                  </a:r>
                  <a:r>
                    <a:rPr lang="en-GB" sz="900" dirty="0">
                      <a:solidFill>
                        <a:prstClr val="black"/>
                      </a:solidFill>
                      <a:latin typeface="Calibri" panose="020F0502020204030204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 21-5p</a:t>
                  </a:r>
                </a:p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90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spike</a:t>
                  </a:r>
                  <a:endParaRPr kumimoji="0" lang="it-IT" sz="90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8" name="CasellaDiTesto 77">
                  <a:extLst>
                    <a:ext uri="{FF2B5EF4-FFF2-40B4-BE49-F238E27FC236}">
                      <a16:creationId xmlns:a16="http://schemas.microsoft.com/office/drawing/2014/main" id="{8D118306-65C1-2122-92D1-2870153680DF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8713272" y="3226553"/>
                  <a:ext cx="832371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GB" sz="900" dirty="0" err="1">
                      <a:solidFill>
                        <a:prstClr val="black"/>
                      </a:solidFill>
                      <a:latin typeface="Calibri" panose="020F0502020204030204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miR</a:t>
                  </a:r>
                  <a:r>
                    <a:rPr lang="en-GB" sz="900" dirty="0">
                      <a:solidFill>
                        <a:prstClr val="black"/>
                      </a:solidFill>
                      <a:latin typeface="Calibri" panose="020F0502020204030204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 21-3p</a:t>
                  </a:r>
                </a:p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90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spike</a:t>
                  </a:r>
                  <a:endParaRPr kumimoji="0" lang="it-IT" sz="90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9" name="CasellaDiTesto 78">
                  <a:extLst>
                    <a:ext uri="{FF2B5EF4-FFF2-40B4-BE49-F238E27FC236}">
                      <a16:creationId xmlns:a16="http://schemas.microsoft.com/office/drawing/2014/main" id="{CD66A0DA-803D-03F1-A5B5-063EB96EE593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9234013" y="3226552"/>
                  <a:ext cx="832371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GB" sz="900" dirty="0" err="1">
                      <a:solidFill>
                        <a:prstClr val="black"/>
                      </a:solidFill>
                      <a:latin typeface="Calibri" panose="020F0502020204030204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miR</a:t>
                  </a:r>
                  <a:r>
                    <a:rPr lang="en-GB" sz="900" dirty="0">
                      <a:solidFill>
                        <a:prstClr val="black"/>
                      </a:solidFill>
                      <a:latin typeface="Calibri" panose="020F0502020204030204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 96-5p</a:t>
                  </a:r>
                </a:p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90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spike</a:t>
                  </a:r>
                  <a:endParaRPr kumimoji="0" lang="it-IT" sz="90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0" name="CasellaDiTesto 79">
                  <a:extLst>
                    <a:ext uri="{FF2B5EF4-FFF2-40B4-BE49-F238E27FC236}">
                      <a16:creationId xmlns:a16="http://schemas.microsoft.com/office/drawing/2014/main" id="{95F65A78-D79A-AD3D-3906-FFD43D9A178E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9770290" y="3226552"/>
                  <a:ext cx="832371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GB" sz="900" dirty="0" err="1">
                      <a:solidFill>
                        <a:prstClr val="black"/>
                      </a:solidFill>
                      <a:latin typeface="Calibri" panose="020F0502020204030204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miR</a:t>
                  </a:r>
                  <a:r>
                    <a:rPr lang="en-GB" sz="900" dirty="0">
                      <a:solidFill>
                        <a:prstClr val="black"/>
                      </a:solidFill>
                      <a:latin typeface="Calibri" panose="020F0502020204030204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 429</a:t>
                  </a:r>
                </a:p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90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spike</a:t>
                  </a:r>
                  <a:endParaRPr kumimoji="0" lang="it-IT" sz="90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94" name="CasellaDiTesto 93">
                <a:extLst>
                  <a:ext uri="{FF2B5EF4-FFF2-40B4-BE49-F238E27FC236}">
                    <a16:creationId xmlns:a16="http://schemas.microsoft.com/office/drawing/2014/main" id="{11ACC3AF-F735-9E67-4996-EE3BBCC2BDE6}"/>
                  </a:ext>
                </a:extLst>
              </p:cNvPr>
              <p:cNvSpPr txBox="1"/>
              <p:nvPr/>
            </p:nvSpPr>
            <p:spPr>
              <a:xfrm>
                <a:off x="8134324" y="1442933"/>
                <a:ext cx="236300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i="1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Calibri" panose="020F0502020204030204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detection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i="1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Calibri" panose="020F0502020204030204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with </a:t>
                </a:r>
                <a:r>
                  <a:rPr kumimoji="0" lang="en-GB" sz="1200" i="1" u="none" strike="noStrike" kern="120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latin typeface="Calibri" panose="020F0502020204030204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miRquad</a:t>
                </a:r>
                <a:endParaRPr kumimoji="0" lang="it-IT" sz="1200" i="1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98" name="Gruppo 97">
              <a:extLst>
                <a:ext uri="{FF2B5EF4-FFF2-40B4-BE49-F238E27FC236}">
                  <a16:creationId xmlns:a16="http://schemas.microsoft.com/office/drawing/2014/main" id="{DF226070-85C1-EA1B-9EF9-4C021A02C4FE}"/>
                </a:ext>
              </a:extLst>
            </p:cNvPr>
            <p:cNvGrpSpPr/>
            <p:nvPr/>
          </p:nvGrpSpPr>
          <p:grpSpPr>
            <a:xfrm>
              <a:off x="10515600" y="1769169"/>
              <a:ext cx="1170770" cy="1518970"/>
              <a:chOff x="10591800" y="1769169"/>
              <a:chExt cx="1170770" cy="1518970"/>
            </a:xfrm>
          </p:grpSpPr>
          <p:pic>
            <p:nvPicPr>
              <p:cNvPr id="95" name="Immagine 94">
                <a:extLst>
                  <a:ext uri="{FF2B5EF4-FFF2-40B4-BE49-F238E27FC236}">
                    <a16:creationId xmlns:a16="http://schemas.microsoft.com/office/drawing/2014/main" id="{45086FE9-3F22-B168-65CB-3E2169808F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873554" y="1769169"/>
                <a:ext cx="676303" cy="1067231"/>
              </a:xfrm>
              <a:prstGeom prst="rect">
                <a:avLst/>
              </a:prstGeom>
            </p:spPr>
          </p:pic>
          <p:sp>
            <p:nvSpPr>
              <p:cNvPr id="97" name="CasellaDiTesto 96">
                <a:extLst>
                  <a:ext uri="{FF2B5EF4-FFF2-40B4-BE49-F238E27FC236}">
                    <a16:creationId xmlns:a16="http://schemas.microsoft.com/office/drawing/2014/main" id="{D8A567DE-1D82-3C3D-EC5D-6C2C07404710}"/>
                  </a:ext>
                </a:extLst>
              </p:cNvPr>
              <p:cNvSpPr txBox="1"/>
              <p:nvPr/>
            </p:nvSpPr>
            <p:spPr>
              <a:xfrm>
                <a:off x="10591800" y="2826474"/>
                <a:ext cx="117077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1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Calibri" panose="020F0502020204030204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Input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1200" dirty="0">
                    <a:latin typeface="Calibri" panose="020F0502020204030204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single spike ins</a:t>
                </a:r>
                <a:endParaRPr kumimoji="0" lang="it-IT" sz="120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20" name="Gruppo 119">
            <a:extLst>
              <a:ext uri="{FF2B5EF4-FFF2-40B4-BE49-F238E27FC236}">
                <a16:creationId xmlns:a16="http://schemas.microsoft.com/office/drawing/2014/main" id="{2D629937-3077-085B-A96F-0C029403A897}"/>
              </a:ext>
            </a:extLst>
          </p:cNvPr>
          <p:cNvGrpSpPr/>
          <p:nvPr/>
        </p:nvGrpSpPr>
        <p:grpSpPr>
          <a:xfrm>
            <a:off x="4841146" y="3704639"/>
            <a:ext cx="6610606" cy="2248040"/>
            <a:chOff x="4916725" y="3674159"/>
            <a:chExt cx="6610606" cy="2248040"/>
          </a:xfrm>
        </p:grpSpPr>
        <p:grpSp>
          <p:nvGrpSpPr>
            <p:cNvPr id="102" name="Gruppo 101">
              <a:extLst>
                <a:ext uri="{FF2B5EF4-FFF2-40B4-BE49-F238E27FC236}">
                  <a16:creationId xmlns:a16="http://schemas.microsoft.com/office/drawing/2014/main" id="{463B2B61-7C47-8347-0B92-6A546F04F72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495828" y="4148744"/>
              <a:ext cx="4684661" cy="1773455"/>
              <a:chOff x="16217011" y="25055176"/>
              <a:chExt cx="5588847" cy="2115746"/>
            </a:xfrm>
          </p:grpSpPr>
          <p:pic>
            <p:nvPicPr>
              <p:cNvPr id="103" name="Immagine 102">
                <a:extLst>
                  <a:ext uri="{FF2B5EF4-FFF2-40B4-BE49-F238E27FC236}">
                    <a16:creationId xmlns:a16="http://schemas.microsoft.com/office/drawing/2014/main" id="{7151E7B0-89F1-D108-FFE7-E0F4B165E0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 l="5843"/>
              <a:stretch/>
            </p:blipFill>
            <p:spPr>
              <a:xfrm>
                <a:off x="16525530" y="25087625"/>
                <a:ext cx="2433485" cy="842542"/>
              </a:xfrm>
              <a:prstGeom prst="rect">
                <a:avLst/>
              </a:prstGeom>
              <a:ln>
                <a:solidFill>
                  <a:srgbClr val="8B1513"/>
                </a:solidFill>
              </a:ln>
            </p:spPr>
          </p:pic>
          <p:pic>
            <p:nvPicPr>
              <p:cNvPr id="104" name="Immagine 103">
                <a:extLst>
                  <a:ext uri="{FF2B5EF4-FFF2-40B4-BE49-F238E27FC236}">
                    <a16:creationId xmlns:a16="http://schemas.microsoft.com/office/drawing/2014/main" id="{876AE8D8-5A99-0D32-92D0-CCDAF037C7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rcRect l="5841" r="1" b="2107"/>
              <a:stretch/>
            </p:blipFill>
            <p:spPr>
              <a:xfrm>
                <a:off x="19053501" y="25084128"/>
                <a:ext cx="2451452" cy="846039"/>
              </a:xfrm>
              <a:prstGeom prst="rect">
                <a:avLst/>
              </a:prstGeom>
              <a:ln>
                <a:solidFill>
                  <a:srgbClr val="8B1513"/>
                </a:solidFill>
              </a:ln>
            </p:spPr>
          </p:pic>
          <p:pic>
            <p:nvPicPr>
              <p:cNvPr id="105" name="Immagine 104">
                <a:extLst>
                  <a:ext uri="{FF2B5EF4-FFF2-40B4-BE49-F238E27FC236}">
                    <a16:creationId xmlns:a16="http://schemas.microsoft.com/office/drawing/2014/main" id="{60E2878A-8A50-B7C4-1CF1-FE6330BC89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rcRect l="6442" b="4403"/>
              <a:stretch/>
            </p:blipFill>
            <p:spPr>
              <a:xfrm>
                <a:off x="16525530" y="26044097"/>
                <a:ext cx="2433485" cy="805444"/>
              </a:xfrm>
              <a:prstGeom prst="rect">
                <a:avLst/>
              </a:prstGeom>
              <a:ln>
                <a:solidFill>
                  <a:srgbClr val="8B1513"/>
                </a:solidFill>
              </a:ln>
            </p:spPr>
          </p:pic>
          <p:pic>
            <p:nvPicPr>
              <p:cNvPr id="106" name="Immagine 105">
                <a:extLst>
                  <a:ext uri="{FF2B5EF4-FFF2-40B4-BE49-F238E27FC236}">
                    <a16:creationId xmlns:a16="http://schemas.microsoft.com/office/drawing/2014/main" id="{286FD16A-A4EB-3AF2-6604-921BF2F47A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rcRect l="5841" b="13116"/>
              <a:stretch/>
            </p:blipFill>
            <p:spPr>
              <a:xfrm>
                <a:off x="19053501" y="26044097"/>
                <a:ext cx="2451453" cy="805444"/>
              </a:xfrm>
              <a:prstGeom prst="rect">
                <a:avLst/>
              </a:prstGeom>
              <a:ln>
                <a:solidFill>
                  <a:srgbClr val="8B1513"/>
                </a:solidFill>
              </a:ln>
            </p:spPr>
          </p:pic>
          <p:sp>
            <p:nvSpPr>
              <p:cNvPr id="107" name="CasellaDiTesto 106">
                <a:extLst>
                  <a:ext uri="{FF2B5EF4-FFF2-40B4-BE49-F238E27FC236}">
                    <a16:creationId xmlns:a16="http://schemas.microsoft.com/office/drawing/2014/main" id="{63CB8EDC-3C32-FD28-93A6-C65403E459BB}"/>
                  </a:ext>
                </a:extLst>
              </p:cNvPr>
              <p:cNvSpPr txBox="1"/>
              <p:nvPr/>
            </p:nvSpPr>
            <p:spPr>
              <a:xfrm rot="16200000">
                <a:off x="15918963" y="25353224"/>
                <a:ext cx="899019" cy="3029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1000" i="1" dirty="0" err="1">
                    <a:solidFill>
                      <a:prstClr val="black"/>
                    </a:solidFill>
                    <a:latin typeface="Calibri" panose="020F0502020204030204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miR</a:t>
                </a:r>
                <a:r>
                  <a:rPr lang="en-GB" sz="1000" i="1" dirty="0">
                    <a:solidFill>
                      <a:prstClr val="black"/>
                    </a:solidFill>
                    <a:latin typeface="Calibri" panose="020F0502020204030204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21-5p</a:t>
                </a:r>
                <a:endParaRPr kumimoji="0" lang="it-IT" sz="100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8" name="CasellaDiTesto 107">
                <a:extLst>
                  <a:ext uri="{FF2B5EF4-FFF2-40B4-BE49-F238E27FC236}">
                    <a16:creationId xmlns:a16="http://schemas.microsoft.com/office/drawing/2014/main" id="{99148A40-FE4C-BB5F-4629-917404BA7AF6}"/>
                  </a:ext>
                </a:extLst>
              </p:cNvPr>
              <p:cNvSpPr txBox="1"/>
              <p:nvPr/>
            </p:nvSpPr>
            <p:spPr>
              <a:xfrm rot="5400000">
                <a:off x="21221696" y="25373895"/>
                <a:ext cx="855208" cy="2937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1000" i="1" dirty="0" err="1">
                    <a:solidFill>
                      <a:prstClr val="black"/>
                    </a:solidFill>
                    <a:latin typeface="Calibri" panose="020F0502020204030204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miR</a:t>
                </a:r>
                <a:r>
                  <a:rPr lang="en-GB" sz="1000" i="1" dirty="0">
                    <a:solidFill>
                      <a:prstClr val="black"/>
                    </a:solidFill>
                    <a:latin typeface="Calibri" panose="020F0502020204030204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96-5p</a:t>
                </a:r>
                <a:endParaRPr kumimoji="0" lang="it-IT" sz="100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9" name="CasellaDiTesto 108">
                <a:extLst>
                  <a:ext uri="{FF2B5EF4-FFF2-40B4-BE49-F238E27FC236}">
                    <a16:creationId xmlns:a16="http://schemas.microsoft.com/office/drawing/2014/main" id="{3F0ECE52-B153-93EA-8BCC-2153332C363D}"/>
                  </a:ext>
                </a:extLst>
              </p:cNvPr>
              <p:cNvSpPr txBox="1"/>
              <p:nvPr/>
            </p:nvSpPr>
            <p:spPr>
              <a:xfrm rot="16200000">
                <a:off x="15938877" y="26304031"/>
                <a:ext cx="859195" cy="2937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1000" i="1" dirty="0" err="1">
                    <a:solidFill>
                      <a:prstClr val="black"/>
                    </a:solidFill>
                    <a:latin typeface="Calibri" panose="020F0502020204030204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miR</a:t>
                </a:r>
                <a:r>
                  <a:rPr lang="en-GB" sz="1000" i="1" dirty="0">
                    <a:solidFill>
                      <a:prstClr val="black"/>
                    </a:solidFill>
                    <a:latin typeface="Calibri" panose="020F0502020204030204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21-3p</a:t>
                </a:r>
                <a:endParaRPr kumimoji="0" lang="it-IT" sz="100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0" name="CasellaDiTesto 109">
                <a:extLst>
                  <a:ext uri="{FF2B5EF4-FFF2-40B4-BE49-F238E27FC236}">
                    <a16:creationId xmlns:a16="http://schemas.microsoft.com/office/drawing/2014/main" id="{832291F1-69E1-B74F-4CEE-63FFF93ADF00}"/>
                  </a:ext>
                </a:extLst>
              </p:cNvPr>
              <p:cNvSpPr txBox="1"/>
              <p:nvPr/>
            </p:nvSpPr>
            <p:spPr>
              <a:xfrm rot="5400000">
                <a:off x="21271782" y="26311798"/>
                <a:ext cx="765228" cy="3029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1000" i="1" dirty="0" err="1">
                    <a:solidFill>
                      <a:prstClr val="black"/>
                    </a:solidFill>
                    <a:latin typeface="Calibri" panose="020F0502020204030204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miR</a:t>
                </a:r>
                <a:r>
                  <a:rPr lang="en-GB" sz="1000" i="1" dirty="0">
                    <a:solidFill>
                      <a:prstClr val="black"/>
                    </a:solidFill>
                    <a:latin typeface="Calibri" panose="020F0502020204030204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429</a:t>
                </a:r>
                <a:endParaRPr kumimoji="0" lang="it-IT" sz="100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1" name="CasellaDiTesto 110">
                <a:extLst>
                  <a:ext uri="{FF2B5EF4-FFF2-40B4-BE49-F238E27FC236}">
                    <a16:creationId xmlns:a16="http://schemas.microsoft.com/office/drawing/2014/main" id="{F402F583-A847-7D63-5A2B-812C8F27AC25}"/>
                  </a:ext>
                </a:extLst>
              </p:cNvPr>
              <p:cNvSpPr txBox="1"/>
              <p:nvPr/>
            </p:nvSpPr>
            <p:spPr>
              <a:xfrm>
                <a:off x="16755002" y="26851914"/>
                <a:ext cx="765228" cy="3121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1100" b="1" dirty="0">
                    <a:solidFill>
                      <a:prstClr val="black"/>
                    </a:solidFill>
                    <a:latin typeface="Calibri" panose="020F0502020204030204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NTC</a:t>
                </a:r>
                <a:endParaRPr kumimoji="0" lang="it-IT" sz="1100" b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2" name="CasellaDiTesto 111">
                <a:extLst>
                  <a:ext uri="{FF2B5EF4-FFF2-40B4-BE49-F238E27FC236}">
                    <a16:creationId xmlns:a16="http://schemas.microsoft.com/office/drawing/2014/main" id="{CF178719-8C64-2D08-BE3C-0624E752E86E}"/>
                  </a:ext>
                </a:extLst>
              </p:cNvPr>
              <p:cNvSpPr txBox="1"/>
              <p:nvPr/>
            </p:nvSpPr>
            <p:spPr>
              <a:xfrm>
                <a:off x="17757311" y="26851902"/>
                <a:ext cx="1235143" cy="3121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1100" b="1" dirty="0">
                    <a:solidFill>
                      <a:prstClr val="black"/>
                    </a:solidFill>
                    <a:latin typeface="Calibri" panose="020F0502020204030204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multiple spike</a:t>
                </a:r>
                <a:endParaRPr kumimoji="0" lang="it-IT" sz="1100" b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3" name="CasellaDiTesto 112">
                <a:extLst>
                  <a:ext uri="{FF2B5EF4-FFF2-40B4-BE49-F238E27FC236}">
                    <a16:creationId xmlns:a16="http://schemas.microsoft.com/office/drawing/2014/main" id="{376EA521-1E6E-7840-EE0D-737C26AF1DA0}"/>
                  </a:ext>
                </a:extLst>
              </p:cNvPr>
              <p:cNvSpPr txBox="1"/>
              <p:nvPr/>
            </p:nvSpPr>
            <p:spPr>
              <a:xfrm>
                <a:off x="19216179" y="26858810"/>
                <a:ext cx="765228" cy="3121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1100" b="1" dirty="0">
                    <a:solidFill>
                      <a:prstClr val="black"/>
                    </a:solidFill>
                    <a:latin typeface="Calibri" panose="020F0502020204030204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NTC</a:t>
                </a:r>
                <a:endParaRPr kumimoji="0" lang="it-IT" sz="1100" b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4" name="CasellaDiTesto 113">
                <a:extLst>
                  <a:ext uri="{FF2B5EF4-FFF2-40B4-BE49-F238E27FC236}">
                    <a16:creationId xmlns:a16="http://schemas.microsoft.com/office/drawing/2014/main" id="{9DDD59C1-6EA3-F5BD-E03B-377241A6F173}"/>
                  </a:ext>
                </a:extLst>
              </p:cNvPr>
              <p:cNvSpPr txBox="1"/>
              <p:nvPr/>
            </p:nvSpPr>
            <p:spPr>
              <a:xfrm>
                <a:off x="20243569" y="26858819"/>
                <a:ext cx="1259999" cy="3121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GB" sz="1100" b="1" dirty="0">
                    <a:solidFill>
                      <a:prstClr val="black"/>
                    </a:solidFill>
                    <a:latin typeface="Calibri" panose="020F0502020204030204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multiple spike</a:t>
                </a:r>
                <a:endParaRPr kumimoji="0" lang="it-IT" sz="1100" b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115" name="Picture 4" descr="Applied Biosystems™ QuantStudio™ Absolute Q™ Digital PCR System, desktop,  extended warranty, Smart Start | Fisher Scientific">
              <a:extLst>
                <a:ext uri="{FF2B5EF4-FFF2-40B4-BE49-F238E27FC236}">
                  <a16:creationId xmlns:a16="http://schemas.microsoft.com/office/drawing/2014/main" id="{72048FA1-63D4-F5CB-6AA2-F49FEC5A2B5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5167" b="74833" l="5231" r="92462">
                          <a14:foregroundMark x1="20769" y1="12333" x2="20769" y2="12333"/>
                          <a14:foregroundMark x1="42462" y1="15000" x2="42462" y2="15000"/>
                          <a14:foregroundMark x1="9231" y1="56667" x2="9231" y2="56667"/>
                          <a14:foregroundMark x1="27077" y1="59000" x2="27077" y2="59000"/>
                          <a14:foregroundMark x1="47692" y1="14167" x2="47692" y2="14167"/>
                          <a14:foregroundMark x1="71846" y1="5167" x2="71846" y2="5167"/>
                          <a14:foregroundMark x1="83538" y1="15667" x2="83538" y2="15667"/>
                          <a14:foregroundMark x1="85385" y1="28167" x2="85385" y2="28167"/>
                          <a14:foregroundMark x1="84923" y1="21000" x2="88154" y2="54500"/>
                          <a14:foregroundMark x1="88154" y1="50667" x2="89231" y2="63500"/>
                          <a14:foregroundMark x1="79231" y1="73000" x2="79231" y2="73000"/>
                          <a14:foregroundMark x1="82462" y1="67833" x2="82462" y2="67833"/>
                          <a14:foregroundMark x1="92923" y1="64667" x2="92923" y2="64667"/>
                          <a14:foregroundMark x1="47538" y1="14167" x2="47538" y2="14167"/>
                          <a14:foregroundMark x1="44462" y1="15333" x2="52154" y2="12667"/>
                          <a14:foregroundMark x1="47385" y1="16333" x2="47385" y2="16333"/>
                          <a14:foregroundMark x1="83385" y1="71000" x2="83385" y2="71000"/>
                          <a14:foregroundMark x1="74462" y1="73167" x2="74462" y2="73167"/>
                          <a14:foregroundMark x1="64308" y1="73667" x2="64308" y2="73667"/>
                          <a14:foregroundMark x1="58308" y1="73333" x2="57846" y2="73333"/>
                          <a14:foregroundMark x1="40923" y1="71667" x2="39385" y2="71500"/>
                          <a14:foregroundMark x1="31846" y1="71333" x2="57077" y2="71000"/>
                          <a14:foregroundMark x1="54462" y1="72333" x2="64000" y2="72667"/>
                          <a14:foregroundMark x1="53846" y1="73500" x2="67538" y2="73167"/>
                          <a14:foregroundMark x1="67538" y1="73167" x2="73846" y2="73167"/>
                          <a14:foregroundMark x1="73846" y1="73167" x2="79385" y2="72500"/>
                          <a14:foregroundMark x1="92308" y1="69333" x2="92308" y2="69333"/>
                          <a14:foregroundMark x1="89385" y1="71333" x2="89385" y2="71333"/>
                          <a14:foregroundMark x1="89385" y1="71333" x2="92308" y2="70167"/>
                          <a14:foregroundMark x1="21077" y1="71167" x2="30154" y2="71500"/>
                          <a14:foregroundMark x1="23231" y1="71833" x2="23231" y2="71833"/>
                          <a14:foregroundMark x1="22308" y1="72000" x2="22308" y2="72000"/>
                          <a14:foregroundMark x1="24308" y1="72500" x2="24308" y2="72500"/>
                          <a14:foregroundMark x1="24615" y1="72500" x2="24615" y2="72500"/>
                          <a14:foregroundMark x1="25385" y1="72667" x2="25385" y2="72667"/>
                          <a14:foregroundMark x1="24615" y1="72667" x2="24615" y2="72667"/>
                          <a14:foregroundMark x1="23538" y1="72667" x2="23538" y2="72667"/>
                          <a14:foregroundMark x1="23077" y1="72333" x2="23077" y2="72333"/>
                          <a14:foregroundMark x1="22000" y1="72167" x2="22000" y2="72167"/>
                          <a14:foregroundMark x1="21538" y1="72000" x2="21538" y2="72000"/>
                          <a14:foregroundMark x1="5231" y1="62333" x2="5231" y2="62333"/>
                          <a14:foregroundMark x1="44769" y1="73833" x2="48923" y2="74167"/>
                          <a14:foregroundMark x1="77231" y1="74167" x2="77231" y2="74167"/>
                          <a14:foregroundMark x1="79231" y1="74333" x2="79231" y2="74333"/>
                          <a14:foregroundMark x1="80154" y1="74333" x2="80154" y2="74333"/>
                          <a14:foregroundMark x1="78000" y1="74333" x2="78000" y2="74333"/>
                          <a14:foregroundMark x1="79538" y1="74833" x2="79538" y2="74833"/>
                          <a14:foregroundMark x1="80769" y1="74333" x2="80769" y2="74333"/>
                          <a14:foregroundMark x1="81846" y1="74167" x2="81846" y2="741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1350"/>
            <a:stretch/>
          </p:blipFill>
          <p:spPr bwMode="auto">
            <a:xfrm>
              <a:off x="4916725" y="3674159"/>
              <a:ext cx="763091" cy="553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18" name="Gruppo 117">
              <a:extLst>
                <a:ext uri="{FF2B5EF4-FFF2-40B4-BE49-F238E27FC236}">
                  <a16:creationId xmlns:a16="http://schemas.microsoft.com/office/drawing/2014/main" id="{8938E81C-2727-CD3E-4F04-11E8F974DBA3}"/>
                </a:ext>
              </a:extLst>
            </p:cNvPr>
            <p:cNvGrpSpPr/>
            <p:nvPr/>
          </p:nvGrpSpPr>
          <p:grpSpPr>
            <a:xfrm>
              <a:off x="10298930" y="4189734"/>
              <a:ext cx="1228401" cy="1308392"/>
              <a:chOff x="10421133" y="4295443"/>
              <a:chExt cx="1228401" cy="1308392"/>
            </a:xfrm>
          </p:grpSpPr>
          <p:pic>
            <p:nvPicPr>
              <p:cNvPr id="116" name="Immagine 115">
                <a:extLst>
                  <a:ext uri="{FF2B5EF4-FFF2-40B4-BE49-F238E27FC236}">
                    <a16:creationId xmlns:a16="http://schemas.microsoft.com/office/drawing/2014/main" id="{522C5D08-B015-B57C-0771-0A4482D48E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899150" y="4295443"/>
                <a:ext cx="355499" cy="829899"/>
              </a:xfrm>
              <a:prstGeom prst="rect">
                <a:avLst/>
              </a:prstGeom>
            </p:spPr>
          </p:pic>
          <p:sp>
            <p:nvSpPr>
              <p:cNvPr id="117" name="CasellaDiTesto 116">
                <a:extLst>
                  <a:ext uri="{FF2B5EF4-FFF2-40B4-BE49-F238E27FC236}">
                    <a16:creationId xmlns:a16="http://schemas.microsoft.com/office/drawing/2014/main" id="{C8698D9E-CA59-B884-E5F2-F8E62488E9C9}"/>
                  </a:ext>
                </a:extLst>
              </p:cNvPr>
              <p:cNvSpPr txBox="1"/>
              <p:nvPr/>
            </p:nvSpPr>
            <p:spPr>
              <a:xfrm>
                <a:off x="10421133" y="5142170"/>
                <a:ext cx="122840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1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Calibri" panose="020F0502020204030204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Input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1200" dirty="0">
                    <a:latin typeface="Calibri" panose="020F0502020204030204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multiple spike in</a:t>
                </a:r>
                <a:endParaRPr kumimoji="0" lang="it-IT" sz="120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19" name="CasellaDiTesto 118">
              <a:extLst>
                <a:ext uri="{FF2B5EF4-FFF2-40B4-BE49-F238E27FC236}">
                  <a16:creationId xmlns:a16="http://schemas.microsoft.com/office/drawing/2014/main" id="{F3B8B8C8-7CF5-CF6E-A789-8A14CCE9BE3B}"/>
                </a:ext>
              </a:extLst>
            </p:cNvPr>
            <p:cNvSpPr txBox="1"/>
            <p:nvPr/>
          </p:nvSpPr>
          <p:spPr>
            <a:xfrm>
              <a:off x="5738869" y="3829827"/>
              <a:ext cx="4173832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i="1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rPr>
                <a:t> detection with </a:t>
              </a:r>
              <a:r>
                <a:rPr kumimoji="0" lang="en-GB" sz="1200" i="1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rPr>
                <a:t>miRquad</a:t>
              </a:r>
              <a:endParaRPr kumimoji="0" lang="it-IT" sz="12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7347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943162-E8BF-E5D5-1106-B585A89EC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uppo 38">
            <a:extLst>
              <a:ext uri="{FF2B5EF4-FFF2-40B4-BE49-F238E27FC236}">
                <a16:creationId xmlns:a16="http://schemas.microsoft.com/office/drawing/2014/main" id="{C9148DA9-6362-6493-E185-D33F281CB7C7}"/>
              </a:ext>
            </a:extLst>
          </p:cNvPr>
          <p:cNvGrpSpPr/>
          <p:nvPr/>
        </p:nvGrpSpPr>
        <p:grpSpPr>
          <a:xfrm>
            <a:off x="612370" y="367987"/>
            <a:ext cx="4691150" cy="884234"/>
            <a:chOff x="1475799" y="3074087"/>
            <a:chExt cx="2474269" cy="1343813"/>
          </a:xfrm>
          <a:solidFill>
            <a:srgbClr val="8B1513">
              <a:alpha val="10000"/>
            </a:srgbClr>
          </a:solidFill>
        </p:grpSpPr>
        <p:sp>
          <p:nvSpPr>
            <p:cNvPr id="6" name="Rettangolo con angoli arrotondati 5">
              <a:extLst>
                <a:ext uri="{FF2B5EF4-FFF2-40B4-BE49-F238E27FC236}">
                  <a16:creationId xmlns:a16="http://schemas.microsoft.com/office/drawing/2014/main" id="{AD85D548-48F5-F769-F79C-646FF9C5177B}"/>
                </a:ext>
              </a:extLst>
            </p:cNvPr>
            <p:cNvSpPr/>
            <p:nvPr/>
          </p:nvSpPr>
          <p:spPr>
            <a:xfrm>
              <a:off x="1475799" y="3074087"/>
              <a:ext cx="2474269" cy="1023416"/>
            </a:xfrm>
            <a:prstGeom prst="roundRect">
              <a:avLst>
                <a:gd name="adj" fmla="val 14392"/>
              </a:avLst>
            </a:prstGeom>
            <a:grpFill/>
            <a:ln w="38100">
              <a:solidFill>
                <a:srgbClr val="8B151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Font typeface="Wingdings" panose="05000000000000000000" pitchFamily="2" charset="2"/>
                <a:buChar char="v"/>
              </a:pPr>
              <a:endParaRPr lang="it-IT" sz="1200" dirty="0">
                <a:solidFill>
                  <a:schemeClr val="tx1"/>
                </a:solidFill>
              </a:endParaRPr>
            </a:p>
          </p:txBody>
        </p:sp>
        <p:sp>
          <p:nvSpPr>
            <p:cNvPr id="7" name="Rettangolo con angoli arrotondati 6">
              <a:extLst>
                <a:ext uri="{FF2B5EF4-FFF2-40B4-BE49-F238E27FC236}">
                  <a16:creationId xmlns:a16="http://schemas.microsoft.com/office/drawing/2014/main" id="{D3BF2721-2D17-4A0B-E92F-72AD5567B339}"/>
                </a:ext>
              </a:extLst>
            </p:cNvPr>
            <p:cNvSpPr/>
            <p:nvPr/>
          </p:nvSpPr>
          <p:spPr>
            <a:xfrm>
              <a:off x="3434291" y="3795431"/>
              <a:ext cx="446939" cy="622469"/>
            </a:xfrm>
            <a:prstGeom prst="roundRect">
              <a:avLst/>
            </a:prstGeom>
            <a:solidFill>
              <a:srgbClr val="8B1513"/>
            </a:solidFill>
            <a:ln>
              <a:solidFill>
                <a:srgbClr val="8B151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600" dirty="0"/>
                <a:t>Step 2</a:t>
              </a:r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631F705C-A628-49B8-D668-3637F11F3C0F}"/>
                </a:ext>
              </a:extLst>
            </p:cNvPr>
            <p:cNvSpPr txBox="1"/>
            <p:nvPr/>
          </p:nvSpPr>
          <p:spPr>
            <a:xfrm>
              <a:off x="1476228" y="3293568"/>
              <a:ext cx="2473840" cy="5612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it-IT" b="1" dirty="0">
                  <a:solidFill>
                    <a:srgbClr val="8B1513"/>
                  </a:solidFill>
                </a:rPr>
                <a:t>Extended, </a:t>
              </a:r>
              <a:r>
                <a:rPr lang="it-IT" b="1" dirty="0" err="1">
                  <a:solidFill>
                    <a:srgbClr val="8B1513"/>
                  </a:solidFill>
                </a:rPr>
                <a:t>multicenter</a:t>
              </a:r>
              <a:r>
                <a:rPr lang="it-IT" b="1" dirty="0">
                  <a:solidFill>
                    <a:srgbClr val="8B1513"/>
                  </a:solidFill>
                </a:rPr>
                <a:t> testing</a:t>
              </a:r>
            </a:p>
          </p:txBody>
        </p:sp>
      </p:grpSp>
      <p:pic>
        <p:nvPicPr>
          <p:cNvPr id="8" name="Picture 2">
            <a:extLst>
              <a:ext uri="{FF2B5EF4-FFF2-40B4-BE49-F238E27FC236}">
                <a16:creationId xmlns:a16="http://schemas.microsoft.com/office/drawing/2014/main" id="{57859B30-0211-F3AF-5260-B2528C88C4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184" y="5856130"/>
            <a:ext cx="1533525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AE3ACE12-588A-C23C-EFE8-FB5328B72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184" y="5856130"/>
            <a:ext cx="1533525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93E3A76C-DA25-B499-9663-AEDE9D2368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0757"/>
          <a:stretch/>
        </p:blipFill>
        <p:spPr>
          <a:xfrm>
            <a:off x="10934126" y="5990694"/>
            <a:ext cx="561587" cy="540000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22C82A7D-F28C-BBF9-21AA-940273F71BF4}"/>
              </a:ext>
            </a:extLst>
          </p:cNvPr>
          <p:cNvSpPr txBox="1"/>
          <p:nvPr/>
        </p:nvSpPr>
        <p:spPr>
          <a:xfrm>
            <a:off x="11076900" y="6160146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>
                <a:solidFill>
                  <a:srgbClr val="8B1513"/>
                </a:solidFill>
              </a:rPr>
              <a:t>6</a:t>
            </a:r>
          </a:p>
        </p:txBody>
      </p:sp>
      <p:cxnSp>
        <p:nvCxnSpPr>
          <p:cNvPr id="2" name="Connettore diritto 1">
            <a:extLst>
              <a:ext uri="{FF2B5EF4-FFF2-40B4-BE49-F238E27FC236}">
                <a16:creationId xmlns:a16="http://schemas.microsoft.com/office/drawing/2014/main" id="{77515096-58E8-5BFA-93BA-0A28640E592A}"/>
              </a:ext>
            </a:extLst>
          </p:cNvPr>
          <p:cNvCxnSpPr>
            <a:cxnSpLocks/>
          </p:cNvCxnSpPr>
          <p:nvPr/>
        </p:nvCxnSpPr>
        <p:spPr>
          <a:xfrm>
            <a:off x="5303520" y="709066"/>
            <a:ext cx="6192193" cy="0"/>
          </a:xfrm>
          <a:prstGeom prst="line">
            <a:avLst/>
          </a:prstGeom>
          <a:ln w="57150">
            <a:solidFill>
              <a:srgbClr val="8B15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6" name="Gruppo 265">
            <a:extLst>
              <a:ext uri="{FF2B5EF4-FFF2-40B4-BE49-F238E27FC236}">
                <a16:creationId xmlns:a16="http://schemas.microsoft.com/office/drawing/2014/main" id="{5F9FD83B-6BC2-B223-B2AF-D8EEA4DE7722}"/>
              </a:ext>
            </a:extLst>
          </p:cNvPr>
          <p:cNvGrpSpPr/>
          <p:nvPr/>
        </p:nvGrpSpPr>
        <p:grpSpPr>
          <a:xfrm>
            <a:off x="900899" y="1414761"/>
            <a:ext cx="5486617" cy="4331422"/>
            <a:chOff x="708441" y="1414761"/>
            <a:chExt cx="5486617" cy="4331422"/>
          </a:xfrm>
        </p:grpSpPr>
        <p:pic>
          <p:nvPicPr>
            <p:cNvPr id="204" name="Immagine 203">
              <a:extLst>
                <a:ext uri="{FF2B5EF4-FFF2-40B4-BE49-F238E27FC236}">
                  <a16:creationId xmlns:a16="http://schemas.microsoft.com/office/drawing/2014/main" id="{A2E86A3B-F4C7-6CD4-0D31-867D403A26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4733" y="2836002"/>
              <a:ext cx="2683948" cy="2910181"/>
            </a:xfrm>
            <a:prstGeom prst="rect">
              <a:avLst/>
            </a:prstGeom>
          </p:spPr>
        </p:pic>
        <p:sp>
          <p:nvSpPr>
            <p:cNvPr id="196" name="CasellaDiTesto 195">
              <a:extLst>
                <a:ext uri="{FF2B5EF4-FFF2-40B4-BE49-F238E27FC236}">
                  <a16:creationId xmlns:a16="http://schemas.microsoft.com/office/drawing/2014/main" id="{5D63547A-FD54-E995-FF76-5E9C7C10D9B3}"/>
                </a:ext>
              </a:extLst>
            </p:cNvPr>
            <p:cNvSpPr txBox="1"/>
            <p:nvPr/>
          </p:nvSpPr>
          <p:spPr>
            <a:xfrm>
              <a:off x="708441" y="1414761"/>
              <a:ext cx="5427750" cy="13957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15000"/>
                </a:lnSpc>
                <a:spcBef>
                  <a:spcPts val="600"/>
                </a:spcBef>
              </a:pPr>
              <a:r>
                <a:rPr lang="en-US" sz="1800" b="1" i="1" dirty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The INNOVA Consortium</a:t>
              </a:r>
              <a:endParaRPr lang="it-IT" sz="1800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en-US" sz="1600" dirty="0">
                  <a:effectLst/>
                  <a:ea typeface="Times New Roman" panose="02020603050405020304" pitchFamily="18" charset="0"/>
                </a:rPr>
                <a:t>A </a:t>
              </a:r>
              <a:r>
                <a:rPr lang="en-US" sz="1600" u="sng" dirty="0">
                  <a:effectLst/>
                  <a:ea typeface="Times New Roman" panose="02020603050405020304" pitchFamily="18" charset="0"/>
                </a:rPr>
                <a:t>multidisciplinary diagnostic platform</a:t>
              </a:r>
              <a:r>
                <a:rPr lang="en-US" sz="1600" dirty="0">
                  <a:effectLst/>
                  <a:ea typeface="Times New Roman" panose="02020603050405020304" pitchFamily="18" charset="0"/>
                </a:rPr>
                <a:t> operating within NHS and translational research which promotes the development</a:t>
              </a:r>
              <a:r>
                <a:rPr lang="en-US" sz="1600" dirty="0">
                  <a:ea typeface="Times New Roman" panose="02020603050405020304" pitchFamily="18" charset="0"/>
                </a:rPr>
                <a:t> and </a:t>
              </a:r>
              <a:r>
                <a:rPr lang="en-US" sz="1600" dirty="0">
                  <a:effectLst/>
                  <a:ea typeface="Times New Roman" panose="02020603050405020304" pitchFamily="18" charset="0"/>
                </a:rPr>
                <a:t>dissemination of novel, standardized, advanced diagnostic tools throughout Italy in the field of wet lab and imaging</a:t>
              </a:r>
              <a:endParaRPr lang="it-IT" sz="1600" dirty="0"/>
            </a:p>
          </p:txBody>
        </p:sp>
        <p:sp>
          <p:nvSpPr>
            <p:cNvPr id="201" name="CasellaDiTesto 200">
              <a:extLst>
                <a:ext uri="{FF2B5EF4-FFF2-40B4-BE49-F238E27FC236}">
                  <a16:creationId xmlns:a16="http://schemas.microsoft.com/office/drawing/2014/main" id="{1F5E203A-CBED-C41A-8DCB-87559F926437}"/>
                </a:ext>
              </a:extLst>
            </p:cNvPr>
            <p:cNvSpPr txBox="1"/>
            <p:nvPr/>
          </p:nvSpPr>
          <p:spPr>
            <a:xfrm>
              <a:off x="3670427" y="3824519"/>
              <a:ext cx="2524631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it-IT"/>
              </a:defPPr>
              <a:lvl1pPr>
                <a:defRPr b="1">
                  <a:ea typeface="Times New Roman" panose="02020603050405020304" pitchFamily="18" charset="0"/>
                </a:defRPr>
              </a:lvl1pPr>
            </a:lstStyle>
            <a:p>
              <a:pPr marL="285750" indent="-285750">
                <a:buClr>
                  <a:srgbClr val="8B1513"/>
                </a:buClr>
                <a:buSzPct val="80000"/>
                <a:buFont typeface="Wingdings" panose="05000000000000000000" pitchFamily="2" charset="2"/>
                <a:buChar char="v"/>
              </a:pPr>
              <a:r>
                <a:rPr lang="en-US" sz="1400" b="0" i="1" dirty="0">
                  <a:cs typeface="Times New Roman" panose="02020603050405020304" pitchFamily="18" charset="0"/>
                </a:rPr>
                <a:t>research and innovation actions for major human diseases</a:t>
              </a:r>
            </a:p>
          </p:txBody>
        </p:sp>
        <p:sp>
          <p:nvSpPr>
            <p:cNvPr id="202" name="CasellaDiTesto 201">
              <a:extLst>
                <a:ext uri="{FF2B5EF4-FFF2-40B4-BE49-F238E27FC236}">
                  <a16:creationId xmlns:a16="http://schemas.microsoft.com/office/drawing/2014/main" id="{5E636ED1-D6C8-1F80-4511-98B223D08D71}"/>
                </a:ext>
              </a:extLst>
            </p:cNvPr>
            <p:cNvSpPr txBox="1"/>
            <p:nvPr/>
          </p:nvSpPr>
          <p:spPr>
            <a:xfrm>
              <a:off x="3670426" y="4709550"/>
              <a:ext cx="2524631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it-IT"/>
              </a:defPPr>
              <a:lvl1pPr>
                <a:defRPr b="1">
                  <a:ea typeface="Times New Roman" panose="02020603050405020304" pitchFamily="18" charset="0"/>
                </a:defRPr>
              </a:lvl1pPr>
            </a:lstStyle>
            <a:p>
              <a:pPr marL="285750" indent="-285750">
                <a:buClr>
                  <a:srgbClr val="8B1513"/>
                </a:buClr>
                <a:buSzPct val="80000"/>
                <a:buFont typeface="Wingdings" panose="05000000000000000000" pitchFamily="2" charset="2"/>
                <a:buChar char="v"/>
              </a:pPr>
              <a:r>
                <a:rPr lang="en-US" sz="1400" b="0" i="1" dirty="0" err="1">
                  <a:cs typeface="Times New Roman" panose="02020603050405020304" pitchFamily="18" charset="0"/>
                </a:rPr>
                <a:t>catalize</a:t>
              </a:r>
              <a:r>
                <a:rPr lang="en-US" sz="1400" b="0" i="1" dirty="0">
                  <a:cs typeface="Times New Roman" panose="02020603050405020304" pitchFamily="18" charset="0"/>
                </a:rPr>
                <a:t> interactions with stakeholders and tech providers</a:t>
              </a:r>
            </a:p>
          </p:txBody>
        </p:sp>
        <p:sp>
          <p:nvSpPr>
            <p:cNvPr id="205" name="CasellaDiTesto 204">
              <a:extLst>
                <a:ext uri="{FF2B5EF4-FFF2-40B4-BE49-F238E27FC236}">
                  <a16:creationId xmlns:a16="http://schemas.microsoft.com/office/drawing/2014/main" id="{C4191763-A1D2-4135-38B9-D5383B007360}"/>
                </a:ext>
              </a:extLst>
            </p:cNvPr>
            <p:cNvSpPr txBox="1"/>
            <p:nvPr/>
          </p:nvSpPr>
          <p:spPr>
            <a:xfrm>
              <a:off x="3670425" y="3125656"/>
              <a:ext cx="2524631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it-IT"/>
              </a:defPPr>
              <a:lvl1pPr>
                <a:defRPr b="1">
                  <a:ea typeface="Times New Roman" panose="02020603050405020304" pitchFamily="18" charset="0"/>
                </a:defRPr>
              </a:lvl1pPr>
            </a:lstStyle>
            <a:p>
              <a:pPr marL="285750" indent="-285750">
                <a:buClr>
                  <a:srgbClr val="8B1513"/>
                </a:buClr>
                <a:buSzPct val="80000"/>
                <a:buFont typeface="Wingdings" panose="05000000000000000000" pitchFamily="2" charset="2"/>
                <a:buChar char="v"/>
              </a:pPr>
              <a:r>
                <a:rPr lang="en-US" sz="1400" b="0" i="1" dirty="0">
                  <a:cs typeface="Times New Roman" panose="02020603050405020304" pitchFamily="18" charset="0"/>
                </a:rPr>
                <a:t>critical mass of more than 765 clinicians &amp; researchers</a:t>
              </a:r>
            </a:p>
          </p:txBody>
        </p:sp>
      </p:grpSp>
      <p:grpSp>
        <p:nvGrpSpPr>
          <p:cNvPr id="269" name="Gruppo 268">
            <a:extLst>
              <a:ext uri="{FF2B5EF4-FFF2-40B4-BE49-F238E27FC236}">
                <a16:creationId xmlns:a16="http://schemas.microsoft.com/office/drawing/2014/main" id="{8CC50EA3-57CD-42A0-4052-01FBC33D813A}"/>
              </a:ext>
            </a:extLst>
          </p:cNvPr>
          <p:cNvGrpSpPr/>
          <p:nvPr/>
        </p:nvGrpSpPr>
        <p:grpSpPr>
          <a:xfrm>
            <a:off x="6862057" y="1346095"/>
            <a:ext cx="4244789" cy="4669100"/>
            <a:chOff x="6728011" y="1293133"/>
            <a:chExt cx="4244789" cy="4669100"/>
          </a:xfrm>
        </p:grpSpPr>
        <p:grpSp>
          <p:nvGrpSpPr>
            <p:cNvPr id="206" name="Gruppo 205">
              <a:extLst>
                <a:ext uri="{FF2B5EF4-FFF2-40B4-BE49-F238E27FC236}">
                  <a16:creationId xmlns:a16="http://schemas.microsoft.com/office/drawing/2014/main" id="{E168D145-FC5B-130C-D28A-715131A81396}"/>
                </a:ext>
              </a:extLst>
            </p:cNvPr>
            <p:cNvGrpSpPr/>
            <p:nvPr/>
          </p:nvGrpSpPr>
          <p:grpSpPr>
            <a:xfrm>
              <a:off x="6735129" y="1701083"/>
              <a:ext cx="4237671" cy="3592938"/>
              <a:chOff x="672295" y="1500313"/>
              <a:chExt cx="4708524" cy="3992151"/>
            </a:xfrm>
          </p:grpSpPr>
          <p:grpSp>
            <p:nvGrpSpPr>
              <p:cNvPr id="207" name="Gruppo 206">
                <a:extLst>
                  <a:ext uri="{FF2B5EF4-FFF2-40B4-BE49-F238E27FC236}">
                    <a16:creationId xmlns:a16="http://schemas.microsoft.com/office/drawing/2014/main" id="{B48E6CAC-9E26-948E-2C12-08671840DE6B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72295" y="1500313"/>
                <a:ext cx="3347697" cy="3992151"/>
                <a:chOff x="635692" y="1210659"/>
                <a:chExt cx="4315522" cy="5146288"/>
              </a:xfrm>
            </p:grpSpPr>
            <p:pic>
              <p:nvPicPr>
                <p:cNvPr id="244" name="Picture 4" descr="Semplice mappa stilizzata dell'icona dell'italia. mappa di schizzo blu  dell'illustrazione vettoriale dell'italia | Vettore Premium">
                  <a:extLst>
                    <a:ext uri="{FF2B5EF4-FFF2-40B4-BE49-F238E27FC236}">
                      <a16:creationId xmlns:a16="http://schemas.microsoft.com/office/drawing/2014/main" id="{EDFEA810-2DFD-1FA5-C3B7-5C94AAF3C5F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732" r="7410"/>
                <a:stretch/>
              </p:blipFill>
              <p:spPr bwMode="auto">
                <a:xfrm>
                  <a:off x="635692" y="1210659"/>
                  <a:ext cx="4315522" cy="514628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45" name="Ovale 244">
                  <a:extLst>
                    <a:ext uri="{FF2B5EF4-FFF2-40B4-BE49-F238E27FC236}">
                      <a16:creationId xmlns:a16="http://schemas.microsoft.com/office/drawing/2014/main" id="{46098E8E-F7E4-C787-1403-24A567CE2838}"/>
                    </a:ext>
                  </a:extLst>
                </p:cNvPr>
                <p:cNvSpPr/>
                <p:nvPr/>
              </p:nvSpPr>
              <p:spPr>
                <a:xfrm>
                  <a:off x="2600822" y="3734467"/>
                  <a:ext cx="258647" cy="254472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dirty="0"/>
                </a:p>
              </p:txBody>
            </p:sp>
            <p:sp>
              <p:nvSpPr>
                <p:cNvPr id="246" name="Ovale 245">
                  <a:extLst>
                    <a:ext uri="{FF2B5EF4-FFF2-40B4-BE49-F238E27FC236}">
                      <a16:creationId xmlns:a16="http://schemas.microsoft.com/office/drawing/2014/main" id="{67BB31F1-FE00-FE33-A6A6-EDA4F35620A9}"/>
                    </a:ext>
                  </a:extLst>
                </p:cNvPr>
                <p:cNvSpPr/>
                <p:nvPr/>
              </p:nvSpPr>
              <p:spPr>
                <a:xfrm rot="5400000">
                  <a:off x="1265836" y="2480505"/>
                  <a:ext cx="258647" cy="254472"/>
                </a:xfrm>
                <a:prstGeom prst="ellipse">
                  <a:avLst/>
                </a:prstGeom>
                <a:solidFill>
                  <a:srgbClr val="CE425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47" name="Ovale 246">
                  <a:extLst>
                    <a:ext uri="{FF2B5EF4-FFF2-40B4-BE49-F238E27FC236}">
                      <a16:creationId xmlns:a16="http://schemas.microsoft.com/office/drawing/2014/main" id="{ED519859-6107-4C1B-EC8D-B2AC9ACA4279}"/>
                    </a:ext>
                  </a:extLst>
                </p:cNvPr>
                <p:cNvSpPr/>
                <p:nvPr/>
              </p:nvSpPr>
              <p:spPr>
                <a:xfrm rot="5400000">
                  <a:off x="1667280" y="2132152"/>
                  <a:ext cx="258647" cy="254472"/>
                </a:xfrm>
                <a:prstGeom prst="ellipse">
                  <a:avLst/>
                </a:prstGeom>
                <a:solidFill>
                  <a:srgbClr val="F06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dirty="0"/>
                </a:p>
              </p:txBody>
            </p:sp>
            <p:sp>
              <p:nvSpPr>
                <p:cNvPr id="248" name="Ovale 247">
                  <a:extLst>
                    <a:ext uri="{FF2B5EF4-FFF2-40B4-BE49-F238E27FC236}">
                      <a16:creationId xmlns:a16="http://schemas.microsoft.com/office/drawing/2014/main" id="{97026C34-BA11-72B4-B70B-4194F2683F94}"/>
                    </a:ext>
                  </a:extLst>
                </p:cNvPr>
                <p:cNvSpPr/>
                <p:nvPr/>
              </p:nvSpPr>
              <p:spPr>
                <a:xfrm rot="5400000">
                  <a:off x="2466453" y="3557885"/>
                  <a:ext cx="258647" cy="254472"/>
                </a:xfrm>
                <a:prstGeom prst="ellipse">
                  <a:avLst/>
                </a:prstGeom>
                <a:solidFill>
                  <a:srgbClr val="FC89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49" name="Ovale 248">
                  <a:extLst>
                    <a:ext uri="{FF2B5EF4-FFF2-40B4-BE49-F238E27FC236}">
                      <a16:creationId xmlns:a16="http://schemas.microsoft.com/office/drawing/2014/main" id="{86D2D881-E651-6880-F1F8-4860F0A7053D}"/>
                    </a:ext>
                  </a:extLst>
                </p:cNvPr>
                <p:cNvSpPr/>
                <p:nvPr/>
              </p:nvSpPr>
              <p:spPr>
                <a:xfrm rot="5400000">
                  <a:off x="3247800" y="3561521"/>
                  <a:ext cx="258647" cy="254472"/>
                </a:xfrm>
                <a:prstGeom prst="ellipse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dirty="0"/>
                </a:p>
              </p:txBody>
            </p:sp>
            <p:sp>
              <p:nvSpPr>
                <p:cNvPr id="250" name="Ovale 249">
                  <a:extLst>
                    <a:ext uri="{FF2B5EF4-FFF2-40B4-BE49-F238E27FC236}">
                      <a16:creationId xmlns:a16="http://schemas.microsoft.com/office/drawing/2014/main" id="{223A6D92-3A65-7476-BBBE-B76FDAAE0910}"/>
                    </a:ext>
                  </a:extLst>
                </p:cNvPr>
                <p:cNvSpPr/>
                <p:nvPr/>
              </p:nvSpPr>
              <p:spPr>
                <a:xfrm>
                  <a:off x="2942747" y="3988939"/>
                  <a:ext cx="258647" cy="254472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51" name="Ovale 250">
                  <a:extLst>
                    <a:ext uri="{FF2B5EF4-FFF2-40B4-BE49-F238E27FC236}">
                      <a16:creationId xmlns:a16="http://schemas.microsoft.com/office/drawing/2014/main" id="{0AFA126C-8084-9AAA-C408-D3F469909CFF}"/>
                    </a:ext>
                  </a:extLst>
                </p:cNvPr>
                <p:cNvSpPr/>
                <p:nvPr/>
              </p:nvSpPr>
              <p:spPr>
                <a:xfrm>
                  <a:off x="1489699" y="2036912"/>
                  <a:ext cx="258647" cy="254472"/>
                </a:xfrm>
                <a:prstGeom prst="ellipse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52" name="Ovale 251">
                  <a:extLst>
                    <a:ext uri="{FF2B5EF4-FFF2-40B4-BE49-F238E27FC236}">
                      <a16:creationId xmlns:a16="http://schemas.microsoft.com/office/drawing/2014/main" id="{8EB47BC7-324C-9AF1-604E-B9938B67B189}"/>
                    </a:ext>
                  </a:extLst>
                </p:cNvPr>
                <p:cNvSpPr/>
                <p:nvPr/>
              </p:nvSpPr>
              <p:spPr>
                <a:xfrm>
                  <a:off x="2464366" y="1617136"/>
                  <a:ext cx="258647" cy="254472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53" name="Ovale 252">
                  <a:extLst>
                    <a:ext uri="{FF2B5EF4-FFF2-40B4-BE49-F238E27FC236}">
                      <a16:creationId xmlns:a16="http://schemas.microsoft.com/office/drawing/2014/main" id="{01C30E26-CFEC-0F57-0EF1-E65B5180DBF2}"/>
                    </a:ext>
                  </a:extLst>
                </p:cNvPr>
                <p:cNvSpPr/>
                <p:nvPr/>
              </p:nvSpPr>
              <p:spPr>
                <a:xfrm>
                  <a:off x="2274017" y="1973191"/>
                  <a:ext cx="258647" cy="254472"/>
                </a:xfrm>
                <a:prstGeom prst="ellipse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54" name="Ovale 253">
                  <a:extLst>
                    <a:ext uri="{FF2B5EF4-FFF2-40B4-BE49-F238E27FC236}">
                      <a16:creationId xmlns:a16="http://schemas.microsoft.com/office/drawing/2014/main" id="{501C0E1B-AF98-E4D7-0580-98EF85A26EBC}"/>
                    </a:ext>
                  </a:extLst>
                </p:cNvPr>
                <p:cNvSpPr/>
                <p:nvPr/>
              </p:nvSpPr>
              <p:spPr>
                <a:xfrm>
                  <a:off x="3983852" y="4087969"/>
                  <a:ext cx="258647" cy="254472"/>
                </a:xfrm>
                <a:prstGeom prst="ellipse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55" name="Ovale 254">
                  <a:extLst>
                    <a:ext uri="{FF2B5EF4-FFF2-40B4-BE49-F238E27FC236}">
                      <a16:creationId xmlns:a16="http://schemas.microsoft.com/office/drawing/2014/main" id="{75074ADA-0789-6D3E-F419-898972A82BD2}"/>
                    </a:ext>
                  </a:extLst>
                </p:cNvPr>
                <p:cNvSpPr/>
                <p:nvPr/>
              </p:nvSpPr>
              <p:spPr>
                <a:xfrm>
                  <a:off x="3380507" y="4046054"/>
                  <a:ext cx="258647" cy="254472"/>
                </a:xfrm>
                <a:prstGeom prst="ellipse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56" name="Ovale 255">
                  <a:extLst>
                    <a:ext uri="{FF2B5EF4-FFF2-40B4-BE49-F238E27FC236}">
                      <a16:creationId xmlns:a16="http://schemas.microsoft.com/office/drawing/2014/main" id="{ACBCE595-7367-DD12-66BC-B13F2E094F9A}"/>
                    </a:ext>
                  </a:extLst>
                </p:cNvPr>
                <p:cNvSpPr/>
                <p:nvPr/>
              </p:nvSpPr>
              <p:spPr>
                <a:xfrm>
                  <a:off x="1928912" y="1848903"/>
                  <a:ext cx="258647" cy="254472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57" name="Ovale 256">
                  <a:extLst>
                    <a:ext uri="{FF2B5EF4-FFF2-40B4-BE49-F238E27FC236}">
                      <a16:creationId xmlns:a16="http://schemas.microsoft.com/office/drawing/2014/main" id="{0AB826AA-6790-14A7-C07B-F0E5CB019C0F}"/>
                    </a:ext>
                  </a:extLst>
                </p:cNvPr>
                <p:cNvSpPr/>
                <p:nvPr/>
              </p:nvSpPr>
              <p:spPr>
                <a:xfrm>
                  <a:off x="915168" y="2202814"/>
                  <a:ext cx="258647" cy="254472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58" name="Ovale 257">
                  <a:extLst>
                    <a:ext uri="{FF2B5EF4-FFF2-40B4-BE49-F238E27FC236}">
                      <a16:creationId xmlns:a16="http://schemas.microsoft.com/office/drawing/2014/main" id="{732A52AF-87AD-30F4-E1BA-1C1052C33853}"/>
                    </a:ext>
                  </a:extLst>
                </p:cNvPr>
                <p:cNvSpPr/>
                <p:nvPr/>
              </p:nvSpPr>
              <p:spPr>
                <a:xfrm>
                  <a:off x="2183382" y="1735012"/>
                  <a:ext cx="258647" cy="254472"/>
                </a:xfrm>
                <a:prstGeom prst="ellipse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59" name="Ovale 258">
                  <a:extLst>
                    <a:ext uri="{FF2B5EF4-FFF2-40B4-BE49-F238E27FC236}">
                      <a16:creationId xmlns:a16="http://schemas.microsoft.com/office/drawing/2014/main" id="{E42A90AF-F0C9-B7A2-1E8E-6951E5B557F7}"/>
                    </a:ext>
                  </a:extLst>
                </p:cNvPr>
                <p:cNvSpPr/>
                <p:nvPr/>
              </p:nvSpPr>
              <p:spPr>
                <a:xfrm>
                  <a:off x="2205427" y="2978879"/>
                  <a:ext cx="258647" cy="254472"/>
                </a:xfrm>
                <a:prstGeom prst="ellipse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60" name="Ovale 259">
                  <a:extLst>
                    <a:ext uri="{FF2B5EF4-FFF2-40B4-BE49-F238E27FC236}">
                      <a16:creationId xmlns:a16="http://schemas.microsoft.com/office/drawing/2014/main" id="{F9CBE946-367F-7EEE-95B3-C4B1C3A79E6A}"/>
                    </a:ext>
                  </a:extLst>
                </p:cNvPr>
                <p:cNvSpPr/>
                <p:nvPr/>
              </p:nvSpPr>
              <p:spPr>
                <a:xfrm>
                  <a:off x="2212613" y="2764494"/>
                  <a:ext cx="258647" cy="254472"/>
                </a:xfrm>
                <a:prstGeom prst="ellipse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  <p:sp>
            <p:nvSpPr>
              <p:cNvPr id="208" name="Ovale 207">
                <a:extLst>
                  <a:ext uri="{FF2B5EF4-FFF2-40B4-BE49-F238E27FC236}">
                    <a16:creationId xmlns:a16="http://schemas.microsoft.com/office/drawing/2014/main" id="{DE911E88-FCAD-9738-6B38-45234ACFD564}"/>
                  </a:ext>
                </a:extLst>
              </p:cNvPr>
              <p:cNvSpPr/>
              <p:nvPr/>
            </p:nvSpPr>
            <p:spPr>
              <a:xfrm>
                <a:off x="4202779" y="3011959"/>
                <a:ext cx="169863" cy="167121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000"/>
              </a:p>
            </p:txBody>
          </p:sp>
          <p:sp>
            <p:nvSpPr>
              <p:cNvPr id="209" name="Ovale 208">
                <a:extLst>
                  <a:ext uri="{FF2B5EF4-FFF2-40B4-BE49-F238E27FC236}">
                    <a16:creationId xmlns:a16="http://schemas.microsoft.com/office/drawing/2014/main" id="{E340EE11-EC8B-B646-17C2-AA590BB5097C}"/>
                  </a:ext>
                </a:extLst>
              </p:cNvPr>
              <p:cNvSpPr/>
              <p:nvPr/>
            </p:nvSpPr>
            <p:spPr>
              <a:xfrm>
                <a:off x="4202779" y="3238061"/>
                <a:ext cx="169863" cy="167121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000"/>
              </a:p>
            </p:txBody>
          </p:sp>
          <p:sp>
            <p:nvSpPr>
              <p:cNvPr id="210" name="Ovale 209">
                <a:extLst>
                  <a:ext uri="{FF2B5EF4-FFF2-40B4-BE49-F238E27FC236}">
                    <a16:creationId xmlns:a16="http://schemas.microsoft.com/office/drawing/2014/main" id="{703432C7-7F45-B18A-42AB-EE2C65687686}"/>
                  </a:ext>
                </a:extLst>
              </p:cNvPr>
              <p:cNvSpPr/>
              <p:nvPr/>
            </p:nvSpPr>
            <p:spPr>
              <a:xfrm>
                <a:off x="4202779" y="3464163"/>
                <a:ext cx="169863" cy="167121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000"/>
              </a:p>
            </p:txBody>
          </p:sp>
          <p:sp>
            <p:nvSpPr>
              <p:cNvPr id="211" name="Ovale 210">
                <a:extLst>
                  <a:ext uri="{FF2B5EF4-FFF2-40B4-BE49-F238E27FC236}">
                    <a16:creationId xmlns:a16="http://schemas.microsoft.com/office/drawing/2014/main" id="{014FE4D5-DC41-0C75-A264-F6B00FE6D258}"/>
                  </a:ext>
                </a:extLst>
              </p:cNvPr>
              <p:cNvSpPr/>
              <p:nvPr/>
            </p:nvSpPr>
            <p:spPr>
              <a:xfrm>
                <a:off x="4202779" y="3690265"/>
                <a:ext cx="169863" cy="167121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000"/>
              </a:p>
            </p:txBody>
          </p:sp>
          <p:sp>
            <p:nvSpPr>
              <p:cNvPr id="212" name="Ovale 211">
                <a:extLst>
                  <a:ext uri="{FF2B5EF4-FFF2-40B4-BE49-F238E27FC236}">
                    <a16:creationId xmlns:a16="http://schemas.microsoft.com/office/drawing/2014/main" id="{50321225-75E0-88AB-282E-21C4CD1D8D19}"/>
                  </a:ext>
                </a:extLst>
              </p:cNvPr>
              <p:cNvSpPr/>
              <p:nvPr/>
            </p:nvSpPr>
            <p:spPr>
              <a:xfrm>
                <a:off x="4202779" y="3916367"/>
                <a:ext cx="169863" cy="167121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000"/>
              </a:p>
            </p:txBody>
          </p:sp>
          <p:sp>
            <p:nvSpPr>
              <p:cNvPr id="213" name="Ovale 212">
                <a:extLst>
                  <a:ext uri="{FF2B5EF4-FFF2-40B4-BE49-F238E27FC236}">
                    <a16:creationId xmlns:a16="http://schemas.microsoft.com/office/drawing/2014/main" id="{C535E6A8-B719-705C-A85A-09676BD37C7B}"/>
                  </a:ext>
                </a:extLst>
              </p:cNvPr>
              <p:cNvSpPr/>
              <p:nvPr/>
            </p:nvSpPr>
            <p:spPr>
              <a:xfrm>
                <a:off x="4202779" y="4142469"/>
                <a:ext cx="169863" cy="167121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000"/>
              </a:p>
            </p:txBody>
          </p:sp>
          <p:sp>
            <p:nvSpPr>
              <p:cNvPr id="214" name="Ovale 213">
                <a:extLst>
                  <a:ext uri="{FF2B5EF4-FFF2-40B4-BE49-F238E27FC236}">
                    <a16:creationId xmlns:a16="http://schemas.microsoft.com/office/drawing/2014/main" id="{FDD075B3-F44B-7623-80F8-D5E7C59FC2E3}"/>
                  </a:ext>
                </a:extLst>
              </p:cNvPr>
              <p:cNvSpPr/>
              <p:nvPr/>
            </p:nvSpPr>
            <p:spPr>
              <a:xfrm>
                <a:off x="4202779" y="4368571"/>
                <a:ext cx="169863" cy="167121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000"/>
              </a:p>
            </p:txBody>
          </p:sp>
          <p:sp>
            <p:nvSpPr>
              <p:cNvPr id="215" name="Ovale 214">
                <a:extLst>
                  <a:ext uri="{FF2B5EF4-FFF2-40B4-BE49-F238E27FC236}">
                    <a16:creationId xmlns:a16="http://schemas.microsoft.com/office/drawing/2014/main" id="{0A6D1765-B1AC-2BD8-C7BC-91F98802A128}"/>
                  </a:ext>
                </a:extLst>
              </p:cNvPr>
              <p:cNvSpPr/>
              <p:nvPr/>
            </p:nvSpPr>
            <p:spPr>
              <a:xfrm>
                <a:off x="4202779" y="4594673"/>
                <a:ext cx="169863" cy="167121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000"/>
              </a:p>
            </p:txBody>
          </p:sp>
          <p:sp>
            <p:nvSpPr>
              <p:cNvPr id="216" name="Ovale 215">
                <a:extLst>
                  <a:ext uri="{FF2B5EF4-FFF2-40B4-BE49-F238E27FC236}">
                    <a16:creationId xmlns:a16="http://schemas.microsoft.com/office/drawing/2014/main" id="{B79A11D7-DAAA-B519-D1D6-9F9984FA9746}"/>
                  </a:ext>
                </a:extLst>
              </p:cNvPr>
              <p:cNvSpPr/>
              <p:nvPr/>
            </p:nvSpPr>
            <p:spPr>
              <a:xfrm>
                <a:off x="4202779" y="4820775"/>
                <a:ext cx="169863" cy="167121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000"/>
              </a:p>
            </p:txBody>
          </p:sp>
          <p:sp>
            <p:nvSpPr>
              <p:cNvPr id="217" name="Ovale 216">
                <a:extLst>
                  <a:ext uri="{FF2B5EF4-FFF2-40B4-BE49-F238E27FC236}">
                    <a16:creationId xmlns:a16="http://schemas.microsoft.com/office/drawing/2014/main" id="{78434070-23C6-F4B9-A529-E3489E6B1D7E}"/>
                  </a:ext>
                </a:extLst>
              </p:cNvPr>
              <p:cNvSpPr/>
              <p:nvPr/>
            </p:nvSpPr>
            <p:spPr>
              <a:xfrm>
                <a:off x="4202779" y="5046877"/>
                <a:ext cx="169863" cy="167121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000"/>
              </a:p>
            </p:txBody>
          </p:sp>
          <p:sp>
            <p:nvSpPr>
              <p:cNvPr id="218" name="Ovale 217">
                <a:extLst>
                  <a:ext uri="{FF2B5EF4-FFF2-40B4-BE49-F238E27FC236}">
                    <a16:creationId xmlns:a16="http://schemas.microsoft.com/office/drawing/2014/main" id="{083FABDE-2A45-2998-3F87-5D9772BA53DB}"/>
                  </a:ext>
                </a:extLst>
              </p:cNvPr>
              <p:cNvSpPr/>
              <p:nvPr/>
            </p:nvSpPr>
            <p:spPr>
              <a:xfrm>
                <a:off x="4202779" y="5272977"/>
                <a:ext cx="169863" cy="167121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000"/>
              </a:p>
            </p:txBody>
          </p:sp>
          <p:sp>
            <p:nvSpPr>
              <p:cNvPr id="219" name="Ovale 218">
                <a:extLst>
                  <a:ext uri="{FF2B5EF4-FFF2-40B4-BE49-F238E27FC236}">
                    <a16:creationId xmlns:a16="http://schemas.microsoft.com/office/drawing/2014/main" id="{6B68EC9D-B1CE-C9C0-79F1-B0A4056FE76B}"/>
                  </a:ext>
                </a:extLst>
              </p:cNvPr>
              <p:cNvSpPr/>
              <p:nvPr/>
            </p:nvSpPr>
            <p:spPr>
              <a:xfrm rot="5400000">
                <a:off x="4204149" y="2784486"/>
                <a:ext cx="169863" cy="167121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000" dirty="0"/>
              </a:p>
            </p:txBody>
          </p:sp>
          <p:sp>
            <p:nvSpPr>
              <p:cNvPr id="220" name="Ovale 219">
                <a:extLst>
                  <a:ext uri="{FF2B5EF4-FFF2-40B4-BE49-F238E27FC236}">
                    <a16:creationId xmlns:a16="http://schemas.microsoft.com/office/drawing/2014/main" id="{9E99357C-692E-8BC6-87EF-C9681FF4D2F5}"/>
                  </a:ext>
                </a:extLst>
              </p:cNvPr>
              <p:cNvSpPr/>
              <p:nvPr/>
            </p:nvSpPr>
            <p:spPr>
              <a:xfrm rot="5400000">
                <a:off x="4204150" y="2097954"/>
                <a:ext cx="169863" cy="167121"/>
              </a:xfrm>
              <a:prstGeom prst="ellipse">
                <a:avLst/>
              </a:prstGeom>
              <a:solidFill>
                <a:srgbClr val="CE425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000"/>
              </a:p>
            </p:txBody>
          </p:sp>
          <p:sp>
            <p:nvSpPr>
              <p:cNvPr id="221" name="Ovale 220">
                <a:extLst>
                  <a:ext uri="{FF2B5EF4-FFF2-40B4-BE49-F238E27FC236}">
                    <a16:creationId xmlns:a16="http://schemas.microsoft.com/office/drawing/2014/main" id="{2FD4956C-81CD-A0AE-1E74-B5ED7E8801D2}"/>
                  </a:ext>
                </a:extLst>
              </p:cNvPr>
              <p:cNvSpPr/>
              <p:nvPr/>
            </p:nvSpPr>
            <p:spPr>
              <a:xfrm rot="5400000">
                <a:off x="4204150" y="2326798"/>
                <a:ext cx="169863" cy="167121"/>
              </a:xfrm>
              <a:prstGeom prst="ellipse">
                <a:avLst/>
              </a:prstGeom>
              <a:solidFill>
                <a:srgbClr val="F0636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000"/>
              </a:p>
            </p:txBody>
          </p:sp>
          <p:sp>
            <p:nvSpPr>
              <p:cNvPr id="222" name="Ovale 221">
                <a:extLst>
                  <a:ext uri="{FF2B5EF4-FFF2-40B4-BE49-F238E27FC236}">
                    <a16:creationId xmlns:a16="http://schemas.microsoft.com/office/drawing/2014/main" id="{6FBCF453-2423-03F5-1D36-377E1890BE7A}"/>
                  </a:ext>
                </a:extLst>
              </p:cNvPr>
              <p:cNvSpPr/>
              <p:nvPr/>
            </p:nvSpPr>
            <p:spPr>
              <a:xfrm rot="5400000">
                <a:off x="4204150" y="2555642"/>
                <a:ext cx="169863" cy="167121"/>
              </a:xfrm>
              <a:prstGeom prst="ellipse">
                <a:avLst/>
              </a:prstGeom>
              <a:solidFill>
                <a:srgbClr val="FC896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000"/>
              </a:p>
            </p:txBody>
          </p:sp>
          <p:sp>
            <p:nvSpPr>
              <p:cNvPr id="223" name="Ovale 222">
                <a:extLst>
                  <a:ext uri="{FF2B5EF4-FFF2-40B4-BE49-F238E27FC236}">
                    <a16:creationId xmlns:a16="http://schemas.microsoft.com/office/drawing/2014/main" id="{810EA0A6-9EEF-2F16-DD02-55FE0BAC5DBB}"/>
                  </a:ext>
                </a:extLst>
              </p:cNvPr>
              <p:cNvSpPr/>
              <p:nvPr/>
            </p:nvSpPr>
            <p:spPr>
              <a:xfrm>
                <a:off x="4202778" y="1641637"/>
                <a:ext cx="169863" cy="16712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000"/>
              </a:p>
            </p:txBody>
          </p:sp>
          <p:sp>
            <p:nvSpPr>
              <p:cNvPr id="224" name="CasellaDiTesto 223">
                <a:extLst>
                  <a:ext uri="{FF2B5EF4-FFF2-40B4-BE49-F238E27FC236}">
                    <a16:creationId xmlns:a16="http://schemas.microsoft.com/office/drawing/2014/main" id="{20160072-0BBA-4B81-429C-9B90E179E477}"/>
                  </a:ext>
                </a:extLst>
              </p:cNvPr>
              <p:cNvSpPr txBox="1"/>
              <p:nvPr/>
            </p:nvSpPr>
            <p:spPr>
              <a:xfrm>
                <a:off x="4368239" y="1597333"/>
                <a:ext cx="830781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000" dirty="0"/>
                  <a:t>IRE-IFO</a:t>
                </a:r>
              </a:p>
            </p:txBody>
          </p:sp>
          <p:sp>
            <p:nvSpPr>
              <p:cNvPr id="225" name="CasellaDiTesto 224">
                <a:extLst>
                  <a:ext uri="{FF2B5EF4-FFF2-40B4-BE49-F238E27FC236}">
                    <a16:creationId xmlns:a16="http://schemas.microsoft.com/office/drawing/2014/main" id="{3E5B4120-B709-F174-86FA-968E9C7F2CAD}"/>
                  </a:ext>
                </a:extLst>
              </p:cNvPr>
              <p:cNvSpPr txBox="1"/>
              <p:nvPr/>
            </p:nvSpPr>
            <p:spPr>
              <a:xfrm>
                <a:off x="4368239" y="2050593"/>
                <a:ext cx="830781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000" dirty="0"/>
                  <a:t>HSM</a:t>
                </a:r>
              </a:p>
            </p:txBody>
          </p:sp>
          <p:sp>
            <p:nvSpPr>
              <p:cNvPr id="226" name="CasellaDiTesto 225">
                <a:extLst>
                  <a:ext uri="{FF2B5EF4-FFF2-40B4-BE49-F238E27FC236}">
                    <a16:creationId xmlns:a16="http://schemas.microsoft.com/office/drawing/2014/main" id="{80D89A95-C092-CF57-594A-9ACA4F618026}"/>
                  </a:ext>
                </a:extLst>
              </p:cNvPr>
              <p:cNvSpPr txBox="1"/>
              <p:nvPr/>
            </p:nvSpPr>
            <p:spPr>
              <a:xfrm>
                <a:off x="4368239" y="2277223"/>
                <a:ext cx="830781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000" dirty="0"/>
                  <a:t>OSM-PV</a:t>
                </a:r>
              </a:p>
            </p:txBody>
          </p:sp>
          <p:sp>
            <p:nvSpPr>
              <p:cNvPr id="227" name="CasellaDiTesto 226">
                <a:extLst>
                  <a:ext uri="{FF2B5EF4-FFF2-40B4-BE49-F238E27FC236}">
                    <a16:creationId xmlns:a16="http://schemas.microsoft.com/office/drawing/2014/main" id="{F52AA4FE-0ADF-13F4-05ED-6A367FC326C2}"/>
                  </a:ext>
                </a:extLst>
              </p:cNvPr>
              <p:cNvSpPr txBox="1"/>
              <p:nvPr/>
            </p:nvSpPr>
            <p:spPr>
              <a:xfrm>
                <a:off x="4368239" y="2503853"/>
                <a:ext cx="830781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000" dirty="0"/>
                  <a:t>Gemelli</a:t>
                </a:r>
              </a:p>
            </p:txBody>
          </p:sp>
          <p:sp>
            <p:nvSpPr>
              <p:cNvPr id="228" name="CasellaDiTesto 227">
                <a:extLst>
                  <a:ext uri="{FF2B5EF4-FFF2-40B4-BE49-F238E27FC236}">
                    <a16:creationId xmlns:a16="http://schemas.microsoft.com/office/drawing/2014/main" id="{2CA48DD8-1DC9-6B3B-AA02-0F58A8AD3AFE}"/>
                  </a:ext>
                </a:extLst>
              </p:cNvPr>
              <p:cNvSpPr txBox="1"/>
              <p:nvPr/>
            </p:nvSpPr>
            <p:spPr>
              <a:xfrm>
                <a:off x="4368239" y="2730483"/>
                <a:ext cx="830781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000" dirty="0" err="1"/>
                  <a:t>Neuromed</a:t>
                </a:r>
                <a:endParaRPr lang="it-IT" sz="1000" dirty="0"/>
              </a:p>
            </p:txBody>
          </p:sp>
          <p:sp>
            <p:nvSpPr>
              <p:cNvPr id="229" name="CasellaDiTesto 228">
                <a:extLst>
                  <a:ext uri="{FF2B5EF4-FFF2-40B4-BE49-F238E27FC236}">
                    <a16:creationId xmlns:a16="http://schemas.microsoft.com/office/drawing/2014/main" id="{12A1C93C-B92E-769A-F590-8B902A4BAB87}"/>
                  </a:ext>
                </a:extLst>
              </p:cNvPr>
              <p:cNvSpPr txBox="1"/>
              <p:nvPr/>
            </p:nvSpPr>
            <p:spPr>
              <a:xfrm>
                <a:off x="4368239" y="2957113"/>
                <a:ext cx="629814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000" dirty="0"/>
                  <a:t>Pascale</a:t>
                </a:r>
              </a:p>
            </p:txBody>
          </p:sp>
          <p:sp>
            <p:nvSpPr>
              <p:cNvPr id="230" name="CasellaDiTesto 229">
                <a:extLst>
                  <a:ext uri="{FF2B5EF4-FFF2-40B4-BE49-F238E27FC236}">
                    <a16:creationId xmlns:a16="http://schemas.microsoft.com/office/drawing/2014/main" id="{D5D72A8C-C06D-C214-E6FC-8C12A84AE4CB}"/>
                  </a:ext>
                </a:extLst>
              </p:cNvPr>
              <p:cNvSpPr txBox="1"/>
              <p:nvPr/>
            </p:nvSpPr>
            <p:spPr>
              <a:xfrm>
                <a:off x="4368239" y="3183743"/>
                <a:ext cx="830781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000" dirty="0"/>
                  <a:t>Mondino</a:t>
                </a:r>
              </a:p>
            </p:txBody>
          </p:sp>
          <p:sp>
            <p:nvSpPr>
              <p:cNvPr id="231" name="CasellaDiTesto 230">
                <a:extLst>
                  <a:ext uri="{FF2B5EF4-FFF2-40B4-BE49-F238E27FC236}">
                    <a16:creationId xmlns:a16="http://schemas.microsoft.com/office/drawing/2014/main" id="{FDE54B70-ED8E-F76C-7746-A7C335970EE4}"/>
                  </a:ext>
                </a:extLst>
              </p:cNvPr>
              <p:cNvSpPr txBox="1"/>
              <p:nvPr/>
            </p:nvSpPr>
            <p:spPr>
              <a:xfrm>
                <a:off x="4368239" y="3410373"/>
                <a:ext cx="91220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000" dirty="0"/>
                  <a:t>CRO Aviano</a:t>
                </a:r>
              </a:p>
            </p:txBody>
          </p:sp>
          <p:sp>
            <p:nvSpPr>
              <p:cNvPr id="232" name="CasellaDiTesto 231">
                <a:extLst>
                  <a:ext uri="{FF2B5EF4-FFF2-40B4-BE49-F238E27FC236}">
                    <a16:creationId xmlns:a16="http://schemas.microsoft.com/office/drawing/2014/main" id="{570C996F-5CB7-E9A2-9E77-E29782E36D83}"/>
                  </a:ext>
                </a:extLst>
              </p:cNvPr>
              <p:cNvSpPr txBox="1"/>
              <p:nvPr/>
            </p:nvSpPr>
            <p:spPr>
              <a:xfrm>
                <a:off x="4368239" y="3637003"/>
                <a:ext cx="91220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000" dirty="0" err="1"/>
                  <a:t>UniVer</a:t>
                </a:r>
                <a:endParaRPr lang="it-IT" sz="1000" dirty="0"/>
              </a:p>
            </p:txBody>
          </p:sp>
          <p:sp>
            <p:nvSpPr>
              <p:cNvPr id="233" name="CasellaDiTesto 232">
                <a:extLst>
                  <a:ext uri="{FF2B5EF4-FFF2-40B4-BE49-F238E27FC236}">
                    <a16:creationId xmlns:a16="http://schemas.microsoft.com/office/drawing/2014/main" id="{DCA44968-9474-566C-281E-EF7BDD841EA4}"/>
                  </a:ext>
                </a:extLst>
              </p:cNvPr>
              <p:cNvSpPr txBox="1"/>
              <p:nvPr/>
            </p:nvSpPr>
            <p:spPr>
              <a:xfrm>
                <a:off x="4368239" y="3863633"/>
                <a:ext cx="91220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000" dirty="0"/>
                  <a:t>ITGPII</a:t>
                </a:r>
              </a:p>
            </p:txBody>
          </p:sp>
          <p:sp>
            <p:nvSpPr>
              <p:cNvPr id="234" name="CasellaDiTesto 233">
                <a:extLst>
                  <a:ext uri="{FF2B5EF4-FFF2-40B4-BE49-F238E27FC236}">
                    <a16:creationId xmlns:a16="http://schemas.microsoft.com/office/drawing/2014/main" id="{065E705F-A136-BE0F-590E-7367E4D7B8A9}"/>
                  </a:ext>
                </a:extLst>
              </p:cNvPr>
              <p:cNvSpPr txBox="1"/>
              <p:nvPr/>
            </p:nvSpPr>
            <p:spPr>
              <a:xfrm>
                <a:off x="4368239" y="4090263"/>
                <a:ext cx="91220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000" dirty="0"/>
                  <a:t>CERICT</a:t>
                </a:r>
              </a:p>
            </p:txBody>
          </p:sp>
          <p:sp>
            <p:nvSpPr>
              <p:cNvPr id="235" name="CasellaDiTesto 234">
                <a:extLst>
                  <a:ext uri="{FF2B5EF4-FFF2-40B4-BE49-F238E27FC236}">
                    <a16:creationId xmlns:a16="http://schemas.microsoft.com/office/drawing/2014/main" id="{E77EF7C2-C1C2-77CB-3648-130BE6AAD3EF}"/>
                  </a:ext>
                </a:extLst>
              </p:cNvPr>
              <p:cNvSpPr txBox="1"/>
              <p:nvPr/>
            </p:nvSpPr>
            <p:spPr>
              <a:xfrm>
                <a:off x="4368239" y="4316893"/>
                <a:ext cx="91220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000" dirty="0"/>
                  <a:t>IRCCS FBF</a:t>
                </a:r>
              </a:p>
            </p:txBody>
          </p:sp>
          <p:sp>
            <p:nvSpPr>
              <p:cNvPr id="236" name="CasellaDiTesto 235">
                <a:extLst>
                  <a:ext uri="{FF2B5EF4-FFF2-40B4-BE49-F238E27FC236}">
                    <a16:creationId xmlns:a16="http://schemas.microsoft.com/office/drawing/2014/main" id="{C1D7D2F2-A718-4FB0-AA6A-E1395787F321}"/>
                  </a:ext>
                </a:extLst>
              </p:cNvPr>
              <p:cNvSpPr txBox="1"/>
              <p:nvPr/>
            </p:nvSpPr>
            <p:spPr>
              <a:xfrm>
                <a:off x="4368239" y="4770153"/>
                <a:ext cx="91220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000" dirty="0"/>
                  <a:t>AOU TO</a:t>
                </a:r>
              </a:p>
            </p:txBody>
          </p:sp>
          <p:sp>
            <p:nvSpPr>
              <p:cNvPr id="237" name="CasellaDiTesto 236">
                <a:extLst>
                  <a:ext uri="{FF2B5EF4-FFF2-40B4-BE49-F238E27FC236}">
                    <a16:creationId xmlns:a16="http://schemas.microsoft.com/office/drawing/2014/main" id="{453C3DBA-25B3-9853-6F40-E27BDBCB465A}"/>
                  </a:ext>
                </a:extLst>
              </p:cNvPr>
              <p:cNvSpPr txBox="1"/>
              <p:nvPr/>
            </p:nvSpPr>
            <p:spPr>
              <a:xfrm>
                <a:off x="4368239" y="4543523"/>
                <a:ext cx="830781" cy="2735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000" dirty="0"/>
                  <a:t>IRCCS SDC</a:t>
                </a:r>
              </a:p>
            </p:txBody>
          </p:sp>
          <p:sp>
            <p:nvSpPr>
              <p:cNvPr id="238" name="CasellaDiTesto 237">
                <a:extLst>
                  <a:ext uri="{FF2B5EF4-FFF2-40B4-BE49-F238E27FC236}">
                    <a16:creationId xmlns:a16="http://schemas.microsoft.com/office/drawing/2014/main" id="{3327A05C-CE9D-F2BE-B83F-E441055666ED}"/>
                  </a:ext>
                </a:extLst>
              </p:cNvPr>
              <p:cNvSpPr txBox="1"/>
              <p:nvPr/>
            </p:nvSpPr>
            <p:spPr>
              <a:xfrm>
                <a:off x="4368239" y="4996783"/>
                <a:ext cx="91220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000" dirty="0"/>
                  <a:t>UNIFI</a:t>
                </a:r>
              </a:p>
            </p:txBody>
          </p:sp>
          <p:sp>
            <p:nvSpPr>
              <p:cNvPr id="239" name="CasellaDiTesto 238">
                <a:extLst>
                  <a:ext uri="{FF2B5EF4-FFF2-40B4-BE49-F238E27FC236}">
                    <a16:creationId xmlns:a16="http://schemas.microsoft.com/office/drawing/2014/main" id="{76ADB27B-89B0-81B1-E042-0A0E6BD2077D}"/>
                  </a:ext>
                </a:extLst>
              </p:cNvPr>
              <p:cNvSpPr txBox="1"/>
              <p:nvPr/>
            </p:nvSpPr>
            <p:spPr>
              <a:xfrm>
                <a:off x="4368239" y="5223407"/>
                <a:ext cx="91220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000" dirty="0"/>
                  <a:t>ISPRO</a:t>
                </a:r>
              </a:p>
            </p:txBody>
          </p:sp>
          <p:sp>
            <p:nvSpPr>
              <p:cNvPr id="241" name="Ovale 240">
                <a:extLst>
                  <a:ext uri="{FF2B5EF4-FFF2-40B4-BE49-F238E27FC236}">
                    <a16:creationId xmlns:a16="http://schemas.microsoft.com/office/drawing/2014/main" id="{45967E80-6A6B-2D2C-A735-1011D3A601AA}"/>
                  </a:ext>
                </a:extLst>
              </p:cNvPr>
              <p:cNvSpPr/>
              <p:nvPr/>
            </p:nvSpPr>
            <p:spPr>
              <a:xfrm rot="5400000">
                <a:off x="4201407" y="1869110"/>
                <a:ext cx="169863" cy="167121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000"/>
              </a:p>
            </p:txBody>
          </p:sp>
          <p:sp>
            <p:nvSpPr>
              <p:cNvPr id="242" name="CasellaDiTesto 241">
                <a:extLst>
                  <a:ext uri="{FF2B5EF4-FFF2-40B4-BE49-F238E27FC236}">
                    <a16:creationId xmlns:a16="http://schemas.microsoft.com/office/drawing/2014/main" id="{41CD34BF-C2C5-84C0-D495-DEAFF80B85A4}"/>
                  </a:ext>
                </a:extLst>
              </p:cNvPr>
              <p:cNvSpPr txBox="1"/>
              <p:nvPr/>
            </p:nvSpPr>
            <p:spPr>
              <a:xfrm>
                <a:off x="4368239" y="1823963"/>
                <a:ext cx="1012580" cy="2735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000" dirty="0"/>
                  <a:t>MultiMedica</a:t>
                </a:r>
              </a:p>
            </p:txBody>
          </p:sp>
          <p:sp>
            <p:nvSpPr>
              <p:cNvPr id="243" name="Ovale 242">
                <a:extLst>
                  <a:ext uri="{FF2B5EF4-FFF2-40B4-BE49-F238E27FC236}">
                    <a16:creationId xmlns:a16="http://schemas.microsoft.com/office/drawing/2014/main" id="{58991412-BDCA-C7C1-317E-F7A223406856}"/>
                  </a:ext>
                </a:extLst>
              </p:cNvPr>
              <p:cNvSpPr/>
              <p:nvPr/>
            </p:nvSpPr>
            <p:spPr>
              <a:xfrm rot="5400000">
                <a:off x="1343450" y="2253356"/>
                <a:ext cx="201600" cy="1980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000"/>
              </a:p>
            </p:txBody>
          </p:sp>
        </p:grpSp>
        <p:sp>
          <p:nvSpPr>
            <p:cNvPr id="261" name="CasellaDiTesto 260">
              <a:extLst>
                <a:ext uri="{FF2B5EF4-FFF2-40B4-BE49-F238E27FC236}">
                  <a16:creationId xmlns:a16="http://schemas.microsoft.com/office/drawing/2014/main" id="{E1678CE3-D344-5AF8-7B56-4BB31776A1CB}"/>
                </a:ext>
              </a:extLst>
            </p:cNvPr>
            <p:cNvSpPr txBox="1"/>
            <p:nvPr/>
          </p:nvSpPr>
          <p:spPr>
            <a:xfrm>
              <a:off x="6728011" y="1293133"/>
              <a:ext cx="41490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>
                  <a:solidFill>
                    <a:srgbClr val="8B1513"/>
                  </a:solidFill>
                </a:rPr>
                <a:t>WP4 – Liquid </a:t>
              </a:r>
              <a:r>
                <a:rPr lang="it-IT" b="1" dirty="0" err="1">
                  <a:solidFill>
                    <a:srgbClr val="8B1513"/>
                  </a:solidFill>
                </a:rPr>
                <a:t>biopsy</a:t>
              </a:r>
              <a:r>
                <a:rPr lang="it-IT" b="1" dirty="0">
                  <a:solidFill>
                    <a:srgbClr val="8B1513"/>
                  </a:solidFill>
                </a:rPr>
                <a:t> &amp; </a:t>
              </a:r>
              <a:r>
                <a:rPr lang="it-IT" b="1" dirty="0" err="1">
                  <a:solidFill>
                    <a:srgbClr val="8B1513"/>
                  </a:solidFill>
                </a:rPr>
                <a:t>biomarkers</a:t>
              </a:r>
              <a:endParaRPr lang="it-IT" b="1" dirty="0">
                <a:solidFill>
                  <a:srgbClr val="8B1513"/>
                </a:solidFill>
              </a:endParaRPr>
            </a:p>
          </p:txBody>
        </p:sp>
        <p:sp>
          <p:nvSpPr>
            <p:cNvPr id="263" name="Stella a 5 punte 262">
              <a:extLst>
                <a:ext uri="{FF2B5EF4-FFF2-40B4-BE49-F238E27FC236}">
                  <a16:creationId xmlns:a16="http://schemas.microsoft.com/office/drawing/2014/main" id="{6FEF9E0C-9EEC-DD9D-929E-58B41E89604C}"/>
                </a:ext>
              </a:extLst>
            </p:cNvPr>
            <p:cNvSpPr/>
            <p:nvPr/>
          </p:nvSpPr>
          <p:spPr>
            <a:xfrm>
              <a:off x="8134101" y="3480235"/>
              <a:ext cx="121768" cy="127035"/>
            </a:xfrm>
            <a:prstGeom prst="star5">
              <a:avLst/>
            </a:prstGeom>
            <a:solidFill>
              <a:srgbClr val="FFFF00"/>
            </a:solidFill>
            <a:ln w="6350"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solidFill>
                  <a:srgbClr val="FFFF00"/>
                </a:solidFill>
                <a:highlight>
                  <a:srgbClr val="FFFF00"/>
                </a:highlight>
              </a:endParaRPr>
            </a:p>
          </p:txBody>
        </p:sp>
        <p:sp>
          <p:nvSpPr>
            <p:cNvPr id="264" name="Stella a 5 punte 263">
              <a:extLst>
                <a:ext uri="{FF2B5EF4-FFF2-40B4-BE49-F238E27FC236}">
                  <a16:creationId xmlns:a16="http://schemas.microsoft.com/office/drawing/2014/main" id="{ADE7058B-A396-B570-0C3F-53A0B6BE74AA}"/>
                </a:ext>
              </a:extLst>
            </p:cNvPr>
            <p:cNvSpPr/>
            <p:nvPr/>
          </p:nvSpPr>
          <p:spPr>
            <a:xfrm>
              <a:off x="9926579" y="1832385"/>
              <a:ext cx="121768" cy="127035"/>
            </a:xfrm>
            <a:prstGeom prst="star5">
              <a:avLst/>
            </a:prstGeom>
            <a:solidFill>
              <a:srgbClr val="FFFF00"/>
            </a:solidFill>
            <a:ln w="6350"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solidFill>
                  <a:srgbClr val="FFFF00"/>
                </a:solidFill>
                <a:highlight>
                  <a:srgbClr val="FFFF00"/>
                </a:highlight>
              </a:endParaRPr>
            </a:p>
          </p:txBody>
        </p:sp>
        <p:sp>
          <p:nvSpPr>
            <p:cNvPr id="267" name="Rettangolo 266">
              <a:extLst>
                <a:ext uri="{FF2B5EF4-FFF2-40B4-BE49-F238E27FC236}">
                  <a16:creationId xmlns:a16="http://schemas.microsoft.com/office/drawing/2014/main" id="{A0B96215-2437-D2B0-4F78-FAC2A687552E}"/>
                </a:ext>
              </a:extLst>
            </p:cNvPr>
            <p:cNvSpPr/>
            <p:nvPr/>
          </p:nvSpPr>
          <p:spPr>
            <a:xfrm>
              <a:off x="7817179" y="5394302"/>
              <a:ext cx="1806135" cy="5155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i="1" dirty="0">
                  <a:solidFill>
                    <a:prstClr val="black"/>
                  </a:solidFill>
                  <a:latin typeface="Calibri" panose="020F0502020204030204"/>
                </a:rPr>
                <a:t>Dr. Giovanni Blandino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300" b="1" i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50" i="1" dirty="0">
                  <a:solidFill>
                    <a:prstClr val="black"/>
                  </a:solidFill>
                  <a:latin typeface="Calibri" panose="020F0502020204030204"/>
                </a:rPr>
                <a:t>WP4 coordinator</a:t>
              </a:r>
              <a:endParaRPr lang="en-US" sz="900" i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pic>
          <p:nvPicPr>
            <p:cNvPr id="268" name="Picture 2">
              <a:extLst>
                <a:ext uri="{FF2B5EF4-FFF2-40B4-BE49-F238E27FC236}">
                  <a16:creationId xmlns:a16="http://schemas.microsoft.com/office/drawing/2014/main" id="{5D897CC7-21ED-2881-8DF7-6309157F3C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9302" y="5336958"/>
              <a:ext cx="625275" cy="625275"/>
            </a:xfrm>
            <a:prstGeom prst="ellipse">
              <a:avLst/>
            </a:prstGeom>
            <a:ln w="63500" cap="rnd">
              <a:noFill/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0" name="Gruppo 59">
            <a:extLst>
              <a:ext uri="{FF2B5EF4-FFF2-40B4-BE49-F238E27FC236}">
                <a16:creationId xmlns:a16="http://schemas.microsoft.com/office/drawing/2014/main" id="{1757E2F3-83E5-6E55-D3B8-2FA124220D34}"/>
              </a:ext>
            </a:extLst>
          </p:cNvPr>
          <p:cNvGrpSpPr/>
          <p:nvPr/>
        </p:nvGrpSpPr>
        <p:grpSpPr>
          <a:xfrm>
            <a:off x="5126232" y="1499657"/>
            <a:ext cx="5822987" cy="2282921"/>
            <a:chOff x="5111139" y="1560267"/>
            <a:chExt cx="5822987" cy="2282921"/>
          </a:xfrm>
        </p:grpSpPr>
        <p:grpSp>
          <p:nvGrpSpPr>
            <p:cNvPr id="61" name="Gruppo 60">
              <a:extLst>
                <a:ext uri="{FF2B5EF4-FFF2-40B4-BE49-F238E27FC236}">
                  <a16:creationId xmlns:a16="http://schemas.microsoft.com/office/drawing/2014/main" id="{F5CFEAC9-F00C-7DF7-4720-BCEC778B85BB}"/>
                </a:ext>
              </a:extLst>
            </p:cNvPr>
            <p:cNvGrpSpPr/>
            <p:nvPr/>
          </p:nvGrpSpPr>
          <p:grpSpPr>
            <a:xfrm>
              <a:off x="5111139" y="1560267"/>
              <a:ext cx="4234331" cy="2282921"/>
              <a:chOff x="2148453" y="1611608"/>
              <a:chExt cx="4817673" cy="2597432"/>
            </a:xfrm>
          </p:grpSpPr>
          <p:grpSp>
            <p:nvGrpSpPr>
              <p:cNvPr id="192" name="Gruppo 191">
                <a:extLst>
                  <a:ext uri="{FF2B5EF4-FFF2-40B4-BE49-F238E27FC236}">
                    <a16:creationId xmlns:a16="http://schemas.microsoft.com/office/drawing/2014/main" id="{90B127F8-0AF1-1443-1AA0-F7A582C41F0E}"/>
                  </a:ext>
                </a:extLst>
              </p:cNvPr>
              <p:cNvGrpSpPr/>
              <p:nvPr/>
            </p:nvGrpSpPr>
            <p:grpSpPr>
              <a:xfrm>
                <a:off x="2148453" y="1611608"/>
                <a:ext cx="4817673" cy="2597432"/>
                <a:chOff x="854962" y="2093138"/>
                <a:chExt cx="4817673" cy="2597432"/>
              </a:xfrm>
            </p:grpSpPr>
            <p:sp>
              <p:nvSpPr>
                <p:cNvPr id="275" name="CasellaDiTesto 274">
                  <a:extLst>
                    <a:ext uri="{FF2B5EF4-FFF2-40B4-BE49-F238E27FC236}">
                      <a16:creationId xmlns:a16="http://schemas.microsoft.com/office/drawing/2014/main" id="{2685334D-6821-47F4-05E6-5A38AC23309B}"/>
                    </a:ext>
                  </a:extLst>
                </p:cNvPr>
                <p:cNvSpPr txBox="1"/>
                <p:nvPr/>
              </p:nvSpPr>
              <p:spPr>
                <a:xfrm rot="16200000">
                  <a:off x="157643" y="3187245"/>
                  <a:ext cx="1671638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200" b="1" dirty="0"/>
                    <a:t>Copies/</a:t>
                  </a:r>
                  <a:r>
                    <a:rPr lang="it-IT" sz="1200" b="1" dirty="0" err="1"/>
                    <a:t>ul</a:t>
                  </a:r>
                  <a:endParaRPr lang="it-IT" sz="1200" b="1" dirty="0"/>
                </a:p>
              </p:txBody>
            </p:sp>
            <p:sp>
              <p:nvSpPr>
                <p:cNvPr id="276" name="CasellaDiTesto 275">
                  <a:extLst>
                    <a:ext uri="{FF2B5EF4-FFF2-40B4-BE49-F238E27FC236}">
                      <a16:creationId xmlns:a16="http://schemas.microsoft.com/office/drawing/2014/main" id="{6E5D224B-C1A5-A583-3184-0C75C7A6CA70}"/>
                    </a:ext>
                  </a:extLst>
                </p:cNvPr>
                <p:cNvSpPr txBox="1"/>
                <p:nvPr/>
              </p:nvSpPr>
              <p:spPr>
                <a:xfrm>
                  <a:off x="1547566" y="2099922"/>
                  <a:ext cx="1705281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200" i="1" dirty="0" err="1"/>
                    <a:t>miRquad</a:t>
                  </a:r>
                  <a:endParaRPr lang="it-IT" sz="1200" i="1" dirty="0"/>
                </a:p>
              </p:txBody>
            </p:sp>
            <p:sp>
              <p:nvSpPr>
                <p:cNvPr id="277" name="CasellaDiTesto 276">
                  <a:extLst>
                    <a:ext uri="{FF2B5EF4-FFF2-40B4-BE49-F238E27FC236}">
                      <a16:creationId xmlns:a16="http://schemas.microsoft.com/office/drawing/2014/main" id="{7296B834-E0E0-895D-FE94-BC84BE13A3AC}"/>
                    </a:ext>
                  </a:extLst>
                </p:cNvPr>
                <p:cNvSpPr txBox="1"/>
                <p:nvPr/>
              </p:nvSpPr>
              <p:spPr>
                <a:xfrm>
                  <a:off x="3840709" y="2093138"/>
                  <a:ext cx="1705281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200" i="1" dirty="0"/>
                    <a:t>commercial </a:t>
                  </a:r>
                  <a:r>
                    <a:rPr lang="it-IT" sz="1200" i="1" dirty="0" err="1"/>
                    <a:t>assays</a:t>
                  </a:r>
                  <a:endParaRPr lang="it-IT" sz="1200" i="1" dirty="0"/>
                </a:p>
              </p:txBody>
            </p:sp>
            <p:sp>
              <p:nvSpPr>
                <p:cNvPr id="278" name="CasellaDiTesto 277">
                  <a:extLst>
                    <a:ext uri="{FF2B5EF4-FFF2-40B4-BE49-F238E27FC236}">
                      <a16:creationId xmlns:a16="http://schemas.microsoft.com/office/drawing/2014/main" id="{B8E4464B-2A62-AA8D-8620-0FFB054D90FD}"/>
                    </a:ext>
                  </a:extLst>
                </p:cNvPr>
                <p:cNvSpPr txBox="1"/>
                <p:nvPr/>
              </p:nvSpPr>
              <p:spPr>
                <a:xfrm rot="19746889">
                  <a:off x="1474352" y="4445445"/>
                  <a:ext cx="718795" cy="2451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800" dirty="0" err="1"/>
                    <a:t>miR</a:t>
                  </a:r>
                  <a:r>
                    <a:rPr lang="it-IT" sz="800" dirty="0"/>
                    <a:t> 21-5p</a:t>
                  </a:r>
                </a:p>
              </p:txBody>
            </p:sp>
            <p:sp>
              <p:nvSpPr>
                <p:cNvPr id="279" name="CasellaDiTesto 278">
                  <a:extLst>
                    <a:ext uri="{FF2B5EF4-FFF2-40B4-BE49-F238E27FC236}">
                      <a16:creationId xmlns:a16="http://schemas.microsoft.com/office/drawing/2014/main" id="{59ACBF5C-1E35-ABBC-92B7-497EFAFA8D31}"/>
                    </a:ext>
                  </a:extLst>
                </p:cNvPr>
                <p:cNvSpPr txBox="1"/>
                <p:nvPr/>
              </p:nvSpPr>
              <p:spPr>
                <a:xfrm rot="19746889">
                  <a:off x="1879624" y="4445442"/>
                  <a:ext cx="718795" cy="2451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800" dirty="0" err="1"/>
                    <a:t>miR</a:t>
                  </a:r>
                  <a:r>
                    <a:rPr lang="it-IT" sz="800" dirty="0"/>
                    <a:t> 21-3p</a:t>
                  </a:r>
                </a:p>
              </p:txBody>
            </p:sp>
            <p:sp>
              <p:nvSpPr>
                <p:cNvPr id="280" name="CasellaDiTesto 279">
                  <a:extLst>
                    <a:ext uri="{FF2B5EF4-FFF2-40B4-BE49-F238E27FC236}">
                      <a16:creationId xmlns:a16="http://schemas.microsoft.com/office/drawing/2014/main" id="{770B9F92-E485-F3C5-2854-6B65AEE2923D}"/>
                    </a:ext>
                  </a:extLst>
                </p:cNvPr>
                <p:cNvSpPr txBox="1"/>
                <p:nvPr/>
              </p:nvSpPr>
              <p:spPr>
                <a:xfrm rot="19746889">
                  <a:off x="2251253" y="4445445"/>
                  <a:ext cx="718795" cy="2451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800" dirty="0" err="1"/>
                    <a:t>miR</a:t>
                  </a:r>
                  <a:r>
                    <a:rPr lang="it-IT" sz="800" dirty="0"/>
                    <a:t> 96-5p</a:t>
                  </a:r>
                </a:p>
              </p:txBody>
            </p:sp>
            <p:sp>
              <p:nvSpPr>
                <p:cNvPr id="281" name="CasellaDiTesto 280">
                  <a:extLst>
                    <a:ext uri="{FF2B5EF4-FFF2-40B4-BE49-F238E27FC236}">
                      <a16:creationId xmlns:a16="http://schemas.microsoft.com/office/drawing/2014/main" id="{0377B47F-10B6-B031-23CB-98CD4BC4C81F}"/>
                    </a:ext>
                  </a:extLst>
                </p:cNvPr>
                <p:cNvSpPr txBox="1"/>
                <p:nvPr/>
              </p:nvSpPr>
              <p:spPr>
                <a:xfrm rot="19746889">
                  <a:off x="2683047" y="4445445"/>
                  <a:ext cx="718795" cy="2451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800" dirty="0" err="1"/>
                    <a:t>miR</a:t>
                  </a:r>
                  <a:r>
                    <a:rPr lang="it-IT" sz="800" dirty="0"/>
                    <a:t> 429</a:t>
                  </a:r>
                </a:p>
              </p:txBody>
            </p:sp>
            <p:sp>
              <p:nvSpPr>
                <p:cNvPr id="282" name="CasellaDiTesto 281">
                  <a:extLst>
                    <a:ext uri="{FF2B5EF4-FFF2-40B4-BE49-F238E27FC236}">
                      <a16:creationId xmlns:a16="http://schemas.microsoft.com/office/drawing/2014/main" id="{780D13B8-3B38-6FEA-4818-340A2AA3495B}"/>
                    </a:ext>
                  </a:extLst>
                </p:cNvPr>
                <p:cNvSpPr txBox="1"/>
                <p:nvPr/>
              </p:nvSpPr>
              <p:spPr>
                <a:xfrm rot="19746889">
                  <a:off x="3745145" y="4445441"/>
                  <a:ext cx="718795" cy="2451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800" dirty="0" err="1"/>
                    <a:t>miR</a:t>
                  </a:r>
                  <a:r>
                    <a:rPr lang="it-IT" sz="800" dirty="0"/>
                    <a:t> 21-5p</a:t>
                  </a:r>
                </a:p>
              </p:txBody>
            </p:sp>
            <p:sp>
              <p:nvSpPr>
                <p:cNvPr id="283" name="CasellaDiTesto 282">
                  <a:extLst>
                    <a:ext uri="{FF2B5EF4-FFF2-40B4-BE49-F238E27FC236}">
                      <a16:creationId xmlns:a16="http://schemas.microsoft.com/office/drawing/2014/main" id="{62207D83-68CE-49F8-9C3E-97134697DC69}"/>
                    </a:ext>
                  </a:extLst>
                </p:cNvPr>
                <p:cNvSpPr txBox="1"/>
                <p:nvPr/>
              </p:nvSpPr>
              <p:spPr>
                <a:xfrm rot="19746889">
                  <a:off x="4150417" y="4445441"/>
                  <a:ext cx="718795" cy="2451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800" dirty="0" err="1"/>
                    <a:t>miR</a:t>
                  </a:r>
                  <a:r>
                    <a:rPr lang="it-IT" sz="800" dirty="0"/>
                    <a:t> 21-3p</a:t>
                  </a:r>
                </a:p>
              </p:txBody>
            </p:sp>
            <p:sp>
              <p:nvSpPr>
                <p:cNvPr id="284" name="CasellaDiTesto 283">
                  <a:extLst>
                    <a:ext uri="{FF2B5EF4-FFF2-40B4-BE49-F238E27FC236}">
                      <a16:creationId xmlns:a16="http://schemas.microsoft.com/office/drawing/2014/main" id="{49FCB87E-E7A7-FCB1-1E4F-C986CC12924E}"/>
                    </a:ext>
                  </a:extLst>
                </p:cNvPr>
                <p:cNvSpPr txBox="1"/>
                <p:nvPr/>
              </p:nvSpPr>
              <p:spPr>
                <a:xfrm rot="19746889">
                  <a:off x="4522046" y="4445441"/>
                  <a:ext cx="718795" cy="2451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800" dirty="0" err="1"/>
                    <a:t>miR</a:t>
                  </a:r>
                  <a:r>
                    <a:rPr lang="it-IT" sz="800" dirty="0"/>
                    <a:t> 96-5p</a:t>
                  </a:r>
                </a:p>
              </p:txBody>
            </p:sp>
            <p:sp>
              <p:nvSpPr>
                <p:cNvPr id="285" name="CasellaDiTesto 284">
                  <a:extLst>
                    <a:ext uri="{FF2B5EF4-FFF2-40B4-BE49-F238E27FC236}">
                      <a16:creationId xmlns:a16="http://schemas.microsoft.com/office/drawing/2014/main" id="{8A43D888-5479-34AF-209C-AC11F1C24FA6}"/>
                    </a:ext>
                  </a:extLst>
                </p:cNvPr>
                <p:cNvSpPr txBox="1"/>
                <p:nvPr/>
              </p:nvSpPr>
              <p:spPr>
                <a:xfrm rot="19746889">
                  <a:off x="4953840" y="4445441"/>
                  <a:ext cx="718795" cy="2451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800" dirty="0" err="1"/>
                    <a:t>miR</a:t>
                  </a:r>
                  <a:r>
                    <a:rPr lang="it-IT" sz="800" dirty="0"/>
                    <a:t> 429</a:t>
                  </a:r>
                </a:p>
              </p:txBody>
            </p:sp>
          </p:grpSp>
          <p:graphicFrame>
            <p:nvGraphicFramePr>
              <p:cNvPr id="193" name="Oggetto 192">
                <a:extLst>
                  <a:ext uri="{FF2B5EF4-FFF2-40B4-BE49-F238E27FC236}">
                    <a16:creationId xmlns:a16="http://schemas.microsoft.com/office/drawing/2014/main" id="{178E22C2-6753-CFDB-B5E3-1E54E6DDC9A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922319127"/>
                  </p:ext>
                </p:extLst>
              </p:nvPr>
            </p:nvGraphicFramePr>
            <p:xfrm>
              <a:off x="2307807" y="1779980"/>
              <a:ext cx="2409825" cy="224631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Prism 10" r:id="rId7" imgW="2410614" imgH="2246160" progId="Prism10.Document">
                      <p:embed/>
                    </p:oleObj>
                  </mc:Choice>
                  <mc:Fallback>
                    <p:oleObj name="Prism 10" r:id="rId7" imgW="2410614" imgH="2246160" progId="Prism10.Document">
                      <p:embed/>
                      <p:pic>
                        <p:nvPicPr>
                          <p:cNvPr id="283" name="Oggetto 282">
                            <a:extLst>
                              <a:ext uri="{FF2B5EF4-FFF2-40B4-BE49-F238E27FC236}">
                                <a16:creationId xmlns:a16="http://schemas.microsoft.com/office/drawing/2014/main" id="{B273E44F-836E-C426-B1AC-FD796CC3DD3B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8"/>
                          <a:stretch>
                            <a:fillRect/>
                          </a:stretch>
                        </p:blipFill>
                        <p:spPr>
                          <a:xfrm>
                            <a:off x="2307807" y="1779980"/>
                            <a:ext cx="2409825" cy="2246313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194" name="Gruppo 193">
                <a:extLst>
                  <a:ext uri="{FF2B5EF4-FFF2-40B4-BE49-F238E27FC236}">
                    <a16:creationId xmlns:a16="http://schemas.microsoft.com/office/drawing/2014/main" id="{9193824B-A460-867E-F956-F8F030490BF4}"/>
                  </a:ext>
                </a:extLst>
              </p:cNvPr>
              <p:cNvGrpSpPr/>
              <p:nvPr/>
            </p:nvGrpSpPr>
            <p:grpSpPr>
              <a:xfrm>
                <a:off x="2990514" y="3308457"/>
                <a:ext cx="985675" cy="428446"/>
                <a:chOff x="2990514" y="3308457"/>
                <a:chExt cx="985675" cy="428446"/>
              </a:xfrm>
            </p:grpSpPr>
            <p:sp>
              <p:nvSpPr>
                <p:cNvPr id="265" name="Ovale 264">
                  <a:extLst>
                    <a:ext uri="{FF2B5EF4-FFF2-40B4-BE49-F238E27FC236}">
                      <a16:creationId xmlns:a16="http://schemas.microsoft.com/office/drawing/2014/main" id="{03F58E76-4B54-4F5B-1622-7E92A31763EC}"/>
                    </a:ext>
                  </a:extLst>
                </p:cNvPr>
                <p:cNvSpPr/>
                <p:nvPr/>
              </p:nvSpPr>
              <p:spPr>
                <a:xfrm>
                  <a:off x="2990514" y="3383784"/>
                  <a:ext cx="72000" cy="72000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6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70" name="CasellaDiTesto 269">
                  <a:extLst>
                    <a:ext uri="{FF2B5EF4-FFF2-40B4-BE49-F238E27FC236}">
                      <a16:creationId xmlns:a16="http://schemas.microsoft.com/office/drawing/2014/main" id="{4F6CC9CF-3F05-EEF7-3EAD-512718A38003}"/>
                    </a:ext>
                  </a:extLst>
                </p:cNvPr>
                <p:cNvSpPr txBox="1"/>
                <p:nvPr/>
              </p:nvSpPr>
              <p:spPr>
                <a:xfrm>
                  <a:off x="3017335" y="3308457"/>
                  <a:ext cx="645690" cy="2101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it-IT" sz="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IRE-IFO</a:t>
                  </a:r>
                </a:p>
              </p:txBody>
            </p:sp>
            <p:sp>
              <p:nvSpPr>
                <p:cNvPr id="271" name="Ovale 270">
                  <a:extLst>
                    <a:ext uri="{FF2B5EF4-FFF2-40B4-BE49-F238E27FC236}">
                      <a16:creationId xmlns:a16="http://schemas.microsoft.com/office/drawing/2014/main" id="{D0B3718D-12C1-A4BD-26CD-E8C9EC3CFA18}"/>
                    </a:ext>
                  </a:extLst>
                </p:cNvPr>
                <p:cNvSpPr/>
                <p:nvPr/>
              </p:nvSpPr>
              <p:spPr>
                <a:xfrm>
                  <a:off x="2990514" y="3489196"/>
                  <a:ext cx="72000" cy="72000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6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72" name="CasellaDiTesto 271">
                  <a:extLst>
                    <a:ext uri="{FF2B5EF4-FFF2-40B4-BE49-F238E27FC236}">
                      <a16:creationId xmlns:a16="http://schemas.microsoft.com/office/drawing/2014/main" id="{23D3EB1F-EA02-2F5C-0BDA-5A05CADA6259}"/>
                    </a:ext>
                  </a:extLst>
                </p:cNvPr>
                <p:cNvSpPr txBox="1"/>
                <p:nvPr/>
              </p:nvSpPr>
              <p:spPr>
                <a:xfrm>
                  <a:off x="3015024" y="3416428"/>
                  <a:ext cx="961165" cy="2101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it-IT" sz="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Pascale</a:t>
                  </a:r>
                </a:p>
              </p:txBody>
            </p:sp>
            <p:sp>
              <p:nvSpPr>
                <p:cNvPr id="273" name="Ovale 272">
                  <a:extLst>
                    <a:ext uri="{FF2B5EF4-FFF2-40B4-BE49-F238E27FC236}">
                      <a16:creationId xmlns:a16="http://schemas.microsoft.com/office/drawing/2014/main" id="{403B9B8F-6F1F-EF1F-732B-4BA1E834DCC2}"/>
                    </a:ext>
                  </a:extLst>
                </p:cNvPr>
                <p:cNvSpPr/>
                <p:nvPr/>
              </p:nvSpPr>
              <p:spPr>
                <a:xfrm>
                  <a:off x="2990514" y="3597196"/>
                  <a:ext cx="72000" cy="72000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6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74" name="CasellaDiTesto 273">
                  <a:extLst>
                    <a:ext uri="{FF2B5EF4-FFF2-40B4-BE49-F238E27FC236}">
                      <a16:creationId xmlns:a16="http://schemas.microsoft.com/office/drawing/2014/main" id="{AD9E3775-3C6F-6E1E-601A-4A0DCA15B843}"/>
                    </a:ext>
                  </a:extLst>
                </p:cNvPr>
                <p:cNvSpPr txBox="1"/>
                <p:nvPr/>
              </p:nvSpPr>
              <p:spPr>
                <a:xfrm>
                  <a:off x="3015025" y="3526795"/>
                  <a:ext cx="847846" cy="2101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it-IT" sz="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CRO Aviano</a:t>
                  </a:r>
                </a:p>
              </p:txBody>
            </p:sp>
          </p:grpSp>
          <p:graphicFrame>
            <p:nvGraphicFramePr>
              <p:cNvPr id="195" name="Oggetto 194">
                <a:extLst>
                  <a:ext uri="{FF2B5EF4-FFF2-40B4-BE49-F238E27FC236}">
                    <a16:creationId xmlns:a16="http://schemas.microsoft.com/office/drawing/2014/main" id="{625221F0-E684-2D81-A6C0-755A49D1F67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534668" y="1779980"/>
              <a:ext cx="2409825" cy="224631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Prism 10" r:id="rId9" imgW="2410614" imgH="2246160" progId="Prism10.Document">
                      <p:embed/>
                    </p:oleObj>
                  </mc:Choice>
                  <mc:Fallback>
                    <p:oleObj name="Prism 10" r:id="rId9" imgW="2410614" imgH="2246160" progId="Prism10.Document">
                      <p:embed/>
                      <p:pic>
                        <p:nvPicPr>
                          <p:cNvPr id="285" name="Oggetto 284">
                            <a:extLst>
                              <a:ext uri="{FF2B5EF4-FFF2-40B4-BE49-F238E27FC236}">
                                <a16:creationId xmlns:a16="http://schemas.microsoft.com/office/drawing/2014/main" id="{5929DEEF-5143-497A-310B-30E129836E94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10"/>
                          <a:stretch>
                            <a:fillRect/>
                          </a:stretch>
                        </p:blipFill>
                        <p:spPr>
                          <a:xfrm>
                            <a:off x="4534668" y="1779980"/>
                            <a:ext cx="2409825" cy="2246313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197" name="Gruppo 196">
                <a:extLst>
                  <a:ext uri="{FF2B5EF4-FFF2-40B4-BE49-F238E27FC236}">
                    <a16:creationId xmlns:a16="http://schemas.microsoft.com/office/drawing/2014/main" id="{D09E670C-0959-0D36-EA49-7CE53E02984A}"/>
                  </a:ext>
                </a:extLst>
              </p:cNvPr>
              <p:cNvGrpSpPr/>
              <p:nvPr/>
            </p:nvGrpSpPr>
            <p:grpSpPr>
              <a:xfrm>
                <a:off x="5233988" y="3307613"/>
                <a:ext cx="878687" cy="429077"/>
                <a:chOff x="2990514" y="3310624"/>
                <a:chExt cx="878687" cy="429077"/>
              </a:xfrm>
            </p:grpSpPr>
            <p:sp>
              <p:nvSpPr>
                <p:cNvPr id="198" name="Ovale 197">
                  <a:extLst>
                    <a:ext uri="{FF2B5EF4-FFF2-40B4-BE49-F238E27FC236}">
                      <a16:creationId xmlns:a16="http://schemas.microsoft.com/office/drawing/2014/main" id="{ED769087-6A89-6880-66EA-92088704EB2C}"/>
                    </a:ext>
                  </a:extLst>
                </p:cNvPr>
                <p:cNvSpPr/>
                <p:nvPr/>
              </p:nvSpPr>
              <p:spPr>
                <a:xfrm>
                  <a:off x="2990514" y="3383784"/>
                  <a:ext cx="72000" cy="72000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6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9" name="CasellaDiTesto 198">
                  <a:extLst>
                    <a:ext uri="{FF2B5EF4-FFF2-40B4-BE49-F238E27FC236}">
                      <a16:creationId xmlns:a16="http://schemas.microsoft.com/office/drawing/2014/main" id="{B92FDA7A-5FC0-26DD-6674-F92A9327C236}"/>
                    </a:ext>
                  </a:extLst>
                </p:cNvPr>
                <p:cNvSpPr txBox="1"/>
                <p:nvPr/>
              </p:nvSpPr>
              <p:spPr>
                <a:xfrm>
                  <a:off x="3024955" y="3310624"/>
                  <a:ext cx="568701" cy="2101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it-IT" sz="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IRE-IFO</a:t>
                  </a:r>
                </a:p>
              </p:txBody>
            </p:sp>
            <p:sp>
              <p:nvSpPr>
                <p:cNvPr id="200" name="Ovale 199">
                  <a:extLst>
                    <a:ext uri="{FF2B5EF4-FFF2-40B4-BE49-F238E27FC236}">
                      <a16:creationId xmlns:a16="http://schemas.microsoft.com/office/drawing/2014/main" id="{238F0C65-76ED-77BD-CD56-276F8A0B27A3}"/>
                    </a:ext>
                  </a:extLst>
                </p:cNvPr>
                <p:cNvSpPr/>
                <p:nvPr/>
              </p:nvSpPr>
              <p:spPr>
                <a:xfrm>
                  <a:off x="2990514" y="3489196"/>
                  <a:ext cx="72000" cy="72000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6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03" name="CasellaDiTesto 202">
                  <a:extLst>
                    <a:ext uri="{FF2B5EF4-FFF2-40B4-BE49-F238E27FC236}">
                      <a16:creationId xmlns:a16="http://schemas.microsoft.com/office/drawing/2014/main" id="{9876EC37-5D23-41E4-71FD-6B27BDE149C2}"/>
                    </a:ext>
                  </a:extLst>
                </p:cNvPr>
                <p:cNvSpPr txBox="1"/>
                <p:nvPr/>
              </p:nvSpPr>
              <p:spPr>
                <a:xfrm>
                  <a:off x="3022643" y="3418597"/>
                  <a:ext cx="846558" cy="21010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it-IT" sz="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Pascale</a:t>
                  </a:r>
                </a:p>
              </p:txBody>
            </p:sp>
            <p:sp>
              <p:nvSpPr>
                <p:cNvPr id="240" name="Ovale 239">
                  <a:extLst>
                    <a:ext uri="{FF2B5EF4-FFF2-40B4-BE49-F238E27FC236}">
                      <a16:creationId xmlns:a16="http://schemas.microsoft.com/office/drawing/2014/main" id="{F26CC71C-1B0E-DD6D-5727-4188421808DE}"/>
                    </a:ext>
                  </a:extLst>
                </p:cNvPr>
                <p:cNvSpPr/>
                <p:nvPr/>
              </p:nvSpPr>
              <p:spPr>
                <a:xfrm>
                  <a:off x="2990514" y="3597196"/>
                  <a:ext cx="72000" cy="72000"/>
                </a:xfrm>
                <a:prstGeom prst="ellipse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6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62" name="CasellaDiTesto 261">
                  <a:extLst>
                    <a:ext uri="{FF2B5EF4-FFF2-40B4-BE49-F238E27FC236}">
                      <a16:creationId xmlns:a16="http://schemas.microsoft.com/office/drawing/2014/main" id="{9B353DBB-2D49-D01E-B972-58DF6DC46769}"/>
                    </a:ext>
                  </a:extLst>
                </p:cNvPr>
                <p:cNvSpPr txBox="1"/>
                <p:nvPr/>
              </p:nvSpPr>
              <p:spPr>
                <a:xfrm>
                  <a:off x="3022644" y="3529594"/>
                  <a:ext cx="746752" cy="2101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it-IT" sz="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CRO Aviano</a:t>
                  </a:r>
                </a:p>
              </p:txBody>
            </p:sp>
          </p:grpSp>
        </p:grpSp>
        <p:pic>
          <p:nvPicPr>
            <p:cNvPr id="62" name="Immagine 61">
              <a:extLst>
                <a:ext uri="{FF2B5EF4-FFF2-40B4-BE49-F238E27FC236}">
                  <a16:creationId xmlns:a16="http://schemas.microsoft.com/office/drawing/2014/main" id="{3A05A054-9942-25B0-6DAA-3063D348F4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491765" y="2145950"/>
              <a:ext cx="355499" cy="829899"/>
            </a:xfrm>
            <a:prstGeom prst="rect">
              <a:avLst/>
            </a:prstGeom>
          </p:spPr>
        </p:pic>
        <p:sp>
          <p:nvSpPr>
            <p:cNvPr id="63" name="CasellaDiTesto 62">
              <a:extLst>
                <a:ext uri="{FF2B5EF4-FFF2-40B4-BE49-F238E27FC236}">
                  <a16:creationId xmlns:a16="http://schemas.microsoft.com/office/drawing/2014/main" id="{99767BDB-2598-B8F9-82AF-EC802A1A2A48}"/>
                </a:ext>
              </a:extLst>
            </p:cNvPr>
            <p:cNvSpPr txBox="1"/>
            <p:nvPr/>
          </p:nvSpPr>
          <p:spPr>
            <a:xfrm>
              <a:off x="9705725" y="2450414"/>
              <a:ext cx="122840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rPr>
                <a:t>Input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200" dirty="0"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rPr>
                <a:t>multiple spike in</a:t>
              </a:r>
              <a:endParaRPr kumimoji="0" lang="it-IT" sz="12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86" name="Gruppo 285">
            <a:extLst>
              <a:ext uri="{FF2B5EF4-FFF2-40B4-BE49-F238E27FC236}">
                <a16:creationId xmlns:a16="http://schemas.microsoft.com/office/drawing/2014/main" id="{5D4C28B2-D623-0AB8-79E3-55E5A58F3B27}"/>
              </a:ext>
            </a:extLst>
          </p:cNvPr>
          <p:cNvGrpSpPr/>
          <p:nvPr/>
        </p:nvGrpSpPr>
        <p:grpSpPr>
          <a:xfrm>
            <a:off x="4909827" y="4130122"/>
            <a:ext cx="6073844" cy="2029169"/>
            <a:chOff x="4819284" y="4275761"/>
            <a:chExt cx="6073844" cy="2029169"/>
          </a:xfrm>
        </p:grpSpPr>
        <p:grpSp>
          <p:nvGrpSpPr>
            <p:cNvPr id="287" name="Gruppo 286">
              <a:extLst>
                <a:ext uri="{FF2B5EF4-FFF2-40B4-BE49-F238E27FC236}">
                  <a16:creationId xmlns:a16="http://schemas.microsoft.com/office/drawing/2014/main" id="{12082557-2368-8EE4-CD3E-0CA61C50A22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586812" y="4275761"/>
              <a:ext cx="3720704" cy="2029169"/>
              <a:chOff x="19421700" y="28411139"/>
              <a:chExt cx="3981978" cy="2171654"/>
            </a:xfrm>
          </p:grpSpPr>
          <p:pic>
            <p:nvPicPr>
              <p:cNvPr id="293" name="Immagine 292">
                <a:extLst>
                  <a:ext uri="{FF2B5EF4-FFF2-40B4-BE49-F238E27FC236}">
                    <a16:creationId xmlns:a16="http://schemas.microsoft.com/office/drawing/2014/main" id="{971AE74B-8A96-2788-0BBD-A12FD9AF887B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12"/>
              <a:srcRect b="3303"/>
              <a:stretch/>
            </p:blipFill>
            <p:spPr>
              <a:xfrm>
                <a:off x="22605997" y="29347247"/>
                <a:ext cx="527959" cy="844734"/>
              </a:xfrm>
              <a:prstGeom prst="rect">
                <a:avLst/>
              </a:prstGeom>
              <a:ln w="6350">
                <a:solidFill>
                  <a:schemeClr val="tx1"/>
                </a:solidFill>
              </a:ln>
            </p:spPr>
          </p:pic>
          <p:pic>
            <p:nvPicPr>
              <p:cNvPr id="294" name="Immagine 293">
                <a:extLst>
                  <a:ext uri="{FF2B5EF4-FFF2-40B4-BE49-F238E27FC236}">
                    <a16:creationId xmlns:a16="http://schemas.microsoft.com/office/drawing/2014/main" id="{D59E2CAF-46BB-5F4F-121E-2B692A04C598}"/>
                  </a:ext>
                </a:extLst>
              </p:cNvPr>
              <p:cNvPicPr>
                <a:picLocks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0831579" y="29344552"/>
                <a:ext cx="527959" cy="844734"/>
              </a:xfrm>
              <a:prstGeom prst="rect">
                <a:avLst/>
              </a:prstGeom>
              <a:ln w="6350">
                <a:solidFill>
                  <a:schemeClr val="tx1"/>
                </a:solidFill>
              </a:ln>
            </p:spPr>
          </p:pic>
          <p:pic>
            <p:nvPicPr>
              <p:cNvPr id="295" name="Immagine 294">
                <a:extLst>
                  <a:ext uri="{FF2B5EF4-FFF2-40B4-BE49-F238E27FC236}">
                    <a16:creationId xmlns:a16="http://schemas.microsoft.com/office/drawing/2014/main" id="{010C5933-5434-A7FF-66CC-EA25E6CF1756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14"/>
              <a:srcRect b="4480"/>
              <a:stretch/>
            </p:blipFill>
            <p:spPr>
              <a:xfrm>
                <a:off x="22608111" y="28415785"/>
                <a:ext cx="527959" cy="844734"/>
              </a:xfrm>
              <a:prstGeom prst="rect">
                <a:avLst/>
              </a:prstGeom>
              <a:ln w="6350">
                <a:solidFill>
                  <a:schemeClr val="tx1"/>
                </a:solidFill>
              </a:ln>
            </p:spPr>
          </p:pic>
          <p:pic>
            <p:nvPicPr>
              <p:cNvPr id="296" name="Immagine 295">
                <a:extLst>
                  <a:ext uri="{FF2B5EF4-FFF2-40B4-BE49-F238E27FC236}">
                    <a16:creationId xmlns:a16="http://schemas.microsoft.com/office/drawing/2014/main" id="{642F6AA2-C800-D406-D0B8-D8033A8124E5}"/>
                  </a:ext>
                </a:extLst>
              </p:cNvPr>
              <p:cNvPicPr>
                <a:picLocks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0831579" y="28415785"/>
                <a:ext cx="527959" cy="844734"/>
              </a:xfrm>
              <a:prstGeom prst="rect">
                <a:avLst/>
              </a:prstGeom>
              <a:ln w="6350">
                <a:solidFill>
                  <a:schemeClr val="tx1"/>
                </a:solidFill>
              </a:ln>
            </p:spPr>
          </p:pic>
          <p:pic>
            <p:nvPicPr>
              <p:cNvPr id="297" name="Immagine 296">
                <a:extLst>
                  <a:ext uri="{FF2B5EF4-FFF2-40B4-BE49-F238E27FC236}">
                    <a16:creationId xmlns:a16="http://schemas.microsoft.com/office/drawing/2014/main" id="{3B1C4E98-246C-6586-6433-AD9F7DA93198}"/>
                  </a:ext>
                </a:extLst>
              </p:cNvPr>
              <p:cNvPicPr>
                <a:picLocks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0260647" y="28415785"/>
                <a:ext cx="527959" cy="844734"/>
              </a:xfrm>
              <a:prstGeom prst="rect">
                <a:avLst/>
              </a:prstGeom>
              <a:ln w="6350">
                <a:solidFill>
                  <a:schemeClr val="tx1"/>
                </a:solidFill>
              </a:ln>
            </p:spPr>
          </p:pic>
          <p:pic>
            <p:nvPicPr>
              <p:cNvPr id="298" name="Immagine 297">
                <a:extLst>
                  <a:ext uri="{FF2B5EF4-FFF2-40B4-BE49-F238E27FC236}">
                    <a16:creationId xmlns:a16="http://schemas.microsoft.com/office/drawing/2014/main" id="{2F74AC02-4EA3-5A58-BA07-43333340D9AC}"/>
                  </a:ext>
                </a:extLst>
              </p:cNvPr>
              <p:cNvPicPr>
                <a:picLocks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2038273" y="28415785"/>
                <a:ext cx="527959" cy="844734"/>
              </a:xfrm>
              <a:prstGeom prst="rect">
                <a:avLst/>
              </a:prstGeom>
              <a:ln w="6350">
                <a:solidFill>
                  <a:schemeClr val="tx1"/>
                </a:solidFill>
              </a:ln>
            </p:spPr>
          </p:pic>
          <p:pic>
            <p:nvPicPr>
              <p:cNvPr id="299" name="Immagine 298">
                <a:extLst>
                  <a:ext uri="{FF2B5EF4-FFF2-40B4-BE49-F238E27FC236}">
                    <a16:creationId xmlns:a16="http://schemas.microsoft.com/office/drawing/2014/main" id="{73121094-DA44-AA12-C6E1-E81DDEE585C5}"/>
                  </a:ext>
                </a:extLst>
              </p:cNvPr>
              <p:cNvPicPr>
                <a:picLocks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0260647" y="29344552"/>
                <a:ext cx="527959" cy="844734"/>
              </a:xfrm>
              <a:prstGeom prst="rect">
                <a:avLst/>
              </a:prstGeom>
              <a:ln w="6350">
                <a:solidFill>
                  <a:schemeClr val="tx1"/>
                </a:solidFill>
              </a:ln>
            </p:spPr>
          </p:pic>
          <p:pic>
            <p:nvPicPr>
              <p:cNvPr id="300" name="Immagine 299">
                <a:extLst>
                  <a:ext uri="{FF2B5EF4-FFF2-40B4-BE49-F238E27FC236}">
                    <a16:creationId xmlns:a16="http://schemas.microsoft.com/office/drawing/2014/main" id="{1111834D-2F95-503A-E80D-3AAE1E931E58}"/>
                  </a:ext>
                </a:extLst>
              </p:cNvPr>
              <p:cNvPicPr>
                <a:picLocks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2036159" y="29347248"/>
                <a:ext cx="527959" cy="844734"/>
              </a:xfrm>
              <a:prstGeom prst="rect">
                <a:avLst/>
              </a:prstGeom>
              <a:ln w="6350">
                <a:solidFill>
                  <a:schemeClr val="tx1"/>
                </a:solidFill>
              </a:ln>
            </p:spPr>
          </p:pic>
          <p:pic>
            <p:nvPicPr>
              <p:cNvPr id="301" name="Immagine 300">
                <a:extLst>
                  <a:ext uri="{FF2B5EF4-FFF2-40B4-BE49-F238E27FC236}">
                    <a16:creationId xmlns:a16="http://schemas.microsoft.com/office/drawing/2014/main" id="{24E159B4-4599-2C88-8B85-221EE05356FC}"/>
                  </a:ext>
                </a:extLst>
              </p:cNvPr>
              <p:cNvPicPr>
                <a:picLocks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9691904" y="28411139"/>
                <a:ext cx="527959" cy="844734"/>
              </a:xfrm>
              <a:prstGeom prst="rect">
                <a:avLst/>
              </a:prstGeom>
              <a:ln w="6350">
                <a:solidFill>
                  <a:schemeClr val="tx1"/>
                </a:solidFill>
              </a:ln>
            </p:spPr>
          </p:pic>
          <p:pic>
            <p:nvPicPr>
              <p:cNvPr id="302" name="Immagine 301">
                <a:extLst>
                  <a:ext uri="{FF2B5EF4-FFF2-40B4-BE49-F238E27FC236}">
                    <a16:creationId xmlns:a16="http://schemas.microsoft.com/office/drawing/2014/main" id="{96F7FF23-F00E-7321-4835-FAC175AE9C3F}"/>
                  </a:ext>
                </a:extLst>
              </p:cNvPr>
              <p:cNvPicPr>
                <a:picLocks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21468436" y="28415785"/>
                <a:ext cx="527959" cy="844734"/>
              </a:xfrm>
              <a:prstGeom prst="rect">
                <a:avLst/>
              </a:prstGeom>
              <a:ln w="6350">
                <a:solidFill>
                  <a:schemeClr val="tx1"/>
                </a:solidFill>
              </a:ln>
            </p:spPr>
          </p:pic>
          <p:pic>
            <p:nvPicPr>
              <p:cNvPr id="303" name="Immagine 302">
                <a:extLst>
                  <a:ext uri="{FF2B5EF4-FFF2-40B4-BE49-F238E27FC236}">
                    <a16:creationId xmlns:a16="http://schemas.microsoft.com/office/drawing/2014/main" id="{E4866F06-132C-0ECB-1A5F-CCBC9ACBAE4E}"/>
                  </a:ext>
                </a:extLst>
              </p:cNvPr>
              <p:cNvPicPr>
                <a:picLocks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19691904" y="29344552"/>
                <a:ext cx="527959" cy="844734"/>
              </a:xfrm>
              <a:prstGeom prst="rect">
                <a:avLst/>
              </a:prstGeom>
              <a:ln w="6350">
                <a:solidFill>
                  <a:schemeClr val="tx1"/>
                </a:solidFill>
              </a:ln>
            </p:spPr>
          </p:pic>
          <p:pic>
            <p:nvPicPr>
              <p:cNvPr id="304" name="Immagine 303">
                <a:extLst>
                  <a:ext uri="{FF2B5EF4-FFF2-40B4-BE49-F238E27FC236}">
                    <a16:creationId xmlns:a16="http://schemas.microsoft.com/office/drawing/2014/main" id="{32FF990C-89E6-752D-C3DF-2DEDD4D702E9}"/>
                  </a:ext>
                </a:extLst>
              </p:cNvPr>
              <p:cNvPicPr>
                <a:picLocks/>
              </p:cNvPicPr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21466322" y="29347248"/>
                <a:ext cx="527959" cy="844734"/>
              </a:xfrm>
              <a:prstGeom prst="rect">
                <a:avLst/>
              </a:prstGeom>
              <a:ln w="6350">
                <a:solidFill>
                  <a:schemeClr val="tx1"/>
                </a:solidFill>
              </a:ln>
            </p:spPr>
          </p:pic>
          <p:sp>
            <p:nvSpPr>
              <p:cNvPr id="305" name="CasellaDiTesto 304">
                <a:extLst>
                  <a:ext uri="{FF2B5EF4-FFF2-40B4-BE49-F238E27FC236}">
                    <a16:creationId xmlns:a16="http://schemas.microsoft.com/office/drawing/2014/main" id="{D6C8EF4E-2970-0A83-D19F-55749C356396}"/>
                  </a:ext>
                </a:extLst>
              </p:cNvPr>
              <p:cNvSpPr txBox="1"/>
              <p:nvPr/>
            </p:nvSpPr>
            <p:spPr>
              <a:xfrm rot="16200000" flipH="1">
                <a:off x="19131796" y="28716977"/>
                <a:ext cx="843319" cy="2635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miR</a:t>
                </a:r>
                <a:r>
                  <a:rPr kumimoji="0" lang="it-IT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21-5p</a:t>
                </a:r>
              </a:p>
            </p:txBody>
          </p:sp>
          <p:sp>
            <p:nvSpPr>
              <p:cNvPr id="306" name="CasellaDiTesto 305">
                <a:extLst>
                  <a:ext uri="{FF2B5EF4-FFF2-40B4-BE49-F238E27FC236}">
                    <a16:creationId xmlns:a16="http://schemas.microsoft.com/office/drawing/2014/main" id="{18ECD1A5-4DAA-8CE2-1F92-E8E76A81CF7F}"/>
                  </a:ext>
                </a:extLst>
              </p:cNvPr>
              <p:cNvSpPr txBox="1"/>
              <p:nvPr/>
            </p:nvSpPr>
            <p:spPr>
              <a:xfrm rot="16200000" flipH="1">
                <a:off x="19131796" y="29649441"/>
                <a:ext cx="843319" cy="2635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miR</a:t>
                </a:r>
                <a:r>
                  <a:rPr kumimoji="0" lang="it-IT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21-3p</a:t>
                </a:r>
              </a:p>
            </p:txBody>
          </p:sp>
          <p:sp>
            <p:nvSpPr>
              <p:cNvPr id="307" name="CasellaDiTesto 306">
                <a:extLst>
                  <a:ext uri="{FF2B5EF4-FFF2-40B4-BE49-F238E27FC236}">
                    <a16:creationId xmlns:a16="http://schemas.microsoft.com/office/drawing/2014/main" id="{FE77F5CA-5798-3C89-D83F-246560F8BFCA}"/>
                  </a:ext>
                </a:extLst>
              </p:cNvPr>
              <p:cNvSpPr txBox="1"/>
              <p:nvPr/>
            </p:nvSpPr>
            <p:spPr>
              <a:xfrm rot="5400000" flipH="1">
                <a:off x="22850263" y="28716977"/>
                <a:ext cx="843319" cy="2635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miR</a:t>
                </a:r>
                <a:r>
                  <a:rPr kumimoji="0" lang="it-IT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96-5p</a:t>
                </a:r>
              </a:p>
            </p:txBody>
          </p:sp>
          <p:sp>
            <p:nvSpPr>
              <p:cNvPr id="308" name="CasellaDiTesto 307">
                <a:extLst>
                  <a:ext uri="{FF2B5EF4-FFF2-40B4-BE49-F238E27FC236}">
                    <a16:creationId xmlns:a16="http://schemas.microsoft.com/office/drawing/2014/main" id="{A2F7BB4D-61DA-B79E-340E-BD7DE6BC6466}"/>
                  </a:ext>
                </a:extLst>
              </p:cNvPr>
              <p:cNvSpPr txBox="1"/>
              <p:nvPr/>
            </p:nvSpPr>
            <p:spPr>
              <a:xfrm rot="5400000" flipH="1">
                <a:off x="22850263" y="29653512"/>
                <a:ext cx="843319" cy="2635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miR</a:t>
                </a:r>
                <a:r>
                  <a:rPr kumimoji="0" lang="it-IT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429</a:t>
                </a:r>
              </a:p>
            </p:txBody>
          </p:sp>
          <p:pic>
            <p:nvPicPr>
              <p:cNvPr id="309" name="Immagine 308">
                <a:extLst>
                  <a:ext uri="{FF2B5EF4-FFF2-40B4-BE49-F238E27FC236}">
                    <a16:creationId xmlns:a16="http://schemas.microsoft.com/office/drawing/2014/main" id="{84251C52-D3D9-6896-9B08-68F8DDCE7E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20319437" y="30305412"/>
                <a:ext cx="406577" cy="211759"/>
              </a:xfrm>
              <a:prstGeom prst="rect">
                <a:avLst/>
              </a:prstGeom>
            </p:spPr>
          </p:pic>
          <p:pic>
            <p:nvPicPr>
              <p:cNvPr id="310" name="Immagine 309">
                <a:extLst>
                  <a:ext uri="{FF2B5EF4-FFF2-40B4-BE49-F238E27FC236}">
                    <a16:creationId xmlns:a16="http://schemas.microsoft.com/office/drawing/2014/main" id="{7CB657C8-453D-A64F-3122-6C9ED47F93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20908619" y="30297532"/>
                <a:ext cx="370205" cy="227500"/>
              </a:xfrm>
              <a:prstGeom prst="rect">
                <a:avLst/>
              </a:prstGeom>
            </p:spPr>
          </p:pic>
          <p:pic>
            <p:nvPicPr>
              <p:cNvPr id="311" name="Immagine 310">
                <a:extLst>
                  <a:ext uri="{FF2B5EF4-FFF2-40B4-BE49-F238E27FC236}">
                    <a16:creationId xmlns:a16="http://schemas.microsoft.com/office/drawing/2014/main" id="{EA37FE8E-8156-AB9D-C50E-A67E6513DA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6"/>
              <a:srcRect r="71518"/>
              <a:stretch/>
            </p:blipFill>
            <p:spPr>
              <a:xfrm>
                <a:off x="19791207" y="30239767"/>
                <a:ext cx="329352" cy="343021"/>
              </a:xfrm>
              <a:prstGeom prst="rect">
                <a:avLst/>
              </a:prstGeom>
            </p:spPr>
          </p:pic>
          <p:pic>
            <p:nvPicPr>
              <p:cNvPr id="312" name="Immagine 311">
                <a:extLst>
                  <a:ext uri="{FF2B5EF4-FFF2-40B4-BE49-F238E27FC236}">
                    <a16:creationId xmlns:a16="http://schemas.microsoft.com/office/drawing/2014/main" id="{499AFDBF-E1D0-9541-4760-6DB1E8FA5F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22091191" y="30305376"/>
                <a:ext cx="406577" cy="211759"/>
              </a:xfrm>
              <a:prstGeom prst="rect">
                <a:avLst/>
              </a:prstGeom>
            </p:spPr>
          </p:pic>
          <p:pic>
            <p:nvPicPr>
              <p:cNvPr id="313" name="Immagine 312">
                <a:extLst>
                  <a:ext uri="{FF2B5EF4-FFF2-40B4-BE49-F238E27FC236}">
                    <a16:creationId xmlns:a16="http://schemas.microsoft.com/office/drawing/2014/main" id="{05761A54-9D51-EDB1-C9EC-318C996BBB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22680373" y="30297505"/>
                <a:ext cx="370205" cy="227500"/>
              </a:xfrm>
              <a:prstGeom prst="rect">
                <a:avLst/>
              </a:prstGeom>
            </p:spPr>
          </p:pic>
          <p:pic>
            <p:nvPicPr>
              <p:cNvPr id="314" name="Immagine 313">
                <a:extLst>
                  <a:ext uri="{FF2B5EF4-FFF2-40B4-BE49-F238E27FC236}">
                    <a16:creationId xmlns:a16="http://schemas.microsoft.com/office/drawing/2014/main" id="{C2742743-C84B-338E-D19E-0E52B1EC10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6"/>
              <a:srcRect r="71518"/>
              <a:stretch/>
            </p:blipFill>
            <p:spPr>
              <a:xfrm>
                <a:off x="21562961" y="30239772"/>
                <a:ext cx="329352" cy="343021"/>
              </a:xfrm>
              <a:prstGeom prst="rect">
                <a:avLst/>
              </a:prstGeom>
            </p:spPr>
          </p:pic>
        </p:grpSp>
        <p:grpSp>
          <p:nvGrpSpPr>
            <p:cNvPr id="288" name="Gruppo 287">
              <a:extLst>
                <a:ext uri="{FF2B5EF4-FFF2-40B4-BE49-F238E27FC236}">
                  <a16:creationId xmlns:a16="http://schemas.microsoft.com/office/drawing/2014/main" id="{B38CDB5B-92E2-DEED-C767-540DFCA22A1C}"/>
                </a:ext>
              </a:extLst>
            </p:cNvPr>
            <p:cNvGrpSpPr/>
            <p:nvPr/>
          </p:nvGrpSpPr>
          <p:grpSpPr>
            <a:xfrm>
              <a:off x="4819284" y="4761188"/>
              <a:ext cx="616498" cy="808978"/>
              <a:chOff x="5682103" y="4628725"/>
              <a:chExt cx="616498" cy="808978"/>
            </a:xfrm>
          </p:grpSpPr>
          <p:pic>
            <p:nvPicPr>
              <p:cNvPr id="291" name="Immagine 290">
                <a:extLst>
                  <a:ext uri="{FF2B5EF4-FFF2-40B4-BE49-F238E27FC236}">
                    <a16:creationId xmlns:a16="http://schemas.microsoft.com/office/drawing/2014/main" id="{906C86B7-C2A8-63C0-6066-C3E76D5736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5977913" y="4628725"/>
                <a:ext cx="320688" cy="745601"/>
              </a:xfrm>
              <a:prstGeom prst="rect">
                <a:avLst/>
              </a:prstGeom>
            </p:spPr>
          </p:pic>
          <p:sp>
            <p:nvSpPr>
              <p:cNvPr id="292" name="CasellaDiTesto 291">
                <a:extLst>
                  <a:ext uri="{FF2B5EF4-FFF2-40B4-BE49-F238E27FC236}">
                    <a16:creationId xmlns:a16="http://schemas.microsoft.com/office/drawing/2014/main" id="{9B834441-93E3-1267-6471-453A25D5A7A1}"/>
                  </a:ext>
                </a:extLst>
              </p:cNvPr>
              <p:cNvSpPr txBox="1"/>
              <p:nvPr/>
            </p:nvSpPr>
            <p:spPr>
              <a:xfrm rot="16200000">
                <a:off x="5426609" y="4905209"/>
                <a:ext cx="78798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200" i="1" dirty="0" err="1"/>
                  <a:t>miRquad</a:t>
                </a:r>
                <a:endParaRPr lang="it-IT" sz="1200" i="1" dirty="0"/>
              </a:p>
            </p:txBody>
          </p:sp>
        </p:grpSp>
        <p:pic>
          <p:nvPicPr>
            <p:cNvPr id="289" name="Immagine 288">
              <a:extLst>
                <a:ext uri="{FF2B5EF4-FFF2-40B4-BE49-F238E27FC236}">
                  <a16:creationId xmlns:a16="http://schemas.microsoft.com/office/drawing/2014/main" id="{3C6943C7-67DF-ABBF-C3CA-75816484E9E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420883" y="4552223"/>
              <a:ext cx="355499" cy="829899"/>
            </a:xfrm>
            <a:prstGeom prst="rect">
              <a:avLst/>
            </a:prstGeom>
          </p:spPr>
        </p:pic>
        <p:sp>
          <p:nvSpPr>
            <p:cNvPr id="290" name="CasellaDiTesto 289">
              <a:extLst>
                <a:ext uri="{FF2B5EF4-FFF2-40B4-BE49-F238E27FC236}">
                  <a16:creationId xmlns:a16="http://schemas.microsoft.com/office/drawing/2014/main" id="{831A5702-A14E-BEF4-41EE-D37DA9E0F7EE}"/>
                </a:ext>
              </a:extLst>
            </p:cNvPr>
            <p:cNvSpPr txBox="1"/>
            <p:nvPr/>
          </p:nvSpPr>
          <p:spPr>
            <a:xfrm>
              <a:off x="9664727" y="4838801"/>
              <a:ext cx="122840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rPr>
                <a:t>Input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200" dirty="0"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rPr>
                <a:t>multiple spike in</a:t>
              </a:r>
              <a:endParaRPr kumimoji="0" lang="it-IT" sz="12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15" name="CasellaDiTesto 314">
            <a:extLst>
              <a:ext uri="{FF2B5EF4-FFF2-40B4-BE49-F238E27FC236}">
                <a16:creationId xmlns:a16="http://schemas.microsoft.com/office/drawing/2014/main" id="{FE0AAABF-D579-75A7-54B8-6D31929B4D15}"/>
              </a:ext>
            </a:extLst>
          </p:cNvPr>
          <p:cNvSpPr txBox="1"/>
          <p:nvPr/>
        </p:nvSpPr>
        <p:spPr>
          <a:xfrm>
            <a:off x="5004517" y="3996315"/>
            <a:ext cx="5958123" cy="1500667"/>
          </a:xfrm>
          <a:prstGeom prst="rect">
            <a:avLst/>
          </a:prstGeom>
          <a:noFill/>
          <a:ln w="28575">
            <a:noFill/>
          </a:ln>
        </p:spPr>
        <p:txBody>
          <a:bodyPr wrap="square" anchor="ctr">
            <a:spAutoFit/>
          </a:bodyPr>
          <a:lstStyle/>
          <a:p>
            <a:pPr marL="432000" marR="0" lvl="0" indent="-285750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B1513"/>
              </a:buClr>
              <a:buSzPct val="80000"/>
              <a:buFont typeface="Wingdings" panose="05000000000000000000" pitchFamily="2" charset="2"/>
              <a:buChar char="v"/>
              <a:tabLst/>
              <a:defRPr/>
            </a:pPr>
            <a:r>
              <a:rPr kumimoji="0" lang="en-GB" sz="1600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minimal variations</a:t>
            </a:r>
            <a:r>
              <a:rPr kumimoji="0" lang="en-GB" sz="1600" i="1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GB" sz="16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among Centers, particularly on dPCR data</a:t>
            </a:r>
          </a:p>
          <a:p>
            <a:pPr marL="432000" marR="0" lvl="0" indent="-285750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B1513"/>
              </a:buClr>
              <a:buSzPct val="80000"/>
              <a:buFont typeface="Wingdings" panose="05000000000000000000" pitchFamily="2" charset="2"/>
              <a:buChar char="v"/>
              <a:tabLst/>
              <a:defRPr/>
            </a:pPr>
            <a:r>
              <a:rPr lang="it-IT" sz="1600" i="1" u="sng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wide </a:t>
            </a:r>
            <a:r>
              <a:rPr lang="it-IT" sz="1600" i="1" u="sng" dirty="0" err="1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applicability</a:t>
            </a:r>
            <a:r>
              <a:rPr lang="it-IT" sz="1600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 err="1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across</a:t>
            </a:r>
            <a:r>
              <a:rPr lang="it-IT" sz="1600" i="1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multiple </a:t>
            </a:r>
            <a:r>
              <a:rPr lang="it-IT" sz="1600" i="1" dirty="0" err="1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platforms</a:t>
            </a:r>
            <a:r>
              <a:rPr lang="it-IT" sz="1600" i="1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sz="1600" i="1" dirty="0" err="1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qPCRs</a:t>
            </a:r>
            <a:r>
              <a:rPr lang="it-IT" sz="1600" i="1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it-IT" sz="1600" i="1" dirty="0" err="1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dPCRs</a:t>
            </a:r>
            <a:r>
              <a:rPr lang="it-IT" sz="1600" i="1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32000" marR="0" lvl="0" indent="-285750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B1513"/>
              </a:buClr>
              <a:buSzPct val="80000"/>
              <a:buFont typeface="Wingdings" panose="05000000000000000000" pitchFamily="2" charset="2"/>
              <a:buChar char="v"/>
              <a:tabLst/>
              <a:defRPr/>
            </a:pPr>
            <a:r>
              <a:rPr lang="it-IT" sz="1600" i="1" u="sng" dirty="0" err="1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almost</a:t>
            </a:r>
            <a:r>
              <a:rPr lang="it-IT" sz="1600" i="1" u="sng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complete </a:t>
            </a:r>
            <a:r>
              <a:rPr lang="it-IT" sz="1600" i="1" u="sng" dirty="0" err="1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overlap</a:t>
            </a:r>
            <a:r>
              <a:rPr lang="it-IT" sz="1600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i="1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it-IT" sz="1600" i="1" dirty="0" err="1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Taqman</a:t>
            </a:r>
            <a:r>
              <a:rPr lang="it-IT" sz="1600" i="1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commercial </a:t>
            </a:r>
            <a:r>
              <a:rPr lang="it-IT" sz="1600" i="1" dirty="0" err="1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singleplexes</a:t>
            </a:r>
            <a:endParaRPr kumimoji="0" lang="it-IT" sz="16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21" name="Gruppo 320">
            <a:extLst>
              <a:ext uri="{FF2B5EF4-FFF2-40B4-BE49-F238E27FC236}">
                <a16:creationId xmlns:a16="http://schemas.microsoft.com/office/drawing/2014/main" id="{41CC020C-51E1-94EF-096A-A090AEB38249}"/>
              </a:ext>
            </a:extLst>
          </p:cNvPr>
          <p:cNvGrpSpPr/>
          <p:nvPr/>
        </p:nvGrpSpPr>
        <p:grpSpPr>
          <a:xfrm>
            <a:off x="959385" y="1507474"/>
            <a:ext cx="3300181" cy="4064434"/>
            <a:chOff x="959385" y="1507474"/>
            <a:chExt cx="3300181" cy="4064434"/>
          </a:xfrm>
        </p:grpSpPr>
        <p:grpSp>
          <p:nvGrpSpPr>
            <p:cNvPr id="9" name="Gruppo 8">
              <a:extLst>
                <a:ext uri="{FF2B5EF4-FFF2-40B4-BE49-F238E27FC236}">
                  <a16:creationId xmlns:a16="http://schemas.microsoft.com/office/drawing/2014/main" id="{21A87317-B7DE-DA1B-8897-71F7AD72C0BA}"/>
                </a:ext>
              </a:extLst>
            </p:cNvPr>
            <p:cNvGrpSpPr/>
            <p:nvPr/>
          </p:nvGrpSpPr>
          <p:grpSpPr>
            <a:xfrm>
              <a:off x="959385" y="1851402"/>
              <a:ext cx="3119901" cy="3720506"/>
              <a:chOff x="505861" y="1827176"/>
              <a:chExt cx="3367610" cy="4015897"/>
            </a:xfrm>
          </p:grpSpPr>
          <p:grpSp>
            <p:nvGrpSpPr>
              <p:cNvPr id="32" name="Gruppo 31">
                <a:extLst>
                  <a:ext uri="{FF2B5EF4-FFF2-40B4-BE49-F238E27FC236}">
                    <a16:creationId xmlns:a16="http://schemas.microsoft.com/office/drawing/2014/main" id="{12F2A3BA-310C-4274-22CC-ECE3A8DFD93A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505861" y="1827176"/>
                <a:ext cx="3367610" cy="4015897"/>
                <a:chOff x="6126443" y="1205926"/>
                <a:chExt cx="4209512" cy="5019871"/>
              </a:xfrm>
            </p:grpSpPr>
            <p:grpSp>
              <p:nvGrpSpPr>
                <p:cNvPr id="35" name="Gruppo 34">
                  <a:extLst>
                    <a:ext uri="{FF2B5EF4-FFF2-40B4-BE49-F238E27FC236}">
                      <a16:creationId xmlns:a16="http://schemas.microsoft.com/office/drawing/2014/main" id="{92B8A35D-CCEF-1106-6611-C759D79D0128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6126443" y="1205926"/>
                  <a:ext cx="4209512" cy="5019871"/>
                  <a:chOff x="635691" y="1210659"/>
                  <a:chExt cx="4315522" cy="5146288"/>
                </a:xfrm>
              </p:grpSpPr>
              <p:pic>
                <p:nvPicPr>
                  <p:cNvPr id="52" name="Picture 4" descr="Semplice mappa stilizzata dell'icona dell'italia. mappa di schizzo blu  dell'illustrazione vettoriale dell'italia | Vettore Premium">
                    <a:extLst>
                      <a:ext uri="{FF2B5EF4-FFF2-40B4-BE49-F238E27FC236}">
                        <a16:creationId xmlns:a16="http://schemas.microsoft.com/office/drawing/2014/main" id="{E3556DA1-4046-E0A7-AE35-E6D4FB23A3D3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8732" r="7410"/>
                  <a:stretch/>
                </p:blipFill>
                <p:spPr bwMode="auto">
                  <a:xfrm>
                    <a:off x="635691" y="1210659"/>
                    <a:ext cx="4315522" cy="514628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sp>
                <p:nvSpPr>
                  <p:cNvPr id="54" name="Ovale 53">
                    <a:extLst>
                      <a:ext uri="{FF2B5EF4-FFF2-40B4-BE49-F238E27FC236}">
                        <a16:creationId xmlns:a16="http://schemas.microsoft.com/office/drawing/2014/main" id="{F81BEA04-2BD1-5744-4206-186B2C3C59A0}"/>
                      </a:ext>
                    </a:extLst>
                  </p:cNvPr>
                  <p:cNvSpPr/>
                  <p:nvPr/>
                </p:nvSpPr>
                <p:spPr>
                  <a:xfrm>
                    <a:off x="2965410" y="4041778"/>
                    <a:ext cx="258647" cy="254472"/>
                  </a:xfrm>
                  <a:prstGeom prst="ellipse">
                    <a:avLst/>
                  </a:prstGeom>
                  <a:solidFill>
                    <a:srgbClr val="ED7D31">
                      <a:lumMod val="40000"/>
                      <a:lumOff val="60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20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5" name="Ovale 54">
                    <a:extLst>
                      <a:ext uri="{FF2B5EF4-FFF2-40B4-BE49-F238E27FC236}">
                        <a16:creationId xmlns:a16="http://schemas.microsoft.com/office/drawing/2014/main" id="{E68DDC48-455F-D586-221D-2AF19C628691}"/>
                      </a:ext>
                    </a:extLst>
                  </p:cNvPr>
                  <p:cNvSpPr/>
                  <p:nvPr/>
                </p:nvSpPr>
                <p:spPr>
                  <a:xfrm>
                    <a:off x="2464366" y="1617136"/>
                    <a:ext cx="258647" cy="254472"/>
                  </a:xfrm>
                  <a:prstGeom prst="ellipse">
                    <a:avLst/>
                  </a:prstGeom>
                  <a:solidFill>
                    <a:srgbClr val="FFC000">
                      <a:lumMod val="60000"/>
                      <a:lumOff val="40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20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6" name="Ovale 55">
                    <a:extLst>
                      <a:ext uri="{FF2B5EF4-FFF2-40B4-BE49-F238E27FC236}">
                        <a16:creationId xmlns:a16="http://schemas.microsoft.com/office/drawing/2014/main" id="{E409CDFE-0727-D5E5-43A2-9F884881FFD9}"/>
                      </a:ext>
                    </a:extLst>
                  </p:cNvPr>
                  <p:cNvSpPr/>
                  <p:nvPr/>
                </p:nvSpPr>
                <p:spPr>
                  <a:xfrm>
                    <a:off x="4050957" y="4127923"/>
                    <a:ext cx="258647" cy="254472"/>
                  </a:xfrm>
                  <a:prstGeom prst="ellipse">
                    <a:avLst/>
                  </a:prstGeom>
                  <a:solidFill>
                    <a:srgbClr val="FFC000">
                      <a:lumMod val="20000"/>
                      <a:lumOff val="80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20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7" name="Ovale 56">
                    <a:extLst>
                      <a:ext uri="{FF2B5EF4-FFF2-40B4-BE49-F238E27FC236}">
                        <a16:creationId xmlns:a16="http://schemas.microsoft.com/office/drawing/2014/main" id="{7CA5D43B-9D5D-4D4B-4EFE-259B73817809}"/>
                      </a:ext>
                    </a:extLst>
                  </p:cNvPr>
                  <p:cNvSpPr/>
                  <p:nvPr/>
                </p:nvSpPr>
                <p:spPr>
                  <a:xfrm>
                    <a:off x="1489699" y="2036912"/>
                    <a:ext cx="258647" cy="254472"/>
                  </a:xfrm>
                  <a:prstGeom prst="ellipse">
                    <a:avLst/>
                  </a:prstGeom>
                  <a:solidFill>
                    <a:srgbClr val="ED7D31">
                      <a:lumMod val="20000"/>
                      <a:lumOff val="80000"/>
                    </a:srgb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20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8" name="Ovale 57">
                    <a:extLst>
                      <a:ext uri="{FF2B5EF4-FFF2-40B4-BE49-F238E27FC236}">
                        <a16:creationId xmlns:a16="http://schemas.microsoft.com/office/drawing/2014/main" id="{1F60C09A-15FA-B27E-5F1C-E6A5DB029996}"/>
                      </a:ext>
                    </a:extLst>
                  </p:cNvPr>
                  <p:cNvSpPr/>
                  <p:nvPr/>
                </p:nvSpPr>
                <p:spPr>
                  <a:xfrm>
                    <a:off x="2645010" y="3748703"/>
                    <a:ext cx="258647" cy="254472"/>
                  </a:xfrm>
                  <a:prstGeom prst="ellipse">
                    <a:avLst/>
                  </a:prstGeom>
                  <a:solidFill>
                    <a:sysClr val="windowText" lastClr="000000">
                      <a:lumMod val="65000"/>
                      <a:lumOff val="35000"/>
                    </a:sys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20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9" name="Ovale 58">
                    <a:extLst>
                      <a:ext uri="{FF2B5EF4-FFF2-40B4-BE49-F238E27FC236}">
                        <a16:creationId xmlns:a16="http://schemas.microsoft.com/office/drawing/2014/main" id="{368FB551-EEBC-56A3-9722-66B823F39FB2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1667280" y="2132152"/>
                    <a:ext cx="258647" cy="254472"/>
                  </a:xfrm>
                  <a:prstGeom prst="ellipse">
                    <a:avLst/>
                  </a:prstGeom>
                  <a:solidFill>
                    <a:srgbClr val="F06363"/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20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37" name="Gruppo 36">
                  <a:extLst>
                    <a:ext uri="{FF2B5EF4-FFF2-40B4-BE49-F238E27FC236}">
                      <a16:creationId xmlns:a16="http://schemas.microsoft.com/office/drawing/2014/main" id="{09ED9F67-48C8-D070-2125-FCFF7C64CC95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360000" flipH="1">
                  <a:off x="8231556" y="3464977"/>
                  <a:ext cx="214503" cy="351394"/>
                  <a:chOff x="5437910" y="3066123"/>
                  <a:chExt cx="374449" cy="613414"/>
                </a:xfrm>
              </p:grpSpPr>
              <p:sp>
                <p:nvSpPr>
                  <p:cNvPr id="48" name="Onda 47">
                    <a:extLst>
                      <a:ext uri="{FF2B5EF4-FFF2-40B4-BE49-F238E27FC236}">
                        <a16:creationId xmlns:a16="http://schemas.microsoft.com/office/drawing/2014/main" id="{BD98FEB3-7338-667A-B400-1A7B2D296BD0}"/>
                      </a:ext>
                    </a:extLst>
                  </p:cNvPr>
                  <p:cNvSpPr/>
                  <p:nvPr/>
                </p:nvSpPr>
                <p:spPr>
                  <a:xfrm>
                    <a:off x="5437910" y="3066123"/>
                    <a:ext cx="374449" cy="311400"/>
                  </a:xfrm>
                  <a:prstGeom prst="wave">
                    <a:avLst>
                      <a:gd name="adj1" fmla="val 5159"/>
                      <a:gd name="adj2" fmla="val 0"/>
                    </a:avLst>
                  </a:prstGeom>
                  <a:gradFill flip="none" rotWithShape="1">
                    <a:gsLst>
                      <a:gs pos="50000">
                        <a:srgbClr val="FFC000"/>
                      </a:gs>
                      <a:gs pos="50000">
                        <a:srgbClr val="00B050"/>
                      </a:gs>
                    </a:gsLst>
                    <a:lin ang="2700000" scaled="1"/>
                    <a:tileRect/>
                  </a:gradFill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20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cxnSp>
                <p:nvCxnSpPr>
                  <p:cNvPr id="49" name="Connettore diritto 48">
                    <a:extLst>
                      <a:ext uri="{FF2B5EF4-FFF2-40B4-BE49-F238E27FC236}">
                        <a16:creationId xmlns:a16="http://schemas.microsoft.com/office/drawing/2014/main" id="{65310192-A3C1-0CE1-6005-1C22350E12E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812346" y="3094060"/>
                    <a:ext cx="0" cy="585477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</p:cxnSp>
            </p:grpSp>
            <p:grpSp>
              <p:nvGrpSpPr>
                <p:cNvPr id="38" name="Gruppo 37">
                  <a:extLst>
                    <a:ext uri="{FF2B5EF4-FFF2-40B4-BE49-F238E27FC236}">
                      <a16:creationId xmlns:a16="http://schemas.microsoft.com/office/drawing/2014/main" id="{9CD310C7-FF83-9D89-B4F2-DA0725BE3E00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360000" flipH="1">
                  <a:off x="8538090" y="3769863"/>
                  <a:ext cx="214504" cy="351391"/>
                  <a:chOff x="5464204" y="3145155"/>
                  <a:chExt cx="374450" cy="613410"/>
                </a:xfrm>
              </p:grpSpPr>
              <p:sp>
                <p:nvSpPr>
                  <p:cNvPr id="46" name="Onda 45">
                    <a:extLst>
                      <a:ext uri="{FF2B5EF4-FFF2-40B4-BE49-F238E27FC236}">
                        <a16:creationId xmlns:a16="http://schemas.microsoft.com/office/drawing/2014/main" id="{A4D47DE4-78D6-8ACA-F9A8-6B12E8BCAF29}"/>
                      </a:ext>
                    </a:extLst>
                  </p:cNvPr>
                  <p:cNvSpPr/>
                  <p:nvPr/>
                </p:nvSpPr>
                <p:spPr>
                  <a:xfrm>
                    <a:off x="5464204" y="3145155"/>
                    <a:ext cx="374449" cy="311400"/>
                  </a:xfrm>
                  <a:prstGeom prst="wave">
                    <a:avLst>
                      <a:gd name="adj1" fmla="val 5159"/>
                      <a:gd name="adj2" fmla="val 0"/>
                    </a:avLst>
                  </a:prstGeom>
                  <a:gradFill flip="none" rotWithShape="1">
                    <a:gsLst>
                      <a:gs pos="50000">
                        <a:srgbClr val="FFC000"/>
                      </a:gs>
                      <a:gs pos="50000">
                        <a:srgbClr val="00B050"/>
                      </a:gs>
                    </a:gsLst>
                    <a:lin ang="2700000" scaled="1"/>
                    <a:tileRect/>
                  </a:gradFill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20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cxnSp>
                <p:nvCxnSpPr>
                  <p:cNvPr id="47" name="Connettore diritto 46">
                    <a:extLst>
                      <a:ext uri="{FF2B5EF4-FFF2-40B4-BE49-F238E27FC236}">
                        <a16:creationId xmlns:a16="http://schemas.microsoft.com/office/drawing/2014/main" id="{E0C4877E-857E-347B-6DEF-F7596965725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838654" y="3173087"/>
                    <a:ext cx="0" cy="585478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</p:cxnSp>
            </p:grpSp>
            <p:grpSp>
              <p:nvGrpSpPr>
                <p:cNvPr id="40" name="Gruppo 39">
                  <a:extLst>
                    <a:ext uri="{FF2B5EF4-FFF2-40B4-BE49-F238E27FC236}">
                      <a16:creationId xmlns:a16="http://schemas.microsoft.com/office/drawing/2014/main" id="{CC19AE9F-647D-B88B-973E-82168BE2DA4E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360000" flipH="1">
                  <a:off x="8054122" y="1389085"/>
                  <a:ext cx="214504" cy="351391"/>
                  <a:chOff x="5464204" y="3145155"/>
                  <a:chExt cx="374450" cy="613410"/>
                </a:xfrm>
              </p:grpSpPr>
              <p:sp>
                <p:nvSpPr>
                  <p:cNvPr id="44" name="Onda 43">
                    <a:extLst>
                      <a:ext uri="{FF2B5EF4-FFF2-40B4-BE49-F238E27FC236}">
                        <a16:creationId xmlns:a16="http://schemas.microsoft.com/office/drawing/2014/main" id="{7DB022D8-3EAD-2FBD-BE4A-8737FD3860AA}"/>
                      </a:ext>
                    </a:extLst>
                  </p:cNvPr>
                  <p:cNvSpPr/>
                  <p:nvPr/>
                </p:nvSpPr>
                <p:spPr>
                  <a:xfrm>
                    <a:off x="5464204" y="3145155"/>
                    <a:ext cx="374449" cy="311400"/>
                  </a:xfrm>
                  <a:prstGeom prst="wave">
                    <a:avLst>
                      <a:gd name="adj1" fmla="val 5159"/>
                      <a:gd name="adj2" fmla="val 0"/>
                    </a:avLst>
                  </a:prstGeom>
                  <a:gradFill flip="none" rotWithShape="1">
                    <a:gsLst>
                      <a:gs pos="50000">
                        <a:srgbClr val="FFC000"/>
                      </a:gs>
                      <a:gs pos="50000">
                        <a:srgbClr val="00B050"/>
                      </a:gs>
                    </a:gsLst>
                    <a:lin ang="2700000" scaled="1"/>
                    <a:tileRect/>
                  </a:gradFill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20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cxnSp>
                <p:nvCxnSpPr>
                  <p:cNvPr id="45" name="Connettore diritto 44">
                    <a:extLst>
                      <a:ext uri="{FF2B5EF4-FFF2-40B4-BE49-F238E27FC236}">
                        <a16:creationId xmlns:a16="http://schemas.microsoft.com/office/drawing/2014/main" id="{18F0EF69-BB5E-03E1-EFBC-3E2F80290C3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838654" y="3173087"/>
                    <a:ext cx="0" cy="585478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</p:cxnSp>
            </p:grpSp>
            <p:grpSp>
              <p:nvGrpSpPr>
                <p:cNvPr id="41" name="Gruppo 40">
                  <a:extLst>
                    <a:ext uri="{FF2B5EF4-FFF2-40B4-BE49-F238E27FC236}">
                      <a16:creationId xmlns:a16="http://schemas.microsoft.com/office/drawing/2014/main" id="{20959430-EC70-0BFB-7C1F-5FC91655DADB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360000" flipH="1">
                  <a:off x="9600772" y="3856078"/>
                  <a:ext cx="214504" cy="351391"/>
                  <a:chOff x="5464204" y="3145155"/>
                  <a:chExt cx="374450" cy="613410"/>
                </a:xfrm>
              </p:grpSpPr>
              <p:sp>
                <p:nvSpPr>
                  <p:cNvPr id="42" name="Onda 41">
                    <a:extLst>
                      <a:ext uri="{FF2B5EF4-FFF2-40B4-BE49-F238E27FC236}">
                        <a16:creationId xmlns:a16="http://schemas.microsoft.com/office/drawing/2014/main" id="{7BDF3B99-71B4-556D-B510-7E0C004CC9A6}"/>
                      </a:ext>
                    </a:extLst>
                  </p:cNvPr>
                  <p:cNvSpPr/>
                  <p:nvPr/>
                </p:nvSpPr>
                <p:spPr>
                  <a:xfrm>
                    <a:off x="5464204" y="3145155"/>
                    <a:ext cx="374449" cy="311400"/>
                  </a:xfrm>
                  <a:prstGeom prst="wave">
                    <a:avLst>
                      <a:gd name="adj1" fmla="val 5159"/>
                      <a:gd name="adj2" fmla="val 0"/>
                    </a:avLst>
                  </a:prstGeom>
                  <a:solidFill>
                    <a:srgbClr val="00B050"/>
                  </a:solidFill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20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cxnSp>
                <p:nvCxnSpPr>
                  <p:cNvPr id="43" name="Connettore diritto 42">
                    <a:extLst>
                      <a:ext uri="{FF2B5EF4-FFF2-40B4-BE49-F238E27FC236}">
                        <a16:creationId xmlns:a16="http://schemas.microsoft.com/office/drawing/2014/main" id="{B4BC7A43-1A0B-5666-E885-79A3DDD36D6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838654" y="3173087"/>
                    <a:ext cx="0" cy="585478"/>
                  </a:xfrm>
                  <a:prstGeom prst="line">
                    <a:avLst/>
                  </a:prstGeom>
                  <a:noFill/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</p:cxnSp>
            </p:grpSp>
          </p:grpSp>
          <p:sp>
            <p:nvSpPr>
              <p:cNvPr id="33" name="Onda 32">
                <a:extLst>
                  <a:ext uri="{FF2B5EF4-FFF2-40B4-BE49-F238E27FC236}">
                    <a16:creationId xmlns:a16="http://schemas.microsoft.com/office/drawing/2014/main" id="{1173DAFE-89B6-872E-050B-4F62647A58D1}"/>
                  </a:ext>
                </a:extLst>
              </p:cNvPr>
              <p:cNvSpPr/>
              <p:nvPr/>
            </p:nvSpPr>
            <p:spPr>
              <a:xfrm rot="360000" flipH="1">
                <a:off x="1283678" y="2301062"/>
                <a:ext cx="171603" cy="142708"/>
              </a:xfrm>
              <a:prstGeom prst="wave">
                <a:avLst>
                  <a:gd name="adj1" fmla="val 5159"/>
                  <a:gd name="adj2" fmla="val 0"/>
                </a:avLst>
              </a:prstGeom>
              <a:solidFill>
                <a:srgbClr val="FFC000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34" name="Connettore diritto 33">
                <a:extLst>
                  <a:ext uri="{FF2B5EF4-FFF2-40B4-BE49-F238E27FC236}">
                    <a16:creationId xmlns:a16="http://schemas.microsoft.com/office/drawing/2014/main" id="{FAF42F9A-62C9-15DE-D698-0D620E5D0548}"/>
                  </a:ext>
                </a:extLst>
              </p:cNvPr>
              <p:cNvCxnSpPr>
                <a:cxnSpLocks/>
              </p:cNvCxnSpPr>
              <p:nvPr/>
            </p:nvCxnSpPr>
            <p:spPr>
              <a:xfrm rot="360000" flipH="1">
                <a:off x="1276245" y="2309560"/>
                <a:ext cx="0" cy="268312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sp>
          <p:nvSpPr>
            <p:cNvPr id="10" name="Onda 9">
              <a:extLst>
                <a:ext uri="{FF2B5EF4-FFF2-40B4-BE49-F238E27FC236}">
                  <a16:creationId xmlns:a16="http://schemas.microsoft.com/office/drawing/2014/main" id="{5C587EB4-B61B-9E49-4573-C5B1522F74FA}"/>
                </a:ext>
              </a:extLst>
            </p:cNvPr>
            <p:cNvSpPr/>
            <p:nvPr/>
          </p:nvSpPr>
          <p:spPr>
            <a:xfrm rot="360000" flipH="1">
              <a:off x="1374513" y="5096325"/>
              <a:ext cx="158981" cy="132211"/>
            </a:xfrm>
            <a:prstGeom prst="wave">
              <a:avLst>
                <a:gd name="adj1" fmla="val 5159"/>
                <a:gd name="adj2" fmla="val 0"/>
              </a:avLst>
            </a:prstGeom>
            <a:solidFill>
              <a:srgbClr val="FFC0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D57C6782-0701-8431-7EF0-83E3C4BA6E8D}"/>
                </a:ext>
              </a:extLst>
            </p:cNvPr>
            <p:cNvSpPr txBox="1"/>
            <p:nvPr/>
          </p:nvSpPr>
          <p:spPr>
            <a:xfrm>
              <a:off x="1527209" y="5043973"/>
              <a:ext cx="538560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rPr>
                <a:t>qPCR</a:t>
              </a:r>
              <a:endParaRPr kumimoji="0" lang="it-IT" sz="105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Onda 11">
              <a:extLst>
                <a:ext uri="{FF2B5EF4-FFF2-40B4-BE49-F238E27FC236}">
                  <a16:creationId xmlns:a16="http://schemas.microsoft.com/office/drawing/2014/main" id="{0925E4BE-78CC-4C7B-B8EA-83B99E163804}"/>
                </a:ext>
              </a:extLst>
            </p:cNvPr>
            <p:cNvSpPr/>
            <p:nvPr/>
          </p:nvSpPr>
          <p:spPr>
            <a:xfrm rot="360000" flipH="1">
              <a:off x="1374513" y="5341174"/>
              <a:ext cx="158981" cy="132211"/>
            </a:xfrm>
            <a:prstGeom prst="wave">
              <a:avLst>
                <a:gd name="adj1" fmla="val 5159"/>
                <a:gd name="adj2" fmla="val 0"/>
              </a:avLst>
            </a:prstGeom>
            <a:solidFill>
              <a:srgbClr val="00B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A4817D35-B20E-961D-A126-DCDA827D43D8}"/>
                </a:ext>
              </a:extLst>
            </p:cNvPr>
            <p:cNvSpPr txBox="1"/>
            <p:nvPr/>
          </p:nvSpPr>
          <p:spPr>
            <a:xfrm>
              <a:off x="1527209" y="5293225"/>
              <a:ext cx="538560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rPr>
                <a:t>dPCR</a:t>
              </a:r>
              <a:endParaRPr kumimoji="0" lang="it-IT" sz="105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Onda 14">
              <a:extLst>
                <a:ext uri="{FF2B5EF4-FFF2-40B4-BE49-F238E27FC236}">
                  <a16:creationId xmlns:a16="http://schemas.microsoft.com/office/drawing/2014/main" id="{D037A20C-B1EC-0EBB-926A-AE4B5970DEE9}"/>
                </a:ext>
              </a:extLst>
            </p:cNvPr>
            <p:cNvSpPr/>
            <p:nvPr/>
          </p:nvSpPr>
          <p:spPr>
            <a:xfrm rot="360000" flipH="1">
              <a:off x="1815405" y="2372981"/>
              <a:ext cx="158981" cy="132211"/>
            </a:xfrm>
            <a:prstGeom prst="wave">
              <a:avLst>
                <a:gd name="adj1" fmla="val 5159"/>
                <a:gd name="adj2" fmla="val 0"/>
              </a:avLst>
            </a:prstGeom>
            <a:solidFill>
              <a:srgbClr val="FFC0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8" name="Connettore diritto 17">
              <a:extLst>
                <a:ext uri="{FF2B5EF4-FFF2-40B4-BE49-F238E27FC236}">
                  <a16:creationId xmlns:a16="http://schemas.microsoft.com/office/drawing/2014/main" id="{B061BDDD-FF07-CFA6-B0A4-84D803C50A17}"/>
                </a:ext>
              </a:extLst>
            </p:cNvPr>
            <p:cNvCxnSpPr>
              <a:cxnSpLocks/>
            </p:cNvCxnSpPr>
            <p:nvPr/>
          </p:nvCxnSpPr>
          <p:spPr>
            <a:xfrm rot="360000" flipH="1">
              <a:off x="1808518" y="2380854"/>
              <a:ext cx="0" cy="248576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20" name="Ovale 19">
              <a:extLst>
                <a:ext uri="{FF2B5EF4-FFF2-40B4-BE49-F238E27FC236}">
                  <a16:creationId xmlns:a16="http://schemas.microsoft.com/office/drawing/2014/main" id="{966D05A1-CCA0-E5FC-35AD-8FBD10A5776B}"/>
                </a:ext>
              </a:extLst>
            </p:cNvPr>
            <p:cNvSpPr/>
            <p:nvPr/>
          </p:nvSpPr>
          <p:spPr>
            <a:xfrm>
              <a:off x="3151800" y="2028836"/>
              <a:ext cx="157369" cy="154828"/>
            </a:xfrm>
            <a:prstGeom prst="ellipse">
              <a:avLst/>
            </a:prstGeom>
            <a:solidFill>
              <a:sysClr val="windowText" lastClr="000000">
                <a:lumMod val="65000"/>
                <a:lumOff val="35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0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00FC4C6C-3C42-DB83-6E11-79C4CE9FEB05}"/>
                </a:ext>
              </a:extLst>
            </p:cNvPr>
            <p:cNvSpPr txBox="1"/>
            <p:nvPr/>
          </p:nvSpPr>
          <p:spPr>
            <a:xfrm>
              <a:off x="3309167" y="1968914"/>
              <a:ext cx="76967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05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IRE-IFO</a:t>
              </a:r>
            </a:p>
          </p:txBody>
        </p:sp>
        <p:sp>
          <p:nvSpPr>
            <p:cNvPr id="22" name="Ovale 21">
              <a:extLst>
                <a:ext uri="{FF2B5EF4-FFF2-40B4-BE49-F238E27FC236}">
                  <a16:creationId xmlns:a16="http://schemas.microsoft.com/office/drawing/2014/main" id="{46903B29-ED2D-218A-DCF8-BB7CC23B6B37}"/>
                </a:ext>
              </a:extLst>
            </p:cNvPr>
            <p:cNvSpPr/>
            <p:nvPr/>
          </p:nvSpPr>
          <p:spPr>
            <a:xfrm rot="5400000">
              <a:off x="3150523" y="2477873"/>
              <a:ext cx="157369" cy="154828"/>
            </a:xfrm>
            <a:prstGeom prst="ellipse">
              <a:avLst/>
            </a:prstGeom>
            <a:solidFill>
              <a:srgbClr val="F0636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0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7ADE8C24-92D6-51A2-2A15-5D224527148E}"/>
                </a:ext>
              </a:extLst>
            </p:cNvPr>
            <p:cNvSpPr txBox="1"/>
            <p:nvPr/>
          </p:nvSpPr>
          <p:spPr>
            <a:xfrm>
              <a:off x="3309167" y="2442978"/>
              <a:ext cx="76967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05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OSM-PV</a:t>
              </a:r>
            </a:p>
          </p:txBody>
        </p:sp>
        <p:sp>
          <p:nvSpPr>
            <p:cNvPr id="24" name="Ovale 23">
              <a:extLst>
                <a:ext uri="{FF2B5EF4-FFF2-40B4-BE49-F238E27FC236}">
                  <a16:creationId xmlns:a16="http://schemas.microsoft.com/office/drawing/2014/main" id="{42A27255-6270-06FF-D672-55EE8D8A97CD}"/>
                </a:ext>
              </a:extLst>
            </p:cNvPr>
            <p:cNvSpPr/>
            <p:nvPr/>
          </p:nvSpPr>
          <p:spPr>
            <a:xfrm>
              <a:off x="3151800" y="2701240"/>
              <a:ext cx="157369" cy="154828"/>
            </a:xfrm>
            <a:prstGeom prst="ellipse">
              <a:avLst/>
            </a:prstGeom>
            <a:solidFill>
              <a:srgbClr val="ED7D31">
                <a:lumMod val="40000"/>
                <a:lumOff val="6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0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CasellaDiTesto 24">
              <a:extLst>
                <a:ext uri="{FF2B5EF4-FFF2-40B4-BE49-F238E27FC236}">
                  <a16:creationId xmlns:a16="http://schemas.microsoft.com/office/drawing/2014/main" id="{874FD9F0-8CF9-6C29-84AB-B3674158BF27}"/>
                </a:ext>
              </a:extLst>
            </p:cNvPr>
            <p:cNvSpPr txBox="1"/>
            <p:nvPr/>
          </p:nvSpPr>
          <p:spPr>
            <a:xfrm>
              <a:off x="3309167" y="2660503"/>
              <a:ext cx="72061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05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Pascale</a:t>
              </a:r>
            </a:p>
          </p:txBody>
        </p:sp>
        <p:sp>
          <p:nvSpPr>
            <p:cNvPr id="26" name="Ovale 25">
              <a:extLst>
                <a:ext uri="{FF2B5EF4-FFF2-40B4-BE49-F238E27FC236}">
                  <a16:creationId xmlns:a16="http://schemas.microsoft.com/office/drawing/2014/main" id="{FDD9F06B-AD81-45FD-DE4C-C742F6580803}"/>
                </a:ext>
              </a:extLst>
            </p:cNvPr>
            <p:cNvSpPr/>
            <p:nvPr/>
          </p:nvSpPr>
          <p:spPr>
            <a:xfrm>
              <a:off x="3151800" y="2923337"/>
              <a:ext cx="157369" cy="154828"/>
            </a:xfrm>
            <a:prstGeom prst="ellipse">
              <a:avLst/>
            </a:prstGeom>
            <a:solidFill>
              <a:srgbClr val="ED7D31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0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CasellaDiTesto 26">
              <a:extLst>
                <a:ext uri="{FF2B5EF4-FFF2-40B4-BE49-F238E27FC236}">
                  <a16:creationId xmlns:a16="http://schemas.microsoft.com/office/drawing/2014/main" id="{6C1CB7DA-1219-D151-08FE-666AAF1818A8}"/>
                </a:ext>
              </a:extLst>
            </p:cNvPr>
            <p:cNvSpPr txBox="1"/>
            <p:nvPr/>
          </p:nvSpPr>
          <p:spPr>
            <a:xfrm>
              <a:off x="3309167" y="2878028"/>
              <a:ext cx="76967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05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Mondino</a:t>
              </a:r>
            </a:p>
          </p:txBody>
        </p:sp>
        <p:sp>
          <p:nvSpPr>
            <p:cNvPr id="28" name="Ovale 27">
              <a:extLst>
                <a:ext uri="{FF2B5EF4-FFF2-40B4-BE49-F238E27FC236}">
                  <a16:creationId xmlns:a16="http://schemas.microsoft.com/office/drawing/2014/main" id="{4EF46846-C005-1D47-D9BB-4DE9E7F6235F}"/>
                </a:ext>
              </a:extLst>
            </p:cNvPr>
            <p:cNvSpPr/>
            <p:nvPr/>
          </p:nvSpPr>
          <p:spPr>
            <a:xfrm>
              <a:off x="3151800" y="3145434"/>
              <a:ext cx="157369" cy="154828"/>
            </a:xfrm>
            <a:prstGeom prst="ellipse">
              <a:avLst/>
            </a:prstGeom>
            <a:solidFill>
              <a:srgbClr val="FFC000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0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C1DC56E3-95FA-9A0A-64D5-55FC9928AB52}"/>
                </a:ext>
              </a:extLst>
            </p:cNvPr>
            <p:cNvSpPr txBox="1"/>
            <p:nvPr/>
          </p:nvSpPr>
          <p:spPr>
            <a:xfrm>
              <a:off x="3309167" y="3095552"/>
              <a:ext cx="9503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05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CRO Aviano</a:t>
              </a:r>
            </a:p>
          </p:txBody>
        </p:sp>
        <p:sp>
          <p:nvSpPr>
            <p:cNvPr id="30" name="Ovale 29">
              <a:extLst>
                <a:ext uri="{FF2B5EF4-FFF2-40B4-BE49-F238E27FC236}">
                  <a16:creationId xmlns:a16="http://schemas.microsoft.com/office/drawing/2014/main" id="{CF5C1E49-A905-FCAD-E7C2-8D2409705ED7}"/>
                </a:ext>
              </a:extLst>
            </p:cNvPr>
            <p:cNvSpPr/>
            <p:nvPr/>
          </p:nvSpPr>
          <p:spPr>
            <a:xfrm>
              <a:off x="3151800" y="3367532"/>
              <a:ext cx="157369" cy="154828"/>
            </a:xfrm>
            <a:prstGeom prst="ellipse">
              <a:avLst/>
            </a:prstGeom>
            <a:solidFill>
              <a:srgbClr val="FFC000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0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CasellaDiTesto 30">
              <a:extLst>
                <a:ext uri="{FF2B5EF4-FFF2-40B4-BE49-F238E27FC236}">
                  <a16:creationId xmlns:a16="http://schemas.microsoft.com/office/drawing/2014/main" id="{70BBE6AC-76D5-DA09-E6D8-17C089BC8D2F}"/>
                </a:ext>
              </a:extLst>
            </p:cNvPr>
            <p:cNvSpPr txBox="1"/>
            <p:nvPr/>
          </p:nvSpPr>
          <p:spPr>
            <a:xfrm>
              <a:off x="3309167" y="3313076"/>
              <a:ext cx="84510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05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ITGPII</a:t>
              </a:r>
            </a:p>
          </p:txBody>
        </p:sp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6A763F3D-8676-E313-D90E-2D74B10FECFC}"/>
                </a:ext>
              </a:extLst>
            </p:cNvPr>
            <p:cNvSpPr txBox="1"/>
            <p:nvPr/>
          </p:nvSpPr>
          <p:spPr>
            <a:xfrm>
              <a:off x="959385" y="1507474"/>
              <a:ext cx="29906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 err="1">
                  <a:solidFill>
                    <a:srgbClr val="8B1513"/>
                  </a:solidFill>
                </a:rPr>
                <a:t>Involved</a:t>
              </a:r>
              <a:r>
                <a:rPr lang="it-IT" b="1" dirty="0">
                  <a:solidFill>
                    <a:srgbClr val="8B1513"/>
                  </a:solidFill>
                </a:rPr>
                <a:t> Centers</a:t>
              </a:r>
            </a:p>
          </p:txBody>
        </p:sp>
        <p:sp>
          <p:nvSpPr>
            <p:cNvPr id="316" name="Ovale 315">
              <a:extLst>
                <a:ext uri="{FF2B5EF4-FFF2-40B4-BE49-F238E27FC236}">
                  <a16:creationId xmlns:a16="http://schemas.microsoft.com/office/drawing/2014/main" id="{1372DDC5-97E0-5BC0-E128-C33FF32995A9}"/>
                </a:ext>
              </a:extLst>
            </p:cNvPr>
            <p:cNvSpPr/>
            <p:nvPr/>
          </p:nvSpPr>
          <p:spPr>
            <a:xfrm rot="5400000">
              <a:off x="3152568" y="2252733"/>
              <a:ext cx="158400" cy="1548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7" name="CasellaDiTesto 316">
              <a:extLst>
                <a:ext uri="{FF2B5EF4-FFF2-40B4-BE49-F238E27FC236}">
                  <a16:creationId xmlns:a16="http://schemas.microsoft.com/office/drawing/2014/main" id="{5DC2BB0F-422D-6794-C40F-EB5C1E228A1D}"/>
                </a:ext>
              </a:extLst>
            </p:cNvPr>
            <p:cNvSpPr txBox="1"/>
            <p:nvPr/>
          </p:nvSpPr>
          <p:spPr>
            <a:xfrm>
              <a:off x="3306622" y="2210395"/>
              <a:ext cx="92047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MultiMedica</a:t>
              </a:r>
            </a:p>
          </p:txBody>
        </p:sp>
        <p:sp>
          <p:nvSpPr>
            <p:cNvPr id="318" name="Ovale 317">
              <a:extLst>
                <a:ext uri="{FF2B5EF4-FFF2-40B4-BE49-F238E27FC236}">
                  <a16:creationId xmlns:a16="http://schemas.microsoft.com/office/drawing/2014/main" id="{64C63D3C-CD02-D0AE-06A8-22700552ECB3}"/>
                </a:ext>
              </a:extLst>
            </p:cNvPr>
            <p:cNvSpPr/>
            <p:nvPr/>
          </p:nvSpPr>
          <p:spPr>
            <a:xfrm rot="5400000">
              <a:off x="1596273" y="2536852"/>
              <a:ext cx="201600" cy="198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9" name="Onda 318">
              <a:extLst>
                <a:ext uri="{FF2B5EF4-FFF2-40B4-BE49-F238E27FC236}">
                  <a16:creationId xmlns:a16="http://schemas.microsoft.com/office/drawing/2014/main" id="{0CC93BE5-9DC2-A615-0967-1C7E47032A0B}"/>
                </a:ext>
              </a:extLst>
            </p:cNvPr>
            <p:cNvSpPr/>
            <p:nvPr/>
          </p:nvSpPr>
          <p:spPr>
            <a:xfrm rot="360000" flipH="1">
              <a:off x="1717672" y="2388822"/>
              <a:ext cx="158981" cy="132211"/>
            </a:xfrm>
            <a:prstGeom prst="wave">
              <a:avLst>
                <a:gd name="adj1" fmla="val 5159"/>
                <a:gd name="adj2" fmla="val 0"/>
              </a:avLst>
            </a:prstGeom>
            <a:solidFill>
              <a:srgbClr val="FFC00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320" name="Connettore diritto 319">
              <a:extLst>
                <a:ext uri="{FF2B5EF4-FFF2-40B4-BE49-F238E27FC236}">
                  <a16:creationId xmlns:a16="http://schemas.microsoft.com/office/drawing/2014/main" id="{72AE1711-526D-A2CC-D9C1-743F80EF5B40}"/>
                </a:ext>
              </a:extLst>
            </p:cNvPr>
            <p:cNvCxnSpPr>
              <a:cxnSpLocks/>
            </p:cNvCxnSpPr>
            <p:nvPr/>
          </p:nvCxnSpPr>
          <p:spPr>
            <a:xfrm rot="360000" flipH="1">
              <a:off x="1710785" y="2396695"/>
              <a:ext cx="0" cy="248576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924099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94740-ABF5-546C-117E-38C47A0CC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uppo 38">
            <a:extLst>
              <a:ext uri="{FF2B5EF4-FFF2-40B4-BE49-F238E27FC236}">
                <a16:creationId xmlns:a16="http://schemas.microsoft.com/office/drawing/2014/main" id="{D24AB025-139A-5BAC-6986-42F79652F3C3}"/>
              </a:ext>
            </a:extLst>
          </p:cNvPr>
          <p:cNvGrpSpPr/>
          <p:nvPr/>
        </p:nvGrpSpPr>
        <p:grpSpPr>
          <a:xfrm>
            <a:off x="612370" y="367987"/>
            <a:ext cx="4691150" cy="884234"/>
            <a:chOff x="1475799" y="3074087"/>
            <a:chExt cx="2474269" cy="1343813"/>
          </a:xfrm>
          <a:solidFill>
            <a:srgbClr val="8B1513">
              <a:alpha val="10000"/>
            </a:srgbClr>
          </a:solidFill>
        </p:grpSpPr>
        <p:sp>
          <p:nvSpPr>
            <p:cNvPr id="6" name="Rettangolo con angoli arrotondati 5">
              <a:extLst>
                <a:ext uri="{FF2B5EF4-FFF2-40B4-BE49-F238E27FC236}">
                  <a16:creationId xmlns:a16="http://schemas.microsoft.com/office/drawing/2014/main" id="{011F1163-D12A-74E8-8DCA-D4AD5C29AF36}"/>
                </a:ext>
              </a:extLst>
            </p:cNvPr>
            <p:cNvSpPr/>
            <p:nvPr/>
          </p:nvSpPr>
          <p:spPr>
            <a:xfrm>
              <a:off x="1475799" y="3074087"/>
              <a:ext cx="2474269" cy="1023416"/>
            </a:xfrm>
            <a:prstGeom prst="roundRect">
              <a:avLst>
                <a:gd name="adj" fmla="val 14392"/>
              </a:avLst>
            </a:prstGeom>
            <a:grpFill/>
            <a:ln w="38100">
              <a:solidFill>
                <a:srgbClr val="8B151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Font typeface="Wingdings" panose="05000000000000000000" pitchFamily="2" charset="2"/>
                <a:buChar char="v"/>
              </a:pPr>
              <a:endParaRPr lang="it-IT" sz="1200" dirty="0">
                <a:solidFill>
                  <a:schemeClr val="tx1"/>
                </a:solidFill>
              </a:endParaRPr>
            </a:p>
          </p:txBody>
        </p:sp>
        <p:sp>
          <p:nvSpPr>
            <p:cNvPr id="7" name="Rettangolo con angoli arrotondati 6">
              <a:extLst>
                <a:ext uri="{FF2B5EF4-FFF2-40B4-BE49-F238E27FC236}">
                  <a16:creationId xmlns:a16="http://schemas.microsoft.com/office/drawing/2014/main" id="{71B3AAC9-53D5-FC74-099A-7692894DF1EE}"/>
                </a:ext>
              </a:extLst>
            </p:cNvPr>
            <p:cNvSpPr/>
            <p:nvPr/>
          </p:nvSpPr>
          <p:spPr>
            <a:xfrm>
              <a:off x="3434291" y="3795431"/>
              <a:ext cx="446939" cy="622469"/>
            </a:xfrm>
            <a:prstGeom prst="roundRect">
              <a:avLst/>
            </a:prstGeom>
            <a:solidFill>
              <a:srgbClr val="8B1513"/>
            </a:solidFill>
            <a:ln>
              <a:solidFill>
                <a:srgbClr val="8B151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600" dirty="0"/>
                <a:t>Step 3</a:t>
              </a:r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1459C749-C757-18F9-7A55-05CE48BE7BA6}"/>
                </a:ext>
              </a:extLst>
            </p:cNvPr>
            <p:cNvSpPr txBox="1"/>
            <p:nvPr/>
          </p:nvSpPr>
          <p:spPr>
            <a:xfrm>
              <a:off x="1476228" y="3293568"/>
              <a:ext cx="2473840" cy="5612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>
                  <a:solidFill>
                    <a:srgbClr val="8B1513"/>
                  </a:solidFill>
                </a:rPr>
                <a:t>Testing on different biological matrices</a:t>
              </a:r>
            </a:p>
          </p:txBody>
        </p:sp>
      </p:grpSp>
      <p:pic>
        <p:nvPicPr>
          <p:cNvPr id="8" name="Picture 2">
            <a:extLst>
              <a:ext uri="{FF2B5EF4-FFF2-40B4-BE49-F238E27FC236}">
                <a16:creationId xmlns:a16="http://schemas.microsoft.com/office/drawing/2014/main" id="{E94DF99E-9FA4-FBD8-B87C-A96C43EC23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184" y="5856130"/>
            <a:ext cx="1533525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A7330D08-9946-D9B7-253A-58A613F7F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184" y="5856130"/>
            <a:ext cx="1533525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F8107D34-405A-24BE-E6F6-E12F38FD66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0757"/>
          <a:stretch/>
        </p:blipFill>
        <p:spPr>
          <a:xfrm>
            <a:off x="10934126" y="5990694"/>
            <a:ext cx="561587" cy="540000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C7766686-0F84-C6C5-E28D-B8F374366A28}"/>
              </a:ext>
            </a:extLst>
          </p:cNvPr>
          <p:cNvSpPr txBox="1"/>
          <p:nvPr/>
        </p:nvSpPr>
        <p:spPr>
          <a:xfrm>
            <a:off x="11076900" y="6160146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>
                <a:solidFill>
                  <a:srgbClr val="8B1513"/>
                </a:solidFill>
              </a:rPr>
              <a:t>7</a:t>
            </a:r>
          </a:p>
        </p:txBody>
      </p:sp>
      <p:cxnSp>
        <p:nvCxnSpPr>
          <p:cNvPr id="2" name="Connettore diritto 1">
            <a:extLst>
              <a:ext uri="{FF2B5EF4-FFF2-40B4-BE49-F238E27FC236}">
                <a16:creationId xmlns:a16="http://schemas.microsoft.com/office/drawing/2014/main" id="{57262416-3061-A6F7-4D19-4DCEB0A4F5AD}"/>
              </a:ext>
            </a:extLst>
          </p:cNvPr>
          <p:cNvCxnSpPr>
            <a:cxnSpLocks/>
          </p:cNvCxnSpPr>
          <p:nvPr/>
        </p:nvCxnSpPr>
        <p:spPr>
          <a:xfrm>
            <a:off x="5303520" y="709066"/>
            <a:ext cx="6192193" cy="0"/>
          </a:xfrm>
          <a:prstGeom prst="line">
            <a:avLst/>
          </a:prstGeom>
          <a:ln w="57150">
            <a:solidFill>
              <a:srgbClr val="8B15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0" name="TextBox 283">
            <a:extLst>
              <a:ext uri="{FF2B5EF4-FFF2-40B4-BE49-F238E27FC236}">
                <a16:creationId xmlns:a16="http://schemas.microsoft.com/office/drawing/2014/main" id="{1DA965DA-1546-FA4B-5A37-9AA948C87376}"/>
              </a:ext>
            </a:extLst>
          </p:cNvPr>
          <p:cNvSpPr txBox="1"/>
          <p:nvPr/>
        </p:nvSpPr>
        <p:spPr>
          <a:xfrm>
            <a:off x="3806317" y="6148934"/>
            <a:ext cx="45793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For Research use only. Not for use in diagnostic procedures</a:t>
            </a:r>
            <a:endParaRPr lang="en-US" sz="1400" dirty="0"/>
          </a:p>
        </p:txBody>
      </p:sp>
      <p:grpSp>
        <p:nvGrpSpPr>
          <p:cNvPr id="398" name="Gruppo 397">
            <a:extLst>
              <a:ext uri="{FF2B5EF4-FFF2-40B4-BE49-F238E27FC236}">
                <a16:creationId xmlns:a16="http://schemas.microsoft.com/office/drawing/2014/main" id="{3C336209-4C96-7E40-9556-45C8EC8F8FFE}"/>
              </a:ext>
            </a:extLst>
          </p:cNvPr>
          <p:cNvGrpSpPr/>
          <p:nvPr/>
        </p:nvGrpSpPr>
        <p:grpSpPr>
          <a:xfrm>
            <a:off x="636170" y="1631768"/>
            <a:ext cx="5470258" cy="3556331"/>
            <a:chOff x="521870" y="1631768"/>
            <a:chExt cx="5470258" cy="3556331"/>
          </a:xfrm>
        </p:grpSpPr>
        <p:pic>
          <p:nvPicPr>
            <p:cNvPr id="301" name="Immagine 300">
              <a:extLst>
                <a:ext uri="{FF2B5EF4-FFF2-40B4-BE49-F238E27FC236}">
                  <a16:creationId xmlns:a16="http://schemas.microsoft.com/office/drawing/2014/main" id="{0C2B8CB9-A367-8CE4-3C2B-AEAC0EB1AE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300584">
              <a:off x="797702" y="1631768"/>
              <a:ext cx="117732" cy="492831"/>
            </a:xfrm>
            <a:prstGeom prst="rect">
              <a:avLst/>
            </a:prstGeom>
          </p:spPr>
        </p:pic>
        <p:sp>
          <p:nvSpPr>
            <p:cNvPr id="302" name="CasellaDiTesto 301">
              <a:extLst>
                <a:ext uri="{FF2B5EF4-FFF2-40B4-BE49-F238E27FC236}">
                  <a16:creationId xmlns:a16="http://schemas.microsoft.com/office/drawing/2014/main" id="{CDEE6C27-F703-9886-5C19-5CA15528A2ED}"/>
                </a:ext>
              </a:extLst>
            </p:cNvPr>
            <p:cNvSpPr txBox="1"/>
            <p:nvPr/>
          </p:nvSpPr>
          <p:spPr>
            <a:xfrm>
              <a:off x="870450" y="1715443"/>
              <a:ext cx="24640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 err="1">
                  <a:solidFill>
                    <a:srgbClr val="8B1513"/>
                  </a:solidFill>
                </a:rPr>
                <a:t>Serum</a:t>
              </a:r>
              <a:r>
                <a:rPr lang="it-IT" b="1" dirty="0">
                  <a:solidFill>
                    <a:srgbClr val="8B1513"/>
                  </a:solidFill>
                </a:rPr>
                <a:t> samples (n=48)</a:t>
              </a:r>
            </a:p>
          </p:txBody>
        </p:sp>
        <p:sp>
          <p:nvSpPr>
            <p:cNvPr id="304" name="CasellaDiTesto 303">
              <a:extLst>
                <a:ext uri="{FF2B5EF4-FFF2-40B4-BE49-F238E27FC236}">
                  <a16:creationId xmlns:a16="http://schemas.microsoft.com/office/drawing/2014/main" id="{DD672001-5F12-D295-CE86-EE3AE99C02E7}"/>
                </a:ext>
              </a:extLst>
            </p:cNvPr>
            <p:cNvSpPr txBox="1"/>
            <p:nvPr/>
          </p:nvSpPr>
          <p:spPr>
            <a:xfrm>
              <a:off x="1108038" y="3403149"/>
              <a:ext cx="389850" cy="25391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50" i="1" dirty="0"/>
                <a:t>#61</a:t>
              </a:r>
            </a:p>
          </p:txBody>
        </p:sp>
        <p:sp>
          <p:nvSpPr>
            <p:cNvPr id="305" name="CasellaDiTesto 304">
              <a:extLst>
                <a:ext uri="{FF2B5EF4-FFF2-40B4-BE49-F238E27FC236}">
                  <a16:creationId xmlns:a16="http://schemas.microsoft.com/office/drawing/2014/main" id="{0FA640A6-466B-E065-4887-1C45C0A32106}"/>
                </a:ext>
              </a:extLst>
            </p:cNvPr>
            <p:cNvSpPr txBox="1"/>
            <p:nvPr/>
          </p:nvSpPr>
          <p:spPr>
            <a:xfrm rot="5400000">
              <a:off x="5525947" y="2580692"/>
              <a:ext cx="678445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i="1" dirty="0"/>
                <a:t>baseline</a:t>
              </a:r>
            </a:p>
          </p:txBody>
        </p:sp>
        <p:sp>
          <p:nvSpPr>
            <p:cNvPr id="306" name="CasellaDiTesto 305">
              <a:extLst>
                <a:ext uri="{FF2B5EF4-FFF2-40B4-BE49-F238E27FC236}">
                  <a16:creationId xmlns:a16="http://schemas.microsoft.com/office/drawing/2014/main" id="{BF247252-B8BE-00E4-7432-38B896E73C38}"/>
                </a:ext>
              </a:extLst>
            </p:cNvPr>
            <p:cNvSpPr txBox="1"/>
            <p:nvPr/>
          </p:nvSpPr>
          <p:spPr>
            <a:xfrm rot="5400000">
              <a:off x="5519613" y="3158327"/>
              <a:ext cx="691112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algn="ctr">
                <a:defRPr sz="1050" i="1"/>
              </a:lvl1pPr>
            </a:lstStyle>
            <a:p>
              <a:r>
                <a:rPr lang="it-IT" dirty="0"/>
                <a:t>+15 days</a:t>
              </a:r>
            </a:p>
          </p:txBody>
        </p:sp>
        <p:sp>
          <p:nvSpPr>
            <p:cNvPr id="307" name="CasellaDiTesto 306">
              <a:extLst>
                <a:ext uri="{FF2B5EF4-FFF2-40B4-BE49-F238E27FC236}">
                  <a16:creationId xmlns:a16="http://schemas.microsoft.com/office/drawing/2014/main" id="{A152C996-A908-8403-B337-AF6AC3A8A587}"/>
                </a:ext>
              </a:extLst>
            </p:cNvPr>
            <p:cNvSpPr txBox="1"/>
            <p:nvPr/>
          </p:nvSpPr>
          <p:spPr>
            <a:xfrm>
              <a:off x="1712882" y="2187264"/>
              <a:ext cx="71365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i="1" dirty="0"/>
                <a:t>miR 21-5p</a:t>
              </a:r>
            </a:p>
          </p:txBody>
        </p:sp>
        <p:sp>
          <p:nvSpPr>
            <p:cNvPr id="308" name="CasellaDiTesto 307">
              <a:extLst>
                <a:ext uri="{FF2B5EF4-FFF2-40B4-BE49-F238E27FC236}">
                  <a16:creationId xmlns:a16="http://schemas.microsoft.com/office/drawing/2014/main" id="{BCD2BA3E-7DC8-76B3-FD1A-B1EEDB224DB9}"/>
                </a:ext>
              </a:extLst>
            </p:cNvPr>
            <p:cNvSpPr txBox="1"/>
            <p:nvPr/>
          </p:nvSpPr>
          <p:spPr>
            <a:xfrm>
              <a:off x="2763319" y="2187264"/>
              <a:ext cx="71365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i="1" dirty="0"/>
                <a:t>miR 96-5p</a:t>
              </a:r>
            </a:p>
          </p:txBody>
        </p:sp>
        <p:sp>
          <p:nvSpPr>
            <p:cNvPr id="309" name="CasellaDiTesto 308">
              <a:extLst>
                <a:ext uri="{FF2B5EF4-FFF2-40B4-BE49-F238E27FC236}">
                  <a16:creationId xmlns:a16="http://schemas.microsoft.com/office/drawing/2014/main" id="{4CC574C7-C5AF-64B5-D69D-2255D793C467}"/>
                </a:ext>
              </a:extLst>
            </p:cNvPr>
            <p:cNvSpPr txBox="1"/>
            <p:nvPr/>
          </p:nvSpPr>
          <p:spPr>
            <a:xfrm>
              <a:off x="3813049" y="2187264"/>
              <a:ext cx="71365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i="1" dirty="0"/>
                <a:t>miR 21-3p</a:t>
              </a:r>
            </a:p>
          </p:txBody>
        </p:sp>
        <p:sp>
          <p:nvSpPr>
            <p:cNvPr id="310" name="CasellaDiTesto 309">
              <a:extLst>
                <a:ext uri="{FF2B5EF4-FFF2-40B4-BE49-F238E27FC236}">
                  <a16:creationId xmlns:a16="http://schemas.microsoft.com/office/drawing/2014/main" id="{F81DBA7C-9590-98CC-4A6E-7B5F88F1FF41}"/>
                </a:ext>
              </a:extLst>
            </p:cNvPr>
            <p:cNvSpPr txBox="1"/>
            <p:nvPr/>
          </p:nvSpPr>
          <p:spPr>
            <a:xfrm>
              <a:off x="4920846" y="2187264"/>
              <a:ext cx="60946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i="1" dirty="0"/>
                <a:t>miR 429</a:t>
              </a:r>
            </a:p>
          </p:txBody>
        </p:sp>
        <p:pic>
          <p:nvPicPr>
            <p:cNvPr id="311" name="Immagine 310">
              <a:extLst>
                <a:ext uri="{FF2B5EF4-FFF2-40B4-BE49-F238E27FC236}">
                  <a16:creationId xmlns:a16="http://schemas.microsoft.com/office/drawing/2014/main" id="{41A31E8B-1E7B-6BE3-AFCC-A5F6E9723C75}"/>
                </a:ext>
              </a:extLst>
            </p:cNvPr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616147" y="2433485"/>
              <a:ext cx="1008000" cy="540000"/>
            </a:xfrm>
            <a:prstGeom prst="rect">
              <a:avLst/>
            </a:prstGeom>
            <a:ln>
              <a:solidFill>
                <a:srgbClr val="8B1513"/>
              </a:solidFill>
            </a:ln>
          </p:spPr>
        </p:pic>
        <p:pic>
          <p:nvPicPr>
            <p:cNvPr id="312" name="Immagine 311">
              <a:extLst>
                <a:ext uri="{FF2B5EF4-FFF2-40B4-BE49-F238E27FC236}">
                  <a16:creationId xmlns:a16="http://schemas.microsoft.com/office/drawing/2014/main" id="{2DC49111-A793-215D-3259-4B4D9515B586}"/>
                </a:ext>
              </a:extLst>
            </p:cNvPr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565710" y="2433485"/>
              <a:ext cx="1008000" cy="540000"/>
            </a:xfrm>
            <a:prstGeom prst="rect">
              <a:avLst/>
            </a:prstGeom>
            <a:ln>
              <a:solidFill>
                <a:srgbClr val="8B1513"/>
              </a:solidFill>
            </a:ln>
          </p:spPr>
        </p:pic>
        <p:pic>
          <p:nvPicPr>
            <p:cNvPr id="313" name="Immagine 312">
              <a:extLst>
                <a:ext uri="{FF2B5EF4-FFF2-40B4-BE49-F238E27FC236}">
                  <a16:creationId xmlns:a16="http://schemas.microsoft.com/office/drawing/2014/main" id="{0439E57F-3F3A-F34A-686C-9CC12F11C68B}"/>
                </a:ext>
              </a:extLst>
            </p:cNvPr>
            <p:cNvPicPr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665877" y="2433485"/>
              <a:ext cx="1008000" cy="540000"/>
            </a:xfrm>
            <a:prstGeom prst="rect">
              <a:avLst/>
            </a:prstGeom>
            <a:ln>
              <a:solidFill>
                <a:srgbClr val="8B1513"/>
              </a:solidFill>
            </a:ln>
          </p:spPr>
        </p:pic>
        <p:pic>
          <p:nvPicPr>
            <p:cNvPr id="314" name="Immagine 313">
              <a:extLst>
                <a:ext uri="{FF2B5EF4-FFF2-40B4-BE49-F238E27FC236}">
                  <a16:creationId xmlns:a16="http://schemas.microsoft.com/office/drawing/2014/main" id="{722057AA-CF0B-07EF-F201-896BC888C755}"/>
                </a:ext>
              </a:extLst>
            </p:cNvPr>
            <p:cNvPicPr>
              <a:picLocks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721576" y="2433485"/>
              <a:ext cx="1008000" cy="540000"/>
            </a:xfrm>
            <a:prstGeom prst="rect">
              <a:avLst/>
            </a:prstGeom>
            <a:ln>
              <a:solidFill>
                <a:srgbClr val="8B1513"/>
              </a:solidFill>
            </a:ln>
          </p:spPr>
        </p:pic>
        <p:pic>
          <p:nvPicPr>
            <p:cNvPr id="315" name="Immagine 314">
              <a:extLst>
                <a:ext uri="{FF2B5EF4-FFF2-40B4-BE49-F238E27FC236}">
                  <a16:creationId xmlns:a16="http://schemas.microsoft.com/office/drawing/2014/main" id="{14B2EC1A-E896-2F23-D35D-195AA1A01BFE}"/>
                </a:ext>
              </a:extLst>
            </p:cNvPr>
            <p:cNvPicPr>
              <a:picLocks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565710" y="3029414"/>
              <a:ext cx="1008000" cy="540000"/>
            </a:xfrm>
            <a:prstGeom prst="rect">
              <a:avLst/>
            </a:prstGeom>
            <a:ln>
              <a:solidFill>
                <a:srgbClr val="8B1513"/>
              </a:solidFill>
            </a:ln>
          </p:spPr>
        </p:pic>
        <p:pic>
          <p:nvPicPr>
            <p:cNvPr id="316" name="Immagine 315">
              <a:extLst>
                <a:ext uri="{FF2B5EF4-FFF2-40B4-BE49-F238E27FC236}">
                  <a16:creationId xmlns:a16="http://schemas.microsoft.com/office/drawing/2014/main" id="{725B50CC-D6B2-26DA-3650-E6FC87059E1C}"/>
                </a:ext>
              </a:extLst>
            </p:cNvPr>
            <p:cNvPicPr>
              <a:picLocks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616147" y="3029417"/>
              <a:ext cx="1008000" cy="540000"/>
            </a:xfrm>
            <a:prstGeom prst="rect">
              <a:avLst/>
            </a:prstGeom>
            <a:ln>
              <a:solidFill>
                <a:srgbClr val="8B1513"/>
              </a:solidFill>
            </a:ln>
          </p:spPr>
        </p:pic>
        <p:pic>
          <p:nvPicPr>
            <p:cNvPr id="317" name="Immagine 316">
              <a:extLst>
                <a:ext uri="{FF2B5EF4-FFF2-40B4-BE49-F238E27FC236}">
                  <a16:creationId xmlns:a16="http://schemas.microsoft.com/office/drawing/2014/main" id="{960484B4-8ED4-EBC5-33B7-79D6CB74DFCD}"/>
                </a:ext>
              </a:extLst>
            </p:cNvPr>
            <p:cNvPicPr>
              <a:picLocks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665877" y="3029417"/>
              <a:ext cx="1008000" cy="540000"/>
            </a:xfrm>
            <a:prstGeom prst="rect">
              <a:avLst/>
            </a:prstGeom>
            <a:ln>
              <a:solidFill>
                <a:srgbClr val="8B1513"/>
              </a:solidFill>
            </a:ln>
          </p:spPr>
        </p:pic>
        <p:pic>
          <p:nvPicPr>
            <p:cNvPr id="318" name="Immagine 317">
              <a:extLst>
                <a:ext uri="{FF2B5EF4-FFF2-40B4-BE49-F238E27FC236}">
                  <a16:creationId xmlns:a16="http://schemas.microsoft.com/office/drawing/2014/main" id="{34C6BF4F-B6B4-B78C-34C4-4A79E9D08106}"/>
                </a:ext>
              </a:extLst>
            </p:cNvPr>
            <p:cNvPicPr>
              <a:picLocks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721576" y="3029417"/>
              <a:ext cx="1008000" cy="540000"/>
            </a:xfrm>
            <a:prstGeom prst="rect">
              <a:avLst/>
            </a:prstGeom>
            <a:ln>
              <a:solidFill>
                <a:srgbClr val="8B1513"/>
              </a:solidFill>
            </a:ln>
          </p:spPr>
        </p:pic>
        <p:sp>
          <p:nvSpPr>
            <p:cNvPr id="321" name="CasellaDiTesto 320">
              <a:extLst>
                <a:ext uri="{FF2B5EF4-FFF2-40B4-BE49-F238E27FC236}">
                  <a16:creationId xmlns:a16="http://schemas.microsoft.com/office/drawing/2014/main" id="{9AACF5D3-CEA6-5982-EC70-D991A0756106}"/>
                </a:ext>
              </a:extLst>
            </p:cNvPr>
            <p:cNvSpPr txBox="1"/>
            <p:nvPr/>
          </p:nvSpPr>
          <p:spPr>
            <a:xfrm>
              <a:off x="534063" y="2754616"/>
              <a:ext cx="750911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200" b="1" dirty="0"/>
                <a:t>Good</a:t>
              </a:r>
            </a:p>
            <a:p>
              <a:pPr algn="ctr"/>
              <a:r>
                <a:rPr lang="it-IT" sz="1200" b="1" dirty="0" err="1"/>
                <a:t>outcome</a:t>
              </a:r>
              <a:endParaRPr lang="it-IT" sz="1200" b="1" dirty="0"/>
            </a:p>
          </p:txBody>
        </p:sp>
        <p:sp>
          <p:nvSpPr>
            <p:cNvPr id="324" name="CasellaDiTesto 323">
              <a:extLst>
                <a:ext uri="{FF2B5EF4-FFF2-40B4-BE49-F238E27FC236}">
                  <a16:creationId xmlns:a16="http://schemas.microsoft.com/office/drawing/2014/main" id="{1CEE7BB2-53F2-2159-9364-265AB90A4800}"/>
                </a:ext>
              </a:extLst>
            </p:cNvPr>
            <p:cNvSpPr txBox="1"/>
            <p:nvPr/>
          </p:nvSpPr>
          <p:spPr>
            <a:xfrm>
              <a:off x="1073573" y="4934183"/>
              <a:ext cx="458779" cy="25391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50" i="1" dirty="0"/>
                <a:t>#153</a:t>
              </a:r>
            </a:p>
          </p:txBody>
        </p:sp>
        <p:sp>
          <p:nvSpPr>
            <p:cNvPr id="327" name="CasellaDiTesto 326">
              <a:extLst>
                <a:ext uri="{FF2B5EF4-FFF2-40B4-BE49-F238E27FC236}">
                  <a16:creationId xmlns:a16="http://schemas.microsoft.com/office/drawing/2014/main" id="{9F123ECC-B00B-F531-7968-84B1F96C94E9}"/>
                </a:ext>
              </a:extLst>
            </p:cNvPr>
            <p:cNvSpPr txBox="1"/>
            <p:nvPr/>
          </p:nvSpPr>
          <p:spPr>
            <a:xfrm rot="5400000">
              <a:off x="5525946" y="4111726"/>
              <a:ext cx="678445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i="1" dirty="0"/>
                <a:t>baseline</a:t>
              </a:r>
            </a:p>
          </p:txBody>
        </p:sp>
        <p:sp>
          <p:nvSpPr>
            <p:cNvPr id="328" name="CasellaDiTesto 327">
              <a:extLst>
                <a:ext uri="{FF2B5EF4-FFF2-40B4-BE49-F238E27FC236}">
                  <a16:creationId xmlns:a16="http://schemas.microsoft.com/office/drawing/2014/main" id="{712658D5-2867-3253-37F9-8064AF3E52F8}"/>
                </a:ext>
              </a:extLst>
            </p:cNvPr>
            <p:cNvSpPr txBox="1"/>
            <p:nvPr/>
          </p:nvSpPr>
          <p:spPr>
            <a:xfrm rot="5400000">
              <a:off x="5519492" y="4709893"/>
              <a:ext cx="691352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algn="ctr">
                <a:defRPr sz="1050" i="1"/>
              </a:lvl1pPr>
            </a:lstStyle>
            <a:p>
              <a:r>
                <a:rPr lang="it-IT" dirty="0"/>
                <a:t>+15 days</a:t>
              </a:r>
            </a:p>
          </p:txBody>
        </p:sp>
        <p:sp>
          <p:nvSpPr>
            <p:cNvPr id="326" name="CasellaDiTesto 325">
              <a:extLst>
                <a:ext uri="{FF2B5EF4-FFF2-40B4-BE49-F238E27FC236}">
                  <a16:creationId xmlns:a16="http://schemas.microsoft.com/office/drawing/2014/main" id="{A919D8D6-7870-3DC7-131D-36A0C6433600}"/>
                </a:ext>
              </a:extLst>
            </p:cNvPr>
            <p:cNvSpPr txBox="1"/>
            <p:nvPr/>
          </p:nvSpPr>
          <p:spPr>
            <a:xfrm>
              <a:off x="521870" y="4291974"/>
              <a:ext cx="750911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200" b="1" dirty="0" err="1"/>
                <a:t>Poor</a:t>
              </a:r>
              <a:endParaRPr lang="it-IT" sz="1200" b="1" dirty="0"/>
            </a:p>
            <a:p>
              <a:pPr algn="ctr"/>
              <a:r>
                <a:rPr lang="it-IT" sz="1200" b="1" dirty="0" err="1"/>
                <a:t>outcome</a:t>
              </a:r>
              <a:endParaRPr lang="it-IT" sz="1200" b="1" dirty="0"/>
            </a:p>
          </p:txBody>
        </p:sp>
        <p:pic>
          <p:nvPicPr>
            <p:cNvPr id="341" name="Immagine 340">
              <a:extLst>
                <a:ext uri="{FF2B5EF4-FFF2-40B4-BE49-F238E27FC236}">
                  <a16:creationId xmlns:a16="http://schemas.microsoft.com/office/drawing/2014/main" id="{4F19D94B-75EB-1B7E-7D28-C8B425F42410}"/>
                </a:ext>
              </a:extLst>
            </p:cNvPr>
            <p:cNvPicPr>
              <a:picLocks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562809" y="3964519"/>
              <a:ext cx="1008000" cy="540000"/>
            </a:xfrm>
            <a:prstGeom prst="rect">
              <a:avLst/>
            </a:prstGeom>
            <a:ln>
              <a:solidFill>
                <a:srgbClr val="8B1513"/>
              </a:solidFill>
            </a:ln>
          </p:spPr>
        </p:pic>
        <p:pic>
          <p:nvPicPr>
            <p:cNvPr id="342" name="Immagine 341">
              <a:extLst>
                <a:ext uri="{FF2B5EF4-FFF2-40B4-BE49-F238E27FC236}">
                  <a16:creationId xmlns:a16="http://schemas.microsoft.com/office/drawing/2014/main" id="{6E18728E-673B-DED5-3FF2-65FB7270D668}"/>
                </a:ext>
              </a:extLst>
            </p:cNvPr>
            <p:cNvPicPr>
              <a:picLocks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2616146" y="3964519"/>
              <a:ext cx="1008000" cy="540000"/>
            </a:xfrm>
            <a:prstGeom prst="rect">
              <a:avLst/>
            </a:prstGeom>
            <a:ln>
              <a:solidFill>
                <a:srgbClr val="8B1513"/>
              </a:solidFill>
            </a:ln>
          </p:spPr>
        </p:pic>
        <p:pic>
          <p:nvPicPr>
            <p:cNvPr id="343" name="Immagine 342">
              <a:extLst>
                <a:ext uri="{FF2B5EF4-FFF2-40B4-BE49-F238E27FC236}">
                  <a16:creationId xmlns:a16="http://schemas.microsoft.com/office/drawing/2014/main" id="{86481D37-99EC-ED97-335B-D73368F0B5DE}"/>
                </a:ext>
              </a:extLst>
            </p:cNvPr>
            <p:cNvPicPr>
              <a:picLocks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3665876" y="3964519"/>
              <a:ext cx="1008000" cy="540000"/>
            </a:xfrm>
            <a:prstGeom prst="rect">
              <a:avLst/>
            </a:prstGeom>
            <a:ln>
              <a:solidFill>
                <a:srgbClr val="8B1513"/>
              </a:solidFill>
            </a:ln>
          </p:spPr>
        </p:pic>
        <p:pic>
          <p:nvPicPr>
            <p:cNvPr id="344" name="Immagine 343">
              <a:extLst>
                <a:ext uri="{FF2B5EF4-FFF2-40B4-BE49-F238E27FC236}">
                  <a16:creationId xmlns:a16="http://schemas.microsoft.com/office/drawing/2014/main" id="{B2FD72F3-39F4-2B6B-6FBC-CEAADC68531C}"/>
                </a:ext>
              </a:extLst>
            </p:cNvPr>
            <p:cNvPicPr>
              <a:picLocks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4721575" y="3964519"/>
              <a:ext cx="1008000" cy="540000"/>
            </a:xfrm>
            <a:prstGeom prst="rect">
              <a:avLst/>
            </a:prstGeom>
            <a:ln>
              <a:solidFill>
                <a:srgbClr val="8B1513"/>
              </a:solidFill>
            </a:ln>
          </p:spPr>
        </p:pic>
        <p:pic>
          <p:nvPicPr>
            <p:cNvPr id="345" name="Immagine 344">
              <a:extLst>
                <a:ext uri="{FF2B5EF4-FFF2-40B4-BE49-F238E27FC236}">
                  <a16:creationId xmlns:a16="http://schemas.microsoft.com/office/drawing/2014/main" id="{6337A05A-7CC6-F72C-D2DB-477543C55AF0}"/>
                </a:ext>
              </a:extLst>
            </p:cNvPr>
            <p:cNvPicPr>
              <a:picLocks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562809" y="4560451"/>
              <a:ext cx="1008000" cy="540000"/>
            </a:xfrm>
            <a:prstGeom prst="rect">
              <a:avLst/>
            </a:prstGeom>
            <a:ln>
              <a:solidFill>
                <a:srgbClr val="8B1513"/>
              </a:solidFill>
            </a:ln>
          </p:spPr>
        </p:pic>
        <p:pic>
          <p:nvPicPr>
            <p:cNvPr id="346" name="Immagine 345">
              <a:extLst>
                <a:ext uri="{FF2B5EF4-FFF2-40B4-BE49-F238E27FC236}">
                  <a16:creationId xmlns:a16="http://schemas.microsoft.com/office/drawing/2014/main" id="{F0D92954-61C6-BA12-8795-437DFAFB34D9}"/>
                </a:ext>
              </a:extLst>
            </p:cNvPr>
            <p:cNvPicPr>
              <a:picLocks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2616146" y="4560451"/>
              <a:ext cx="1008000" cy="540000"/>
            </a:xfrm>
            <a:prstGeom prst="rect">
              <a:avLst/>
            </a:prstGeom>
            <a:ln>
              <a:solidFill>
                <a:srgbClr val="8B1513"/>
              </a:solidFill>
            </a:ln>
          </p:spPr>
        </p:pic>
        <p:pic>
          <p:nvPicPr>
            <p:cNvPr id="347" name="Immagine 346">
              <a:extLst>
                <a:ext uri="{FF2B5EF4-FFF2-40B4-BE49-F238E27FC236}">
                  <a16:creationId xmlns:a16="http://schemas.microsoft.com/office/drawing/2014/main" id="{F196F35B-C34C-FE59-E511-823E21137469}"/>
                </a:ext>
              </a:extLst>
            </p:cNvPr>
            <p:cNvPicPr>
              <a:picLocks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3665876" y="4560451"/>
              <a:ext cx="1008000" cy="540000"/>
            </a:xfrm>
            <a:prstGeom prst="rect">
              <a:avLst/>
            </a:prstGeom>
            <a:ln>
              <a:solidFill>
                <a:srgbClr val="8B1513"/>
              </a:solidFill>
            </a:ln>
          </p:spPr>
        </p:pic>
        <p:pic>
          <p:nvPicPr>
            <p:cNvPr id="348" name="Immagine 347">
              <a:extLst>
                <a:ext uri="{FF2B5EF4-FFF2-40B4-BE49-F238E27FC236}">
                  <a16:creationId xmlns:a16="http://schemas.microsoft.com/office/drawing/2014/main" id="{434D3D7D-5563-D815-343D-21ABE0BAC838}"/>
                </a:ext>
              </a:extLst>
            </p:cNvPr>
            <p:cNvPicPr>
              <a:picLocks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4721575" y="4560451"/>
              <a:ext cx="1008000" cy="540000"/>
            </a:xfrm>
            <a:prstGeom prst="rect">
              <a:avLst/>
            </a:prstGeom>
            <a:ln>
              <a:solidFill>
                <a:srgbClr val="8B1513"/>
              </a:solidFill>
            </a:ln>
          </p:spPr>
        </p:pic>
      </p:grpSp>
      <p:grpSp>
        <p:nvGrpSpPr>
          <p:cNvPr id="35" name="Gruppo 34">
            <a:extLst>
              <a:ext uri="{FF2B5EF4-FFF2-40B4-BE49-F238E27FC236}">
                <a16:creationId xmlns:a16="http://schemas.microsoft.com/office/drawing/2014/main" id="{4287D4AB-C470-9C88-E0F9-342E4790B71F}"/>
              </a:ext>
            </a:extLst>
          </p:cNvPr>
          <p:cNvGrpSpPr/>
          <p:nvPr/>
        </p:nvGrpSpPr>
        <p:grpSpPr>
          <a:xfrm>
            <a:off x="6682245" y="1982967"/>
            <a:ext cx="4415099" cy="3431128"/>
            <a:chOff x="6527254" y="2039697"/>
            <a:chExt cx="4415099" cy="3431128"/>
          </a:xfrm>
        </p:grpSpPr>
        <p:graphicFrame>
          <p:nvGraphicFramePr>
            <p:cNvPr id="3" name="Oggetto 2">
              <a:extLst>
                <a:ext uri="{FF2B5EF4-FFF2-40B4-BE49-F238E27FC236}">
                  <a16:creationId xmlns:a16="http://schemas.microsoft.com/office/drawing/2014/main" id="{8EA3C9F5-9E34-10E4-2BE8-7FB00C767983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86318465"/>
                </p:ext>
              </p:extLst>
            </p:nvPr>
          </p:nvGraphicFramePr>
          <p:xfrm>
            <a:off x="7435320" y="2313912"/>
            <a:ext cx="1624013" cy="14398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10" r:id="rId21" imgW="2755090" imgH="2441260" progId="Prism10.Document">
                    <p:embed/>
                  </p:oleObj>
                </mc:Choice>
                <mc:Fallback>
                  <p:oleObj name="Prism 10" r:id="rId21" imgW="2755090" imgH="2441260" progId="Prism10.Document">
                    <p:embed/>
                    <p:pic>
                      <p:nvPicPr>
                        <p:cNvPr id="5" name="Oggetto 4">
                          <a:extLst>
                            <a:ext uri="{FF2B5EF4-FFF2-40B4-BE49-F238E27FC236}">
                              <a16:creationId xmlns:a16="http://schemas.microsoft.com/office/drawing/2014/main" id="{2D066AC4-9879-D53E-D6D9-B0B788E4622A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2"/>
                        <a:stretch>
                          <a:fillRect/>
                        </a:stretch>
                      </p:blipFill>
                      <p:spPr>
                        <a:xfrm>
                          <a:off x="7435320" y="2313912"/>
                          <a:ext cx="1624013" cy="143986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" name="Oggetto 3">
              <a:extLst>
                <a:ext uri="{FF2B5EF4-FFF2-40B4-BE49-F238E27FC236}">
                  <a16:creationId xmlns:a16="http://schemas.microsoft.com/office/drawing/2014/main" id="{5163330D-343D-4D0F-36B9-A24379BAF295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08055599"/>
                </p:ext>
              </p:extLst>
            </p:nvPr>
          </p:nvGraphicFramePr>
          <p:xfrm>
            <a:off x="7509933" y="3748236"/>
            <a:ext cx="1549400" cy="14398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10" r:id="rId23" imgW="2626946" imgH="2441260" progId="Prism10.Document">
                    <p:embed/>
                  </p:oleObj>
                </mc:Choice>
                <mc:Fallback>
                  <p:oleObj name="Prism 10" r:id="rId23" imgW="2626946" imgH="2441260" progId="Prism10.Document">
                    <p:embed/>
                    <p:pic>
                      <p:nvPicPr>
                        <p:cNvPr id="6" name="Oggetto 5">
                          <a:extLst>
                            <a:ext uri="{FF2B5EF4-FFF2-40B4-BE49-F238E27FC236}">
                              <a16:creationId xmlns:a16="http://schemas.microsoft.com/office/drawing/2014/main" id="{78C06283-324C-D4DC-21B0-33009F746AE9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4"/>
                        <a:stretch>
                          <a:fillRect/>
                        </a:stretch>
                      </p:blipFill>
                      <p:spPr>
                        <a:xfrm>
                          <a:off x="7509933" y="3748236"/>
                          <a:ext cx="1549400" cy="143986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" name="Oggetto 4">
              <a:extLst>
                <a:ext uri="{FF2B5EF4-FFF2-40B4-BE49-F238E27FC236}">
                  <a16:creationId xmlns:a16="http://schemas.microsoft.com/office/drawing/2014/main" id="{62CDECA3-8EDF-1C8A-D0C6-3DE489EC6FE6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43163738"/>
                </p:ext>
              </p:extLst>
            </p:nvPr>
          </p:nvGraphicFramePr>
          <p:xfrm>
            <a:off x="8849731" y="2317087"/>
            <a:ext cx="1549400" cy="14398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10" r:id="rId25" imgW="2626946" imgH="2441260" progId="Prism10.Document">
                    <p:embed/>
                  </p:oleObj>
                </mc:Choice>
                <mc:Fallback>
                  <p:oleObj name="Prism 10" r:id="rId25" imgW="2626946" imgH="2441260" progId="Prism10.Document">
                    <p:embed/>
                    <p:pic>
                      <p:nvPicPr>
                        <p:cNvPr id="7" name="Oggetto 6">
                          <a:extLst>
                            <a:ext uri="{FF2B5EF4-FFF2-40B4-BE49-F238E27FC236}">
                              <a16:creationId xmlns:a16="http://schemas.microsoft.com/office/drawing/2014/main" id="{97316604-4389-29FC-BC93-0E70561D9A0B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6"/>
                        <a:stretch>
                          <a:fillRect/>
                        </a:stretch>
                      </p:blipFill>
                      <p:spPr>
                        <a:xfrm>
                          <a:off x="8849731" y="2317087"/>
                          <a:ext cx="1549400" cy="143986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Oggetto 8">
              <a:extLst>
                <a:ext uri="{FF2B5EF4-FFF2-40B4-BE49-F238E27FC236}">
                  <a16:creationId xmlns:a16="http://schemas.microsoft.com/office/drawing/2014/main" id="{9E5D1A0D-C07F-9928-EF21-99FAA2F0286C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24432176"/>
                </p:ext>
              </p:extLst>
            </p:nvPr>
          </p:nvGraphicFramePr>
          <p:xfrm>
            <a:off x="8864505" y="3745062"/>
            <a:ext cx="1549400" cy="14398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10" r:id="rId27" imgW="2626946" imgH="2441260" progId="Prism10.Document">
                    <p:embed/>
                  </p:oleObj>
                </mc:Choice>
                <mc:Fallback>
                  <p:oleObj name="Prism 10" r:id="rId27" imgW="2626946" imgH="2441260" progId="Prism10.Document">
                    <p:embed/>
                    <p:pic>
                      <p:nvPicPr>
                        <p:cNvPr id="8" name="Oggetto 7">
                          <a:extLst>
                            <a:ext uri="{FF2B5EF4-FFF2-40B4-BE49-F238E27FC236}">
                              <a16:creationId xmlns:a16="http://schemas.microsoft.com/office/drawing/2014/main" id="{7BEE7B61-5156-FF57-4DB5-E143451D66AE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8"/>
                        <a:stretch>
                          <a:fillRect/>
                        </a:stretch>
                      </p:blipFill>
                      <p:spPr>
                        <a:xfrm>
                          <a:off x="8864505" y="3745062"/>
                          <a:ext cx="1549400" cy="143986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852AD9AA-8EA4-226C-D0D4-4742533EA87E}"/>
                </a:ext>
              </a:extLst>
            </p:cNvPr>
            <p:cNvSpPr txBox="1"/>
            <p:nvPr/>
          </p:nvSpPr>
          <p:spPr>
            <a:xfrm>
              <a:off x="6533194" y="2851668"/>
              <a:ext cx="72327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b="1" i="1" dirty="0"/>
                <a:t>miR 21-5p</a:t>
              </a: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4CEB27CD-CC64-B4E0-E60F-819F23810EDA}"/>
                </a:ext>
              </a:extLst>
            </p:cNvPr>
            <p:cNvSpPr txBox="1"/>
            <p:nvPr/>
          </p:nvSpPr>
          <p:spPr>
            <a:xfrm>
              <a:off x="6527254" y="4259592"/>
              <a:ext cx="72327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b="1" i="1" dirty="0"/>
                <a:t>miR 96-5p</a:t>
              </a:r>
            </a:p>
          </p:txBody>
        </p:sp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8AE7D3C1-4541-B1E6-63CF-0E5AC9896744}"/>
                </a:ext>
              </a:extLst>
            </p:cNvPr>
            <p:cNvSpPr txBox="1"/>
            <p:nvPr/>
          </p:nvSpPr>
          <p:spPr>
            <a:xfrm rot="16200000">
              <a:off x="6846895" y="2864250"/>
              <a:ext cx="109543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00" dirty="0"/>
                <a:t>Copies/</a:t>
              </a:r>
              <a:r>
                <a:rPr lang="it-IT" sz="1000" dirty="0" err="1"/>
                <a:t>ul</a:t>
              </a:r>
              <a:endParaRPr lang="it-IT" sz="1000" dirty="0"/>
            </a:p>
          </p:txBody>
        </p:sp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D9522E31-829B-D52E-87A8-5246B7A00002}"/>
                </a:ext>
              </a:extLst>
            </p:cNvPr>
            <p:cNvSpPr txBox="1"/>
            <p:nvPr/>
          </p:nvSpPr>
          <p:spPr>
            <a:xfrm>
              <a:off x="10219077" y="2851665"/>
              <a:ext cx="72327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b="1" i="1" dirty="0" err="1"/>
                <a:t>miR</a:t>
              </a:r>
              <a:r>
                <a:rPr lang="it-IT" sz="1000" b="1" i="1" dirty="0"/>
                <a:t> 21-3p</a:t>
              </a:r>
            </a:p>
          </p:txBody>
        </p:sp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BC24C660-5093-4528-29C3-CDF9A35D1C4C}"/>
                </a:ext>
              </a:extLst>
            </p:cNvPr>
            <p:cNvSpPr txBox="1"/>
            <p:nvPr/>
          </p:nvSpPr>
          <p:spPr>
            <a:xfrm rot="16200000">
              <a:off x="6877513" y="4303871"/>
              <a:ext cx="103420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00" dirty="0"/>
                <a:t>Copies/</a:t>
              </a:r>
              <a:r>
                <a:rPr lang="it-IT" sz="1000" dirty="0" err="1"/>
                <a:t>ul</a:t>
              </a:r>
              <a:endParaRPr lang="it-IT" sz="1000" dirty="0"/>
            </a:p>
          </p:txBody>
        </p:sp>
        <p:sp>
          <p:nvSpPr>
            <p:cNvPr id="25" name="CasellaDiTesto 24">
              <a:extLst>
                <a:ext uri="{FF2B5EF4-FFF2-40B4-BE49-F238E27FC236}">
                  <a16:creationId xmlns:a16="http://schemas.microsoft.com/office/drawing/2014/main" id="{28E1D805-A18B-64A8-21F4-B95338C76768}"/>
                </a:ext>
              </a:extLst>
            </p:cNvPr>
            <p:cNvSpPr txBox="1"/>
            <p:nvPr/>
          </p:nvSpPr>
          <p:spPr>
            <a:xfrm>
              <a:off x="10271976" y="4239908"/>
              <a:ext cx="61747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b="1" i="1" dirty="0" err="1"/>
                <a:t>miR</a:t>
              </a:r>
              <a:r>
                <a:rPr lang="it-IT" sz="1000" b="1" i="1" dirty="0"/>
                <a:t> 429</a:t>
              </a:r>
            </a:p>
          </p:txBody>
        </p:sp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DBA31121-5BDF-814B-29A2-D6DC209845C3}"/>
                </a:ext>
              </a:extLst>
            </p:cNvPr>
            <p:cNvSpPr txBox="1"/>
            <p:nvPr/>
          </p:nvSpPr>
          <p:spPr>
            <a:xfrm>
              <a:off x="7666364" y="2058111"/>
              <a:ext cx="68546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800" dirty="0"/>
                <a:t>single</a:t>
              </a:r>
            </a:p>
            <a:p>
              <a:pPr algn="ctr"/>
              <a:r>
                <a:rPr lang="it-IT" sz="800" dirty="0" err="1"/>
                <a:t>assays</a:t>
              </a:r>
              <a:endParaRPr lang="it-IT" sz="800" dirty="0"/>
            </a:p>
          </p:txBody>
        </p:sp>
        <p:sp>
          <p:nvSpPr>
            <p:cNvPr id="27" name="CasellaDiTesto 26">
              <a:extLst>
                <a:ext uri="{FF2B5EF4-FFF2-40B4-BE49-F238E27FC236}">
                  <a16:creationId xmlns:a16="http://schemas.microsoft.com/office/drawing/2014/main" id="{166802DB-09FF-8922-D46E-A6DB6997C67F}"/>
                </a:ext>
              </a:extLst>
            </p:cNvPr>
            <p:cNvSpPr txBox="1"/>
            <p:nvPr/>
          </p:nvSpPr>
          <p:spPr>
            <a:xfrm>
              <a:off x="8998370" y="2039697"/>
              <a:ext cx="68546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800" dirty="0"/>
                <a:t>single</a:t>
              </a:r>
            </a:p>
            <a:p>
              <a:pPr algn="ctr"/>
              <a:r>
                <a:rPr lang="it-IT" sz="800" dirty="0" err="1"/>
                <a:t>assays</a:t>
              </a:r>
              <a:endParaRPr lang="it-IT" sz="800" dirty="0"/>
            </a:p>
          </p:txBody>
        </p:sp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0CCE8BE4-808B-2164-EA68-A938E8DDDD85}"/>
                </a:ext>
              </a:extLst>
            </p:cNvPr>
            <p:cNvSpPr txBox="1"/>
            <p:nvPr/>
          </p:nvSpPr>
          <p:spPr>
            <a:xfrm>
              <a:off x="8182695" y="2116641"/>
              <a:ext cx="68546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800" dirty="0" err="1"/>
                <a:t>miRquad</a:t>
              </a:r>
              <a:endParaRPr lang="it-IT" sz="800" dirty="0"/>
            </a:p>
          </p:txBody>
        </p:sp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E6561891-0E2B-2116-4BCB-E68F49BCF366}"/>
                </a:ext>
              </a:extLst>
            </p:cNvPr>
            <p:cNvSpPr txBox="1"/>
            <p:nvPr/>
          </p:nvSpPr>
          <p:spPr>
            <a:xfrm>
              <a:off x="9534561" y="2116641"/>
              <a:ext cx="68546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800" dirty="0" err="1"/>
                <a:t>miRquad</a:t>
              </a:r>
              <a:endParaRPr lang="it-IT" sz="800" dirty="0"/>
            </a:p>
          </p:txBody>
        </p:sp>
        <p:sp>
          <p:nvSpPr>
            <p:cNvPr id="31" name="Parentesi graffa aperta 30">
              <a:extLst>
                <a:ext uri="{FF2B5EF4-FFF2-40B4-BE49-F238E27FC236}">
                  <a16:creationId xmlns:a16="http://schemas.microsoft.com/office/drawing/2014/main" id="{D020102C-1EF2-0B7E-A016-ED4290D80443}"/>
                </a:ext>
              </a:extLst>
            </p:cNvPr>
            <p:cNvSpPr/>
            <p:nvPr/>
          </p:nvSpPr>
          <p:spPr>
            <a:xfrm rot="5400000">
              <a:off x="7991178" y="5220343"/>
              <a:ext cx="124128" cy="223797"/>
            </a:xfrm>
            <a:prstGeom prst="leftBrace">
              <a:avLst>
                <a:gd name="adj1" fmla="val 38470"/>
                <a:gd name="adj2" fmla="val 50000"/>
              </a:avLst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2" name="CasellaDiTesto 31">
              <a:extLst>
                <a:ext uri="{FF2B5EF4-FFF2-40B4-BE49-F238E27FC236}">
                  <a16:creationId xmlns:a16="http://schemas.microsoft.com/office/drawing/2014/main" id="{9011F022-9343-689E-1B46-49C3EA17282B}"/>
                </a:ext>
              </a:extLst>
            </p:cNvPr>
            <p:cNvSpPr txBox="1"/>
            <p:nvPr/>
          </p:nvSpPr>
          <p:spPr>
            <a:xfrm>
              <a:off x="8109722" y="5224604"/>
              <a:ext cx="91082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dirty="0"/>
                <a:t>non </a:t>
              </a:r>
              <a:r>
                <a:rPr lang="it-IT" sz="1000" dirty="0" err="1"/>
                <a:t>recurrent</a:t>
              </a:r>
              <a:endParaRPr lang="it-IT" sz="1000" dirty="0"/>
            </a:p>
          </p:txBody>
        </p:sp>
        <p:sp>
          <p:nvSpPr>
            <p:cNvPr id="33" name="Parentesi graffa aperta 32">
              <a:extLst>
                <a:ext uri="{FF2B5EF4-FFF2-40B4-BE49-F238E27FC236}">
                  <a16:creationId xmlns:a16="http://schemas.microsoft.com/office/drawing/2014/main" id="{62872BF3-CDF3-A51D-7505-CFE7141F2A75}"/>
                </a:ext>
              </a:extLst>
            </p:cNvPr>
            <p:cNvSpPr/>
            <p:nvPr/>
          </p:nvSpPr>
          <p:spPr>
            <a:xfrm rot="5400000">
              <a:off x="9084076" y="5214537"/>
              <a:ext cx="124128" cy="223797"/>
            </a:xfrm>
            <a:prstGeom prst="leftBrace">
              <a:avLst>
                <a:gd name="adj1" fmla="val 38470"/>
                <a:gd name="adj2" fmla="val 50000"/>
              </a:avLst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4" name="CasellaDiTesto 33">
              <a:extLst>
                <a:ext uri="{FF2B5EF4-FFF2-40B4-BE49-F238E27FC236}">
                  <a16:creationId xmlns:a16="http://schemas.microsoft.com/office/drawing/2014/main" id="{1A3D2A13-16A3-2486-F818-3E1717766F6D}"/>
                </a:ext>
              </a:extLst>
            </p:cNvPr>
            <p:cNvSpPr txBox="1"/>
            <p:nvPr/>
          </p:nvSpPr>
          <p:spPr>
            <a:xfrm>
              <a:off x="9207548" y="5214988"/>
              <a:ext cx="67999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dirty="0" err="1"/>
                <a:t>recurrent</a:t>
              </a:r>
              <a:endParaRPr lang="it-IT" sz="1000" dirty="0"/>
            </a:p>
          </p:txBody>
        </p:sp>
      </p:grpSp>
      <p:grpSp>
        <p:nvGrpSpPr>
          <p:cNvPr id="10" name="Gruppo 9">
            <a:extLst>
              <a:ext uri="{FF2B5EF4-FFF2-40B4-BE49-F238E27FC236}">
                <a16:creationId xmlns:a16="http://schemas.microsoft.com/office/drawing/2014/main" id="{5FC1088D-9C03-9094-EB10-1EB3CB07FBED}"/>
              </a:ext>
            </a:extLst>
          </p:cNvPr>
          <p:cNvGrpSpPr/>
          <p:nvPr/>
        </p:nvGrpSpPr>
        <p:grpSpPr>
          <a:xfrm>
            <a:off x="6272300" y="1661847"/>
            <a:ext cx="5477330" cy="3522616"/>
            <a:chOff x="6272300" y="1661847"/>
            <a:chExt cx="5477330" cy="3522616"/>
          </a:xfrm>
        </p:grpSpPr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BA8A630E-D1E9-2481-1C1D-40FFF9901A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/>
            <a:stretch>
              <a:fillRect/>
            </a:stretch>
          </p:blipFill>
          <p:spPr>
            <a:xfrm>
              <a:off x="6272300" y="1661847"/>
              <a:ext cx="156931" cy="461665"/>
            </a:xfrm>
            <a:prstGeom prst="rect">
              <a:avLst/>
            </a:prstGeom>
          </p:spPr>
        </p:pic>
        <p:sp>
          <p:nvSpPr>
            <p:cNvPr id="12" name="CasellaDiTesto 797">
              <a:extLst>
                <a:ext uri="{FF2B5EF4-FFF2-40B4-BE49-F238E27FC236}">
                  <a16:creationId xmlns:a16="http://schemas.microsoft.com/office/drawing/2014/main" id="{E70C4794-3F3D-2988-FAC9-E31C13A76A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68832" y="1715443"/>
              <a:ext cx="2421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algn="ctr">
                <a:defRPr b="1">
                  <a:solidFill>
                    <a:srgbClr val="8B1513"/>
                  </a:solidFill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9pPr>
            </a:lstStyle>
            <a:p>
              <a:r>
                <a:rPr lang="it-IT" altLang="en-US" dirty="0"/>
                <a:t>Saliva samples (n=24)</a:t>
              </a:r>
            </a:p>
          </p:txBody>
        </p:sp>
        <p:pic>
          <p:nvPicPr>
            <p:cNvPr id="14" name="Immagine 13">
              <a:extLst>
                <a:ext uri="{FF2B5EF4-FFF2-40B4-BE49-F238E27FC236}">
                  <a16:creationId xmlns:a16="http://schemas.microsoft.com/office/drawing/2014/main" id="{DEF20DC0-9CB5-38BC-F2F9-019DB815936A}"/>
                </a:ext>
              </a:extLst>
            </p:cNvPr>
            <p:cNvPicPr>
              <a:picLocks/>
            </p:cNvPicPr>
            <p:nvPr/>
          </p:nvPicPr>
          <p:blipFill>
            <a:blip r:embed="rId30"/>
            <a:stretch>
              <a:fillRect/>
            </a:stretch>
          </p:blipFill>
          <p:spPr>
            <a:xfrm>
              <a:off x="7317225" y="2433485"/>
              <a:ext cx="1008000" cy="540000"/>
            </a:xfrm>
            <a:prstGeom prst="rect">
              <a:avLst/>
            </a:prstGeom>
            <a:ln>
              <a:solidFill>
                <a:srgbClr val="8B1513"/>
              </a:solidFill>
            </a:ln>
          </p:spPr>
        </p:pic>
        <p:pic>
          <p:nvPicPr>
            <p:cNvPr id="15" name="Immagine 14">
              <a:extLst>
                <a:ext uri="{FF2B5EF4-FFF2-40B4-BE49-F238E27FC236}">
                  <a16:creationId xmlns:a16="http://schemas.microsoft.com/office/drawing/2014/main" id="{2667C9CB-4518-5D37-4D1B-BAEA07D39F67}"/>
                </a:ext>
              </a:extLst>
            </p:cNvPr>
            <p:cNvPicPr>
              <a:picLocks/>
            </p:cNvPicPr>
            <p:nvPr/>
          </p:nvPicPr>
          <p:blipFill>
            <a:blip r:embed="rId31"/>
            <a:stretch>
              <a:fillRect/>
            </a:stretch>
          </p:blipFill>
          <p:spPr>
            <a:xfrm>
              <a:off x="7317225" y="3029417"/>
              <a:ext cx="1008000" cy="540000"/>
            </a:xfrm>
            <a:prstGeom prst="rect">
              <a:avLst/>
            </a:prstGeom>
            <a:ln>
              <a:solidFill>
                <a:srgbClr val="8B1513"/>
              </a:solidFill>
            </a:ln>
          </p:spPr>
        </p:pic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0EF5A1DF-524A-9B25-592F-68BEC3A45384}"/>
                </a:ext>
              </a:extLst>
            </p:cNvPr>
            <p:cNvPicPr>
              <a:picLocks/>
            </p:cNvPicPr>
            <p:nvPr/>
          </p:nvPicPr>
          <p:blipFill>
            <a:blip r:embed="rId32"/>
            <a:stretch>
              <a:fillRect/>
            </a:stretch>
          </p:blipFill>
          <p:spPr>
            <a:xfrm>
              <a:off x="8370562" y="2433485"/>
              <a:ext cx="1008000" cy="540000"/>
            </a:xfrm>
            <a:prstGeom prst="rect">
              <a:avLst/>
            </a:prstGeom>
            <a:ln>
              <a:solidFill>
                <a:srgbClr val="8B1513"/>
              </a:solidFill>
            </a:ln>
          </p:spPr>
        </p:pic>
        <p:pic>
          <p:nvPicPr>
            <p:cNvPr id="30" name="Immagine 29">
              <a:extLst>
                <a:ext uri="{FF2B5EF4-FFF2-40B4-BE49-F238E27FC236}">
                  <a16:creationId xmlns:a16="http://schemas.microsoft.com/office/drawing/2014/main" id="{34E49FBA-0987-53E3-8C78-F217D7EE4C14}"/>
                </a:ext>
              </a:extLst>
            </p:cNvPr>
            <p:cNvPicPr>
              <a:picLocks/>
            </p:cNvPicPr>
            <p:nvPr/>
          </p:nvPicPr>
          <p:blipFill>
            <a:blip r:embed="rId33"/>
            <a:stretch>
              <a:fillRect/>
            </a:stretch>
          </p:blipFill>
          <p:spPr>
            <a:xfrm>
              <a:off x="8370562" y="3029417"/>
              <a:ext cx="1008000" cy="540000"/>
            </a:xfrm>
            <a:prstGeom prst="rect">
              <a:avLst/>
            </a:prstGeom>
            <a:ln>
              <a:solidFill>
                <a:srgbClr val="8B1513"/>
              </a:solidFill>
            </a:ln>
          </p:spPr>
        </p:pic>
        <p:pic>
          <p:nvPicPr>
            <p:cNvPr id="36" name="Immagine 35">
              <a:extLst>
                <a:ext uri="{FF2B5EF4-FFF2-40B4-BE49-F238E27FC236}">
                  <a16:creationId xmlns:a16="http://schemas.microsoft.com/office/drawing/2014/main" id="{08E4E72E-52D8-3F14-C5DB-444C3E8831B0}"/>
                </a:ext>
              </a:extLst>
            </p:cNvPr>
            <p:cNvPicPr>
              <a:picLocks/>
            </p:cNvPicPr>
            <p:nvPr/>
          </p:nvPicPr>
          <p:blipFill>
            <a:blip r:embed="rId34"/>
            <a:stretch>
              <a:fillRect/>
            </a:stretch>
          </p:blipFill>
          <p:spPr>
            <a:xfrm>
              <a:off x="9420292" y="2433485"/>
              <a:ext cx="1008000" cy="540000"/>
            </a:xfrm>
            <a:prstGeom prst="rect">
              <a:avLst/>
            </a:prstGeom>
            <a:ln>
              <a:solidFill>
                <a:srgbClr val="8B1513"/>
              </a:solidFill>
            </a:ln>
          </p:spPr>
        </p:pic>
        <p:pic>
          <p:nvPicPr>
            <p:cNvPr id="37" name="Immagine 36">
              <a:extLst>
                <a:ext uri="{FF2B5EF4-FFF2-40B4-BE49-F238E27FC236}">
                  <a16:creationId xmlns:a16="http://schemas.microsoft.com/office/drawing/2014/main" id="{63FF33B9-7A7B-00B8-7621-CD32D9C545ED}"/>
                </a:ext>
              </a:extLst>
            </p:cNvPr>
            <p:cNvPicPr>
              <a:picLocks/>
            </p:cNvPicPr>
            <p:nvPr/>
          </p:nvPicPr>
          <p:blipFill>
            <a:blip r:embed="rId35"/>
            <a:stretch>
              <a:fillRect/>
            </a:stretch>
          </p:blipFill>
          <p:spPr>
            <a:xfrm>
              <a:off x="9420292" y="3029417"/>
              <a:ext cx="1008000" cy="540000"/>
            </a:xfrm>
            <a:prstGeom prst="rect">
              <a:avLst/>
            </a:prstGeom>
            <a:ln>
              <a:solidFill>
                <a:srgbClr val="8B1513"/>
              </a:solidFill>
            </a:ln>
          </p:spPr>
        </p:pic>
        <p:pic>
          <p:nvPicPr>
            <p:cNvPr id="38" name="Immagine 37">
              <a:extLst>
                <a:ext uri="{FF2B5EF4-FFF2-40B4-BE49-F238E27FC236}">
                  <a16:creationId xmlns:a16="http://schemas.microsoft.com/office/drawing/2014/main" id="{FAE446D4-DAA7-7FAA-A586-D7CB1CA90C23}"/>
                </a:ext>
              </a:extLst>
            </p:cNvPr>
            <p:cNvPicPr>
              <a:picLocks/>
            </p:cNvPicPr>
            <p:nvPr/>
          </p:nvPicPr>
          <p:blipFill>
            <a:blip r:embed="rId36"/>
            <a:stretch>
              <a:fillRect/>
            </a:stretch>
          </p:blipFill>
          <p:spPr>
            <a:xfrm>
              <a:off x="10475991" y="2433485"/>
              <a:ext cx="1008000" cy="540000"/>
            </a:xfrm>
            <a:prstGeom prst="rect">
              <a:avLst/>
            </a:prstGeom>
            <a:ln>
              <a:solidFill>
                <a:srgbClr val="8B1513"/>
              </a:solidFill>
            </a:ln>
          </p:spPr>
        </p:pic>
        <p:pic>
          <p:nvPicPr>
            <p:cNvPr id="40" name="Immagine 39">
              <a:extLst>
                <a:ext uri="{FF2B5EF4-FFF2-40B4-BE49-F238E27FC236}">
                  <a16:creationId xmlns:a16="http://schemas.microsoft.com/office/drawing/2014/main" id="{284649E3-2301-59D8-5A16-AA41A99A93FA}"/>
                </a:ext>
              </a:extLst>
            </p:cNvPr>
            <p:cNvPicPr>
              <a:picLocks/>
            </p:cNvPicPr>
            <p:nvPr/>
          </p:nvPicPr>
          <p:blipFill>
            <a:blip r:embed="rId37"/>
            <a:stretch>
              <a:fillRect/>
            </a:stretch>
          </p:blipFill>
          <p:spPr>
            <a:xfrm>
              <a:off x="10475991" y="3029417"/>
              <a:ext cx="1008000" cy="540000"/>
            </a:xfrm>
            <a:prstGeom prst="rect">
              <a:avLst/>
            </a:prstGeom>
            <a:ln>
              <a:solidFill>
                <a:srgbClr val="8B1513"/>
              </a:solidFill>
            </a:ln>
          </p:spPr>
        </p:pic>
        <p:sp>
          <p:nvSpPr>
            <p:cNvPr id="41" name="CasellaDiTesto 40">
              <a:extLst>
                <a:ext uri="{FF2B5EF4-FFF2-40B4-BE49-F238E27FC236}">
                  <a16:creationId xmlns:a16="http://schemas.microsoft.com/office/drawing/2014/main" id="{E9E8F60B-5A10-D8F6-C1E9-998FE2BAAED7}"/>
                </a:ext>
              </a:extLst>
            </p:cNvPr>
            <p:cNvSpPr txBox="1"/>
            <p:nvPr/>
          </p:nvSpPr>
          <p:spPr>
            <a:xfrm>
              <a:off x="6827989" y="4930547"/>
              <a:ext cx="458779" cy="25391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50" i="1" dirty="0"/>
                <a:t>#220</a:t>
              </a:r>
            </a:p>
          </p:txBody>
        </p:sp>
        <p:sp>
          <p:nvSpPr>
            <p:cNvPr id="42" name="CasellaDiTesto 41">
              <a:extLst>
                <a:ext uri="{FF2B5EF4-FFF2-40B4-BE49-F238E27FC236}">
                  <a16:creationId xmlns:a16="http://schemas.microsoft.com/office/drawing/2014/main" id="{89D2D09A-5592-9787-0835-9ED30A7BAA65}"/>
                </a:ext>
              </a:extLst>
            </p:cNvPr>
            <p:cNvSpPr txBox="1"/>
            <p:nvPr/>
          </p:nvSpPr>
          <p:spPr>
            <a:xfrm rot="5400000">
              <a:off x="11280362" y="4108090"/>
              <a:ext cx="678445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i="1" dirty="0"/>
                <a:t>baseline</a:t>
              </a:r>
            </a:p>
          </p:txBody>
        </p:sp>
        <p:sp>
          <p:nvSpPr>
            <p:cNvPr id="43" name="CasellaDiTesto 42">
              <a:extLst>
                <a:ext uri="{FF2B5EF4-FFF2-40B4-BE49-F238E27FC236}">
                  <a16:creationId xmlns:a16="http://schemas.microsoft.com/office/drawing/2014/main" id="{295976D9-C013-A2D2-C795-B2B104EFFC62}"/>
                </a:ext>
              </a:extLst>
            </p:cNvPr>
            <p:cNvSpPr txBox="1"/>
            <p:nvPr/>
          </p:nvSpPr>
          <p:spPr>
            <a:xfrm rot="5400000">
              <a:off x="11267090" y="4698551"/>
              <a:ext cx="68771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algn="ctr">
                <a:defRPr sz="1050" i="1"/>
              </a:lvl1pPr>
            </a:lstStyle>
            <a:p>
              <a:r>
                <a:rPr lang="it-IT" dirty="0"/>
                <a:t>+15 days</a:t>
              </a:r>
            </a:p>
          </p:txBody>
        </p:sp>
        <p:sp>
          <p:nvSpPr>
            <p:cNvPr id="44" name="CasellaDiTesto 43">
              <a:extLst>
                <a:ext uri="{FF2B5EF4-FFF2-40B4-BE49-F238E27FC236}">
                  <a16:creationId xmlns:a16="http://schemas.microsoft.com/office/drawing/2014/main" id="{15885E91-BD1A-E2C6-D39A-B0214FE8182D}"/>
                </a:ext>
              </a:extLst>
            </p:cNvPr>
            <p:cNvSpPr txBox="1"/>
            <p:nvPr/>
          </p:nvSpPr>
          <p:spPr>
            <a:xfrm>
              <a:off x="6276286" y="4288338"/>
              <a:ext cx="750911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200" b="1" dirty="0" err="1"/>
                <a:t>Poor</a:t>
              </a:r>
              <a:endParaRPr lang="it-IT" sz="1200" b="1" dirty="0"/>
            </a:p>
            <a:p>
              <a:pPr algn="ctr"/>
              <a:r>
                <a:rPr lang="it-IT" sz="1200" b="1" dirty="0" err="1"/>
                <a:t>outcome</a:t>
              </a:r>
              <a:endParaRPr lang="it-IT" sz="1200" b="1" dirty="0"/>
            </a:p>
          </p:txBody>
        </p:sp>
        <p:sp>
          <p:nvSpPr>
            <p:cNvPr id="45" name="CasellaDiTesto 44">
              <a:extLst>
                <a:ext uri="{FF2B5EF4-FFF2-40B4-BE49-F238E27FC236}">
                  <a16:creationId xmlns:a16="http://schemas.microsoft.com/office/drawing/2014/main" id="{A43A4BB5-43C3-584D-D3FC-19A4A3222C24}"/>
                </a:ext>
              </a:extLst>
            </p:cNvPr>
            <p:cNvSpPr txBox="1"/>
            <p:nvPr/>
          </p:nvSpPr>
          <p:spPr>
            <a:xfrm>
              <a:off x="6831076" y="3403149"/>
              <a:ext cx="458779" cy="25391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50" i="1" dirty="0"/>
                <a:t>#121</a:t>
              </a:r>
            </a:p>
          </p:txBody>
        </p:sp>
        <p:sp>
          <p:nvSpPr>
            <p:cNvPr id="46" name="CasellaDiTesto 45">
              <a:extLst>
                <a:ext uri="{FF2B5EF4-FFF2-40B4-BE49-F238E27FC236}">
                  <a16:creationId xmlns:a16="http://schemas.microsoft.com/office/drawing/2014/main" id="{E51CE362-778B-9630-E2B5-30DBED6B4D61}"/>
                </a:ext>
              </a:extLst>
            </p:cNvPr>
            <p:cNvSpPr txBox="1"/>
            <p:nvPr/>
          </p:nvSpPr>
          <p:spPr>
            <a:xfrm rot="5400000">
              <a:off x="11283449" y="2580692"/>
              <a:ext cx="678445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i="1" dirty="0"/>
                <a:t>baseline</a:t>
              </a:r>
            </a:p>
          </p:txBody>
        </p:sp>
        <p:sp>
          <p:nvSpPr>
            <p:cNvPr id="47" name="CasellaDiTesto 46">
              <a:extLst>
                <a:ext uri="{FF2B5EF4-FFF2-40B4-BE49-F238E27FC236}">
                  <a16:creationId xmlns:a16="http://schemas.microsoft.com/office/drawing/2014/main" id="{EE898D76-C85B-AC86-505A-F87CDB773CEB}"/>
                </a:ext>
              </a:extLst>
            </p:cNvPr>
            <p:cNvSpPr txBox="1"/>
            <p:nvPr/>
          </p:nvSpPr>
          <p:spPr>
            <a:xfrm rot="5400000">
              <a:off x="11277117" y="3184552"/>
              <a:ext cx="69111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 algn="ctr">
                <a:defRPr sz="1050" i="1"/>
              </a:lvl1pPr>
            </a:lstStyle>
            <a:p>
              <a:r>
                <a:rPr lang="it-IT" dirty="0"/>
                <a:t>+15 days</a:t>
              </a:r>
            </a:p>
          </p:txBody>
        </p:sp>
        <p:sp>
          <p:nvSpPr>
            <p:cNvPr id="48" name="CasellaDiTesto 47">
              <a:extLst>
                <a:ext uri="{FF2B5EF4-FFF2-40B4-BE49-F238E27FC236}">
                  <a16:creationId xmlns:a16="http://schemas.microsoft.com/office/drawing/2014/main" id="{291596EE-D06D-ABDA-F6C1-898890883884}"/>
                </a:ext>
              </a:extLst>
            </p:cNvPr>
            <p:cNvSpPr txBox="1"/>
            <p:nvPr/>
          </p:nvSpPr>
          <p:spPr>
            <a:xfrm>
              <a:off x="7470384" y="2187264"/>
              <a:ext cx="71365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i="1" dirty="0"/>
                <a:t>miR 21-5p</a:t>
              </a:r>
            </a:p>
          </p:txBody>
        </p:sp>
        <p:sp>
          <p:nvSpPr>
            <p:cNvPr id="49" name="CasellaDiTesto 48">
              <a:extLst>
                <a:ext uri="{FF2B5EF4-FFF2-40B4-BE49-F238E27FC236}">
                  <a16:creationId xmlns:a16="http://schemas.microsoft.com/office/drawing/2014/main" id="{FCC2D41F-BFF5-EB65-493C-D70235FBF6EF}"/>
                </a:ext>
              </a:extLst>
            </p:cNvPr>
            <p:cNvSpPr txBox="1"/>
            <p:nvPr/>
          </p:nvSpPr>
          <p:spPr>
            <a:xfrm>
              <a:off x="8520821" y="2187264"/>
              <a:ext cx="71365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i="1" dirty="0"/>
                <a:t>miR 96-5p</a:t>
              </a:r>
            </a:p>
          </p:txBody>
        </p:sp>
        <p:sp>
          <p:nvSpPr>
            <p:cNvPr id="50" name="CasellaDiTesto 49">
              <a:extLst>
                <a:ext uri="{FF2B5EF4-FFF2-40B4-BE49-F238E27FC236}">
                  <a16:creationId xmlns:a16="http://schemas.microsoft.com/office/drawing/2014/main" id="{543356EA-30C3-AAA7-63CA-B252D63A5BE8}"/>
                </a:ext>
              </a:extLst>
            </p:cNvPr>
            <p:cNvSpPr txBox="1"/>
            <p:nvPr/>
          </p:nvSpPr>
          <p:spPr>
            <a:xfrm>
              <a:off x="9570551" y="2187264"/>
              <a:ext cx="71365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i="1" dirty="0"/>
                <a:t>miR 21-3p</a:t>
              </a:r>
            </a:p>
          </p:txBody>
        </p:sp>
        <p:sp>
          <p:nvSpPr>
            <p:cNvPr id="51" name="CasellaDiTesto 50">
              <a:extLst>
                <a:ext uri="{FF2B5EF4-FFF2-40B4-BE49-F238E27FC236}">
                  <a16:creationId xmlns:a16="http://schemas.microsoft.com/office/drawing/2014/main" id="{E2B8E478-FBD2-9ACC-95B9-D39C488A7C2D}"/>
                </a:ext>
              </a:extLst>
            </p:cNvPr>
            <p:cNvSpPr txBox="1"/>
            <p:nvPr/>
          </p:nvSpPr>
          <p:spPr>
            <a:xfrm>
              <a:off x="10678348" y="2187264"/>
              <a:ext cx="60946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i="1" dirty="0"/>
                <a:t>miR 429</a:t>
              </a:r>
            </a:p>
          </p:txBody>
        </p:sp>
        <p:sp>
          <p:nvSpPr>
            <p:cNvPr id="52" name="CasellaDiTesto 51">
              <a:extLst>
                <a:ext uri="{FF2B5EF4-FFF2-40B4-BE49-F238E27FC236}">
                  <a16:creationId xmlns:a16="http://schemas.microsoft.com/office/drawing/2014/main" id="{20A00E7F-4236-071F-92BA-7F45BEB1C98A}"/>
                </a:ext>
              </a:extLst>
            </p:cNvPr>
            <p:cNvSpPr txBox="1"/>
            <p:nvPr/>
          </p:nvSpPr>
          <p:spPr>
            <a:xfrm>
              <a:off x="6291565" y="2754616"/>
              <a:ext cx="750911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200" b="1" dirty="0"/>
                <a:t>Good</a:t>
              </a:r>
            </a:p>
            <a:p>
              <a:pPr algn="ctr"/>
              <a:r>
                <a:rPr lang="it-IT" sz="1200" b="1" dirty="0" err="1"/>
                <a:t>outcome</a:t>
              </a:r>
              <a:endParaRPr lang="it-IT" sz="1200" b="1" dirty="0"/>
            </a:p>
          </p:txBody>
        </p:sp>
        <p:pic>
          <p:nvPicPr>
            <p:cNvPr id="53" name="Immagine 52">
              <a:extLst>
                <a:ext uri="{FF2B5EF4-FFF2-40B4-BE49-F238E27FC236}">
                  <a16:creationId xmlns:a16="http://schemas.microsoft.com/office/drawing/2014/main" id="{0628BE32-FEF2-D729-60C8-31ED2A4426E7}"/>
                </a:ext>
              </a:extLst>
            </p:cNvPr>
            <p:cNvPicPr>
              <a:picLocks/>
            </p:cNvPicPr>
            <p:nvPr/>
          </p:nvPicPr>
          <p:blipFill>
            <a:blip r:embed="rId38"/>
            <a:stretch>
              <a:fillRect/>
            </a:stretch>
          </p:blipFill>
          <p:spPr>
            <a:xfrm>
              <a:off x="7317225" y="3964519"/>
              <a:ext cx="1008000" cy="540000"/>
            </a:xfrm>
            <a:prstGeom prst="rect">
              <a:avLst/>
            </a:prstGeom>
            <a:ln>
              <a:solidFill>
                <a:srgbClr val="8B1513"/>
              </a:solidFill>
            </a:ln>
          </p:spPr>
        </p:pic>
        <p:pic>
          <p:nvPicPr>
            <p:cNvPr id="54" name="Immagine 53">
              <a:extLst>
                <a:ext uri="{FF2B5EF4-FFF2-40B4-BE49-F238E27FC236}">
                  <a16:creationId xmlns:a16="http://schemas.microsoft.com/office/drawing/2014/main" id="{F0CEBE29-72D2-8088-CF34-3559218150F4}"/>
                </a:ext>
              </a:extLst>
            </p:cNvPr>
            <p:cNvPicPr>
              <a:picLocks/>
            </p:cNvPicPr>
            <p:nvPr/>
          </p:nvPicPr>
          <p:blipFill>
            <a:blip r:embed="rId39"/>
            <a:stretch>
              <a:fillRect/>
            </a:stretch>
          </p:blipFill>
          <p:spPr>
            <a:xfrm>
              <a:off x="7317225" y="4560451"/>
              <a:ext cx="1008000" cy="540000"/>
            </a:xfrm>
            <a:prstGeom prst="rect">
              <a:avLst/>
            </a:prstGeom>
            <a:ln>
              <a:solidFill>
                <a:srgbClr val="8B1513"/>
              </a:solidFill>
            </a:ln>
          </p:spPr>
        </p:pic>
        <p:pic>
          <p:nvPicPr>
            <p:cNvPr id="55" name="Immagine 54">
              <a:extLst>
                <a:ext uri="{FF2B5EF4-FFF2-40B4-BE49-F238E27FC236}">
                  <a16:creationId xmlns:a16="http://schemas.microsoft.com/office/drawing/2014/main" id="{73AD42E6-78E2-FBE0-FF9C-25560A45669B}"/>
                </a:ext>
              </a:extLst>
            </p:cNvPr>
            <p:cNvPicPr>
              <a:picLocks/>
            </p:cNvPicPr>
            <p:nvPr/>
          </p:nvPicPr>
          <p:blipFill>
            <a:blip r:embed="rId40"/>
            <a:stretch>
              <a:fillRect/>
            </a:stretch>
          </p:blipFill>
          <p:spPr>
            <a:xfrm>
              <a:off x="8370562" y="3964519"/>
              <a:ext cx="1008000" cy="540000"/>
            </a:xfrm>
            <a:prstGeom prst="rect">
              <a:avLst/>
            </a:prstGeom>
            <a:ln>
              <a:solidFill>
                <a:srgbClr val="8B1513"/>
              </a:solidFill>
            </a:ln>
          </p:spPr>
        </p:pic>
        <p:pic>
          <p:nvPicPr>
            <p:cNvPr id="56" name="Immagine 55">
              <a:extLst>
                <a:ext uri="{FF2B5EF4-FFF2-40B4-BE49-F238E27FC236}">
                  <a16:creationId xmlns:a16="http://schemas.microsoft.com/office/drawing/2014/main" id="{EB1C3100-455B-C2DE-C4B6-96D900E3A23C}"/>
                </a:ext>
              </a:extLst>
            </p:cNvPr>
            <p:cNvPicPr>
              <a:picLocks/>
            </p:cNvPicPr>
            <p:nvPr/>
          </p:nvPicPr>
          <p:blipFill>
            <a:blip r:embed="rId41"/>
            <a:stretch>
              <a:fillRect/>
            </a:stretch>
          </p:blipFill>
          <p:spPr>
            <a:xfrm>
              <a:off x="8370562" y="4560451"/>
              <a:ext cx="1008000" cy="540000"/>
            </a:xfrm>
            <a:prstGeom prst="rect">
              <a:avLst/>
            </a:prstGeom>
            <a:ln>
              <a:solidFill>
                <a:srgbClr val="8B1513"/>
              </a:solidFill>
            </a:ln>
          </p:spPr>
        </p:pic>
        <p:pic>
          <p:nvPicPr>
            <p:cNvPr id="57" name="Immagine 56">
              <a:extLst>
                <a:ext uri="{FF2B5EF4-FFF2-40B4-BE49-F238E27FC236}">
                  <a16:creationId xmlns:a16="http://schemas.microsoft.com/office/drawing/2014/main" id="{2DB09428-1D9F-514F-52E9-05D439902516}"/>
                </a:ext>
              </a:extLst>
            </p:cNvPr>
            <p:cNvPicPr>
              <a:picLocks/>
            </p:cNvPicPr>
            <p:nvPr/>
          </p:nvPicPr>
          <p:blipFill>
            <a:blip r:embed="rId42"/>
            <a:stretch>
              <a:fillRect/>
            </a:stretch>
          </p:blipFill>
          <p:spPr>
            <a:xfrm>
              <a:off x="9420292" y="4560451"/>
              <a:ext cx="1008000" cy="540000"/>
            </a:xfrm>
            <a:prstGeom prst="rect">
              <a:avLst/>
            </a:prstGeom>
            <a:ln>
              <a:solidFill>
                <a:srgbClr val="8B1513"/>
              </a:solidFill>
            </a:ln>
          </p:spPr>
        </p:pic>
        <p:pic>
          <p:nvPicPr>
            <p:cNvPr id="58" name="Immagine 57">
              <a:extLst>
                <a:ext uri="{FF2B5EF4-FFF2-40B4-BE49-F238E27FC236}">
                  <a16:creationId xmlns:a16="http://schemas.microsoft.com/office/drawing/2014/main" id="{32426DAB-7CEC-1C2B-5677-9819F04CC132}"/>
                </a:ext>
              </a:extLst>
            </p:cNvPr>
            <p:cNvPicPr>
              <a:picLocks/>
            </p:cNvPicPr>
            <p:nvPr/>
          </p:nvPicPr>
          <p:blipFill>
            <a:blip r:embed="rId43"/>
            <a:stretch>
              <a:fillRect/>
            </a:stretch>
          </p:blipFill>
          <p:spPr>
            <a:xfrm>
              <a:off x="9420292" y="3964519"/>
              <a:ext cx="1008000" cy="540000"/>
            </a:xfrm>
            <a:prstGeom prst="rect">
              <a:avLst/>
            </a:prstGeom>
            <a:ln>
              <a:solidFill>
                <a:srgbClr val="8B1513"/>
              </a:solidFill>
            </a:ln>
          </p:spPr>
        </p:pic>
        <p:pic>
          <p:nvPicPr>
            <p:cNvPr id="59" name="Immagine 58">
              <a:extLst>
                <a:ext uri="{FF2B5EF4-FFF2-40B4-BE49-F238E27FC236}">
                  <a16:creationId xmlns:a16="http://schemas.microsoft.com/office/drawing/2014/main" id="{7745487F-10E1-DC2F-1891-7A0337A61FC2}"/>
                </a:ext>
              </a:extLst>
            </p:cNvPr>
            <p:cNvPicPr>
              <a:picLocks/>
            </p:cNvPicPr>
            <p:nvPr/>
          </p:nvPicPr>
          <p:blipFill>
            <a:blip r:embed="rId44"/>
            <a:stretch>
              <a:fillRect/>
            </a:stretch>
          </p:blipFill>
          <p:spPr>
            <a:xfrm>
              <a:off x="10475991" y="3964519"/>
              <a:ext cx="1008000" cy="540000"/>
            </a:xfrm>
            <a:prstGeom prst="rect">
              <a:avLst/>
            </a:prstGeom>
            <a:ln>
              <a:solidFill>
                <a:srgbClr val="8B1513"/>
              </a:solidFill>
            </a:ln>
          </p:spPr>
        </p:pic>
        <p:pic>
          <p:nvPicPr>
            <p:cNvPr id="60" name="Immagine 59">
              <a:extLst>
                <a:ext uri="{FF2B5EF4-FFF2-40B4-BE49-F238E27FC236}">
                  <a16:creationId xmlns:a16="http://schemas.microsoft.com/office/drawing/2014/main" id="{EC636F6B-02FB-E5C4-5186-EFEAA47F8A5A}"/>
                </a:ext>
              </a:extLst>
            </p:cNvPr>
            <p:cNvPicPr>
              <a:picLocks/>
            </p:cNvPicPr>
            <p:nvPr/>
          </p:nvPicPr>
          <p:blipFill>
            <a:blip r:embed="rId45"/>
            <a:stretch>
              <a:fillRect/>
            </a:stretch>
          </p:blipFill>
          <p:spPr>
            <a:xfrm>
              <a:off x="10475991" y="4560451"/>
              <a:ext cx="1008000" cy="540000"/>
            </a:xfrm>
            <a:prstGeom prst="rect">
              <a:avLst/>
            </a:prstGeom>
            <a:ln>
              <a:solidFill>
                <a:srgbClr val="8B1513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4130775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8F0B13-0532-7225-C705-140D5DD0E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9F378A23-F9BB-4788-C8C9-6B4D834B5D34}"/>
              </a:ext>
            </a:extLst>
          </p:cNvPr>
          <p:cNvSpPr txBox="1"/>
          <p:nvPr/>
        </p:nvSpPr>
        <p:spPr>
          <a:xfrm>
            <a:off x="672330" y="1268229"/>
            <a:ext cx="10800000" cy="1780616"/>
          </a:xfrm>
          <a:prstGeom prst="rect">
            <a:avLst/>
          </a:prstGeom>
          <a:noFill/>
          <a:ln w="28575">
            <a:noFill/>
          </a:ln>
        </p:spPr>
        <p:txBody>
          <a:bodyPr wrap="square" anchor="ctr">
            <a:spAutoFit/>
          </a:bodyPr>
          <a:lstStyle/>
          <a:p>
            <a:pPr marL="432000" marR="0" lvl="0" indent="-28575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1513"/>
              </a:buClr>
              <a:buSzPct val="80000"/>
              <a:buFont typeface="Wingdings" panose="05000000000000000000" pitchFamily="2" charset="2"/>
              <a:buChar char="v"/>
              <a:tabLst/>
              <a:defRPr/>
            </a:pPr>
            <a:r>
              <a:rPr kumimoji="0" lang="en-GB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miRNA multiplexing (</a:t>
            </a:r>
            <a:r>
              <a:rPr kumimoji="0" lang="en-GB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Taqman</a:t>
            </a:r>
            <a:r>
              <a:rPr kumimoji="0" lang="en-GB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™ chemistry) is a feasible and promising approach, </a:t>
            </a:r>
            <a:r>
              <a:rPr lang="en-GB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particularly for </a:t>
            </a:r>
            <a:r>
              <a:rPr kumimoji="0" lang="en-GB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dPCR</a:t>
            </a:r>
          </a:p>
          <a:p>
            <a:pPr marL="317700" marR="0" lvl="0" indent="-17145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05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32000" marR="0" lvl="0" indent="-28575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1513"/>
              </a:buClr>
              <a:buSzPct val="80000"/>
              <a:buFont typeface="Wingdings" panose="05000000000000000000" pitchFamily="2" charset="2"/>
              <a:buChar char="v"/>
              <a:tabLst/>
              <a:defRPr/>
            </a:pPr>
            <a:r>
              <a:rPr lang="it-IT" dirty="0" err="1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miRquad</a:t>
            </a:r>
            <a:r>
              <a:rPr lang="it-IT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outperforms</a:t>
            </a:r>
            <a:r>
              <a:rPr lang="it-IT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commercial single </a:t>
            </a:r>
            <a:r>
              <a:rPr lang="it-IT" dirty="0" err="1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assays</a:t>
            </a:r>
            <a:r>
              <a:rPr lang="it-IT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being</a:t>
            </a:r>
            <a:r>
              <a:rPr lang="it-IT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faster</a:t>
            </a:r>
            <a:r>
              <a:rPr lang="it-IT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, operator-friendly, </a:t>
            </a:r>
            <a:r>
              <a:rPr lang="it-IT" dirty="0" err="1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reliable</a:t>
            </a:r>
            <a:r>
              <a:rPr lang="it-IT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, and cost-</a:t>
            </a:r>
            <a:r>
              <a:rPr lang="it-IT" dirty="0" err="1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effective</a:t>
            </a:r>
            <a:endParaRPr lang="it-IT" dirty="0">
              <a:solidFill>
                <a:prstClr val="black"/>
              </a:solidFill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17700" marR="0" lvl="0" indent="-17145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it-IT" sz="1050" i="1" dirty="0">
              <a:solidFill>
                <a:prstClr val="black"/>
              </a:solidFill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32000" marR="0" lvl="0" indent="-28575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1513"/>
              </a:buClr>
              <a:buSzPct val="80000"/>
              <a:buFont typeface="Wingdings" panose="05000000000000000000" pitchFamily="2" charset="2"/>
              <a:buChar char="v"/>
              <a:tabLst/>
              <a:defRPr/>
            </a:pPr>
            <a:r>
              <a:rPr lang="it-IT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it-IT" dirty="0" err="1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HNCs</a:t>
            </a:r>
            <a:r>
              <a:rPr lang="it-IT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dirty="0" err="1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it-IT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potential</a:t>
            </a:r>
            <a:r>
              <a:rPr lang="it-IT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application</a:t>
            </a:r>
            <a:r>
              <a:rPr lang="it-IT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may</a:t>
            </a:r>
            <a:r>
              <a:rPr lang="it-IT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refine</a:t>
            </a:r>
            <a:r>
              <a:rPr lang="it-IT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clinical management </a:t>
            </a:r>
            <a:r>
              <a:rPr lang="it-IT" dirty="0" err="1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predicting</a:t>
            </a:r>
            <a:r>
              <a:rPr lang="it-IT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recurrence</a:t>
            </a:r>
            <a:r>
              <a:rPr lang="it-IT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risk in the </a:t>
            </a:r>
            <a:r>
              <a:rPr lang="it-IT" dirty="0" err="1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next</a:t>
            </a:r>
            <a:r>
              <a:rPr lang="it-IT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future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27881327-3887-C769-9EF2-7841D49DF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184" y="5856130"/>
            <a:ext cx="1533525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B566A3F7-FCF7-1BFF-9A88-186E8B00BB59}"/>
              </a:ext>
            </a:extLst>
          </p:cNvPr>
          <p:cNvCxnSpPr>
            <a:cxnSpLocks/>
          </p:cNvCxnSpPr>
          <p:nvPr/>
        </p:nvCxnSpPr>
        <p:spPr>
          <a:xfrm>
            <a:off x="695713" y="597306"/>
            <a:ext cx="10800000" cy="0"/>
          </a:xfrm>
          <a:prstGeom prst="line">
            <a:avLst/>
          </a:prstGeom>
          <a:ln w="57150">
            <a:solidFill>
              <a:srgbClr val="8B15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6CAC4A2-F094-D955-D62F-7FF0275D3C11}"/>
              </a:ext>
            </a:extLst>
          </p:cNvPr>
          <p:cNvSpPr txBox="1"/>
          <p:nvPr/>
        </p:nvSpPr>
        <p:spPr>
          <a:xfrm>
            <a:off x="883090" y="240513"/>
            <a:ext cx="161627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8B1513"/>
                </a:solidFill>
              </a:rPr>
              <a:t>Summary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9599DFAB-1A27-473B-D9B8-BFC1147702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0757"/>
          <a:stretch/>
        </p:blipFill>
        <p:spPr>
          <a:xfrm>
            <a:off x="10934126" y="5990694"/>
            <a:ext cx="561587" cy="540000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90A9CF7A-0641-ACCA-09AE-0E93DD4CC67B}"/>
              </a:ext>
            </a:extLst>
          </p:cNvPr>
          <p:cNvSpPr txBox="1"/>
          <p:nvPr/>
        </p:nvSpPr>
        <p:spPr>
          <a:xfrm>
            <a:off x="11076900" y="6160146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>
                <a:solidFill>
                  <a:srgbClr val="8B1513"/>
                </a:solidFill>
              </a:rPr>
              <a:t>8</a:t>
            </a:r>
          </a:p>
        </p:txBody>
      </p:sp>
      <p:grpSp>
        <p:nvGrpSpPr>
          <p:cNvPr id="18" name="Gruppo 17">
            <a:extLst>
              <a:ext uri="{FF2B5EF4-FFF2-40B4-BE49-F238E27FC236}">
                <a16:creationId xmlns:a16="http://schemas.microsoft.com/office/drawing/2014/main" id="{224AC6E9-94F0-01D4-73F8-40FF421C592C}"/>
              </a:ext>
            </a:extLst>
          </p:cNvPr>
          <p:cNvGrpSpPr/>
          <p:nvPr/>
        </p:nvGrpSpPr>
        <p:grpSpPr>
          <a:xfrm>
            <a:off x="1931133" y="3583681"/>
            <a:ext cx="8394401" cy="1715837"/>
            <a:chOff x="1931133" y="3583681"/>
            <a:chExt cx="8394401" cy="1715837"/>
          </a:xfrm>
        </p:grpSpPr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E8017C89-783C-AD59-96FB-5B616DF43CDF}"/>
                </a:ext>
              </a:extLst>
            </p:cNvPr>
            <p:cNvSpPr txBox="1"/>
            <p:nvPr/>
          </p:nvSpPr>
          <p:spPr>
            <a:xfrm>
              <a:off x="3177106" y="3583681"/>
              <a:ext cx="1574825" cy="338554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b="1" i="1" dirty="0" err="1"/>
                <a:t>Mucositis</a:t>
              </a:r>
              <a:endParaRPr lang="it-IT" sz="1600" b="1" i="1" dirty="0"/>
            </a:p>
          </p:txBody>
        </p:sp>
        <p:grpSp>
          <p:nvGrpSpPr>
            <p:cNvPr id="16" name="Gruppo 15">
              <a:extLst>
                <a:ext uri="{FF2B5EF4-FFF2-40B4-BE49-F238E27FC236}">
                  <a16:creationId xmlns:a16="http://schemas.microsoft.com/office/drawing/2014/main" id="{9C5DA2D2-9D8C-D8E0-0576-75466AC2637D}"/>
                </a:ext>
              </a:extLst>
            </p:cNvPr>
            <p:cNvGrpSpPr/>
            <p:nvPr/>
          </p:nvGrpSpPr>
          <p:grpSpPr>
            <a:xfrm>
              <a:off x="3507005" y="3972861"/>
              <a:ext cx="3067076" cy="1326657"/>
              <a:chOff x="3080255" y="3826581"/>
              <a:chExt cx="3067076" cy="1326657"/>
            </a:xfrm>
          </p:grpSpPr>
          <p:pic>
            <p:nvPicPr>
              <p:cNvPr id="3" name="Immagine 2">
                <a:extLst>
                  <a:ext uri="{FF2B5EF4-FFF2-40B4-BE49-F238E27FC236}">
                    <a16:creationId xmlns:a16="http://schemas.microsoft.com/office/drawing/2014/main" id="{C1A30C1C-C7E1-EDDE-503A-933063DAF0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080255" y="3842634"/>
                <a:ext cx="934529" cy="1294552"/>
              </a:xfrm>
              <a:prstGeom prst="rect">
                <a:avLst/>
              </a:prstGeom>
            </p:spPr>
          </p:pic>
          <p:sp>
            <p:nvSpPr>
              <p:cNvPr id="6" name="CasellaDiTesto 5">
                <a:extLst>
                  <a:ext uri="{FF2B5EF4-FFF2-40B4-BE49-F238E27FC236}">
                    <a16:creationId xmlns:a16="http://schemas.microsoft.com/office/drawing/2014/main" id="{8BCB0198-A5ED-C67C-AADE-0999BABE01A5}"/>
                  </a:ext>
                </a:extLst>
              </p:cNvPr>
              <p:cNvSpPr txBox="1"/>
              <p:nvPr/>
            </p:nvSpPr>
            <p:spPr>
              <a:xfrm>
                <a:off x="4067544" y="3826581"/>
                <a:ext cx="2079787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0" indent="-171450" algn="just">
                  <a:buFont typeface="Wingdings" panose="05000000000000000000" pitchFamily="2" charset="2"/>
                  <a:buChar char="v"/>
                </a:pPr>
                <a:r>
                  <a:rPr lang="en-US" sz="1100" dirty="0"/>
                  <a:t>Common (up to 90%) adverse effect of chemo/radiotherapy</a:t>
                </a:r>
                <a:endParaRPr lang="it-IT" sz="1100" dirty="0"/>
              </a:p>
            </p:txBody>
          </p:sp>
          <p:sp>
            <p:nvSpPr>
              <p:cNvPr id="7" name="CasellaDiTesto 6">
                <a:extLst>
                  <a:ext uri="{FF2B5EF4-FFF2-40B4-BE49-F238E27FC236}">
                    <a16:creationId xmlns:a16="http://schemas.microsoft.com/office/drawing/2014/main" id="{A31940BB-76EF-6BC1-2DAC-AB69E63C3061}"/>
                  </a:ext>
                </a:extLst>
              </p:cNvPr>
              <p:cNvSpPr txBox="1"/>
              <p:nvPr/>
            </p:nvSpPr>
            <p:spPr>
              <a:xfrm>
                <a:off x="4075224" y="4274466"/>
                <a:ext cx="1728042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0" indent="-171450" algn="just">
                  <a:buFont typeface="Wingdings" panose="05000000000000000000" pitchFamily="2" charset="2"/>
                  <a:buChar char="v"/>
                </a:pPr>
                <a:r>
                  <a:rPr lang="en-US" sz="1100" dirty="0"/>
                  <a:t>Patient discomfort and declined quality of life</a:t>
                </a:r>
                <a:endParaRPr lang="it-IT" sz="1100" dirty="0"/>
              </a:p>
            </p:txBody>
          </p:sp>
          <p:sp>
            <p:nvSpPr>
              <p:cNvPr id="10" name="CasellaDiTesto 9">
                <a:extLst>
                  <a:ext uri="{FF2B5EF4-FFF2-40B4-BE49-F238E27FC236}">
                    <a16:creationId xmlns:a16="http://schemas.microsoft.com/office/drawing/2014/main" id="{A73C904F-B002-1C6E-ADB3-F4A753DDEACC}"/>
                  </a:ext>
                </a:extLst>
              </p:cNvPr>
              <p:cNvSpPr txBox="1"/>
              <p:nvPr/>
            </p:nvSpPr>
            <p:spPr>
              <a:xfrm>
                <a:off x="4075224" y="4722351"/>
                <a:ext cx="1947862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0" indent="-171450" algn="just">
                  <a:buFont typeface="Wingdings" panose="05000000000000000000" pitchFamily="2" charset="2"/>
                  <a:buChar char="v"/>
                </a:pPr>
                <a:r>
                  <a:rPr lang="en-US" sz="1100" dirty="0"/>
                  <a:t>Can lead to interruption or de-escalation of treatments</a:t>
                </a:r>
                <a:endParaRPr lang="it-IT" sz="1100" dirty="0"/>
              </a:p>
            </p:txBody>
          </p:sp>
        </p:grp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AE8FB190-EC08-76F0-6504-61AF84CEA526}"/>
                </a:ext>
              </a:extLst>
            </p:cNvPr>
            <p:cNvSpPr txBox="1"/>
            <p:nvPr/>
          </p:nvSpPr>
          <p:spPr>
            <a:xfrm>
              <a:off x="7122623" y="3589011"/>
              <a:ext cx="2971193" cy="338554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b="1" i="1" dirty="0"/>
                <a:t>Glioma </a:t>
              </a:r>
              <a:r>
                <a:rPr lang="it-IT" sz="1600" b="1" i="1" dirty="0" err="1"/>
                <a:t>diagnosis</a:t>
              </a:r>
              <a:r>
                <a:rPr lang="it-IT" sz="1600" b="1" i="1" dirty="0"/>
                <a:t> and </a:t>
              </a:r>
              <a:r>
                <a:rPr lang="it-IT" sz="1600" b="1" i="1" dirty="0" err="1"/>
                <a:t>prognosis</a:t>
              </a:r>
              <a:endParaRPr lang="it-IT" sz="1600" b="1" i="1" dirty="0"/>
            </a:p>
          </p:txBody>
        </p:sp>
        <p:pic>
          <p:nvPicPr>
            <p:cNvPr id="33" name="Picture 2" descr="Types of Glioma | Expert Surgeon | Aaron Cohen-Gadol, MD">
              <a:extLst>
                <a:ext uri="{FF2B5EF4-FFF2-40B4-BE49-F238E27FC236}">
                  <a16:creationId xmlns:a16="http://schemas.microsoft.com/office/drawing/2014/main" id="{C43F7D92-CC18-1BEC-65BD-C4FB7C3C59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57730" y="4060366"/>
              <a:ext cx="1395523" cy="1223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itolo 1">
              <a:extLst>
                <a:ext uri="{FF2B5EF4-FFF2-40B4-BE49-F238E27FC236}">
                  <a16:creationId xmlns:a16="http://schemas.microsoft.com/office/drawing/2014/main" id="{FFD000A3-0B2D-8B76-DF14-A5849AE8F30C}"/>
                </a:ext>
              </a:extLst>
            </p:cNvPr>
            <p:cNvSpPr txBox="1">
              <a:spLocks/>
            </p:cNvSpPr>
            <p:nvPr/>
          </p:nvSpPr>
          <p:spPr>
            <a:xfrm>
              <a:off x="1931133" y="4173316"/>
              <a:ext cx="1533525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>
                <a:defRPr sz="2800" b="1" i="1">
                  <a:solidFill>
                    <a:srgbClr val="8B1513"/>
                  </a:solidFill>
                </a:defRPr>
              </a:lvl1pPr>
            </a:lstStyle>
            <a:p>
              <a:pPr algn="ctr"/>
              <a:r>
                <a:rPr lang="en-US" sz="2000" dirty="0"/>
                <a:t>Ongoing </a:t>
              </a:r>
            </a:p>
            <a:p>
              <a:pPr algn="ctr"/>
              <a:r>
                <a:rPr lang="en-US" sz="2000" dirty="0"/>
                <a:t>projects</a:t>
              </a:r>
              <a:endParaRPr lang="it-IT" sz="2000" dirty="0"/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0392AEE4-CAD8-90D1-CE84-BD6D0DA41E16}"/>
                </a:ext>
              </a:extLst>
            </p:cNvPr>
            <p:cNvSpPr txBox="1"/>
            <p:nvPr/>
          </p:nvSpPr>
          <p:spPr>
            <a:xfrm>
              <a:off x="8245748" y="4051896"/>
              <a:ext cx="2079786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 algn="just">
                <a:buFont typeface="Wingdings" panose="05000000000000000000" pitchFamily="2" charset="2"/>
                <a:buChar char="v"/>
              </a:pPr>
              <a:r>
                <a:rPr lang="en-US" sz="1100" dirty="0"/>
                <a:t>Alternative methods to surgery identifying gliomas are needed </a:t>
              </a:r>
              <a:endParaRPr lang="it-IT" sz="1100" dirty="0"/>
            </a:p>
          </p:txBody>
        </p:sp>
        <p:sp>
          <p:nvSpPr>
            <p:cNvPr id="34" name="CasellaDiTesto 33">
              <a:extLst>
                <a:ext uri="{FF2B5EF4-FFF2-40B4-BE49-F238E27FC236}">
                  <a16:creationId xmlns:a16="http://schemas.microsoft.com/office/drawing/2014/main" id="{F61BE819-C890-E9F9-3CE1-7631003BB816}"/>
                </a:ext>
              </a:extLst>
            </p:cNvPr>
            <p:cNvSpPr txBox="1"/>
            <p:nvPr/>
          </p:nvSpPr>
          <p:spPr>
            <a:xfrm>
              <a:off x="8245748" y="4638455"/>
              <a:ext cx="2079786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 algn="just">
                <a:buFont typeface="Wingdings" panose="05000000000000000000" pitchFamily="2" charset="2"/>
                <a:buChar char="v"/>
              </a:pPr>
              <a:r>
                <a:rPr lang="en-US" sz="1100" dirty="0"/>
                <a:t>Mutations in IDH1 gene shape patient prognosis but evolve upon therapy</a:t>
              </a:r>
              <a:endParaRPr lang="it-IT" sz="1100" dirty="0"/>
            </a:p>
          </p:txBody>
        </p:sp>
      </p:grpSp>
    </p:spTree>
    <p:extLst>
      <p:ext uri="{BB962C8B-B14F-4D97-AF65-F5344CB8AC3E}">
        <p14:creationId xmlns:p14="http://schemas.microsoft.com/office/powerpoint/2010/main" val="908781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6E742C0-7380-E250-BBED-B4B070D08F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184" y="5856130"/>
            <a:ext cx="1533525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FD0B5BB2-A17E-7F57-BDEE-9526D6E900D1}"/>
              </a:ext>
            </a:extLst>
          </p:cNvPr>
          <p:cNvCxnSpPr>
            <a:cxnSpLocks/>
          </p:cNvCxnSpPr>
          <p:nvPr/>
        </p:nvCxnSpPr>
        <p:spPr>
          <a:xfrm>
            <a:off x="695713" y="597306"/>
            <a:ext cx="10800000" cy="0"/>
          </a:xfrm>
          <a:prstGeom prst="line">
            <a:avLst/>
          </a:prstGeom>
          <a:ln w="57150">
            <a:solidFill>
              <a:srgbClr val="8B15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33E232E-FB01-0A70-4707-DFF5EB253F9E}"/>
              </a:ext>
            </a:extLst>
          </p:cNvPr>
          <p:cNvSpPr txBox="1"/>
          <p:nvPr/>
        </p:nvSpPr>
        <p:spPr>
          <a:xfrm>
            <a:off x="883089" y="240513"/>
            <a:ext cx="3126935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8B1513"/>
                </a:solidFill>
              </a:rPr>
              <a:t>Acknowledgements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50E3ECD-57E0-9C5E-460E-9D9F9E1880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0757"/>
          <a:stretch/>
        </p:blipFill>
        <p:spPr>
          <a:xfrm>
            <a:off x="10934126" y="5990694"/>
            <a:ext cx="561587" cy="54000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25D35D62-81E6-3F51-ECC9-C90286839D9A}"/>
              </a:ext>
            </a:extLst>
          </p:cNvPr>
          <p:cNvSpPr txBox="1"/>
          <p:nvPr/>
        </p:nvSpPr>
        <p:spPr>
          <a:xfrm>
            <a:off x="11076900" y="6160146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>
                <a:solidFill>
                  <a:srgbClr val="8B1513"/>
                </a:solidFill>
              </a:rPr>
              <a:t>9</a:t>
            </a:r>
          </a:p>
        </p:txBody>
      </p: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15F495C8-68F9-EDE7-361D-28C03D12E9B5}"/>
              </a:ext>
            </a:extLst>
          </p:cNvPr>
          <p:cNvGrpSpPr/>
          <p:nvPr/>
        </p:nvGrpSpPr>
        <p:grpSpPr>
          <a:xfrm>
            <a:off x="557044" y="890144"/>
            <a:ext cx="10938669" cy="705998"/>
            <a:chOff x="-5935646" y="7716656"/>
            <a:chExt cx="24459267" cy="1549394"/>
          </a:xfrm>
        </p:grpSpPr>
        <p:pic>
          <p:nvPicPr>
            <p:cNvPr id="4" name="Immagine 3">
              <a:extLst>
                <a:ext uri="{FF2B5EF4-FFF2-40B4-BE49-F238E27FC236}">
                  <a16:creationId xmlns:a16="http://schemas.microsoft.com/office/drawing/2014/main" id="{B1885F6A-9FA1-14BA-7719-32468B2E47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5935646" y="7869507"/>
              <a:ext cx="4192656" cy="1243693"/>
            </a:xfrm>
            <a:prstGeom prst="rect">
              <a:avLst/>
            </a:prstGeom>
          </p:spPr>
        </p:pic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FCC3ACBD-7A83-8C6A-E179-39866E09A7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1178637" y="8055437"/>
              <a:ext cx="3147775" cy="871833"/>
            </a:xfrm>
            <a:prstGeom prst="rect">
              <a:avLst/>
            </a:prstGeom>
          </p:spPr>
        </p:pic>
        <p:pic>
          <p:nvPicPr>
            <p:cNvPr id="9" name="Immagine 8" descr="Immagine che contiene testo, Carattere, schermata, logo&#10;&#10;Descrizione generata automaticamente">
              <a:extLst>
                <a:ext uri="{FF2B5EF4-FFF2-40B4-BE49-F238E27FC236}">
                  <a16:creationId xmlns:a16="http://schemas.microsoft.com/office/drawing/2014/main" id="{FCAF074D-BA7C-F062-35A4-F09675459D4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33491" y="7846645"/>
              <a:ext cx="3447587" cy="1289416"/>
            </a:xfrm>
            <a:prstGeom prst="rect">
              <a:avLst/>
            </a:prstGeom>
          </p:spPr>
        </p:pic>
        <p:pic>
          <p:nvPicPr>
            <p:cNvPr id="10" name="Immagine 9">
              <a:extLst>
                <a:ext uri="{FF2B5EF4-FFF2-40B4-BE49-F238E27FC236}">
                  <a16:creationId xmlns:a16="http://schemas.microsoft.com/office/drawing/2014/main" id="{A98EA9C2-7EDF-3DF0-17FA-10FCF647DE9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545431" y="7716656"/>
              <a:ext cx="1884399" cy="1549394"/>
            </a:xfrm>
            <a:prstGeom prst="rect">
              <a:avLst/>
            </a:prstGeom>
          </p:spPr>
        </p:pic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87AF1832-8382-59AB-E124-5D08709FCDE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t="5999" b="4665"/>
            <a:stretch/>
          </p:blipFill>
          <p:spPr>
            <a:xfrm>
              <a:off x="8994183" y="7830261"/>
              <a:ext cx="1819677" cy="1322184"/>
            </a:xfrm>
            <a:prstGeom prst="rect">
              <a:avLst/>
            </a:prstGeom>
          </p:spPr>
        </p:pic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A7483832-0012-22F2-A6E0-AB534F59EBC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6885230" y="7814051"/>
              <a:ext cx="1638391" cy="1354605"/>
            </a:xfrm>
            <a:prstGeom prst="rect">
              <a:avLst/>
            </a:prstGeom>
          </p:spPr>
        </p:pic>
        <p:pic>
          <p:nvPicPr>
            <p:cNvPr id="13" name="Picture 6" descr="Home - Policlinico San Matteo Pavia Fondazione IRCCS">
              <a:extLst>
                <a:ext uri="{FF2B5EF4-FFF2-40B4-BE49-F238E27FC236}">
                  <a16:creationId xmlns:a16="http://schemas.microsoft.com/office/drawing/2014/main" id="{F1B2764B-292B-1AD3-BB52-E3B3C0E5498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876"/>
            <a:stretch/>
          </p:blipFill>
          <p:spPr bwMode="auto">
            <a:xfrm>
              <a:off x="11378213" y="7776823"/>
              <a:ext cx="1534590" cy="14290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magine 13" descr="Immagine che contiene testo, Carattere, logo, Elementi grafici&#10;&#10;Descrizione generata automaticamente">
              <a:extLst>
                <a:ext uri="{FF2B5EF4-FFF2-40B4-BE49-F238E27FC236}">
                  <a16:creationId xmlns:a16="http://schemas.microsoft.com/office/drawing/2014/main" id="{53FF821E-6422-A80E-04E4-5046FB00F3A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3477156" y="7928736"/>
              <a:ext cx="2843724" cy="1125235"/>
            </a:xfrm>
            <a:prstGeom prst="rect">
              <a:avLst/>
            </a:prstGeom>
          </p:spPr>
        </p:pic>
      </p:grp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A692CE74-6AA9-0BCC-87F6-76B4F2975AE1}"/>
              </a:ext>
            </a:extLst>
          </p:cNvPr>
          <p:cNvSpPr txBox="1"/>
          <p:nvPr/>
        </p:nvSpPr>
        <p:spPr>
          <a:xfrm>
            <a:off x="1137508" y="3752063"/>
            <a:ext cx="1252972" cy="42344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it-IT"/>
            </a:defPPr>
            <a:lvl1pPr algn="ctr">
              <a:lnSpc>
                <a:spcPct val="150000"/>
              </a:lnSpc>
              <a:defRPr sz="1600" i="1" u="sng"/>
            </a:lvl1pPr>
          </a:lstStyle>
          <a:p>
            <a:r>
              <a:rPr lang="it-IT" dirty="0"/>
              <a:t>Unit Director</a:t>
            </a:r>
          </a:p>
        </p:txBody>
      </p:sp>
      <p:sp>
        <p:nvSpPr>
          <p:cNvPr id="17" name="CasellaDiTesto 14">
            <a:extLst>
              <a:ext uri="{FF2B5EF4-FFF2-40B4-BE49-F238E27FC236}">
                <a16:creationId xmlns:a16="http://schemas.microsoft.com/office/drawing/2014/main" id="{4887C605-87DC-9A15-33EC-7256E9F83506}"/>
              </a:ext>
            </a:extLst>
          </p:cNvPr>
          <p:cNvSpPr txBox="1"/>
          <p:nvPr/>
        </p:nvSpPr>
        <p:spPr>
          <a:xfrm>
            <a:off x="557045" y="1784765"/>
            <a:ext cx="3807466" cy="42344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1600" i="1" u="sng" dirty="0"/>
              <a:t>Translational </a:t>
            </a:r>
            <a:r>
              <a:rPr lang="it-IT" sz="1600" i="1" u="sng" dirty="0" err="1"/>
              <a:t>Oncology</a:t>
            </a:r>
            <a:r>
              <a:rPr lang="it-IT" sz="1600" i="1" u="sng" dirty="0"/>
              <a:t> </a:t>
            </a:r>
            <a:r>
              <a:rPr lang="it-IT" sz="1600" i="1" u="sng" dirty="0" err="1"/>
              <a:t>Research</a:t>
            </a:r>
            <a:r>
              <a:rPr lang="it-IT" sz="1600" i="1" u="sng" dirty="0"/>
              <a:t> Unit</a:t>
            </a:r>
          </a:p>
        </p:txBody>
      </p:sp>
      <p:sp>
        <p:nvSpPr>
          <p:cNvPr id="18" name="Rectangle 210">
            <a:extLst>
              <a:ext uri="{FF2B5EF4-FFF2-40B4-BE49-F238E27FC236}">
                <a16:creationId xmlns:a16="http://schemas.microsoft.com/office/drawing/2014/main" id="{B22F50C5-A100-625F-0053-9270B5A7E891}"/>
              </a:ext>
            </a:extLst>
          </p:cNvPr>
          <p:cNvSpPr/>
          <p:nvPr/>
        </p:nvSpPr>
        <p:spPr>
          <a:xfrm>
            <a:off x="2819293" y="5281559"/>
            <a:ext cx="796127" cy="48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60"/>
              </a:lnSpc>
            </a:pPr>
            <a:r>
              <a:rPr lang="en-US" sz="1100" dirty="0"/>
              <a:t>Matteo Allegretti</a:t>
            </a:r>
          </a:p>
        </p:txBody>
      </p:sp>
      <p:sp>
        <p:nvSpPr>
          <p:cNvPr id="19" name="Rectangle 210">
            <a:extLst>
              <a:ext uri="{FF2B5EF4-FFF2-40B4-BE49-F238E27FC236}">
                <a16:creationId xmlns:a16="http://schemas.microsoft.com/office/drawing/2014/main" id="{9F76D469-CCBF-B33D-B34B-23C8F8D4E715}"/>
              </a:ext>
            </a:extLst>
          </p:cNvPr>
          <p:cNvSpPr/>
          <p:nvPr/>
        </p:nvSpPr>
        <p:spPr>
          <a:xfrm>
            <a:off x="1019362" y="3333253"/>
            <a:ext cx="819414" cy="48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60"/>
              </a:lnSpc>
            </a:pPr>
            <a:r>
              <a:rPr lang="en-US" sz="1100" dirty="0"/>
              <a:t>Valentina</a:t>
            </a:r>
          </a:p>
          <a:p>
            <a:pPr algn="ctr">
              <a:lnSpc>
                <a:spcPts val="1560"/>
              </a:lnSpc>
            </a:pPr>
            <a:r>
              <a:rPr lang="en-US" sz="1100" dirty="0"/>
              <a:t>De Pascale</a:t>
            </a:r>
          </a:p>
        </p:txBody>
      </p:sp>
      <p:sp>
        <p:nvSpPr>
          <p:cNvPr id="21" name="Rectangle 210">
            <a:extLst>
              <a:ext uri="{FF2B5EF4-FFF2-40B4-BE49-F238E27FC236}">
                <a16:creationId xmlns:a16="http://schemas.microsoft.com/office/drawing/2014/main" id="{D97DD6AD-9B83-8E5A-D3D6-0F3E0398F291}"/>
              </a:ext>
            </a:extLst>
          </p:cNvPr>
          <p:cNvSpPr/>
          <p:nvPr/>
        </p:nvSpPr>
        <p:spPr>
          <a:xfrm>
            <a:off x="2040569" y="3333253"/>
            <a:ext cx="804840" cy="48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60"/>
              </a:lnSpc>
            </a:pPr>
            <a:r>
              <a:rPr lang="en-US" sz="1100" dirty="0"/>
              <a:t>Federica</a:t>
            </a:r>
          </a:p>
          <a:p>
            <a:pPr algn="ctr">
              <a:lnSpc>
                <a:spcPts val="1560"/>
              </a:lnSpc>
            </a:pPr>
            <a:r>
              <a:rPr lang="en-US" sz="1100" dirty="0"/>
              <a:t>Ganci</a:t>
            </a:r>
          </a:p>
        </p:txBody>
      </p:sp>
      <p:sp>
        <p:nvSpPr>
          <p:cNvPr id="23" name="Rectangle 210">
            <a:extLst>
              <a:ext uri="{FF2B5EF4-FFF2-40B4-BE49-F238E27FC236}">
                <a16:creationId xmlns:a16="http://schemas.microsoft.com/office/drawing/2014/main" id="{F516F163-C6D6-8E50-AFDB-1990C6DEF9BD}"/>
              </a:ext>
            </a:extLst>
          </p:cNvPr>
          <p:cNvSpPr/>
          <p:nvPr/>
        </p:nvSpPr>
        <p:spPr>
          <a:xfrm>
            <a:off x="3014502" y="3333253"/>
            <a:ext cx="851448" cy="48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60"/>
              </a:lnSpc>
            </a:pPr>
            <a:r>
              <a:rPr lang="en-US" sz="1100" dirty="0"/>
              <a:t>Alina</a:t>
            </a:r>
          </a:p>
          <a:p>
            <a:pPr algn="ctr">
              <a:lnSpc>
                <a:spcPts val="1560"/>
              </a:lnSpc>
            </a:pPr>
            <a:r>
              <a:rPr lang="en-US" sz="1100" dirty="0" err="1"/>
              <a:t>Palcau</a:t>
            </a:r>
            <a:endParaRPr lang="en-US" sz="1100" dirty="0"/>
          </a:p>
        </p:txBody>
      </p:sp>
      <p:sp>
        <p:nvSpPr>
          <p:cNvPr id="27" name="CasellaDiTesto 14">
            <a:extLst>
              <a:ext uri="{FF2B5EF4-FFF2-40B4-BE49-F238E27FC236}">
                <a16:creationId xmlns:a16="http://schemas.microsoft.com/office/drawing/2014/main" id="{ADC9C340-F239-8BF9-3E16-A8093B1954C6}"/>
              </a:ext>
            </a:extLst>
          </p:cNvPr>
          <p:cNvSpPr txBox="1"/>
          <p:nvPr/>
        </p:nvSpPr>
        <p:spPr>
          <a:xfrm>
            <a:off x="8593641" y="1780158"/>
            <a:ext cx="2895743" cy="42344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1600" i="1" u="sng" dirty="0"/>
              <a:t>Thermo Fisher Scientific</a:t>
            </a:r>
          </a:p>
        </p:txBody>
      </p:sp>
      <p:sp>
        <p:nvSpPr>
          <p:cNvPr id="29" name="Rectangle 210">
            <a:extLst>
              <a:ext uri="{FF2B5EF4-FFF2-40B4-BE49-F238E27FC236}">
                <a16:creationId xmlns:a16="http://schemas.microsoft.com/office/drawing/2014/main" id="{8B9CC2C3-E10E-1F40-F1F1-DD4A5D8FCFA5}"/>
              </a:ext>
            </a:extLst>
          </p:cNvPr>
          <p:cNvSpPr/>
          <p:nvPr/>
        </p:nvSpPr>
        <p:spPr>
          <a:xfrm>
            <a:off x="1361709" y="5319624"/>
            <a:ext cx="801970" cy="48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60"/>
              </a:lnSpc>
            </a:pPr>
            <a:r>
              <a:rPr lang="en-US" sz="1100" dirty="0"/>
              <a:t>Giovanni</a:t>
            </a:r>
          </a:p>
          <a:p>
            <a:pPr algn="ctr">
              <a:lnSpc>
                <a:spcPts val="1560"/>
              </a:lnSpc>
            </a:pPr>
            <a:r>
              <a:rPr lang="en-US" sz="1100" dirty="0"/>
              <a:t>Blandino</a:t>
            </a:r>
          </a:p>
        </p:txBody>
      </p:sp>
      <p:sp>
        <p:nvSpPr>
          <p:cNvPr id="32" name="Rectangle 210">
            <a:extLst>
              <a:ext uri="{FF2B5EF4-FFF2-40B4-BE49-F238E27FC236}">
                <a16:creationId xmlns:a16="http://schemas.microsoft.com/office/drawing/2014/main" id="{0EB02938-7908-0DD6-5AB6-EABA6DA9B8DB}"/>
              </a:ext>
            </a:extLst>
          </p:cNvPr>
          <p:cNvSpPr/>
          <p:nvPr/>
        </p:nvSpPr>
        <p:spPr>
          <a:xfrm>
            <a:off x="9707203" y="3338338"/>
            <a:ext cx="815103" cy="48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60"/>
              </a:lnSpc>
            </a:pPr>
            <a:r>
              <a:rPr lang="en-US" sz="1100" dirty="0"/>
              <a:t>David J.</a:t>
            </a:r>
          </a:p>
          <a:p>
            <a:pPr algn="ctr">
              <a:lnSpc>
                <a:spcPts val="1560"/>
              </a:lnSpc>
            </a:pPr>
            <a:r>
              <a:rPr lang="en-US" sz="1100" dirty="0"/>
              <a:t>Joun</a:t>
            </a:r>
          </a:p>
        </p:txBody>
      </p:sp>
      <p:sp>
        <p:nvSpPr>
          <p:cNvPr id="35" name="Rectangle 210">
            <a:extLst>
              <a:ext uri="{FF2B5EF4-FFF2-40B4-BE49-F238E27FC236}">
                <a16:creationId xmlns:a16="http://schemas.microsoft.com/office/drawing/2014/main" id="{BEE6BBD6-CEBF-299E-3BF1-A32229A39183}"/>
              </a:ext>
            </a:extLst>
          </p:cNvPr>
          <p:cNvSpPr/>
          <p:nvPr/>
        </p:nvSpPr>
        <p:spPr>
          <a:xfrm>
            <a:off x="8643294" y="3338338"/>
            <a:ext cx="881070" cy="48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60"/>
              </a:lnSpc>
            </a:pPr>
            <a:r>
              <a:rPr lang="en-US" sz="1100" dirty="0"/>
              <a:t>Junko Stevens</a:t>
            </a:r>
          </a:p>
        </p:txBody>
      </p:sp>
      <p:sp>
        <p:nvSpPr>
          <p:cNvPr id="50" name="Rectangle 210">
            <a:extLst>
              <a:ext uri="{FF2B5EF4-FFF2-40B4-BE49-F238E27FC236}">
                <a16:creationId xmlns:a16="http://schemas.microsoft.com/office/drawing/2014/main" id="{D7DBC06C-EEEB-5DDC-3D05-C15ED37EFF77}"/>
              </a:ext>
            </a:extLst>
          </p:cNvPr>
          <p:cNvSpPr/>
          <p:nvPr/>
        </p:nvSpPr>
        <p:spPr>
          <a:xfrm>
            <a:off x="5620445" y="3334281"/>
            <a:ext cx="792841" cy="48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60"/>
              </a:lnSpc>
            </a:pPr>
            <a:r>
              <a:rPr lang="en-US" sz="1100" dirty="0"/>
              <a:t>Raul</a:t>
            </a:r>
          </a:p>
          <a:p>
            <a:pPr algn="ctr">
              <a:lnSpc>
                <a:spcPts val="1560"/>
              </a:lnSpc>
            </a:pPr>
            <a:r>
              <a:rPr lang="en-US" sz="1100" dirty="0" err="1"/>
              <a:t>Pellini</a:t>
            </a:r>
            <a:endParaRPr lang="en-US" sz="1100" dirty="0"/>
          </a:p>
        </p:txBody>
      </p:sp>
      <p:sp>
        <p:nvSpPr>
          <p:cNvPr id="51" name="Rectangle 210">
            <a:extLst>
              <a:ext uri="{FF2B5EF4-FFF2-40B4-BE49-F238E27FC236}">
                <a16:creationId xmlns:a16="http://schemas.microsoft.com/office/drawing/2014/main" id="{D2997E38-5B7B-CE8D-9867-A22BFC402DB6}"/>
              </a:ext>
            </a:extLst>
          </p:cNvPr>
          <p:cNvSpPr/>
          <p:nvPr/>
        </p:nvSpPr>
        <p:spPr>
          <a:xfrm>
            <a:off x="6686157" y="3338662"/>
            <a:ext cx="803833" cy="48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60"/>
              </a:lnSpc>
            </a:pPr>
            <a:r>
              <a:rPr lang="en-US" sz="1100" dirty="0"/>
              <a:t>Valentina </a:t>
            </a:r>
            <a:r>
              <a:rPr lang="en-US" sz="1100" dirty="0" err="1"/>
              <a:t>Manciocco</a:t>
            </a:r>
            <a:endParaRPr lang="en-US" sz="1100" dirty="0"/>
          </a:p>
        </p:txBody>
      </p:sp>
      <p:sp>
        <p:nvSpPr>
          <p:cNvPr id="54" name="CasellaDiTesto 14">
            <a:extLst>
              <a:ext uri="{FF2B5EF4-FFF2-40B4-BE49-F238E27FC236}">
                <a16:creationId xmlns:a16="http://schemas.microsoft.com/office/drawing/2014/main" id="{72FCF219-E0E2-0CDC-3529-0162EEE1A948}"/>
              </a:ext>
            </a:extLst>
          </p:cNvPr>
          <p:cNvSpPr txBox="1"/>
          <p:nvPr/>
        </p:nvSpPr>
        <p:spPr>
          <a:xfrm>
            <a:off x="5125487" y="1784762"/>
            <a:ext cx="2799784" cy="42344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i="1" u="sng" dirty="0"/>
              <a:t>Otolaryngology-HNC Surgery</a:t>
            </a:r>
            <a:endParaRPr lang="it-IT" sz="1600" i="1" u="sng" dirty="0"/>
          </a:p>
        </p:txBody>
      </p:sp>
      <p:sp>
        <p:nvSpPr>
          <p:cNvPr id="55" name="CasellaDiTesto 14">
            <a:extLst>
              <a:ext uri="{FF2B5EF4-FFF2-40B4-BE49-F238E27FC236}">
                <a16:creationId xmlns:a16="http://schemas.microsoft.com/office/drawing/2014/main" id="{88A5B98B-F163-6D3F-A3F8-D8CA34D10627}"/>
              </a:ext>
            </a:extLst>
          </p:cNvPr>
          <p:cNvSpPr txBox="1"/>
          <p:nvPr/>
        </p:nvSpPr>
        <p:spPr>
          <a:xfrm>
            <a:off x="5262667" y="3799810"/>
            <a:ext cx="4946040" cy="42344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1600" i="1" u="sng" dirty="0" err="1"/>
              <a:t>Ongoing</a:t>
            </a:r>
            <a:r>
              <a:rPr lang="it-IT" sz="1600" i="1" u="sng" dirty="0"/>
              <a:t> projects</a:t>
            </a:r>
          </a:p>
        </p:txBody>
      </p:sp>
      <p:sp>
        <p:nvSpPr>
          <p:cNvPr id="57" name="Rectangle 210">
            <a:extLst>
              <a:ext uri="{FF2B5EF4-FFF2-40B4-BE49-F238E27FC236}">
                <a16:creationId xmlns:a16="http://schemas.microsoft.com/office/drawing/2014/main" id="{0C0EA46D-E875-BB86-A332-67FC12CE6618}"/>
              </a:ext>
            </a:extLst>
          </p:cNvPr>
          <p:cNvSpPr/>
          <p:nvPr/>
        </p:nvSpPr>
        <p:spPr>
          <a:xfrm>
            <a:off x="6148546" y="5300933"/>
            <a:ext cx="815788" cy="48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60"/>
              </a:lnSpc>
            </a:pPr>
            <a:r>
              <a:rPr lang="en-US" sz="1100" dirty="0"/>
              <a:t>Claudio</a:t>
            </a:r>
          </a:p>
          <a:p>
            <a:pPr algn="ctr">
              <a:lnSpc>
                <a:spcPts val="1560"/>
              </a:lnSpc>
            </a:pPr>
            <a:r>
              <a:rPr lang="en-US" sz="1100" dirty="0" err="1"/>
              <a:t>Pulito</a:t>
            </a:r>
            <a:endParaRPr lang="en-US" sz="1100" dirty="0"/>
          </a:p>
        </p:txBody>
      </p:sp>
      <p:sp>
        <p:nvSpPr>
          <p:cNvPr id="58" name="CasellaDiTesto 57">
            <a:extLst>
              <a:ext uri="{FF2B5EF4-FFF2-40B4-BE49-F238E27FC236}">
                <a16:creationId xmlns:a16="http://schemas.microsoft.com/office/drawing/2014/main" id="{4AA72373-EA96-1A25-12D0-067001AC67B5}"/>
              </a:ext>
            </a:extLst>
          </p:cNvPr>
          <p:cNvSpPr txBox="1"/>
          <p:nvPr/>
        </p:nvSpPr>
        <p:spPr>
          <a:xfrm rot="16200000">
            <a:off x="4731174" y="4707713"/>
            <a:ext cx="7859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i="1" dirty="0" err="1"/>
              <a:t>mucositis</a:t>
            </a:r>
            <a:endParaRPr lang="it-IT" sz="1200" b="1" i="1" dirty="0"/>
          </a:p>
        </p:txBody>
      </p:sp>
      <p:sp>
        <p:nvSpPr>
          <p:cNvPr id="60" name="Rectangle 210">
            <a:extLst>
              <a:ext uri="{FF2B5EF4-FFF2-40B4-BE49-F238E27FC236}">
                <a16:creationId xmlns:a16="http://schemas.microsoft.com/office/drawing/2014/main" id="{85F698BD-7C2D-8C76-64CF-2B69373EBD60}"/>
              </a:ext>
            </a:extLst>
          </p:cNvPr>
          <p:cNvSpPr/>
          <p:nvPr/>
        </p:nvSpPr>
        <p:spPr>
          <a:xfrm>
            <a:off x="8457984" y="5313815"/>
            <a:ext cx="841874" cy="48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60"/>
              </a:lnSpc>
            </a:pPr>
            <a:r>
              <a:rPr lang="en-US" sz="1100" dirty="0"/>
              <a:t>Ana Belen</a:t>
            </a:r>
          </a:p>
          <a:p>
            <a:pPr algn="ctr">
              <a:lnSpc>
                <a:spcPts val="1560"/>
              </a:lnSpc>
            </a:pPr>
            <a:r>
              <a:rPr lang="en-US" sz="1100" dirty="0"/>
              <a:t>Diaz</a:t>
            </a:r>
          </a:p>
        </p:txBody>
      </p:sp>
      <p:sp>
        <p:nvSpPr>
          <p:cNvPr id="61" name="CasellaDiTesto 60">
            <a:extLst>
              <a:ext uri="{FF2B5EF4-FFF2-40B4-BE49-F238E27FC236}">
                <a16:creationId xmlns:a16="http://schemas.microsoft.com/office/drawing/2014/main" id="{295972A0-82CE-A62B-1974-333E73674A9F}"/>
              </a:ext>
            </a:extLst>
          </p:cNvPr>
          <p:cNvSpPr txBox="1"/>
          <p:nvPr/>
        </p:nvSpPr>
        <p:spPr>
          <a:xfrm rot="16200000">
            <a:off x="8038607" y="4681247"/>
            <a:ext cx="6303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i="1" dirty="0"/>
              <a:t>glioma</a:t>
            </a:r>
          </a:p>
        </p:txBody>
      </p:sp>
      <p:sp>
        <p:nvSpPr>
          <p:cNvPr id="63" name="Rectangle 210">
            <a:extLst>
              <a:ext uri="{FF2B5EF4-FFF2-40B4-BE49-F238E27FC236}">
                <a16:creationId xmlns:a16="http://schemas.microsoft.com/office/drawing/2014/main" id="{FA11BDAA-4C9A-80B1-932D-85C97D00A9CE}"/>
              </a:ext>
            </a:extLst>
          </p:cNvPr>
          <p:cNvSpPr/>
          <p:nvPr/>
        </p:nvSpPr>
        <p:spPr>
          <a:xfrm>
            <a:off x="9387528" y="5300933"/>
            <a:ext cx="758090" cy="48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60"/>
              </a:lnSpc>
            </a:pPr>
            <a:r>
              <a:rPr lang="en-US" sz="1100" dirty="0"/>
              <a:t>Giulia</a:t>
            </a:r>
          </a:p>
          <a:p>
            <a:pPr algn="ctr">
              <a:lnSpc>
                <a:spcPts val="1560"/>
              </a:lnSpc>
            </a:pPr>
            <a:r>
              <a:rPr lang="en-US" sz="1100" dirty="0" err="1"/>
              <a:t>Regazzo</a:t>
            </a:r>
            <a:endParaRPr lang="en-US" sz="1100" dirty="0"/>
          </a:p>
        </p:txBody>
      </p:sp>
      <p:sp>
        <p:nvSpPr>
          <p:cNvPr id="65" name="Rectangle 210">
            <a:extLst>
              <a:ext uri="{FF2B5EF4-FFF2-40B4-BE49-F238E27FC236}">
                <a16:creationId xmlns:a16="http://schemas.microsoft.com/office/drawing/2014/main" id="{054DA783-33FD-4706-B97F-4BE561C8393C}"/>
              </a:ext>
            </a:extLst>
          </p:cNvPr>
          <p:cNvSpPr/>
          <p:nvPr/>
        </p:nvSpPr>
        <p:spPr>
          <a:xfrm>
            <a:off x="7118078" y="5300933"/>
            <a:ext cx="792081" cy="48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60"/>
              </a:lnSpc>
            </a:pPr>
            <a:r>
              <a:rPr lang="en-US" sz="1100" dirty="0"/>
              <a:t>Renata</a:t>
            </a:r>
          </a:p>
          <a:p>
            <a:pPr algn="ctr">
              <a:lnSpc>
                <a:spcPts val="1560"/>
              </a:lnSpc>
            </a:pPr>
            <a:r>
              <a:rPr lang="en-US" sz="1100" dirty="0"/>
              <a:t>Brandi</a:t>
            </a:r>
          </a:p>
        </p:txBody>
      </p:sp>
      <p:pic>
        <p:nvPicPr>
          <p:cNvPr id="68" name="Immagine 67">
            <a:extLst>
              <a:ext uri="{FF2B5EF4-FFF2-40B4-BE49-F238E27FC236}">
                <a16:creationId xmlns:a16="http://schemas.microsoft.com/office/drawing/2014/main" id="{F091E7C1-408E-6004-4890-722C4B98A063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20257" r="12923"/>
          <a:stretch/>
        </p:blipFill>
        <p:spPr>
          <a:xfrm>
            <a:off x="5621206" y="2337034"/>
            <a:ext cx="792081" cy="10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8B1513"/>
            </a:solidFill>
          </a:ln>
          <a:effectLst/>
        </p:spPr>
      </p:pic>
      <p:pic>
        <p:nvPicPr>
          <p:cNvPr id="70" name="Immagine 69">
            <a:extLst>
              <a:ext uri="{FF2B5EF4-FFF2-40B4-BE49-F238E27FC236}">
                <a16:creationId xmlns:a16="http://schemas.microsoft.com/office/drawing/2014/main" id="{36A96DD6-D70B-07C3-BAF0-8BF05354404F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t="-1" r="7910" b="2297"/>
          <a:stretch/>
        </p:blipFill>
        <p:spPr>
          <a:xfrm>
            <a:off x="1029469" y="2336006"/>
            <a:ext cx="799200" cy="10265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8B1513"/>
            </a:solidFill>
          </a:ln>
          <a:effectLst/>
        </p:spPr>
      </p:pic>
      <p:pic>
        <p:nvPicPr>
          <p:cNvPr id="72" name="Immagine 71">
            <a:extLst>
              <a:ext uri="{FF2B5EF4-FFF2-40B4-BE49-F238E27FC236}">
                <a16:creationId xmlns:a16="http://schemas.microsoft.com/office/drawing/2014/main" id="{E06217F6-81F2-9B86-CC14-46A92A1D7C5C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l="-357" t="3126" r="3821" b="3955"/>
          <a:stretch/>
        </p:blipFill>
        <p:spPr>
          <a:xfrm>
            <a:off x="2055989" y="2352460"/>
            <a:ext cx="774000" cy="10142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8B1513"/>
            </a:solidFill>
          </a:ln>
          <a:effectLst/>
        </p:spPr>
      </p:pic>
      <p:pic>
        <p:nvPicPr>
          <p:cNvPr id="74" name="Immagine 73">
            <a:extLst>
              <a:ext uri="{FF2B5EF4-FFF2-40B4-BE49-F238E27FC236}">
                <a16:creationId xmlns:a16="http://schemas.microsoft.com/office/drawing/2014/main" id="{B6A6FC58-0A18-2AD7-5243-EC63AC36F0EF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t="962" b="3507"/>
          <a:stretch/>
        </p:blipFill>
        <p:spPr>
          <a:xfrm>
            <a:off x="3050685" y="2352460"/>
            <a:ext cx="779082" cy="10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8B1513"/>
            </a:solidFill>
          </a:ln>
          <a:effectLst/>
        </p:spPr>
      </p:pic>
      <p:pic>
        <p:nvPicPr>
          <p:cNvPr id="76" name="Immagine 75">
            <a:extLst>
              <a:ext uri="{FF2B5EF4-FFF2-40B4-BE49-F238E27FC236}">
                <a16:creationId xmlns:a16="http://schemas.microsoft.com/office/drawing/2014/main" id="{B645B16B-F546-1A22-C2F6-91AE7C0674B0}"/>
              </a:ext>
            </a:extLst>
          </p:cNvPr>
          <p:cNvPicPr preferRelativeResize="0">
            <a:picLocks/>
          </p:cNvPicPr>
          <p:nvPr/>
        </p:nvPicPr>
        <p:blipFill>
          <a:blip r:embed="rId16"/>
          <a:srcRect t="3064" r="4" b="3506"/>
          <a:stretch/>
        </p:blipFill>
        <p:spPr>
          <a:xfrm>
            <a:off x="8500384" y="4315746"/>
            <a:ext cx="777600" cy="10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8B1513"/>
            </a:solidFill>
          </a:ln>
          <a:effectLst/>
        </p:spPr>
      </p:pic>
      <p:pic>
        <p:nvPicPr>
          <p:cNvPr id="78" name="Immagine 77">
            <a:extLst>
              <a:ext uri="{FF2B5EF4-FFF2-40B4-BE49-F238E27FC236}">
                <a16:creationId xmlns:a16="http://schemas.microsoft.com/office/drawing/2014/main" id="{25C4E6D2-A7D6-E8AB-C3EA-B6E2C738D525}"/>
              </a:ext>
            </a:extLst>
          </p:cNvPr>
          <p:cNvPicPr>
            <a:picLocks/>
          </p:cNvPicPr>
          <p:nvPr/>
        </p:nvPicPr>
        <p:blipFill>
          <a:blip r:embed="rId17"/>
          <a:srcRect l="3687" r="3759" b="963"/>
          <a:stretch/>
        </p:blipFill>
        <p:spPr>
          <a:xfrm>
            <a:off x="9431107" y="4327265"/>
            <a:ext cx="777600" cy="10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8B1513"/>
            </a:solidFill>
          </a:ln>
          <a:effectLst/>
        </p:spPr>
      </p:pic>
      <p:pic>
        <p:nvPicPr>
          <p:cNvPr id="80" name="Immagine 79">
            <a:extLst>
              <a:ext uri="{FF2B5EF4-FFF2-40B4-BE49-F238E27FC236}">
                <a16:creationId xmlns:a16="http://schemas.microsoft.com/office/drawing/2014/main" id="{61F76E81-E837-612A-F0A4-2EFC394F9D85}"/>
              </a:ext>
            </a:extLst>
          </p:cNvPr>
          <p:cNvPicPr>
            <a:picLocks/>
          </p:cNvPicPr>
          <p:nvPr/>
        </p:nvPicPr>
        <p:blipFill>
          <a:blip r:embed="rId18"/>
          <a:srcRect r="3172" b="3384"/>
          <a:stretch/>
        </p:blipFill>
        <p:spPr>
          <a:xfrm>
            <a:off x="6197719" y="4327265"/>
            <a:ext cx="777600" cy="10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8B1513"/>
            </a:solidFill>
          </a:ln>
          <a:effectLst/>
        </p:spPr>
      </p:pic>
      <p:pic>
        <p:nvPicPr>
          <p:cNvPr id="82" name="Immagine 81">
            <a:extLst>
              <a:ext uri="{FF2B5EF4-FFF2-40B4-BE49-F238E27FC236}">
                <a16:creationId xmlns:a16="http://schemas.microsoft.com/office/drawing/2014/main" id="{0CB8F947-E72B-A0A6-7481-318771FD316F}"/>
              </a:ext>
            </a:extLst>
          </p:cNvPr>
          <p:cNvPicPr>
            <a:picLocks/>
          </p:cNvPicPr>
          <p:nvPr/>
        </p:nvPicPr>
        <p:blipFill>
          <a:blip r:embed="rId19"/>
          <a:srcRect l="2890" t="3507" r="5096" b="3507"/>
          <a:stretch/>
        </p:blipFill>
        <p:spPr>
          <a:xfrm>
            <a:off x="5282968" y="4327265"/>
            <a:ext cx="777600" cy="10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8B1513"/>
            </a:solidFill>
          </a:ln>
          <a:effectLst/>
        </p:spPr>
      </p:pic>
      <p:sp>
        <p:nvSpPr>
          <p:cNvPr id="83" name="Rectangle 210">
            <a:extLst>
              <a:ext uri="{FF2B5EF4-FFF2-40B4-BE49-F238E27FC236}">
                <a16:creationId xmlns:a16="http://schemas.microsoft.com/office/drawing/2014/main" id="{89C83202-A396-DDC6-9556-005FC07AAFF3}"/>
              </a:ext>
            </a:extLst>
          </p:cNvPr>
          <p:cNvSpPr/>
          <p:nvPr/>
        </p:nvSpPr>
        <p:spPr>
          <a:xfrm>
            <a:off x="5313817" y="5320282"/>
            <a:ext cx="762605" cy="48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60"/>
              </a:lnSpc>
            </a:pPr>
            <a:r>
              <a:rPr lang="en-US" sz="1100" dirty="0"/>
              <a:t>Sabrina </a:t>
            </a:r>
          </a:p>
          <a:p>
            <a:pPr algn="ctr">
              <a:lnSpc>
                <a:spcPts val="1560"/>
              </a:lnSpc>
            </a:pPr>
            <a:r>
              <a:rPr lang="en-US" sz="1100" dirty="0"/>
              <a:t>Strano</a:t>
            </a:r>
          </a:p>
        </p:txBody>
      </p:sp>
      <p:pic>
        <p:nvPicPr>
          <p:cNvPr id="85" name="Immagine 84">
            <a:extLst>
              <a:ext uri="{FF2B5EF4-FFF2-40B4-BE49-F238E27FC236}">
                <a16:creationId xmlns:a16="http://schemas.microsoft.com/office/drawing/2014/main" id="{9A867C5F-18F4-59F6-AE76-E56FAB9D7A54}"/>
              </a:ext>
            </a:extLst>
          </p:cNvPr>
          <p:cNvPicPr>
            <a:picLocks/>
          </p:cNvPicPr>
          <p:nvPr/>
        </p:nvPicPr>
        <p:blipFill>
          <a:blip r:embed="rId20"/>
          <a:srcRect t="3694" r="4035" b="68"/>
          <a:stretch/>
        </p:blipFill>
        <p:spPr>
          <a:xfrm>
            <a:off x="7107093" y="4326538"/>
            <a:ext cx="777600" cy="10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8B1513"/>
            </a:solidFill>
          </a:ln>
          <a:effectLst/>
        </p:spPr>
      </p:pic>
      <p:pic>
        <p:nvPicPr>
          <p:cNvPr id="89" name="Immagine 88">
            <a:extLst>
              <a:ext uri="{FF2B5EF4-FFF2-40B4-BE49-F238E27FC236}">
                <a16:creationId xmlns:a16="http://schemas.microsoft.com/office/drawing/2014/main" id="{243A2561-E665-5BEE-4327-0DA72387B2F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315142" y="4212511"/>
            <a:ext cx="889959" cy="11136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8B1513"/>
            </a:solidFill>
          </a:ln>
          <a:effectLst/>
        </p:spPr>
      </p:pic>
      <p:sp>
        <p:nvSpPr>
          <p:cNvPr id="20" name="Rectangle 210">
            <a:extLst>
              <a:ext uri="{FF2B5EF4-FFF2-40B4-BE49-F238E27FC236}">
                <a16:creationId xmlns:a16="http://schemas.microsoft.com/office/drawing/2014/main" id="{484A2874-FCAB-EF29-9D3C-7759DCD24FD4}"/>
              </a:ext>
            </a:extLst>
          </p:cNvPr>
          <p:cNvSpPr/>
          <p:nvPr/>
        </p:nvSpPr>
        <p:spPr>
          <a:xfrm>
            <a:off x="10697301" y="3338662"/>
            <a:ext cx="792081" cy="48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60"/>
              </a:lnSpc>
            </a:pPr>
            <a:r>
              <a:rPr lang="en-US" sz="1100" dirty="0"/>
              <a:t>Gianluca</a:t>
            </a:r>
          </a:p>
          <a:p>
            <a:pPr algn="ctr">
              <a:lnSpc>
                <a:spcPts val="1560"/>
              </a:lnSpc>
            </a:pPr>
            <a:r>
              <a:rPr lang="en-US" sz="1100" dirty="0"/>
              <a:t>Fascioli</a:t>
            </a:r>
          </a:p>
        </p:txBody>
      </p:sp>
      <p:pic>
        <p:nvPicPr>
          <p:cNvPr id="24" name="Immagine 23" descr="Immagine che contiene Viso umano, persona, vestiti, Barba umana&#10;&#10;Descrizione generata automaticamente">
            <a:extLst>
              <a:ext uri="{FF2B5EF4-FFF2-40B4-BE49-F238E27FC236}">
                <a16:creationId xmlns:a16="http://schemas.microsoft.com/office/drawing/2014/main" id="{9A779AB7-9196-4436-1942-BA7F7B7828CE}"/>
              </a:ext>
            </a:extLst>
          </p:cNvPr>
          <p:cNvPicPr>
            <a:picLocks/>
          </p:cNvPicPr>
          <p:nvPr/>
        </p:nvPicPr>
        <p:blipFill>
          <a:blip r:embed="rId22"/>
          <a:srcRect l="11627" t="11835" r="20335" b="12652"/>
          <a:stretch/>
        </p:blipFill>
        <p:spPr>
          <a:xfrm>
            <a:off x="10674280" y="2363763"/>
            <a:ext cx="792000" cy="10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8B1513"/>
            </a:solidFill>
          </a:ln>
          <a:effectLst/>
        </p:spPr>
      </p:pic>
      <p:pic>
        <p:nvPicPr>
          <p:cNvPr id="25" name="Immagine 24">
            <a:extLst>
              <a:ext uri="{FF2B5EF4-FFF2-40B4-BE49-F238E27FC236}">
                <a16:creationId xmlns:a16="http://schemas.microsoft.com/office/drawing/2014/main" id="{9AD6B646-BBAB-F630-5E53-0509CCBF24E0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rightnessContrast bright="8000" contrast="14000"/>
                    </a14:imgEffect>
                  </a14:imgLayer>
                </a14:imgProps>
              </a:ext>
            </a:extLst>
          </a:blip>
          <a:srcRect l="26750" r="31728" b="39629"/>
          <a:stretch/>
        </p:blipFill>
        <p:spPr>
          <a:xfrm>
            <a:off x="8643294" y="2363763"/>
            <a:ext cx="787813" cy="10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8B1513"/>
            </a:solidFill>
          </a:ln>
          <a:effectLst/>
        </p:spPr>
      </p:pic>
      <p:pic>
        <p:nvPicPr>
          <p:cNvPr id="28" name="Immagine 27">
            <a:extLst>
              <a:ext uri="{FF2B5EF4-FFF2-40B4-BE49-F238E27FC236}">
                <a16:creationId xmlns:a16="http://schemas.microsoft.com/office/drawing/2014/main" id="{5324CBF3-62B6-8920-36B5-1701F15F37AE}"/>
              </a:ext>
            </a:extLst>
          </p:cNvPr>
          <p:cNvPicPr>
            <a:picLocks noChangeAspect="1"/>
          </p:cNvPicPr>
          <p:nvPr/>
        </p:nvPicPr>
        <p:blipFill>
          <a:blip r:embed="rId25"/>
          <a:srcRect l="10649" r="10070"/>
          <a:stretch/>
        </p:blipFill>
        <p:spPr>
          <a:xfrm>
            <a:off x="6667570" y="2330338"/>
            <a:ext cx="795237" cy="10330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8B1513"/>
            </a:solidFill>
          </a:ln>
          <a:effectLst/>
        </p:spPr>
      </p:pic>
      <p:pic>
        <p:nvPicPr>
          <p:cNvPr id="30" name="Immagine 29" descr="Immagine che contiene Viso umano, persona, sorriso, vestiti&#10;&#10;Descrizione generata automaticamente">
            <a:extLst>
              <a:ext uri="{FF2B5EF4-FFF2-40B4-BE49-F238E27FC236}">
                <a16:creationId xmlns:a16="http://schemas.microsoft.com/office/drawing/2014/main" id="{78F15A55-621C-54B6-271C-85133185E70F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172" t="7807" r="3985" b="34322"/>
          <a:stretch/>
        </p:blipFill>
        <p:spPr>
          <a:xfrm>
            <a:off x="9684101" y="2363763"/>
            <a:ext cx="780040" cy="10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8B1513"/>
            </a:solidFill>
          </a:ln>
          <a:effectLst/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id="{CFA2BB7B-A0F4-C9C1-687E-33C34ABFAB95}"/>
              </a:ext>
            </a:extLst>
          </p:cNvPr>
          <p:cNvPicPr>
            <a:picLocks noChangeAspect="1"/>
          </p:cNvPicPr>
          <p:nvPr/>
        </p:nvPicPr>
        <p:blipFill>
          <a:blip r:embed="rId28"/>
          <a:srcRect l="6982" r="1946" b="1973"/>
          <a:stretch/>
        </p:blipFill>
        <p:spPr>
          <a:xfrm>
            <a:off x="2829894" y="4271155"/>
            <a:ext cx="774924" cy="10275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/>
        </p:spPr>
      </p:pic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6D0DDC32-89AD-4A9A-2A1D-94BDD84F4867}"/>
              </a:ext>
            </a:extLst>
          </p:cNvPr>
          <p:cNvSpPr txBox="1"/>
          <p:nvPr/>
        </p:nvSpPr>
        <p:spPr>
          <a:xfrm rot="16200000">
            <a:off x="4959872" y="2655281"/>
            <a:ext cx="7729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200" b="1" i="1" dirty="0" err="1"/>
              <a:t>patient</a:t>
            </a:r>
            <a:endParaRPr lang="it-IT" sz="1200" b="1" i="1" dirty="0"/>
          </a:p>
          <a:p>
            <a:pPr algn="ctr"/>
            <a:r>
              <a:rPr lang="it-IT" sz="1200" b="1" i="1" dirty="0"/>
              <a:t>sampling</a:t>
            </a: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151429D2-0FD5-87D5-DE38-EF808B1BCDD4}"/>
              </a:ext>
            </a:extLst>
          </p:cNvPr>
          <p:cNvSpPr txBox="1"/>
          <p:nvPr/>
        </p:nvSpPr>
        <p:spPr>
          <a:xfrm rot="16200000">
            <a:off x="7871162" y="2655281"/>
            <a:ext cx="10219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200" b="1" i="1" dirty="0" err="1"/>
              <a:t>assay</a:t>
            </a:r>
            <a:r>
              <a:rPr lang="it-IT" sz="1200" b="1" i="1" dirty="0"/>
              <a:t> </a:t>
            </a:r>
          </a:p>
          <a:p>
            <a:pPr algn="ctr"/>
            <a:r>
              <a:rPr lang="it-IT" sz="1200" b="1" i="1" dirty="0" err="1"/>
              <a:t>development</a:t>
            </a:r>
            <a:endParaRPr lang="it-IT" sz="1200" b="1" i="1" dirty="0"/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73784845-18B2-6468-6868-EF972B1284AB}"/>
              </a:ext>
            </a:extLst>
          </p:cNvPr>
          <p:cNvSpPr txBox="1"/>
          <p:nvPr/>
        </p:nvSpPr>
        <p:spPr>
          <a:xfrm rot="16200000">
            <a:off x="2213857" y="4638402"/>
            <a:ext cx="9476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200" b="1" i="1" dirty="0"/>
              <a:t>project lead</a:t>
            </a:r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DE6A705D-596D-AC00-4B8F-12ACD3D1BFB8}"/>
              </a:ext>
            </a:extLst>
          </p:cNvPr>
          <p:cNvSpPr txBox="1"/>
          <p:nvPr/>
        </p:nvSpPr>
        <p:spPr>
          <a:xfrm rot="16200000">
            <a:off x="398572" y="2708392"/>
            <a:ext cx="9124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200" b="1" i="1" dirty="0" err="1"/>
              <a:t>qPCR</a:t>
            </a:r>
            <a:r>
              <a:rPr lang="it-IT" sz="1200" b="1" i="1" dirty="0"/>
              <a:t>/dPCR</a:t>
            </a:r>
          </a:p>
        </p:txBody>
      </p:sp>
    </p:spTree>
    <p:extLst>
      <p:ext uri="{BB962C8B-B14F-4D97-AF65-F5344CB8AC3E}">
        <p14:creationId xmlns:p14="http://schemas.microsoft.com/office/powerpoint/2010/main" val="3286469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895</Words>
  <Application>Microsoft Office PowerPoint</Application>
  <PresentationFormat>Widescreen</PresentationFormat>
  <Paragraphs>345</Paragraphs>
  <Slides>9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8" baseType="lpstr">
      <vt:lpstr>Aptos</vt:lpstr>
      <vt:lpstr>Arial</vt:lpstr>
      <vt:lpstr>Calibri</vt:lpstr>
      <vt:lpstr>Calibri Light</vt:lpstr>
      <vt:lpstr>Congenial Black</vt:lpstr>
      <vt:lpstr>Times New Roman</vt:lpstr>
      <vt:lpstr>Wingdings</vt:lpstr>
      <vt:lpstr>Tema di Office</vt:lpstr>
      <vt:lpstr>Prism 10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 NAME SURNAME</dc:title>
  <dc:creator>Microsoft Office User</dc:creator>
  <cp:lastModifiedBy>Matteo Allegretti</cp:lastModifiedBy>
  <cp:revision>120</cp:revision>
  <dcterms:created xsi:type="dcterms:W3CDTF">2023-07-13T12:19:00Z</dcterms:created>
  <dcterms:modified xsi:type="dcterms:W3CDTF">2024-11-24T19:58:05Z</dcterms:modified>
</cp:coreProperties>
</file>