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30" r:id="rId2"/>
    <p:sldId id="337" r:id="rId3"/>
    <p:sldId id="332" r:id="rId4"/>
    <p:sldId id="323" r:id="rId5"/>
    <p:sldId id="324" r:id="rId6"/>
    <p:sldId id="338" r:id="rId7"/>
    <p:sldId id="339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A GIORDANI" initials="EG" lastIdx="3" clrIdx="0">
    <p:extLst>
      <p:ext uri="{19B8F6BF-5375-455C-9EA6-DF929625EA0E}">
        <p15:presenceInfo xmlns:p15="http://schemas.microsoft.com/office/powerpoint/2012/main" userId="a6960cfb1102d8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4FB"/>
    <a:srgbClr val="D6E2EA"/>
    <a:srgbClr val="DCE8F0"/>
    <a:srgbClr val="E16B09"/>
    <a:srgbClr val="FFBAC0"/>
    <a:srgbClr val="2E5597"/>
    <a:srgbClr val="C54FE9"/>
    <a:srgbClr val="FF0000"/>
    <a:srgbClr val="FF939A"/>
    <a:srgbClr val="1C53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86" autoAdjust="0"/>
    <p:restoredTop sz="96340" autoAdjust="0"/>
  </p:normalViewPr>
  <p:slideViewPr>
    <p:cSldViewPr snapToGrid="0">
      <p:cViewPr>
        <p:scale>
          <a:sx n="97" d="100"/>
          <a:sy n="97" d="100"/>
        </p:scale>
        <p:origin x="696" y="784"/>
      </p:cViewPr>
      <p:guideLst>
        <p:guide pos="3863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E87ED0-7B5D-49BF-B679-53D14B69248D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9C23C-F9CA-4D82-82CA-302B4AC930C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477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A05910-C1F4-4502-A69E-3C95B19F7FB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865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6AE7FF-B5DF-46B6-AD02-591AEC7602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675CF0B-8504-767B-7F8D-40C966732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C0E4CE-B2F5-7EDA-20A4-16555D4D7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353A55-DFFC-44DB-D385-AC02E1CB8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EBC724-4DCD-55B8-12ED-ABED2276B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777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B004AB-ED02-B554-8ED7-CA4005EC9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5F52632-4428-2206-0056-29E40C40DB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C2F6095-18DE-49FB-D404-F82D1FC2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370739-94FB-03DF-B1B3-2683CD05D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ABC9A5-D4D8-D883-CB03-86F61183B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250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0C1CB78-095A-3ECE-F2B9-7AB3060B3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D403996-731C-2561-C5C8-E0517A637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82937D-57A7-2640-789C-B6FF70190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7F0DD9-BA7A-62FB-A251-006A2E8A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0A728C-4634-4568-ED8E-E8EC8FA3D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8482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449D75-7447-9801-5ED7-383EB033C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2DD80E-93DF-7AC1-DF7D-ABD775F14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0B0F54-9EE8-0BA4-1625-6DB2BC0AE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3582D1-2AFC-3F07-9E88-EA6F4D751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41D2F0-8F3B-D237-B6B8-B2AE06AB9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77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205C42-05C2-FE99-4809-534F6C24C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6FB5FB-3E6A-2E03-6978-4E98040C6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AEB594-BC5A-365D-A98F-5832D3E07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B9A990-83FB-5FFA-6B09-40127E425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446E57D-1C7E-FD76-66D4-E6C5D1C37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22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8E7CC8-410B-BB24-A789-84D421E95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A3004-A9C3-0600-C9EE-7C346D860F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34FDBC-9C7E-C577-6908-D3F1A7296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8DD2AD4-D4EC-73B8-4E35-8844B20F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BF0482-4970-DAD6-4F67-5F1A4FCF4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188D140-D072-DD11-E66B-E7E4B6409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40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EFAD26-1DD3-BFEF-363D-CCE607197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1104AF-C38A-B87B-1092-3932C65C1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FFD827-3D66-8AAA-93B8-6590E7CBD8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245377B-DBF8-2CB0-DA88-9F3862BAE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F421CEA-3F3C-A0EF-8839-7FC5C5205E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5FF2D63-BF36-A214-3514-DFC884C4C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F8FBA2F-2976-05A2-79C4-A38D78DF8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0F23055-1A59-3895-1FD4-82ADB5A66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045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B2DC82-D277-5E7F-BD64-99853B98B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441A46C-A191-FE8C-3EF5-9476E4379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96925E7-709A-6E51-06FA-492F15A4A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92E5BB-6CF9-3CA9-AED9-77919204C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25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56813B5-6E86-FEE2-2066-C32071F6F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3B68B14-84A4-59E8-1B45-A16E14E7E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B74160C-D64A-9496-3212-B8BF0F46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783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905B81-66B8-0C98-8D5B-A26A231D6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4DAFBD-3DC0-B163-B1D9-763FADE3D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CC159AD-AB32-DCBA-11E5-7C8CA1F3C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8DD67F1-F5F0-D207-2821-DC7A81C79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0A5EAB6-604F-F15B-F79D-E2B664B2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2DC5EB4-EDA3-ACC3-C680-96322B2B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730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A15A34-0BA8-BE01-0E87-48086161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D3A1560-FAD3-9911-7DB2-A41B24E8AC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CAA3A5-663C-D873-7607-700F02270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BA5DBE9-027F-BD04-FC50-C6CA83BAD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ED2A36-8BD2-4EAF-E551-57E4B232A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ED8D40-40F6-4937-2C31-CC1B2D16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32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BE1BF07-2F7A-600A-5515-050E2C6FB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EE046D-FE2F-9078-2F93-E4C753D85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568099-0372-6BA3-FE39-C25232390D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272C0-6187-4C36-8B1E-53835083CD09}" type="datetimeFigureOut">
              <a:rPr lang="it-IT" smtClean="0"/>
              <a:t>25/11/24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CE059C-C5FE-B6CB-E342-ED06FCB4FE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66199D-B662-9D66-EEAF-62A3FCEE9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B1EE6-A46E-4C4F-AA77-8942EE2FF2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98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lena.giordani@ifo.i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tif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bs.eu/" TargetMode="External"/><Relationship Id="rId7" Type="http://schemas.openxmlformats.org/officeDocument/2006/relationships/image" Target="../media/image3.tiff"/><Relationship Id="rId2" Type="http://schemas.openxmlformats.org/officeDocument/2006/relationships/hyperlink" Target="https://recist.eortc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hyperlink" Target="mailto:elena.ricciardi@ifo.it" TargetMode="External"/><Relationship Id="rId2" Type="http://schemas.openxmlformats.org/officeDocument/2006/relationships/hyperlink" Target="http://www.oncotech.org/gim2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lessandra.fabi@policlinicogemelli.it" TargetMode="External"/><Relationship Id="rId11" Type="http://schemas.openxmlformats.org/officeDocument/2006/relationships/image" Target="../media/image35.png"/><Relationship Id="rId5" Type="http://schemas.openxmlformats.org/officeDocument/2006/relationships/hyperlink" Target="mailto:patrizio.giacomini@guest.policlinicogemelli.it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AAE666-9FB7-3F86-2601-80DF864D8665}"/>
              </a:ext>
            </a:extLst>
          </p:cNvPr>
          <p:cNvSpPr txBox="1"/>
          <p:nvPr/>
        </p:nvSpPr>
        <p:spPr>
          <a:xfrm>
            <a:off x="949902" y="2115516"/>
            <a:ext cx="10292195" cy="1131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 Response Evaluation Criteria for Solid Tumors (</a:t>
            </a:r>
            <a:r>
              <a:rPr lang="en-US" sz="2400" b="1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cRECIST</a:t>
            </a:r>
            <a:r>
              <a:rPr lang="en-US" sz="24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 </a:t>
            </a:r>
          </a:p>
          <a:p>
            <a:pPr algn="ctr">
              <a:lnSpc>
                <a:spcPct val="150000"/>
              </a:lnSpc>
            </a:pPr>
            <a:r>
              <a:rPr lang="en-US" sz="24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and the GIM21 study (Gruppo </a:t>
            </a:r>
            <a:r>
              <a:rPr lang="en-US" sz="2400" b="1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Italiano</a:t>
            </a:r>
            <a:r>
              <a:rPr lang="en-US" sz="24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2400" b="1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Mammella</a:t>
            </a:r>
            <a:r>
              <a:rPr lang="en-US" sz="24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 </a:t>
            </a:r>
            <a:endParaRPr lang="it-IT" sz="2400" b="1" kern="1800" dirty="0">
              <a:solidFill>
                <a:schemeClr val="accent1">
                  <a:lumMod val="7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2B1B5D88-6BE9-FF2A-3811-E55F7A1080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32" y="5664199"/>
            <a:ext cx="4386975" cy="119380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3FE5072-5116-9237-68DA-F319BDF9C4EB}"/>
              </a:ext>
            </a:extLst>
          </p:cNvPr>
          <p:cNvSpPr txBox="1"/>
          <p:nvPr/>
        </p:nvSpPr>
        <p:spPr>
          <a:xfrm>
            <a:off x="1209338" y="885147"/>
            <a:ext cx="176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27</a:t>
            </a:r>
            <a:r>
              <a:rPr lang="it-IT" sz="1400" baseline="30000" dirty="0"/>
              <a:t>th</a:t>
            </a:r>
            <a:r>
              <a:rPr lang="it-IT" sz="1400" dirty="0"/>
              <a:t> November 2024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674FD6-C65E-5AC5-CB3F-BDA2B518A983}"/>
              </a:ext>
            </a:extLst>
          </p:cNvPr>
          <p:cNvSpPr txBox="1"/>
          <p:nvPr/>
        </p:nvSpPr>
        <p:spPr>
          <a:xfrm>
            <a:off x="3126619" y="3429000"/>
            <a:ext cx="5938762" cy="1583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kern="1800" dirty="0">
                <a:solidFill>
                  <a:srgbClr val="3D86F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Elena Giordani, PhD</a:t>
            </a:r>
          </a:p>
          <a:p>
            <a:pPr algn="ctr">
              <a:lnSpc>
                <a:spcPct val="115000"/>
              </a:lnSpc>
            </a:pPr>
            <a:r>
              <a:rPr lang="en-GB" sz="2000" b="1" kern="1800" dirty="0">
                <a:solidFill>
                  <a:srgbClr val="3D86F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Translational Oncology Research Unit</a:t>
            </a:r>
          </a:p>
          <a:p>
            <a:pPr algn="ctr">
              <a:lnSpc>
                <a:spcPct val="115000"/>
              </a:lnSpc>
            </a:pPr>
            <a:r>
              <a:rPr lang="en-GB" sz="2000" b="1" kern="1800" dirty="0">
                <a:solidFill>
                  <a:srgbClr val="3D86F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IRCCS National Cancer Institute Regina Elena </a:t>
            </a:r>
            <a:endParaRPr lang="it-IT" sz="2000" b="1" kern="1800" dirty="0">
              <a:solidFill>
                <a:srgbClr val="3D86FD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>
              <a:lnSpc>
                <a:spcPct val="115000"/>
              </a:lnSpc>
            </a:pPr>
            <a:r>
              <a:rPr lang="en-US" sz="2000" b="1" kern="1800" dirty="0">
                <a:solidFill>
                  <a:srgbClr val="3D86F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e-mail: </a:t>
            </a:r>
            <a:r>
              <a:rPr lang="en-US" sz="2000" b="1" kern="1800" dirty="0">
                <a:solidFill>
                  <a:srgbClr val="3D86F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elena.giordani@ifo.it</a:t>
            </a:r>
            <a:endParaRPr lang="it-IT" sz="2000" b="1" kern="1800" dirty="0">
              <a:solidFill>
                <a:srgbClr val="3D86FD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094E773-0475-FA1C-BDC1-A14B17180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00968"/>
            <a:ext cx="2705100" cy="1075319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B73ABB1-FB1C-739E-FE5B-4DDFBA53A38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70825" y="6155871"/>
            <a:ext cx="2070032" cy="5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1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rco 36">
            <a:extLst>
              <a:ext uri="{FF2B5EF4-FFF2-40B4-BE49-F238E27FC236}">
                <a16:creationId xmlns:a16="http://schemas.microsoft.com/office/drawing/2014/main" id="{633ECCBD-F472-FE19-362E-EEEFFC6E710A}"/>
              </a:ext>
            </a:extLst>
          </p:cNvPr>
          <p:cNvSpPr/>
          <p:nvPr/>
        </p:nvSpPr>
        <p:spPr>
          <a:xfrm rot="8747509">
            <a:off x="2189800" y="-1097345"/>
            <a:ext cx="10945823" cy="6949762"/>
          </a:xfrm>
          <a:prstGeom prst="arc">
            <a:avLst>
              <a:gd name="adj1" fmla="val 16480041"/>
              <a:gd name="adj2" fmla="val 606972"/>
            </a:avLst>
          </a:prstGeom>
          <a:ln w="254000" cap="rnd">
            <a:gradFill flip="none" rotWithShape="1">
              <a:gsLst>
                <a:gs pos="28000">
                  <a:srgbClr val="FF0000"/>
                </a:gs>
                <a:gs pos="54000">
                  <a:srgbClr val="00B050"/>
                </a:gs>
                <a:gs pos="75000">
                  <a:srgbClr val="1B88CF"/>
                </a:gs>
              </a:gsLst>
              <a:lin ang="2700000" scaled="1"/>
              <a:tileRect/>
            </a:gradFill>
            <a:bevel/>
            <a:headEnd type="stealth"/>
          </a:ln>
          <a:effectLst>
            <a:softEdge rad="63500"/>
          </a:effectLst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9561B2F-1D88-21D5-2FFD-C254F1BC91D8}"/>
              </a:ext>
            </a:extLst>
          </p:cNvPr>
          <p:cNvSpPr txBox="1"/>
          <p:nvPr/>
        </p:nvSpPr>
        <p:spPr>
          <a:xfrm>
            <a:off x="0" y="0"/>
            <a:ext cx="11466576" cy="5750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lnSpc>
                <a:spcPct val="150000"/>
              </a:lnSpc>
              <a:defRPr sz="2000" b="1" kern="180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 algn="l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Implementing </a:t>
            </a:r>
            <a:r>
              <a:rPr lang="en-US" sz="2400" dirty="0">
                <a:solidFill>
                  <a:srgbClr val="00B050"/>
                </a:solidFill>
              </a:rPr>
              <a:t>ctDNA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in </a:t>
            </a:r>
            <a:r>
              <a:rPr lang="en-US" sz="2400" u="sng" dirty="0">
                <a:solidFill>
                  <a:srgbClr val="1B88CF"/>
                </a:solidFill>
              </a:rPr>
              <a:t>RECIST 1.1</a:t>
            </a:r>
            <a:r>
              <a:rPr lang="en-US" sz="2400" dirty="0">
                <a:solidFill>
                  <a:srgbClr val="1B88CF"/>
                </a:solidFill>
              </a:rPr>
              <a:t>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scale remain an unmet medical need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F79BDBD-7E1B-486C-01C1-98ECF43C7276}"/>
              </a:ext>
            </a:extLst>
          </p:cNvPr>
          <p:cNvGrpSpPr/>
          <p:nvPr/>
        </p:nvGrpSpPr>
        <p:grpSpPr>
          <a:xfrm>
            <a:off x="6796038" y="683239"/>
            <a:ext cx="5698797" cy="2220218"/>
            <a:chOff x="6107915" y="4078224"/>
            <a:chExt cx="5698797" cy="2220218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5C362FD3-F1E9-5598-F063-2E95F9707D53}"/>
                </a:ext>
              </a:extLst>
            </p:cNvPr>
            <p:cNvSpPr txBox="1"/>
            <p:nvPr/>
          </p:nvSpPr>
          <p:spPr>
            <a:xfrm>
              <a:off x="6107915" y="4144006"/>
              <a:ext cx="5698797" cy="21544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 algn="ctr">
                <a:buClr>
                  <a:srgbClr val="FF0000"/>
                </a:buClr>
                <a:buFont typeface="+mj-lt"/>
                <a:buAutoNum type="arabicPeriod"/>
              </a:pPr>
              <a:r>
                <a:rPr lang="en-US" sz="2000" b="1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EORTC RECIST 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working group (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https://recist.eortc.org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)</a:t>
              </a:r>
            </a:p>
            <a:p>
              <a:pPr marL="342900" indent="-342900" algn="ctr">
                <a:buClr>
                  <a:srgbClr val="FF0000"/>
                </a:buClr>
                <a:buFont typeface="+mj-lt"/>
                <a:buAutoNum type="arabicPeriod"/>
              </a:pPr>
              <a:r>
                <a:rPr lang="en-US" sz="2000" b="1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European Liquid Biopsy Society 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(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www.ELBS.eu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)</a:t>
              </a:r>
            </a:p>
            <a:p>
              <a:pPr marL="342900" indent="-342900" algn="ctr">
                <a:buClr>
                  <a:srgbClr val="FF0000"/>
                </a:buClr>
                <a:buFont typeface="+mj-lt"/>
                <a:buAutoNum type="arabicPeriod"/>
              </a:pPr>
              <a:r>
                <a:rPr lang="en-US" sz="2000" b="1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Friends of cancer research 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(https://</a:t>
              </a:r>
              <a:r>
                <a:rPr lang="en-US" sz="2000" kern="1800" dirty="0" err="1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friendsofcancerresearch.org</a:t>
              </a:r>
              <a:r>
                <a:rPr lang="en-US" sz="2000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)</a:t>
              </a:r>
            </a:p>
            <a:p>
              <a:pPr algn="ctr">
                <a:buClr>
                  <a:srgbClr val="FF0000"/>
                </a:buClr>
              </a:pPr>
              <a:endParaRPr lang="it-IT" sz="1400" dirty="0"/>
            </a:p>
          </p:txBody>
        </p:sp>
        <p:sp>
          <p:nvSpPr>
            <p:cNvPr id="11" name="Rettangolo con angoli arrotondati 10">
              <a:extLst>
                <a:ext uri="{FF2B5EF4-FFF2-40B4-BE49-F238E27FC236}">
                  <a16:creationId xmlns:a16="http://schemas.microsoft.com/office/drawing/2014/main" id="{09906AEB-9A0B-4845-08DE-B3844F11AFEA}"/>
                </a:ext>
              </a:extLst>
            </p:cNvPr>
            <p:cNvSpPr/>
            <p:nvPr/>
          </p:nvSpPr>
          <p:spPr>
            <a:xfrm>
              <a:off x="6638543" y="4078224"/>
              <a:ext cx="4754881" cy="2095470"/>
            </a:xfrm>
            <a:prstGeom prst="roundRect">
              <a:avLst/>
            </a:prstGeom>
            <a:noFill/>
            <a:ln w="38100">
              <a:solidFill>
                <a:srgbClr val="2D9D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5" name="TextBox 3">
            <a:extLst>
              <a:ext uri="{FF2B5EF4-FFF2-40B4-BE49-F238E27FC236}">
                <a16:creationId xmlns:a16="http://schemas.microsoft.com/office/drawing/2014/main" id="{637F83D0-3CA2-01E7-D4FA-9E16BD54C576}"/>
              </a:ext>
            </a:extLst>
          </p:cNvPr>
          <p:cNvSpPr txBox="1"/>
          <p:nvPr/>
        </p:nvSpPr>
        <p:spPr>
          <a:xfrm>
            <a:off x="8326037" y="3494429"/>
            <a:ext cx="3595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measurements turned into a discontinuous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mirror RECIST 1.1 into 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cRECIST</a:t>
            </a:r>
            <a:endParaRPr lang="en-US" sz="1600" kern="1800" dirty="0">
              <a:solidFill>
                <a:schemeClr val="accent1">
                  <a:lumMod val="7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assign patient-specific outcomes by 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endParaRPr lang="en-US" sz="1600" kern="1800" dirty="0">
              <a:solidFill>
                <a:schemeClr val="accent1">
                  <a:lumMod val="7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7EC4F3-F2BC-ACF7-A7C4-97CEB1738DC3}"/>
              </a:ext>
            </a:extLst>
          </p:cNvPr>
          <p:cNvSpPr txBox="1"/>
          <p:nvPr/>
        </p:nvSpPr>
        <p:spPr>
          <a:xfrm>
            <a:off x="713340" y="3036785"/>
            <a:ext cx="19523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>
                <a:solidFill>
                  <a:srgbClr val="1B88C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RECIST 1.1</a:t>
            </a:r>
            <a:endParaRPr lang="it-IT" sz="24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C7AC48-C308-E379-26EC-32F90DC34712}"/>
              </a:ext>
            </a:extLst>
          </p:cNvPr>
          <p:cNvSpPr txBox="1"/>
          <p:nvPr/>
        </p:nvSpPr>
        <p:spPr>
          <a:xfrm>
            <a:off x="8165580" y="3036785"/>
            <a:ext cx="39167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2400" b="1" u="sng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RECIST (</a:t>
            </a:r>
            <a:r>
              <a:rPr lang="en-US" sz="2400" b="1" u="sng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cRECIST</a:t>
            </a:r>
            <a:r>
              <a:rPr lang="en-US" sz="2400" b="1" u="sng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r>
              <a:rPr lang="en-US" sz="2400" b="1" u="sng" dirty="0">
                <a:solidFill>
                  <a:srgbClr val="1B88C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it-IT" sz="2400" b="1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4103839-9C00-2AD3-7E42-55050503461E}"/>
              </a:ext>
            </a:extLst>
          </p:cNvPr>
          <p:cNvSpPr txBox="1"/>
          <p:nvPr/>
        </p:nvSpPr>
        <p:spPr>
          <a:xfrm>
            <a:off x="4008420" y="3198167"/>
            <a:ext cx="3689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err="1">
                <a:solidFill>
                  <a:srgbClr val="00B05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2400" b="1" u="sng" dirty="0">
                <a:solidFill>
                  <a:srgbClr val="00B05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measurement</a:t>
            </a:r>
            <a:endParaRPr lang="it-IT" sz="2400" b="1" kern="1800" dirty="0">
              <a:solidFill>
                <a:srgbClr val="00B05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A92D505-B4C8-7A87-F549-8C34E57AB003}"/>
              </a:ext>
            </a:extLst>
          </p:cNvPr>
          <p:cNvSpPr txBox="1"/>
          <p:nvPr/>
        </p:nvSpPr>
        <p:spPr>
          <a:xfrm>
            <a:off x="3891024" y="3693537"/>
            <a:ext cx="392381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unlike RECIST 1.1 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is measured by most researchers on </a:t>
            </a:r>
            <a:r>
              <a:rPr lang="en-US" sz="16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continuous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scales </a:t>
            </a:r>
          </a:p>
          <a:p>
            <a:pPr algn="ctr"/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(copies/mL, VAF 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etc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 </a:t>
            </a:r>
          </a:p>
          <a:p>
            <a:endParaRPr lang="en-US" sz="1600" kern="1800" dirty="0">
              <a:solidFill>
                <a:schemeClr val="accent1">
                  <a:lumMod val="7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5C4BF77-1DE1-5F24-FDFC-0DCBC11E59CB}"/>
              </a:ext>
            </a:extLst>
          </p:cNvPr>
          <p:cNvSpPr txBox="1"/>
          <p:nvPr/>
        </p:nvSpPr>
        <p:spPr>
          <a:xfrm>
            <a:off x="-91542" y="3494429"/>
            <a:ext cx="35620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Size 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of individual tumor lesions </a:t>
            </a:r>
            <a:r>
              <a:rPr lang="en-US" sz="16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averaged and turned 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into a </a:t>
            </a:r>
            <a:r>
              <a:rPr lang="en-US" sz="16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discontinuous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metric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A5DEA3A-2A78-2049-49EC-60DF0AE58C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" t="10212"/>
          <a:stretch/>
        </p:blipFill>
        <p:spPr>
          <a:xfrm>
            <a:off x="272375" y="683239"/>
            <a:ext cx="5530458" cy="2242142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151413C8-1085-AA81-7625-E09C20CADB56}"/>
              </a:ext>
            </a:extLst>
          </p:cNvPr>
          <p:cNvGrpSpPr/>
          <p:nvPr/>
        </p:nvGrpSpPr>
        <p:grpSpPr>
          <a:xfrm>
            <a:off x="5876286" y="1397743"/>
            <a:ext cx="1267325" cy="707886"/>
            <a:chOff x="5845662" y="1603437"/>
            <a:chExt cx="1267325" cy="707886"/>
          </a:xfrm>
        </p:grpSpPr>
        <p:sp>
          <p:nvSpPr>
            <p:cNvPr id="8" name="Rettangolo con angoli arrotondati 7">
              <a:extLst>
                <a:ext uri="{FF2B5EF4-FFF2-40B4-BE49-F238E27FC236}">
                  <a16:creationId xmlns:a16="http://schemas.microsoft.com/office/drawing/2014/main" id="{E1402169-B049-0C98-2274-54F45A5CE878}"/>
                </a:ext>
              </a:extLst>
            </p:cNvPr>
            <p:cNvSpPr/>
            <p:nvPr/>
          </p:nvSpPr>
          <p:spPr>
            <a:xfrm>
              <a:off x="5964974" y="1649405"/>
              <a:ext cx="1028700" cy="615950"/>
            </a:xfrm>
            <a:prstGeom prst="roundRect">
              <a:avLst/>
            </a:prstGeom>
            <a:solidFill>
              <a:srgbClr val="D6E2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95ED4CE8-6692-E29F-C65D-84235F2A0074}"/>
                </a:ext>
              </a:extLst>
            </p:cNvPr>
            <p:cNvSpPr txBox="1"/>
            <p:nvPr/>
          </p:nvSpPr>
          <p:spPr>
            <a:xfrm>
              <a:off x="5845662" y="1603437"/>
              <a:ext cx="1267325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rgbClr val="1C538A"/>
                  </a:solidFill>
                </a:rPr>
                <a:t>ctDNA RECIST</a:t>
              </a:r>
            </a:p>
          </p:txBody>
        </p:sp>
      </p:grpSp>
      <p:sp>
        <p:nvSpPr>
          <p:cNvPr id="13" name="Arco 12">
            <a:extLst>
              <a:ext uri="{FF2B5EF4-FFF2-40B4-BE49-F238E27FC236}">
                <a16:creationId xmlns:a16="http://schemas.microsoft.com/office/drawing/2014/main" id="{61AE906A-3E1B-AB48-AD28-71EA176241C9}"/>
              </a:ext>
            </a:extLst>
          </p:cNvPr>
          <p:cNvSpPr/>
          <p:nvPr/>
        </p:nvSpPr>
        <p:spPr>
          <a:xfrm rot="10535976">
            <a:off x="5210765" y="1721697"/>
            <a:ext cx="1347494" cy="1262528"/>
          </a:xfrm>
          <a:prstGeom prst="arc">
            <a:avLst>
              <a:gd name="adj1" fmla="val 9672210"/>
              <a:gd name="adj2" fmla="val 87592"/>
            </a:avLst>
          </a:prstGeom>
          <a:ln w="38100">
            <a:prstDash val="lgDash"/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90A96C6-2B07-946D-5BCD-5AB559EB0ED9}"/>
              </a:ext>
            </a:extLst>
          </p:cNvPr>
          <p:cNvSpPr txBox="1"/>
          <p:nvPr/>
        </p:nvSpPr>
        <p:spPr>
          <a:xfrm>
            <a:off x="3308223" y="4560427"/>
            <a:ext cx="50894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responders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</a:t>
            </a:r>
            <a:r>
              <a:rPr lang="en-US" sz="1600" b="1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non-responders differ in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baseline 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on-treatment dynamic changes (𝚫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VAF</a:t>
            </a:r>
            <a:r>
              <a:rPr lang="en-US" sz="1600" kern="1800" baseline="-250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ot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Lead Time (LD): time between </a:t>
            </a:r>
            <a:r>
              <a:rPr lang="en-US" sz="16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6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increase and PD</a:t>
            </a:r>
          </a:p>
          <a:p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531358B-43F2-4E78-86FE-D334F84063D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07" y="6098236"/>
            <a:ext cx="2338649" cy="759764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97A661D3-5821-DDBA-A4D7-43E889F9A4C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019" y="5383437"/>
            <a:ext cx="2791981" cy="75976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8F376901-DEFB-5B7D-FA6F-5B32515B35C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58035" y="6236024"/>
            <a:ext cx="2063823" cy="51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6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4">
            <a:extLst>
              <a:ext uri="{FF2B5EF4-FFF2-40B4-BE49-F238E27FC236}">
                <a16:creationId xmlns:a16="http://schemas.microsoft.com/office/drawing/2014/main" id="{9F64856C-6070-D5CD-674D-B1307568E9E8}"/>
              </a:ext>
            </a:extLst>
          </p:cNvPr>
          <p:cNvSpPr txBox="1"/>
          <p:nvPr/>
        </p:nvSpPr>
        <p:spPr>
          <a:xfrm>
            <a:off x="9773545" y="1367937"/>
            <a:ext cx="1503943" cy="40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40"/>
              </a:lnSpc>
            </a:pP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new </a:t>
            </a:r>
            <a:r>
              <a:rPr lang="en-US" sz="1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endParaRPr lang="en-US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ts val="1240"/>
              </a:lnSpc>
            </a:pPr>
            <a:r>
              <a:rPr lang="en-US" sz="1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Δ</a:t>
            </a:r>
            <a:r>
              <a:rPr lang="en-US" sz="1200" baseline="-25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≥ 20% </a:t>
            </a:r>
            <a:endParaRPr lang="en-US" sz="1200" dirty="0">
              <a:solidFill>
                <a:srgbClr val="7030A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pSp>
        <p:nvGrpSpPr>
          <p:cNvPr id="11" name="Group 111">
            <a:extLst>
              <a:ext uri="{FF2B5EF4-FFF2-40B4-BE49-F238E27FC236}">
                <a16:creationId xmlns:a16="http://schemas.microsoft.com/office/drawing/2014/main" id="{4F5B4EDC-275A-90EA-20CA-6C856716DC69}"/>
              </a:ext>
            </a:extLst>
          </p:cNvPr>
          <p:cNvGrpSpPr/>
          <p:nvPr/>
        </p:nvGrpSpPr>
        <p:grpSpPr>
          <a:xfrm>
            <a:off x="5980622" y="148327"/>
            <a:ext cx="2769871" cy="369332"/>
            <a:chOff x="1625586" y="1886016"/>
            <a:chExt cx="3102561" cy="372874"/>
          </a:xfrm>
        </p:grpSpPr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05EAE19F-1BD6-674A-7264-FD5F0AA7DE2F}"/>
                </a:ext>
              </a:extLst>
            </p:cNvPr>
            <p:cNvSpPr txBox="1"/>
            <p:nvPr/>
          </p:nvSpPr>
          <p:spPr>
            <a:xfrm>
              <a:off x="1625586" y="1886016"/>
              <a:ext cx="3095916" cy="372874"/>
            </a:xfrm>
            <a:prstGeom prst="rect">
              <a:avLst/>
            </a:prstGeom>
            <a:solidFill>
              <a:srgbClr val="2D9DFF">
                <a:alpha val="45882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Imaging</a:t>
              </a: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B291D844-3759-8000-F392-B284431DDAD1}"/>
                </a:ext>
              </a:extLst>
            </p:cNvPr>
            <p:cNvSpPr txBox="1"/>
            <p:nvPr/>
          </p:nvSpPr>
          <p:spPr>
            <a:xfrm>
              <a:off x="3199802" y="1892295"/>
              <a:ext cx="1528345" cy="363453"/>
            </a:xfrm>
            <a:prstGeom prst="rect">
              <a:avLst/>
            </a:prstGeom>
            <a:solidFill>
              <a:srgbClr val="2D9DFF"/>
            </a:solidFill>
            <a:ln>
              <a:solidFill>
                <a:srgbClr val="2E5597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i="1" dirty="0">
                  <a:solidFill>
                    <a:schemeClr val="bg1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RECIST 1.1</a:t>
              </a:r>
            </a:p>
          </p:txBody>
        </p:sp>
      </p:grpSp>
      <p:grpSp>
        <p:nvGrpSpPr>
          <p:cNvPr id="14" name="Group 110">
            <a:extLst>
              <a:ext uri="{FF2B5EF4-FFF2-40B4-BE49-F238E27FC236}">
                <a16:creationId xmlns:a16="http://schemas.microsoft.com/office/drawing/2014/main" id="{AFD2A8FC-459C-E7AE-A079-3FF7476FDD32}"/>
              </a:ext>
            </a:extLst>
          </p:cNvPr>
          <p:cNvGrpSpPr/>
          <p:nvPr/>
        </p:nvGrpSpPr>
        <p:grpSpPr>
          <a:xfrm>
            <a:off x="9373242" y="155850"/>
            <a:ext cx="2688134" cy="338554"/>
            <a:chOff x="5121769" y="1958266"/>
            <a:chExt cx="2688134" cy="338554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C3AEB6FB-8401-3178-0810-458EA231B5F6}"/>
                </a:ext>
              </a:extLst>
            </p:cNvPr>
            <p:cNvSpPr txBox="1"/>
            <p:nvPr/>
          </p:nvSpPr>
          <p:spPr>
            <a:xfrm>
              <a:off x="5121769" y="1958266"/>
              <a:ext cx="2686011" cy="338554"/>
            </a:xfrm>
            <a:prstGeom prst="rect">
              <a:avLst/>
            </a:prstGeom>
            <a:solidFill>
              <a:srgbClr val="FF0000">
                <a:alpha val="25882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r>
                <a:rPr lang="en-US" sz="1600" b="1" i="1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cRECIST</a:t>
              </a:r>
              <a:endParaRPr lang="en-US" sz="16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DB1BD784-148E-31EB-5FC7-5563F0AADD16}"/>
                </a:ext>
              </a:extLst>
            </p:cNvPr>
            <p:cNvSpPr txBox="1"/>
            <p:nvPr/>
          </p:nvSpPr>
          <p:spPr>
            <a:xfrm>
              <a:off x="6973393" y="1958266"/>
              <a:ext cx="836510" cy="33855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b="1" i="1" dirty="0" err="1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ctDNA</a:t>
              </a:r>
              <a:endParaRPr lang="en-US" sz="1600" b="1" i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</p:grpSp>
      <p:sp>
        <p:nvSpPr>
          <p:cNvPr id="20" name="TextBox 8">
            <a:extLst>
              <a:ext uri="{FF2B5EF4-FFF2-40B4-BE49-F238E27FC236}">
                <a16:creationId xmlns:a16="http://schemas.microsoft.com/office/drawing/2014/main" id="{127FA80B-7896-DB0F-5E81-FDE32CDA88AE}"/>
              </a:ext>
            </a:extLst>
          </p:cNvPr>
          <p:cNvSpPr txBox="1"/>
          <p:nvPr/>
        </p:nvSpPr>
        <p:spPr>
          <a:xfrm>
            <a:off x="6113866" y="2526981"/>
            <a:ext cx="2309879" cy="400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240"/>
              </a:lnSpc>
            </a:pPr>
            <a:r>
              <a:rPr lang="en-US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all target and non-target lesions undetectable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EB7EB997-3640-2B4D-0D1A-9D55B82085F3}"/>
              </a:ext>
            </a:extLst>
          </p:cNvPr>
          <p:cNvSpPr txBox="1"/>
          <p:nvPr/>
        </p:nvSpPr>
        <p:spPr>
          <a:xfrm>
            <a:off x="5870022" y="1200698"/>
            <a:ext cx="2553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240"/>
              </a:lnSpc>
            </a:pP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new lesion</a:t>
            </a:r>
          </a:p>
          <a:p>
            <a:pPr algn="r">
              <a:lnSpc>
                <a:spcPts val="1240"/>
              </a:lnSpc>
            </a:pP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size increase ≥ 20% </a:t>
            </a:r>
            <a:endParaRPr lang="en-US" sz="1200" dirty="0">
              <a:solidFill>
                <a:srgbClr val="00B05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r">
              <a:lnSpc>
                <a:spcPts val="1240"/>
              </a:lnSpc>
            </a:pPr>
            <a:r>
              <a:rPr lang="en-US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unequivocal non-target progression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9A112C6-B975-FBA2-23BD-90184E978CDA}"/>
              </a:ext>
            </a:extLst>
          </p:cNvPr>
          <p:cNvSpPr txBox="1"/>
          <p:nvPr/>
        </p:nvSpPr>
        <p:spPr>
          <a:xfrm>
            <a:off x="6174968" y="1899414"/>
            <a:ext cx="224877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1240"/>
              </a:lnSpc>
            </a:pP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size 20% &gt; &lt; -30% </a:t>
            </a:r>
          </a:p>
        </p:txBody>
      </p:sp>
      <p:sp>
        <p:nvSpPr>
          <p:cNvPr id="544" name="Rectangle 90">
            <a:extLst>
              <a:ext uri="{FF2B5EF4-FFF2-40B4-BE49-F238E27FC236}">
                <a16:creationId xmlns:a16="http://schemas.microsoft.com/office/drawing/2014/main" id="{F6B85CA2-DDEF-12BF-8142-4DFD8D5FB08C}"/>
              </a:ext>
            </a:extLst>
          </p:cNvPr>
          <p:cNvSpPr/>
          <p:nvPr/>
        </p:nvSpPr>
        <p:spPr>
          <a:xfrm>
            <a:off x="8377964" y="1193214"/>
            <a:ext cx="360000" cy="722855"/>
          </a:xfrm>
          <a:prstGeom prst="rect">
            <a:avLst/>
          </a:prstGeom>
          <a:gradFill>
            <a:gsLst>
              <a:gs pos="3000">
                <a:schemeClr val="bg1"/>
              </a:gs>
              <a:gs pos="28000">
                <a:schemeClr val="accent2">
                  <a:lumMod val="45000"/>
                  <a:lumOff val="55000"/>
                </a:schemeClr>
              </a:gs>
              <a:gs pos="53000">
                <a:schemeClr val="accent2">
                  <a:lumMod val="45000"/>
                  <a:lumOff val="55000"/>
                </a:schemeClr>
              </a:gs>
              <a:gs pos="100000">
                <a:srgbClr val="FF2500"/>
              </a:gs>
            </a:gsLst>
            <a:lin ang="5400000" scaled="1"/>
          </a:gradFill>
          <a:ln w="3175">
            <a:gradFill flip="none" rotWithShape="1">
              <a:gsLst>
                <a:gs pos="0">
                  <a:schemeClr val="bg1"/>
                </a:gs>
                <a:gs pos="30000">
                  <a:schemeClr val="accent2">
                    <a:lumMod val="45000"/>
                    <a:lumOff val="55000"/>
                  </a:schemeClr>
                </a:gs>
                <a:gs pos="58000">
                  <a:schemeClr val="accent2">
                    <a:lumMod val="45000"/>
                    <a:lumOff val="55000"/>
                  </a:schemeClr>
                </a:gs>
                <a:gs pos="100000">
                  <a:srgbClr val="FF2500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45" name="TextBox 91">
            <a:extLst>
              <a:ext uri="{FF2B5EF4-FFF2-40B4-BE49-F238E27FC236}">
                <a16:creationId xmlns:a16="http://schemas.microsoft.com/office/drawing/2014/main" id="{AE96E64A-A7C1-DA4C-8B2E-CD434F70D4AD}"/>
              </a:ext>
            </a:extLst>
          </p:cNvPr>
          <p:cNvSpPr txBox="1"/>
          <p:nvPr/>
        </p:nvSpPr>
        <p:spPr>
          <a:xfrm>
            <a:off x="8378542" y="1414510"/>
            <a:ext cx="3754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PD</a:t>
            </a:r>
          </a:p>
        </p:txBody>
      </p:sp>
      <p:sp>
        <p:nvSpPr>
          <p:cNvPr id="702" name="Rectangle 88">
            <a:extLst>
              <a:ext uri="{FF2B5EF4-FFF2-40B4-BE49-F238E27FC236}">
                <a16:creationId xmlns:a16="http://schemas.microsoft.com/office/drawing/2014/main" id="{69B89CDF-865D-CBB9-AD9D-88E01346CE85}"/>
              </a:ext>
            </a:extLst>
          </p:cNvPr>
          <p:cNvSpPr/>
          <p:nvPr/>
        </p:nvSpPr>
        <p:spPr>
          <a:xfrm>
            <a:off x="8377964" y="1929476"/>
            <a:ext cx="360000" cy="180000"/>
          </a:xfrm>
          <a:prstGeom prst="rect">
            <a:avLst/>
          </a:prstGeom>
          <a:solidFill>
            <a:srgbClr val="FFA74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03" name="TextBox 89">
            <a:extLst>
              <a:ext uri="{FF2B5EF4-FFF2-40B4-BE49-F238E27FC236}">
                <a16:creationId xmlns:a16="http://schemas.microsoft.com/office/drawing/2014/main" id="{0CB5C7CB-A5B0-6F4C-3183-203C283C617B}"/>
              </a:ext>
            </a:extLst>
          </p:cNvPr>
          <p:cNvSpPr txBox="1"/>
          <p:nvPr/>
        </p:nvSpPr>
        <p:spPr>
          <a:xfrm>
            <a:off x="8378542" y="1891719"/>
            <a:ext cx="3754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SD</a:t>
            </a:r>
          </a:p>
        </p:txBody>
      </p:sp>
      <p:sp>
        <p:nvSpPr>
          <p:cNvPr id="700" name="Rectangle 86">
            <a:extLst>
              <a:ext uri="{FF2B5EF4-FFF2-40B4-BE49-F238E27FC236}">
                <a16:creationId xmlns:a16="http://schemas.microsoft.com/office/drawing/2014/main" id="{B49CC909-DCB5-4190-BED5-69EFB5424AA3}"/>
              </a:ext>
            </a:extLst>
          </p:cNvPr>
          <p:cNvSpPr/>
          <p:nvPr/>
        </p:nvSpPr>
        <p:spPr>
          <a:xfrm>
            <a:off x="8377964" y="2120172"/>
            <a:ext cx="360000" cy="468000"/>
          </a:xfrm>
          <a:prstGeom prst="rect">
            <a:avLst/>
          </a:prstGeom>
          <a:solidFill>
            <a:srgbClr val="FAF68A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01" name="TextBox 87">
            <a:extLst>
              <a:ext uri="{FF2B5EF4-FFF2-40B4-BE49-F238E27FC236}">
                <a16:creationId xmlns:a16="http://schemas.microsoft.com/office/drawing/2014/main" id="{463E51BE-4263-77BA-903B-63E158280F83}"/>
              </a:ext>
            </a:extLst>
          </p:cNvPr>
          <p:cNvSpPr txBox="1"/>
          <p:nvPr/>
        </p:nvSpPr>
        <p:spPr>
          <a:xfrm>
            <a:off x="8380145" y="2220351"/>
            <a:ext cx="3722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</a:t>
            </a:r>
          </a:p>
        </p:txBody>
      </p:sp>
      <p:sp>
        <p:nvSpPr>
          <p:cNvPr id="698" name="Rectangle 84">
            <a:extLst>
              <a:ext uri="{FF2B5EF4-FFF2-40B4-BE49-F238E27FC236}">
                <a16:creationId xmlns:a16="http://schemas.microsoft.com/office/drawing/2014/main" id="{C71F6ABE-B70A-F65C-BD9B-D175446D8536}"/>
              </a:ext>
            </a:extLst>
          </p:cNvPr>
          <p:cNvSpPr/>
          <p:nvPr/>
        </p:nvSpPr>
        <p:spPr>
          <a:xfrm>
            <a:off x="8377964" y="2601139"/>
            <a:ext cx="360000" cy="25427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60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699" name="TextBox 85">
            <a:extLst>
              <a:ext uri="{FF2B5EF4-FFF2-40B4-BE49-F238E27FC236}">
                <a16:creationId xmlns:a16="http://schemas.microsoft.com/office/drawing/2014/main" id="{F608B8E9-AC16-675A-6218-25B7B61C0B63}"/>
              </a:ext>
            </a:extLst>
          </p:cNvPr>
          <p:cNvSpPr txBox="1"/>
          <p:nvPr/>
        </p:nvSpPr>
        <p:spPr>
          <a:xfrm>
            <a:off x="8374534" y="2596583"/>
            <a:ext cx="3834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</a:t>
            </a:r>
          </a:p>
        </p:txBody>
      </p:sp>
      <p:grpSp>
        <p:nvGrpSpPr>
          <p:cNvPr id="28" name="Group 64">
            <a:extLst>
              <a:ext uri="{FF2B5EF4-FFF2-40B4-BE49-F238E27FC236}">
                <a16:creationId xmlns:a16="http://schemas.microsoft.com/office/drawing/2014/main" id="{3E2C8F7E-C619-54AD-0E04-FC0E8A921CC6}"/>
              </a:ext>
            </a:extLst>
          </p:cNvPr>
          <p:cNvGrpSpPr/>
          <p:nvPr/>
        </p:nvGrpSpPr>
        <p:grpSpPr>
          <a:xfrm>
            <a:off x="8737964" y="1233421"/>
            <a:ext cx="0" cy="1614822"/>
            <a:chOff x="2701040" y="3223198"/>
            <a:chExt cx="0" cy="1614822"/>
          </a:xfrm>
        </p:grpSpPr>
        <p:cxnSp>
          <p:nvCxnSpPr>
            <p:cNvPr id="695" name="Straight Connector 78">
              <a:extLst>
                <a:ext uri="{FF2B5EF4-FFF2-40B4-BE49-F238E27FC236}">
                  <a16:creationId xmlns:a16="http://schemas.microsoft.com/office/drawing/2014/main" id="{23B63745-406E-701E-A646-7E9ECC0B40A3}"/>
                </a:ext>
              </a:extLst>
            </p:cNvPr>
            <p:cNvCxnSpPr>
              <a:cxnSpLocks/>
            </p:cNvCxnSpPr>
            <p:nvPr/>
          </p:nvCxnSpPr>
          <p:spPr>
            <a:xfrm>
              <a:off x="2701040" y="3917373"/>
              <a:ext cx="0" cy="180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6" name="Straight Connector 79">
              <a:extLst>
                <a:ext uri="{FF2B5EF4-FFF2-40B4-BE49-F238E27FC236}">
                  <a16:creationId xmlns:a16="http://schemas.microsoft.com/office/drawing/2014/main" id="{42A0AC39-BE7F-00B5-4118-68926DB2570A}"/>
                </a:ext>
              </a:extLst>
            </p:cNvPr>
            <p:cNvCxnSpPr>
              <a:cxnSpLocks/>
            </p:cNvCxnSpPr>
            <p:nvPr/>
          </p:nvCxnSpPr>
          <p:spPr>
            <a:xfrm>
              <a:off x="2701040" y="3223198"/>
              <a:ext cx="0" cy="684000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7" name="Straight Connector 80">
              <a:extLst>
                <a:ext uri="{FF2B5EF4-FFF2-40B4-BE49-F238E27FC236}">
                  <a16:creationId xmlns:a16="http://schemas.microsoft.com/office/drawing/2014/main" id="{29B57987-C53B-9C22-0215-A9F98B61C7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1040" y="4118020"/>
              <a:ext cx="0" cy="720000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6" name="TextBox 23">
            <a:extLst>
              <a:ext uri="{FF2B5EF4-FFF2-40B4-BE49-F238E27FC236}">
                <a16:creationId xmlns:a16="http://schemas.microsoft.com/office/drawing/2014/main" id="{0DE72AB5-2ACC-CF90-D7E7-6A83D0D586E4}"/>
              </a:ext>
            </a:extLst>
          </p:cNvPr>
          <p:cNvSpPr txBox="1"/>
          <p:nvPr/>
        </p:nvSpPr>
        <p:spPr>
          <a:xfrm>
            <a:off x="6486935" y="2231062"/>
            <a:ext cx="193681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ts val="1240"/>
              </a:lnSpc>
            </a:pP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size decrease ≥ -30% </a:t>
            </a:r>
            <a:r>
              <a:rPr lang="en-US" sz="1200" dirty="0">
                <a:solidFill>
                  <a:srgbClr val="00B05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lang="en-US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47" name="TextBox 13">
            <a:extLst>
              <a:ext uri="{FF2B5EF4-FFF2-40B4-BE49-F238E27FC236}">
                <a16:creationId xmlns:a16="http://schemas.microsoft.com/office/drawing/2014/main" id="{16AE0478-3623-AF0B-2439-28FA71B22FE4}"/>
              </a:ext>
            </a:extLst>
          </p:cNvPr>
          <p:cNvSpPr txBox="1"/>
          <p:nvPr/>
        </p:nvSpPr>
        <p:spPr>
          <a:xfrm>
            <a:off x="8818165" y="2462144"/>
            <a:ext cx="54630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i="1" dirty="0" err="1">
                <a:solidFill>
                  <a:srgbClr val="00B050"/>
                </a:solidFill>
              </a:rPr>
              <a:t>LoD</a:t>
            </a:r>
            <a:endParaRPr lang="en-US" sz="1400" b="1" i="1" dirty="0">
              <a:solidFill>
                <a:srgbClr val="00B050"/>
              </a:solidFill>
            </a:endParaRPr>
          </a:p>
        </p:txBody>
      </p:sp>
      <p:sp>
        <p:nvSpPr>
          <p:cNvPr id="548" name="TextBox 15">
            <a:extLst>
              <a:ext uri="{FF2B5EF4-FFF2-40B4-BE49-F238E27FC236}">
                <a16:creationId xmlns:a16="http://schemas.microsoft.com/office/drawing/2014/main" id="{A706226E-104A-7945-72AC-285DB67E5F2C}"/>
              </a:ext>
            </a:extLst>
          </p:cNvPr>
          <p:cNvSpPr txBox="1"/>
          <p:nvPr/>
        </p:nvSpPr>
        <p:spPr>
          <a:xfrm>
            <a:off x="9773545" y="2616235"/>
            <a:ext cx="2158261" cy="2551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1240"/>
              </a:lnSpc>
            </a:pPr>
            <a:r>
              <a:rPr lang="en-US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all </a:t>
            </a:r>
            <a:r>
              <a:rPr lang="en-US" sz="1200" i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ctDNAs</a:t>
            </a:r>
            <a:r>
              <a:rPr lang="en-US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undetectable</a:t>
            </a:r>
          </a:p>
        </p:txBody>
      </p:sp>
      <p:sp>
        <p:nvSpPr>
          <p:cNvPr id="550" name="Rectangle 57">
            <a:extLst>
              <a:ext uri="{FF2B5EF4-FFF2-40B4-BE49-F238E27FC236}">
                <a16:creationId xmlns:a16="http://schemas.microsoft.com/office/drawing/2014/main" id="{ECD56E63-8F31-EE44-044B-04E120B0276E}"/>
              </a:ext>
            </a:extLst>
          </p:cNvPr>
          <p:cNvSpPr/>
          <p:nvPr/>
        </p:nvSpPr>
        <p:spPr>
          <a:xfrm>
            <a:off x="9444856" y="1210091"/>
            <a:ext cx="360000" cy="722855"/>
          </a:xfrm>
          <a:prstGeom prst="rect">
            <a:avLst/>
          </a:prstGeom>
          <a:gradFill>
            <a:gsLst>
              <a:gs pos="3000">
                <a:schemeClr val="bg1"/>
              </a:gs>
              <a:gs pos="28000">
                <a:schemeClr val="accent2">
                  <a:lumMod val="45000"/>
                  <a:lumOff val="55000"/>
                </a:schemeClr>
              </a:gs>
              <a:gs pos="53000">
                <a:schemeClr val="accent2">
                  <a:lumMod val="45000"/>
                  <a:lumOff val="55000"/>
                </a:schemeClr>
              </a:gs>
              <a:gs pos="100000">
                <a:srgbClr val="FF2500"/>
              </a:gs>
            </a:gsLst>
            <a:lin ang="5400000" scaled="1"/>
          </a:gradFill>
          <a:ln w="3175">
            <a:gradFill flip="none" rotWithShape="1">
              <a:gsLst>
                <a:gs pos="0">
                  <a:schemeClr val="bg1"/>
                </a:gs>
                <a:gs pos="30000">
                  <a:schemeClr val="accent2">
                    <a:lumMod val="45000"/>
                    <a:lumOff val="55000"/>
                  </a:schemeClr>
                </a:gs>
                <a:gs pos="58000">
                  <a:schemeClr val="accent2">
                    <a:lumMod val="45000"/>
                    <a:lumOff val="55000"/>
                  </a:schemeClr>
                </a:gs>
                <a:gs pos="100000">
                  <a:srgbClr val="FF2500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1" name="TextBox 58">
            <a:extLst>
              <a:ext uri="{FF2B5EF4-FFF2-40B4-BE49-F238E27FC236}">
                <a16:creationId xmlns:a16="http://schemas.microsoft.com/office/drawing/2014/main" id="{5BC83C56-F3AE-BA79-D218-84F5419D73C9}"/>
              </a:ext>
            </a:extLst>
          </p:cNvPr>
          <p:cNvSpPr txBox="1"/>
          <p:nvPr/>
        </p:nvSpPr>
        <p:spPr>
          <a:xfrm>
            <a:off x="9403353" y="1424494"/>
            <a:ext cx="4379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>
              <a:defRPr sz="105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 err="1"/>
              <a:t>cPD</a:t>
            </a:r>
            <a:endParaRPr lang="en-US" dirty="0"/>
          </a:p>
        </p:txBody>
      </p:sp>
      <p:sp>
        <p:nvSpPr>
          <p:cNvPr id="553" name="Rectangle 55">
            <a:extLst>
              <a:ext uri="{FF2B5EF4-FFF2-40B4-BE49-F238E27FC236}">
                <a16:creationId xmlns:a16="http://schemas.microsoft.com/office/drawing/2014/main" id="{0B2BA3D8-C0F7-D366-D78E-89670EC4D2A3}"/>
              </a:ext>
            </a:extLst>
          </p:cNvPr>
          <p:cNvSpPr/>
          <p:nvPr/>
        </p:nvSpPr>
        <p:spPr>
          <a:xfrm>
            <a:off x="9444856" y="1946526"/>
            <a:ext cx="360000" cy="180000"/>
          </a:xfrm>
          <a:prstGeom prst="rect">
            <a:avLst/>
          </a:prstGeom>
          <a:solidFill>
            <a:srgbClr val="FFA74F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4" name="TextBox 56">
            <a:extLst>
              <a:ext uri="{FF2B5EF4-FFF2-40B4-BE49-F238E27FC236}">
                <a16:creationId xmlns:a16="http://schemas.microsoft.com/office/drawing/2014/main" id="{9AA7BABA-502E-6A5D-58D1-B0BB99452801}"/>
              </a:ext>
            </a:extLst>
          </p:cNvPr>
          <p:cNvSpPr txBox="1"/>
          <p:nvPr/>
        </p:nvSpPr>
        <p:spPr>
          <a:xfrm>
            <a:off x="9403353" y="1900318"/>
            <a:ext cx="43794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cSD</a:t>
            </a:r>
            <a:endParaRPr lang="en-US" sz="105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56" name="Rectangle 53">
            <a:extLst>
              <a:ext uri="{FF2B5EF4-FFF2-40B4-BE49-F238E27FC236}">
                <a16:creationId xmlns:a16="http://schemas.microsoft.com/office/drawing/2014/main" id="{1A882A20-B47A-43D7-C969-1FE555A001D1}"/>
              </a:ext>
            </a:extLst>
          </p:cNvPr>
          <p:cNvSpPr/>
          <p:nvPr/>
        </p:nvSpPr>
        <p:spPr>
          <a:xfrm>
            <a:off x="9444856" y="2137222"/>
            <a:ext cx="360000" cy="468000"/>
          </a:xfrm>
          <a:prstGeom prst="rect">
            <a:avLst/>
          </a:prstGeom>
          <a:solidFill>
            <a:srgbClr val="FAF68A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54">
            <a:extLst>
              <a:ext uri="{FF2B5EF4-FFF2-40B4-BE49-F238E27FC236}">
                <a16:creationId xmlns:a16="http://schemas.microsoft.com/office/drawing/2014/main" id="{3572DA36-0B11-1630-2585-1FC6374E5569}"/>
              </a:ext>
            </a:extLst>
          </p:cNvPr>
          <p:cNvSpPr txBox="1"/>
          <p:nvPr/>
        </p:nvSpPr>
        <p:spPr>
          <a:xfrm>
            <a:off x="9404154" y="2224198"/>
            <a:ext cx="4363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cPR</a:t>
            </a:r>
            <a:endParaRPr lang="en-US" sz="105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05" name="Rectangle 51">
            <a:extLst>
              <a:ext uri="{FF2B5EF4-FFF2-40B4-BE49-F238E27FC236}">
                <a16:creationId xmlns:a16="http://schemas.microsoft.com/office/drawing/2014/main" id="{6B75CDDA-2B1F-80E8-4C1E-FB37AE6E9D6A}"/>
              </a:ext>
            </a:extLst>
          </p:cNvPr>
          <p:cNvSpPr/>
          <p:nvPr/>
        </p:nvSpPr>
        <p:spPr>
          <a:xfrm>
            <a:off x="9444856" y="2616667"/>
            <a:ext cx="360000" cy="25427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60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" name="TextBox 52">
            <a:extLst>
              <a:ext uri="{FF2B5EF4-FFF2-40B4-BE49-F238E27FC236}">
                <a16:creationId xmlns:a16="http://schemas.microsoft.com/office/drawing/2014/main" id="{6AD8681B-3A03-939B-CE1D-7FE71D0A3535}"/>
              </a:ext>
            </a:extLst>
          </p:cNvPr>
          <p:cNvSpPr txBox="1"/>
          <p:nvPr/>
        </p:nvSpPr>
        <p:spPr>
          <a:xfrm>
            <a:off x="9398544" y="2587484"/>
            <a:ext cx="447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it-IT"/>
            </a:defPPr>
            <a:lvl1pPr>
              <a:defRPr sz="105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 err="1"/>
              <a:t>cCR</a:t>
            </a:r>
            <a:endParaRPr lang="en-US" dirty="0"/>
          </a:p>
        </p:txBody>
      </p:sp>
      <p:grpSp>
        <p:nvGrpSpPr>
          <p:cNvPr id="707" name="Group 30">
            <a:extLst>
              <a:ext uri="{FF2B5EF4-FFF2-40B4-BE49-F238E27FC236}">
                <a16:creationId xmlns:a16="http://schemas.microsoft.com/office/drawing/2014/main" id="{ACF14044-8FEC-B6D7-2F48-0E634768C674}"/>
              </a:ext>
            </a:extLst>
          </p:cNvPr>
          <p:cNvGrpSpPr/>
          <p:nvPr/>
        </p:nvGrpSpPr>
        <p:grpSpPr>
          <a:xfrm>
            <a:off x="9310995" y="2125587"/>
            <a:ext cx="126000" cy="74660"/>
            <a:chOff x="6151312" y="2393124"/>
            <a:chExt cx="126000" cy="74660"/>
          </a:xfrm>
        </p:grpSpPr>
        <p:cxnSp>
          <p:nvCxnSpPr>
            <p:cNvPr id="708" name="Straight Connector 48">
              <a:extLst>
                <a:ext uri="{FF2B5EF4-FFF2-40B4-BE49-F238E27FC236}">
                  <a16:creationId xmlns:a16="http://schemas.microsoft.com/office/drawing/2014/main" id="{34683BE6-BBCD-4C0A-2CF7-387A989C24F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69312" y="2447575"/>
              <a:ext cx="0" cy="3600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9" name="Straight Connector 49">
              <a:extLst>
                <a:ext uri="{FF2B5EF4-FFF2-40B4-BE49-F238E27FC236}">
                  <a16:creationId xmlns:a16="http://schemas.microsoft.com/office/drawing/2014/main" id="{97661A6B-2DE2-AA81-EF44-33FC65B8AF0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59312" y="2375124"/>
              <a:ext cx="0" cy="3600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0" name="Straight Connector 50">
              <a:extLst>
                <a:ext uri="{FF2B5EF4-FFF2-40B4-BE49-F238E27FC236}">
                  <a16:creationId xmlns:a16="http://schemas.microsoft.com/office/drawing/2014/main" id="{8150F5C3-8378-2D2C-8336-F00AB7328B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84251" y="2393124"/>
              <a:ext cx="58265" cy="7466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1" name="Group 31">
            <a:extLst>
              <a:ext uri="{FF2B5EF4-FFF2-40B4-BE49-F238E27FC236}">
                <a16:creationId xmlns:a16="http://schemas.microsoft.com/office/drawing/2014/main" id="{561C0C16-F8CB-9C51-16C0-06CCCC929184}"/>
              </a:ext>
            </a:extLst>
          </p:cNvPr>
          <p:cNvGrpSpPr/>
          <p:nvPr/>
        </p:nvGrpSpPr>
        <p:grpSpPr>
          <a:xfrm>
            <a:off x="9431748" y="1233421"/>
            <a:ext cx="0" cy="1614822"/>
            <a:chOff x="2701040" y="3223198"/>
            <a:chExt cx="0" cy="1614822"/>
          </a:xfrm>
        </p:grpSpPr>
        <p:cxnSp>
          <p:nvCxnSpPr>
            <p:cNvPr id="712" name="Straight Connector 45">
              <a:extLst>
                <a:ext uri="{FF2B5EF4-FFF2-40B4-BE49-F238E27FC236}">
                  <a16:creationId xmlns:a16="http://schemas.microsoft.com/office/drawing/2014/main" id="{F8698108-89B9-F43A-4D9D-D64970991935}"/>
                </a:ext>
              </a:extLst>
            </p:cNvPr>
            <p:cNvCxnSpPr>
              <a:cxnSpLocks/>
            </p:cNvCxnSpPr>
            <p:nvPr/>
          </p:nvCxnSpPr>
          <p:spPr>
            <a:xfrm>
              <a:off x="2701040" y="3917373"/>
              <a:ext cx="0" cy="18000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3" name="Straight Connector 46">
              <a:extLst>
                <a:ext uri="{FF2B5EF4-FFF2-40B4-BE49-F238E27FC236}">
                  <a16:creationId xmlns:a16="http://schemas.microsoft.com/office/drawing/2014/main" id="{500A4BDF-9C9E-F2DB-79F8-0DFF21953F53}"/>
                </a:ext>
              </a:extLst>
            </p:cNvPr>
            <p:cNvCxnSpPr>
              <a:cxnSpLocks/>
            </p:cNvCxnSpPr>
            <p:nvPr/>
          </p:nvCxnSpPr>
          <p:spPr>
            <a:xfrm>
              <a:off x="2701040" y="3223198"/>
              <a:ext cx="0" cy="684000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4" name="Straight Connector 47">
              <a:extLst>
                <a:ext uri="{FF2B5EF4-FFF2-40B4-BE49-F238E27FC236}">
                  <a16:creationId xmlns:a16="http://schemas.microsoft.com/office/drawing/2014/main" id="{58B7DCEA-6AF3-53BF-E395-A3536E869B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01040" y="4118020"/>
              <a:ext cx="0" cy="720000"/>
            </a:xfrm>
            <a:prstGeom prst="line">
              <a:avLst/>
            </a:prstGeom>
            <a:ln w="9525">
              <a:solidFill>
                <a:schemeClr val="tx1"/>
              </a:solidFill>
              <a:prstDash val="sysDash"/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5" name="TextBox 32">
            <a:extLst>
              <a:ext uri="{FF2B5EF4-FFF2-40B4-BE49-F238E27FC236}">
                <a16:creationId xmlns:a16="http://schemas.microsoft.com/office/drawing/2014/main" id="{9C780A41-7500-7205-D20E-61CD02973324}"/>
              </a:ext>
            </a:extLst>
          </p:cNvPr>
          <p:cNvSpPr txBox="1"/>
          <p:nvPr/>
        </p:nvSpPr>
        <p:spPr>
          <a:xfrm>
            <a:off x="8798609" y="1696071"/>
            <a:ext cx="5854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+20%</a:t>
            </a:r>
          </a:p>
        </p:txBody>
      </p:sp>
      <p:sp>
        <p:nvSpPr>
          <p:cNvPr id="716" name="TextBox 33">
            <a:extLst>
              <a:ext uri="{FF2B5EF4-FFF2-40B4-BE49-F238E27FC236}">
                <a16:creationId xmlns:a16="http://schemas.microsoft.com/office/drawing/2014/main" id="{B0825EEB-A702-B86A-DE39-FE7CE5C41444}"/>
              </a:ext>
            </a:extLst>
          </p:cNvPr>
          <p:cNvSpPr txBox="1"/>
          <p:nvPr/>
        </p:nvSpPr>
        <p:spPr>
          <a:xfrm>
            <a:off x="8816242" y="2023382"/>
            <a:ext cx="550151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-30%</a:t>
            </a:r>
          </a:p>
        </p:txBody>
      </p:sp>
      <p:grpSp>
        <p:nvGrpSpPr>
          <p:cNvPr id="719" name="Group 37">
            <a:extLst>
              <a:ext uri="{FF2B5EF4-FFF2-40B4-BE49-F238E27FC236}">
                <a16:creationId xmlns:a16="http://schemas.microsoft.com/office/drawing/2014/main" id="{7405C30D-31A7-606C-5715-8DB3DE755459}"/>
              </a:ext>
            </a:extLst>
          </p:cNvPr>
          <p:cNvGrpSpPr/>
          <p:nvPr/>
        </p:nvGrpSpPr>
        <p:grpSpPr>
          <a:xfrm flipV="1">
            <a:off x="9310995" y="1867910"/>
            <a:ext cx="126000" cy="74660"/>
            <a:chOff x="6151312" y="2393124"/>
            <a:chExt cx="126000" cy="74660"/>
          </a:xfrm>
        </p:grpSpPr>
        <p:cxnSp>
          <p:nvCxnSpPr>
            <p:cNvPr id="720" name="Straight Connector 40">
              <a:extLst>
                <a:ext uri="{FF2B5EF4-FFF2-40B4-BE49-F238E27FC236}">
                  <a16:creationId xmlns:a16="http://schemas.microsoft.com/office/drawing/2014/main" id="{95859421-2DA8-7BAB-5646-74329E696BF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69312" y="2447575"/>
              <a:ext cx="0" cy="3600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1" name="Straight Connector 41">
              <a:extLst>
                <a:ext uri="{FF2B5EF4-FFF2-40B4-BE49-F238E27FC236}">
                  <a16:creationId xmlns:a16="http://schemas.microsoft.com/office/drawing/2014/main" id="{3815EDC4-B6DF-154A-64F8-460F843C496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59312" y="2375124"/>
              <a:ext cx="0" cy="3600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2" name="Straight Connector 42">
              <a:extLst>
                <a:ext uri="{FF2B5EF4-FFF2-40B4-BE49-F238E27FC236}">
                  <a16:creationId xmlns:a16="http://schemas.microsoft.com/office/drawing/2014/main" id="{BD0C4D5A-23F9-5B78-E5B3-61B84C39C9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84251" y="2393124"/>
              <a:ext cx="58265" cy="746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5" name="Straight Arrow Connector 21">
            <a:extLst>
              <a:ext uri="{FF2B5EF4-FFF2-40B4-BE49-F238E27FC236}">
                <a16:creationId xmlns:a16="http://schemas.microsoft.com/office/drawing/2014/main" id="{9E326577-08A8-7CF0-D3AA-20314F38BA63}"/>
              </a:ext>
            </a:extLst>
          </p:cNvPr>
          <p:cNvCxnSpPr>
            <a:cxnSpLocks/>
          </p:cNvCxnSpPr>
          <p:nvPr/>
        </p:nvCxnSpPr>
        <p:spPr>
          <a:xfrm>
            <a:off x="9255321" y="2613574"/>
            <a:ext cx="179546" cy="0"/>
          </a:xfrm>
          <a:prstGeom prst="straightConnector1">
            <a:avLst/>
          </a:prstGeom>
          <a:ln w="95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6" name="TextBox 24">
            <a:extLst>
              <a:ext uri="{FF2B5EF4-FFF2-40B4-BE49-F238E27FC236}">
                <a16:creationId xmlns:a16="http://schemas.microsoft.com/office/drawing/2014/main" id="{3B4AC042-4366-74CC-ABC6-FF412A21E81A}"/>
              </a:ext>
            </a:extLst>
          </p:cNvPr>
          <p:cNvSpPr txBox="1"/>
          <p:nvPr/>
        </p:nvSpPr>
        <p:spPr>
          <a:xfrm>
            <a:off x="9773545" y="1900639"/>
            <a:ext cx="1958777" cy="2532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1240"/>
              </a:lnSpc>
            </a:pPr>
            <a:r>
              <a:rPr lang="en-US" sz="1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Δ</a:t>
            </a:r>
            <a:r>
              <a:rPr lang="en-US" sz="1200" baseline="-25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+20%&gt; &lt; -30% </a:t>
            </a:r>
          </a:p>
        </p:txBody>
      </p:sp>
      <p:sp>
        <p:nvSpPr>
          <p:cNvPr id="727" name="TextBox 25">
            <a:extLst>
              <a:ext uri="{FF2B5EF4-FFF2-40B4-BE49-F238E27FC236}">
                <a16:creationId xmlns:a16="http://schemas.microsoft.com/office/drawing/2014/main" id="{83502273-6A0B-FCD1-C23B-B0DEDAE49E63}"/>
              </a:ext>
            </a:extLst>
          </p:cNvPr>
          <p:cNvSpPr txBox="1"/>
          <p:nvPr/>
        </p:nvSpPr>
        <p:spPr>
          <a:xfrm>
            <a:off x="9773545" y="2248112"/>
            <a:ext cx="153169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1240"/>
              </a:lnSpc>
            </a:pPr>
            <a:r>
              <a:rPr lang="en-US" sz="1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Δ</a:t>
            </a:r>
            <a:r>
              <a:rPr lang="en-US" sz="1200" baseline="-25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≥ -30% </a:t>
            </a:r>
          </a:p>
        </p:txBody>
      </p:sp>
      <p:grpSp>
        <p:nvGrpSpPr>
          <p:cNvPr id="728" name="Group 92">
            <a:extLst>
              <a:ext uri="{FF2B5EF4-FFF2-40B4-BE49-F238E27FC236}">
                <a16:creationId xmlns:a16="http://schemas.microsoft.com/office/drawing/2014/main" id="{C608C408-1B7F-DCC9-B878-AA7C7697A6EE}"/>
              </a:ext>
            </a:extLst>
          </p:cNvPr>
          <p:cNvGrpSpPr/>
          <p:nvPr/>
        </p:nvGrpSpPr>
        <p:grpSpPr>
          <a:xfrm flipH="1">
            <a:off x="8758467" y="2124000"/>
            <a:ext cx="126000" cy="74660"/>
            <a:chOff x="6151312" y="2393124"/>
            <a:chExt cx="126000" cy="74660"/>
          </a:xfrm>
        </p:grpSpPr>
        <p:cxnSp>
          <p:nvCxnSpPr>
            <p:cNvPr id="729" name="Straight Connector 93">
              <a:extLst>
                <a:ext uri="{FF2B5EF4-FFF2-40B4-BE49-F238E27FC236}">
                  <a16:creationId xmlns:a16="http://schemas.microsoft.com/office/drawing/2014/main" id="{03FC4270-8A3F-EF8D-B184-3094A0543F0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69312" y="2447575"/>
              <a:ext cx="0" cy="3600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0" name="Straight Connector 94">
              <a:extLst>
                <a:ext uri="{FF2B5EF4-FFF2-40B4-BE49-F238E27FC236}">
                  <a16:creationId xmlns:a16="http://schemas.microsoft.com/office/drawing/2014/main" id="{C64B3EF0-EA8D-F27E-FB5F-AF9A5160DF4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59312" y="2375124"/>
              <a:ext cx="0" cy="3600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1" name="Straight Connector 95">
              <a:extLst>
                <a:ext uri="{FF2B5EF4-FFF2-40B4-BE49-F238E27FC236}">
                  <a16:creationId xmlns:a16="http://schemas.microsoft.com/office/drawing/2014/main" id="{A11529C5-13EB-8E4A-DF46-D0A8D2770E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84251" y="2393124"/>
              <a:ext cx="58265" cy="74660"/>
            </a:xfrm>
            <a:prstGeom prst="line">
              <a:avLst/>
            </a:prstGeom>
            <a:ln w="127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2" name="Group 96">
            <a:extLst>
              <a:ext uri="{FF2B5EF4-FFF2-40B4-BE49-F238E27FC236}">
                <a16:creationId xmlns:a16="http://schemas.microsoft.com/office/drawing/2014/main" id="{FAE9BD11-BF99-E8A6-41EB-E582D39A8D46}"/>
              </a:ext>
            </a:extLst>
          </p:cNvPr>
          <p:cNvGrpSpPr/>
          <p:nvPr/>
        </p:nvGrpSpPr>
        <p:grpSpPr>
          <a:xfrm flipH="1" flipV="1">
            <a:off x="8758467" y="1866323"/>
            <a:ext cx="126000" cy="74660"/>
            <a:chOff x="6151312" y="2393124"/>
            <a:chExt cx="126000" cy="74660"/>
          </a:xfrm>
        </p:grpSpPr>
        <p:cxnSp>
          <p:nvCxnSpPr>
            <p:cNvPr id="733" name="Straight Connector 97">
              <a:extLst>
                <a:ext uri="{FF2B5EF4-FFF2-40B4-BE49-F238E27FC236}">
                  <a16:creationId xmlns:a16="http://schemas.microsoft.com/office/drawing/2014/main" id="{0549141B-B895-B77C-FCEB-FE612A10E4B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169312" y="2447575"/>
              <a:ext cx="0" cy="3600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4" name="Straight Connector 98">
              <a:extLst>
                <a:ext uri="{FF2B5EF4-FFF2-40B4-BE49-F238E27FC236}">
                  <a16:creationId xmlns:a16="http://schemas.microsoft.com/office/drawing/2014/main" id="{A8F78A54-FBFB-196F-AC6A-832881146E1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259312" y="2375124"/>
              <a:ext cx="0" cy="3600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5" name="Straight Connector 99">
              <a:extLst>
                <a:ext uri="{FF2B5EF4-FFF2-40B4-BE49-F238E27FC236}">
                  <a16:creationId xmlns:a16="http://schemas.microsoft.com/office/drawing/2014/main" id="{53AB9588-FA14-ADD3-D1C0-5B7A428FF0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84251" y="2393124"/>
              <a:ext cx="58265" cy="7466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36" name="Straight Arrow Connector 100">
            <a:extLst>
              <a:ext uri="{FF2B5EF4-FFF2-40B4-BE49-F238E27FC236}">
                <a16:creationId xmlns:a16="http://schemas.microsoft.com/office/drawing/2014/main" id="{43C3511C-5646-DBF7-1CA2-C55A9A3EE707}"/>
              </a:ext>
            </a:extLst>
          </p:cNvPr>
          <p:cNvCxnSpPr>
            <a:cxnSpLocks/>
          </p:cNvCxnSpPr>
          <p:nvPr/>
        </p:nvCxnSpPr>
        <p:spPr>
          <a:xfrm flipH="1">
            <a:off x="8744561" y="2613574"/>
            <a:ext cx="179546" cy="0"/>
          </a:xfrm>
          <a:prstGeom prst="straightConnector1">
            <a:avLst/>
          </a:prstGeom>
          <a:ln w="952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po 44">
            <a:extLst>
              <a:ext uri="{FF2B5EF4-FFF2-40B4-BE49-F238E27FC236}">
                <a16:creationId xmlns:a16="http://schemas.microsoft.com/office/drawing/2014/main" id="{425C490B-5DD0-26AB-282D-9FCEF2E0D275}"/>
              </a:ext>
            </a:extLst>
          </p:cNvPr>
          <p:cNvGrpSpPr/>
          <p:nvPr/>
        </p:nvGrpSpPr>
        <p:grpSpPr>
          <a:xfrm>
            <a:off x="5653823" y="507632"/>
            <a:ext cx="3310758" cy="678192"/>
            <a:chOff x="5482462" y="780934"/>
            <a:chExt cx="3310758" cy="678192"/>
          </a:xfrm>
        </p:grpSpPr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ECED7D79-4C4F-CE09-3D55-910855664814}"/>
                </a:ext>
              </a:extLst>
            </p:cNvPr>
            <p:cNvSpPr txBox="1"/>
            <p:nvPr/>
          </p:nvSpPr>
          <p:spPr>
            <a:xfrm>
              <a:off x="5482462" y="802536"/>
              <a:ext cx="3051047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140"/>
                </a:lnSpc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sum of all target lesions (diameters)</a:t>
              </a:r>
              <a:endParaRPr lang="en-US" sz="120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  <a:p>
              <a:pPr algn="r">
                <a:lnSpc>
                  <a:spcPts val="1140"/>
                </a:lnSpc>
              </a:pP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5 target lesions, max 2 per organ</a:t>
              </a:r>
              <a:endParaRPr lang="en-US" sz="1200" i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  <a:p>
              <a:pPr algn="r">
                <a:lnSpc>
                  <a:spcPts val="1140"/>
                </a:lnSpc>
              </a:pP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non-target lesions noted </a:t>
              </a:r>
            </a:p>
            <a:p>
              <a:pPr algn="r">
                <a:lnSpc>
                  <a:spcPts val="1140"/>
                </a:lnSpc>
              </a:pP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monitoring stops at PD</a:t>
              </a:r>
              <a:endParaRPr lang="en-US" sz="1200" i="1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  <p:grpSp>
          <p:nvGrpSpPr>
            <p:cNvPr id="44" name="Gruppo 43">
              <a:extLst>
                <a:ext uri="{FF2B5EF4-FFF2-40B4-BE49-F238E27FC236}">
                  <a16:creationId xmlns:a16="http://schemas.microsoft.com/office/drawing/2014/main" id="{54205A7C-A2E9-6953-C257-DF16FE93C8D8}"/>
                </a:ext>
              </a:extLst>
            </p:cNvPr>
            <p:cNvGrpSpPr/>
            <p:nvPr/>
          </p:nvGrpSpPr>
          <p:grpSpPr>
            <a:xfrm>
              <a:off x="8410980" y="780934"/>
              <a:ext cx="382240" cy="662266"/>
              <a:chOff x="8556895" y="790662"/>
              <a:chExt cx="382240" cy="662266"/>
            </a:xfrm>
          </p:grpSpPr>
          <p:sp>
            <p:nvSpPr>
              <p:cNvPr id="17" name="TextBox 104">
                <a:extLst>
                  <a:ext uri="{FF2B5EF4-FFF2-40B4-BE49-F238E27FC236}">
                    <a16:creationId xmlns:a16="http://schemas.microsoft.com/office/drawing/2014/main" id="{F571621E-A85C-DD2D-5E26-513EFB6D502E}"/>
                  </a:ext>
                </a:extLst>
              </p:cNvPr>
              <p:cNvSpPr txBox="1"/>
              <p:nvPr/>
            </p:nvSpPr>
            <p:spPr>
              <a:xfrm>
                <a:off x="8556895" y="790662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  <p:sp>
            <p:nvSpPr>
              <p:cNvPr id="18" name="TextBox 108">
                <a:extLst>
                  <a:ext uri="{FF2B5EF4-FFF2-40B4-BE49-F238E27FC236}">
                    <a16:creationId xmlns:a16="http://schemas.microsoft.com/office/drawing/2014/main" id="{DF223A9C-A70F-968F-EC3A-ADE02D2C94F9}"/>
                  </a:ext>
                </a:extLst>
              </p:cNvPr>
              <p:cNvSpPr txBox="1"/>
              <p:nvPr/>
            </p:nvSpPr>
            <p:spPr>
              <a:xfrm>
                <a:off x="8556895" y="920577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  <p:sp>
            <p:nvSpPr>
              <p:cNvPr id="19" name="TextBox 109">
                <a:extLst>
                  <a:ext uri="{FF2B5EF4-FFF2-40B4-BE49-F238E27FC236}">
                    <a16:creationId xmlns:a16="http://schemas.microsoft.com/office/drawing/2014/main" id="{38D8F53E-5DF4-6DB0-07CB-1D715AA6090C}"/>
                  </a:ext>
                </a:extLst>
              </p:cNvPr>
              <p:cNvSpPr txBox="1"/>
              <p:nvPr/>
            </p:nvSpPr>
            <p:spPr>
              <a:xfrm>
                <a:off x="8556895" y="1067754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  <p:sp>
            <p:nvSpPr>
              <p:cNvPr id="770" name="TextBox 1">
                <a:extLst>
                  <a:ext uri="{FF2B5EF4-FFF2-40B4-BE49-F238E27FC236}">
                    <a16:creationId xmlns:a16="http://schemas.microsoft.com/office/drawing/2014/main" id="{CD3B00CA-8ABC-4355-4D93-01C942EC6894}"/>
                  </a:ext>
                </a:extLst>
              </p:cNvPr>
              <p:cNvSpPr txBox="1"/>
              <p:nvPr/>
            </p:nvSpPr>
            <p:spPr>
              <a:xfrm>
                <a:off x="8556895" y="1197794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</p:grp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F0864D-CD87-64F6-80C0-03526628257A}"/>
              </a:ext>
            </a:extLst>
          </p:cNvPr>
          <p:cNvSpPr txBox="1"/>
          <p:nvPr/>
        </p:nvSpPr>
        <p:spPr>
          <a:xfrm>
            <a:off x="-1" y="0"/>
            <a:ext cx="5137319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800" b="1" kern="1800" dirty="0">
                <a:ln>
                  <a:solidFill>
                    <a:srgbClr val="1B88CF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GIM21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NCT05735392</a:t>
            </a:r>
            <a:r>
              <a:rPr lang="it-IT" sz="1400" b="1" dirty="0">
                <a:solidFill>
                  <a:schemeClr val="accent1"/>
                </a:solidFill>
                <a:effectLst/>
              </a:rPr>
              <a:t> </a:t>
            </a:r>
            <a:r>
              <a:rPr lang="it-IT" sz="1400" dirty="0">
                <a:effectLst/>
              </a:rPr>
              <a:t>)</a:t>
            </a:r>
            <a:endParaRPr lang="it-IT" sz="3600" dirty="0">
              <a:solidFill>
                <a:schemeClr val="accent1"/>
              </a:solidFill>
            </a:endParaRPr>
          </a:p>
        </p:txBody>
      </p:sp>
      <p:pic>
        <p:nvPicPr>
          <p:cNvPr id="674" name="Immagine 673">
            <a:extLst>
              <a:ext uri="{FF2B5EF4-FFF2-40B4-BE49-F238E27FC236}">
                <a16:creationId xmlns:a16="http://schemas.microsoft.com/office/drawing/2014/main" id="{BD2F9F21-1F3A-7058-4D9A-57141F9A1D6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96" y="6098235"/>
            <a:ext cx="2791981" cy="759765"/>
          </a:xfrm>
          <a:prstGeom prst="rect">
            <a:avLst/>
          </a:prstGeom>
        </p:spPr>
      </p:pic>
      <p:pic>
        <p:nvPicPr>
          <p:cNvPr id="675" name="Immagine 674">
            <a:extLst>
              <a:ext uri="{FF2B5EF4-FFF2-40B4-BE49-F238E27FC236}">
                <a16:creationId xmlns:a16="http://schemas.microsoft.com/office/drawing/2014/main" id="{F0D7D65F-DE23-BDBD-8D43-93A36760FE7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07" y="6098236"/>
            <a:ext cx="2338649" cy="759764"/>
          </a:xfrm>
          <a:prstGeom prst="rect">
            <a:avLst/>
          </a:prstGeom>
        </p:spPr>
      </p:pic>
      <p:grpSp>
        <p:nvGrpSpPr>
          <p:cNvPr id="63" name="Gruppo 62">
            <a:extLst>
              <a:ext uri="{FF2B5EF4-FFF2-40B4-BE49-F238E27FC236}">
                <a16:creationId xmlns:a16="http://schemas.microsoft.com/office/drawing/2014/main" id="{1A65E2C7-EA33-1DDE-5CE2-F9C176B39B4E}"/>
              </a:ext>
            </a:extLst>
          </p:cNvPr>
          <p:cNvGrpSpPr/>
          <p:nvPr/>
        </p:nvGrpSpPr>
        <p:grpSpPr>
          <a:xfrm>
            <a:off x="311674" y="782669"/>
            <a:ext cx="5441425" cy="3470142"/>
            <a:chOff x="218285" y="629201"/>
            <a:chExt cx="4902761" cy="3470142"/>
          </a:xfrm>
        </p:grpSpPr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088316D8-30C4-74CD-D54C-0EF970D1807B}"/>
                </a:ext>
              </a:extLst>
            </p:cNvPr>
            <p:cNvGrpSpPr/>
            <p:nvPr/>
          </p:nvGrpSpPr>
          <p:grpSpPr>
            <a:xfrm>
              <a:off x="218285" y="629201"/>
              <a:ext cx="4902761" cy="2268266"/>
              <a:chOff x="-21555" y="629201"/>
              <a:chExt cx="4902761" cy="2268266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B9857CF-279A-F670-6CAD-671679E2336B}"/>
                  </a:ext>
                </a:extLst>
              </p:cNvPr>
              <p:cNvSpPr txBox="1"/>
              <p:nvPr/>
            </p:nvSpPr>
            <p:spPr>
              <a:xfrm>
                <a:off x="481808" y="2435802"/>
                <a:ext cx="428675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index lesion  =  index </a:t>
                </a:r>
                <a:r>
                  <a:rPr lang="en-US" sz="2400" b="1" kern="18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ctDNA</a:t>
                </a:r>
                <a:endParaRPr lang="en-US" sz="2400" b="1" kern="1800" dirty="0"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9" name="Rettangolo con angoli arrotondati 8">
                <a:extLst>
                  <a:ext uri="{FF2B5EF4-FFF2-40B4-BE49-F238E27FC236}">
                    <a16:creationId xmlns:a16="http://schemas.microsoft.com/office/drawing/2014/main" id="{4E7DFAE7-441F-94D0-F719-DF0FCE8AB822}"/>
                  </a:ext>
                </a:extLst>
              </p:cNvPr>
              <p:cNvSpPr/>
              <p:nvPr/>
            </p:nvSpPr>
            <p:spPr>
              <a:xfrm>
                <a:off x="2922303" y="1145240"/>
                <a:ext cx="1958903" cy="1034121"/>
              </a:xfrm>
              <a:prstGeom prst="roundRect">
                <a:avLst/>
              </a:prstGeom>
              <a:noFill/>
              <a:ln w="28575">
                <a:solidFill>
                  <a:srgbClr val="2D9DFF"/>
                </a:solidFill>
              </a:ln>
              <a:effectLst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2710" algn="ctr">
                  <a:spcBef>
                    <a:spcPts val="259"/>
                  </a:spcBef>
                </a:pPr>
                <a:r>
                  <a:rPr lang="en-US" sz="1600" b="1" kern="1800" dirty="0" err="1">
                    <a:solidFill>
                      <a:srgbClr val="00B05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ctDNA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-informed</a:t>
                </a:r>
              </a:p>
              <a:p>
                <a:pPr marL="92710" algn="ctr">
                  <a:spcBef>
                    <a:spcPts val="259"/>
                  </a:spcBef>
                </a:pP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RECIST (</a:t>
                </a:r>
                <a:r>
                  <a:rPr lang="en-US" sz="1600" b="1" kern="1800" dirty="0" err="1">
                    <a:solidFill>
                      <a:srgbClr val="FF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cRECIST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 metrics</a:t>
                </a:r>
              </a:p>
            </p:txBody>
          </p:sp>
          <p:sp>
            <p:nvSpPr>
              <p:cNvPr id="37" name="Rettangolo con angoli arrotondati 36">
                <a:extLst>
                  <a:ext uri="{FF2B5EF4-FFF2-40B4-BE49-F238E27FC236}">
                    <a16:creationId xmlns:a16="http://schemas.microsoft.com/office/drawing/2014/main" id="{2619F584-831C-F743-A8A3-F4814C55A36E}"/>
                  </a:ext>
                </a:extLst>
              </p:cNvPr>
              <p:cNvSpPr/>
              <p:nvPr/>
            </p:nvSpPr>
            <p:spPr>
              <a:xfrm>
                <a:off x="-21555" y="983551"/>
                <a:ext cx="2424222" cy="1382898"/>
              </a:xfrm>
              <a:prstGeom prst="roundRect">
                <a:avLst/>
              </a:prstGeom>
              <a:noFill/>
              <a:ln w="28575">
                <a:solidFill>
                  <a:srgbClr val="2D9DFF"/>
                </a:solidFill>
              </a:ln>
              <a:effectLst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92710" algn="ctr">
                  <a:lnSpc>
                    <a:spcPct val="100000"/>
                  </a:lnSpc>
                  <a:spcBef>
                    <a:spcPts val="259"/>
                  </a:spcBef>
                </a:pP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to assess relationships between </a:t>
                </a:r>
                <a:r>
                  <a:rPr lang="en-US" sz="1600" b="1" kern="1800" dirty="0" err="1">
                    <a:solidFill>
                      <a:srgbClr val="00B05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ctDNA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changes and medical imaging (</a:t>
                </a:r>
                <a:r>
                  <a:rPr lang="en-US" sz="1600" b="1" u="sng" kern="1800" dirty="0">
                    <a:solidFill>
                      <a:srgbClr val="1B88CF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RECIST 1.1</a:t>
                </a:r>
                <a:r>
                  <a:rPr lang="en-US" sz="20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</a:t>
                </a:r>
              </a:p>
            </p:txBody>
          </p: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8622679F-80CD-335F-A348-694ED66EF106}"/>
                  </a:ext>
                </a:extLst>
              </p:cNvPr>
              <p:cNvSpPr txBox="1"/>
              <p:nvPr/>
            </p:nvSpPr>
            <p:spPr>
              <a:xfrm>
                <a:off x="188423" y="629201"/>
                <a:ext cx="3308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kern="1800" dirty="0" err="1">
                    <a:ln>
                      <a:solidFill>
                        <a:srgbClr val="1B88CF"/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Primary</a:t>
                </a:r>
                <a:r>
                  <a:rPr lang="it-IT" b="1" kern="1800" dirty="0">
                    <a:ln>
                      <a:solidFill>
                        <a:srgbClr val="1B88CF"/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  <a:r>
                  <a:rPr lang="it-IT" b="1" kern="1800" dirty="0" err="1">
                    <a:ln>
                      <a:solidFill>
                        <a:srgbClr val="1B88CF"/>
                      </a:solidFill>
                    </a:ln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aim</a:t>
                </a:r>
                <a:endParaRPr lang="it-IT" b="1" kern="1800" dirty="0">
                  <a:ln>
                    <a:solidFill>
                      <a:srgbClr val="1B88CF"/>
                    </a:solidFill>
                  </a:ln>
                  <a:solidFill>
                    <a:schemeClr val="accent1">
                      <a:lumMod val="75000"/>
                    </a:schemeClr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34" name="Freccia su 33">
                <a:extLst>
                  <a:ext uri="{FF2B5EF4-FFF2-40B4-BE49-F238E27FC236}">
                    <a16:creationId xmlns:a16="http://schemas.microsoft.com/office/drawing/2014/main" id="{DC138217-F677-4F85-CC2D-FF9D7AA77765}"/>
                  </a:ext>
                </a:extLst>
              </p:cNvPr>
              <p:cNvSpPr/>
              <p:nvPr/>
            </p:nvSpPr>
            <p:spPr>
              <a:xfrm rot="5400000">
                <a:off x="2498463" y="1358473"/>
                <a:ext cx="315283" cy="674084"/>
              </a:xfrm>
              <a:prstGeom prst="upArrow">
                <a:avLst/>
              </a:prstGeom>
              <a:solidFill>
                <a:srgbClr val="1B88CF"/>
              </a:solidFill>
              <a:ln>
                <a:solidFill>
                  <a:srgbClr val="1B88CF"/>
                </a:solidFill>
              </a:ln>
              <a:effectLst>
                <a:glow rad="50800">
                  <a:srgbClr val="2D9DFF">
                    <a:alpha val="51000"/>
                  </a:srgb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39" name="Immagine 38">
              <a:extLst>
                <a:ext uri="{FF2B5EF4-FFF2-40B4-BE49-F238E27FC236}">
                  <a16:creationId xmlns:a16="http://schemas.microsoft.com/office/drawing/2014/main" id="{EEE7204C-4DD7-75EA-2997-C33F65B28A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7884" y="2924389"/>
              <a:ext cx="1004086" cy="7185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46" name="Immagine 45">
              <a:extLst>
                <a:ext uri="{FF2B5EF4-FFF2-40B4-BE49-F238E27FC236}">
                  <a16:creationId xmlns:a16="http://schemas.microsoft.com/office/drawing/2014/main" id="{0060C18F-3D24-2F0E-AA24-8B8D2979E7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52" t="551" r="30119" b="23474"/>
            <a:stretch/>
          </p:blipFill>
          <p:spPr>
            <a:xfrm rot="812399">
              <a:off x="3412151" y="2539403"/>
              <a:ext cx="1006961" cy="1559940"/>
            </a:xfrm>
            <a:prstGeom prst="rect">
              <a:avLst/>
            </a:prstGeom>
          </p:spPr>
        </p:pic>
      </p:grpSp>
      <p:grpSp>
        <p:nvGrpSpPr>
          <p:cNvPr id="62" name="Gruppo 61">
            <a:extLst>
              <a:ext uri="{FF2B5EF4-FFF2-40B4-BE49-F238E27FC236}">
                <a16:creationId xmlns:a16="http://schemas.microsoft.com/office/drawing/2014/main" id="{9DBABCD7-BA80-7A4F-DDAA-A38C696383B3}"/>
              </a:ext>
            </a:extLst>
          </p:cNvPr>
          <p:cNvGrpSpPr/>
          <p:nvPr/>
        </p:nvGrpSpPr>
        <p:grpSpPr>
          <a:xfrm>
            <a:off x="178983" y="4465236"/>
            <a:ext cx="5682977" cy="1122746"/>
            <a:chOff x="-344570" y="4490977"/>
            <a:chExt cx="5682977" cy="1122746"/>
          </a:xfrm>
        </p:grpSpPr>
        <p:grpSp>
          <p:nvGrpSpPr>
            <p:cNvPr id="52" name="Group 2">
              <a:extLst>
                <a:ext uri="{FF2B5EF4-FFF2-40B4-BE49-F238E27FC236}">
                  <a16:creationId xmlns:a16="http://schemas.microsoft.com/office/drawing/2014/main" id="{04DC94B2-1E7A-6D65-8CE3-8EFB1B4F8C39}"/>
                </a:ext>
              </a:extLst>
            </p:cNvPr>
            <p:cNvGrpSpPr/>
            <p:nvPr/>
          </p:nvGrpSpPr>
          <p:grpSpPr>
            <a:xfrm>
              <a:off x="-344570" y="4715678"/>
              <a:ext cx="5682977" cy="673344"/>
              <a:chOff x="579804" y="6992952"/>
              <a:chExt cx="5682977" cy="673344"/>
            </a:xfrm>
          </p:grpSpPr>
          <p:sp>
            <p:nvSpPr>
              <p:cNvPr id="54" name="TextBox 448">
                <a:extLst>
                  <a:ext uri="{FF2B5EF4-FFF2-40B4-BE49-F238E27FC236}">
                    <a16:creationId xmlns:a16="http://schemas.microsoft.com/office/drawing/2014/main" id="{607D93C0-9D37-2073-E825-1EF8E78DB25B}"/>
                  </a:ext>
                </a:extLst>
              </p:cNvPr>
              <p:cNvSpPr txBox="1"/>
              <p:nvPr/>
            </p:nvSpPr>
            <p:spPr>
              <a:xfrm>
                <a:off x="1219470" y="6992952"/>
                <a:ext cx="473320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∑[VAF(T</a:t>
                </a:r>
                <a:r>
                  <a:rPr lang="en-US" sz="1600" kern="1800" baseline="-250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n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 + CN(T</a:t>
                </a:r>
                <a:r>
                  <a:rPr lang="en-US" sz="1600" kern="1800" baseline="-250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n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)] - ∑[VAF(</a:t>
                </a:r>
                <a:r>
                  <a:rPr lang="en-US" sz="1600" kern="18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en-US" sz="1600" kern="1800" baseline="-250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ref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 + CN(</a:t>
                </a:r>
                <a:r>
                  <a:rPr lang="en-US" sz="1600" kern="18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en-US" sz="1600" kern="1800" baseline="-250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ref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)] </a:t>
                </a:r>
              </a:p>
            </p:txBody>
          </p:sp>
          <p:cxnSp>
            <p:nvCxnSpPr>
              <p:cNvPr id="55" name="Straight Connector 449">
                <a:extLst>
                  <a:ext uri="{FF2B5EF4-FFF2-40B4-BE49-F238E27FC236}">
                    <a16:creationId xmlns:a16="http://schemas.microsoft.com/office/drawing/2014/main" id="{D7E92022-7867-F254-8A51-E5D298E0A3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61651" y="7307917"/>
                <a:ext cx="3848847" cy="0"/>
              </a:xfrm>
              <a:prstGeom prst="line">
                <a:avLst/>
              </a:prstGeom>
              <a:ln w="12700">
                <a:solidFill>
                  <a:srgbClr val="2E559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450">
                <a:extLst>
                  <a:ext uri="{FF2B5EF4-FFF2-40B4-BE49-F238E27FC236}">
                    <a16:creationId xmlns:a16="http://schemas.microsoft.com/office/drawing/2014/main" id="{A5CD5863-2EFD-6917-7FB9-3ED6DFE63383}"/>
                  </a:ext>
                </a:extLst>
              </p:cNvPr>
              <p:cNvSpPr txBox="1"/>
              <p:nvPr/>
            </p:nvSpPr>
            <p:spPr>
              <a:xfrm>
                <a:off x="2324884" y="7327742"/>
                <a:ext cx="252238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∑[VAF(</a:t>
                </a:r>
                <a:r>
                  <a:rPr lang="en-US" sz="1600" kern="18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en-US" sz="1600" kern="1800" baseline="-250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ref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 + CN(</a:t>
                </a:r>
                <a:r>
                  <a:rPr lang="en-US" sz="1600" kern="18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en-US" sz="1600" kern="1800" baseline="-25000" dirty="0" err="1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ref</a:t>
                </a:r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)]</a:t>
                </a:r>
              </a:p>
            </p:txBody>
          </p:sp>
          <p:sp>
            <p:nvSpPr>
              <p:cNvPr id="57" name="TextBox 451">
                <a:extLst>
                  <a:ext uri="{FF2B5EF4-FFF2-40B4-BE49-F238E27FC236}">
                    <a16:creationId xmlns:a16="http://schemas.microsoft.com/office/drawing/2014/main" id="{DDA64742-EE79-822C-F223-90D00A790A2D}"/>
                  </a:ext>
                </a:extLst>
              </p:cNvPr>
              <p:cNvSpPr txBox="1"/>
              <p:nvPr/>
            </p:nvSpPr>
            <p:spPr>
              <a:xfrm>
                <a:off x="579804" y="7064999"/>
                <a:ext cx="15146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>
                    <a:solidFill>
                      <a:srgbClr val="FF0000"/>
                    </a:solidFill>
                    <a:latin typeface="Symbol" pitchFamily="2" charset="2"/>
                  </a:rPr>
                  <a:t>D</a:t>
                </a:r>
                <a:r>
                  <a:rPr lang="en-US" sz="2400" b="1" baseline="-25000" dirty="0" err="1">
                    <a:solidFill>
                      <a:srgbClr val="FF0000"/>
                    </a:solidFill>
                  </a:rPr>
                  <a:t>ctDNA</a:t>
                </a:r>
                <a:r>
                  <a:rPr lang="en-US" sz="2400" b="1" dirty="0">
                    <a:solidFill>
                      <a:srgbClr val="FF0000"/>
                    </a:solidFill>
                  </a:rPr>
                  <a:t> =</a:t>
                </a:r>
              </a:p>
            </p:txBody>
          </p:sp>
          <p:sp>
            <p:nvSpPr>
              <p:cNvPr id="58" name="TextBox 452">
                <a:extLst>
                  <a:ext uri="{FF2B5EF4-FFF2-40B4-BE49-F238E27FC236}">
                    <a16:creationId xmlns:a16="http://schemas.microsoft.com/office/drawing/2014/main" id="{3292590B-7163-C3AD-7499-0403A9C052D5}"/>
                  </a:ext>
                </a:extLst>
              </p:cNvPr>
              <p:cNvSpPr txBox="1"/>
              <p:nvPr/>
            </p:nvSpPr>
            <p:spPr>
              <a:xfrm>
                <a:off x="5464614" y="7133831"/>
                <a:ext cx="79816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600" kern="1800" dirty="0">
                    <a:solidFill>
                      <a:schemeClr val="accent1">
                        <a:lumMod val="75000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x 100</a:t>
                </a:r>
              </a:p>
            </p:txBody>
          </p:sp>
        </p:grpSp>
        <p:sp>
          <p:nvSpPr>
            <p:cNvPr id="61" name="Rettangolo con angoli arrotondati 60">
              <a:extLst>
                <a:ext uri="{FF2B5EF4-FFF2-40B4-BE49-F238E27FC236}">
                  <a16:creationId xmlns:a16="http://schemas.microsoft.com/office/drawing/2014/main" id="{F78CC67B-25AA-5334-8638-957DE99FAE3C}"/>
                </a:ext>
              </a:extLst>
            </p:cNvPr>
            <p:cNvSpPr/>
            <p:nvPr/>
          </p:nvSpPr>
          <p:spPr>
            <a:xfrm>
              <a:off x="-332617" y="4490977"/>
              <a:ext cx="5528236" cy="1122746"/>
            </a:xfrm>
            <a:prstGeom prst="roundRect">
              <a:avLst/>
            </a:prstGeom>
            <a:noFill/>
            <a:ln w="28575">
              <a:solidFill>
                <a:srgbClr val="2D9DFF"/>
              </a:solidFill>
            </a:ln>
            <a:effec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2710" algn="ctr">
                <a:lnSpc>
                  <a:spcPct val="100000"/>
                </a:lnSpc>
                <a:spcBef>
                  <a:spcPts val="259"/>
                </a:spcBef>
              </a:pPr>
              <a:endParaRPr lang="en-US" sz="20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4A45C0F7-4DE9-7FE4-0F86-D88B5F2E5EF0}"/>
              </a:ext>
            </a:extLst>
          </p:cNvPr>
          <p:cNvGrpSpPr/>
          <p:nvPr/>
        </p:nvGrpSpPr>
        <p:grpSpPr>
          <a:xfrm>
            <a:off x="9268987" y="509742"/>
            <a:ext cx="3058306" cy="683761"/>
            <a:chOff x="9215133" y="787420"/>
            <a:chExt cx="3058306" cy="683761"/>
          </a:xfrm>
        </p:grpSpPr>
        <p:sp>
          <p:nvSpPr>
            <p:cNvPr id="8" name="TextBox 107">
              <a:extLst>
                <a:ext uri="{FF2B5EF4-FFF2-40B4-BE49-F238E27FC236}">
                  <a16:creationId xmlns:a16="http://schemas.microsoft.com/office/drawing/2014/main" id="{990C9937-C0BE-43D3-29C4-B25AFA2D20F9}"/>
                </a:ext>
              </a:extLst>
            </p:cNvPr>
            <p:cNvSpPr txBox="1"/>
            <p:nvPr/>
          </p:nvSpPr>
          <p:spPr>
            <a:xfrm>
              <a:off x="9363473" y="802536"/>
              <a:ext cx="2909966" cy="668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140"/>
                </a:lnSpc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sum of all </a:t>
              </a:r>
              <a:r>
                <a:rPr lang="en-US" sz="1200" dirty="0" err="1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ctDNAs</a:t>
              </a: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 (VAF/CNV)</a:t>
              </a:r>
              <a:endParaRPr lang="en-US" sz="120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  <a:p>
              <a:pPr>
                <a:lnSpc>
                  <a:spcPts val="1140"/>
                </a:lnSpc>
              </a:pP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any </a:t>
              </a:r>
              <a:r>
                <a:rPr lang="en-US" sz="1200" i="1" dirty="0" err="1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ctDNA</a:t>
              </a: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 number</a:t>
              </a:r>
            </a:p>
            <a:p>
              <a:pPr>
                <a:lnSpc>
                  <a:spcPts val="1140"/>
                </a:lnSpc>
              </a:pP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all </a:t>
              </a:r>
              <a:r>
                <a:rPr lang="en-US" sz="1200" i="1" dirty="0" err="1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ctDNAs</a:t>
              </a: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 are targets and noted</a:t>
              </a:r>
            </a:p>
            <a:p>
              <a:pPr>
                <a:lnSpc>
                  <a:spcPts val="1140"/>
                </a:lnSpc>
              </a:pPr>
              <a:r>
                <a:rPr lang="en-US" sz="1200" i="1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monitoring continues beyond </a:t>
              </a:r>
              <a:r>
                <a:rPr lang="en-US" sz="1200" i="1" dirty="0" err="1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cPD</a:t>
              </a:r>
              <a:endParaRPr lang="en-US" sz="12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  <p:grpSp>
          <p:nvGrpSpPr>
            <p:cNvPr id="42" name="Gruppo 41">
              <a:extLst>
                <a:ext uri="{FF2B5EF4-FFF2-40B4-BE49-F238E27FC236}">
                  <a16:creationId xmlns:a16="http://schemas.microsoft.com/office/drawing/2014/main" id="{20B721A3-96E2-381B-F4E8-BE58F3C9F7BF}"/>
                </a:ext>
              </a:extLst>
            </p:cNvPr>
            <p:cNvGrpSpPr/>
            <p:nvPr/>
          </p:nvGrpSpPr>
          <p:grpSpPr>
            <a:xfrm>
              <a:off x="9215133" y="787420"/>
              <a:ext cx="382240" cy="662266"/>
              <a:chOff x="8709295" y="943062"/>
              <a:chExt cx="382240" cy="662266"/>
            </a:xfrm>
          </p:grpSpPr>
          <p:sp>
            <p:nvSpPr>
              <p:cNvPr id="33" name="TextBox 104">
                <a:extLst>
                  <a:ext uri="{FF2B5EF4-FFF2-40B4-BE49-F238E27FC236}">
                    <a16:creationId xmlns:a16="http://schemas.microsoft.com/office/drawing/2014/main" id="{F7C5E90F-EF69-42CA-1268-FABA6EB17800}"/>
                  </a:ext>
                </a:extLst>
              </p:cNvPr>
              <p:cNvSpPr txBox="1"/>
              <p:nvPr/>
            </p:nvSpPr>
            <p:spPr>
              <a:xfrm>
                <a:off x="8709295" y="943062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  <p:sp>
            <p:nvSpPr>
              <p:cNvPr id="35" name="TextBox 108">
                <a:extLst>
                  <a:ext uri="{FF2B5EF4-FFF2-40B4-BE49-F238E27FC236}">
                    <a16:creationId xmlns:a16="http://schemas.microsoft.com/office/drawing/2014/main" id="{96EEE0FA-069B-73B3-3E33-533C333D92FF}"/>
                  </a:ext>
                </a:extLst>
              </p:cNvPr>
              <p:cNvSpPr txBox="1"/>
              <p:nvPr/>
            </p:nvSpPr>
            <p:spPr>
              <a:xfrm>
                <a:off x="8709295" y="1072977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  <p:sp>
            <p:nvSpPr>
              <p:cNvPr id="38" name="TextBox 109">
                <a:extLst>
                  <a:ext uri="{FF2B5EF4-FFF2-40B4-BE49-F238E27FC236}">
                    <a16:creationId xmlns:a16="http://schemas.microsoft.com/office/drawing/2014/main" id="{C19A2CA3-D898-2637-D18B-85226923608F}"/>
                  </a:ext>
                </a:extLst>
              </p:cNvPr>
              <p:cNvSpPr txBox="1"/>
              <p:nvPr/>
            </p:nvSpPr>
            <p:spPr>
              <a:xfrm>
                <a:off x="8709295" y="1220154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  <p:sp>
            <p:nvSpPr>
              <p:cNvPr id="41" name="TextBox 1">
                <a:extLst>
                  <a:ext uri="{FF2B5EF4-FFF2-40B4-BE49-F238E27FC236}">
                    <a16:creationId xmlns:a16="http://schemas.microsoft.com/office/drawing/2014/main" id="{E4E85FAA-CAA6-689A-A645-DB9D63B2C8C6}"/>
                  </a:ext>
                </a:extLst>
              </p:cNvPr>
              <p:cNvSpPr txBox="1"/>
              <p:nvPr/>
            </p:nvSpPr>
            <p:spPr>
              <a:xfrm>
                <a:off x="8709295" y="1350194"/>
                <a:ext cx="382240" cy="255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r">
                  <a:lnSpc>
                    <a:spcPts val="1240"/>
                  </a:lnSpc>
                  <a:buFont typeface="Courier New" panose="02070309020205020404" pitchFamily="49" charset="0"/>
                  <a:buChar char="o"/>
                </a:pPr>
                <a:r>
                  <a:rPr lang="en-US" sz="12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</a:p>
            </p:txBody>
          </p:sp>
        </p:grpSp>
      </p:grpSp>
      <p:grpSp>
        <p:nvGrpSpPr>
          <p:cNvPr id="756" name="Gruppo 755">
            <a:extLst>
              <a:ext uri="{FF2B5EF4-FFF2-40B4-BE49-F238E27FC236}">
                <a16:creationId xmlns:a16="http://schemas.microsoft.com/office/drawing/2014/main" id="{6CD711D1-7786-45ED-894E-8600C8366007}"/>
              </a:ext>
            </a:extLst>
          </p:cNvPr>
          <p:cNvGrpSpPr/>
          <p:nvPr/>
        </p:nvGrpSpPr>
        <p:grpSpPr>
          <a:xfrm>
            <a:off x="5790489" y="3091083"/>
            <a:ext cx="6338447" cy="3031082"/>
            <a:chOff x="1333124" y="284821"/>
            <a:chExt cx="6338447" cy="3031082"/>
          </a:xfrm>
        </p:grpSpPr>
        <p:sp>
          <p:nvSpPr>
            <p:cNvPr id="757" name="Rettangolo 109">
              <a:extLst>
                <a:ext uri="{FF2B5EF4-FFF2-40B4-BE49-F238E27FC236}">
                  <a16:creationId xmlns:a16="http://schemas.microsoft.com/office/drawing/2014/main" id="{2207AD48-1CD6-C309-FE9A-C3A7939C50A3}"/>
                </a:ext>
              </a:extLst>
            </p:cNvPr>
            <p:cNvSpPr/>
            <p:nvPr/>
          </p:nvSpPr>
          <p:spPr>
            <a:xfrm>
              <a:off x="3272660" y="2859497"/>
              <a:ext cx="3492000" cy="252000"/>
            </a:xfrm>
            <a:prstGeom prst="rect">
              <a:avLst/>
            </a:prstGeom>
            <a:solidFill>
              <a:srgbClr val="FFF2C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8" name="Rettangolo 109">
              <a:extLst>
                <a:ext uri="{FF2B5EF4-FFF2-40B4-BE49-F238E27FC236}">
                  <a16:creationId xmlns:a16="http://schemas.microsoft.com/office/drawing/2014/main" id="{C76A5256-9600-5D43-CFD5-508D2F94299B}"/>
                </a:ext>
              </a:extLst>
            </p:cNvPr>
            <p:cNvSpPr/>
            <p:nvPr/>
          </p:nvSpPr>
          <p:spPr>
            <a:xfrm>
              <a:off x="3272660" y="2360073"/>
              <a:ext cx="3492000" cy="252000"/>
            </a:xfrm>
            <a:prstGeom prst="rect">
              <a:avLst/>
            </a:prstGeom>
            <a:solidFill>
              <a:srgbClr val="DAE3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9" name="Rettangolo 109">
              <a:extLst>
                <a:ext uri="{FF2B5EF4-FFF2-40B4-BE49-F238E27FC236}">
                  <a16:creationId xmlns:a16="http://schemas.microsoft.com/office/drawing/2014/main" id="{79256726-4AB8-208E-76AF-9EF4B5820D2C}"/>
                </a:ext>
              </a:extLst>
            </p:cNvPr>
            <p:cNvSpPr/>
            <p:nvPr/>
          </p:nvSpPr>
          <p:spPr>
            <a:xfrm>
              <a:off x="3183622" y="1838182"/>
              <a:ext cx="3556360" cy="252000"/>
            </a:xfrm>
            <a:prstGeom prst="rect">
              <a:avLst/>
            </a:prstGeom>
            <a:solidFill>
              <a:srgbClr val="E2F1D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760" name="Group 230">
              <a:extLst>
                <a:ext uri="{FF2B5EF4-FFF2-40B4-BE49-F238E27FC236}">
                  <a16:creationId xmlns:a16="http://schemas.microsoft.com/office/drawing/2014/main" id="{4D4CEEA5-0CAC-8491-3B3E-A00F980102A2}"/>
                </a:ext>
              </a:extLst>
            </p:cNvPr>
            <p:cNvGrpSpPr/>
            <p:nvPr/>
          </p:nvGrpSpPr>
          <p:grpSpPr>
            <a:xfrm>
              <a:off x="6793955" y="2859497"/>
              <a:ext cx="772215" cy="252000"/>
              <a:chOff x="8901282" y="918691"/>
              <a:chExt cx="772215" cy="252000"/>
            </a:xfrm>
          </p:grpSpPr>
          <p:sp>
            <p:nvSpPr>
              <p:cNvPr id="877" name="Rettangolo 112">
                <a:extLst>
                  <a:ext uri="{FF2B5EF4-FFF2-40B4-BE49-F238E27FC236}">
                    <a16:creationId xmlns:a16="http://schemas.microsoft.com/office/drawing/2014/main" id="{ABA2F678-25FA-FE29-F6A8-6B10C17F706A}"/>
                  </a:ext>
                </a:extLst>
              </p:cNvPr>
              <p:cNvSpPr/>
              <p:nvPr/>
            </p:nvSpPr>
            <p:spPr>
              <a:xfrm>
                <a:off x="8901282" y="918691"/>
                <a:ext cx="144000" cy="252000"/>
              </a:xfrm>
              <a:prstGeom prst="rect">
                <a:avLst/>
              </a:prstGeom>
              <a:solidFill>
                <a:srgbClr val="FFF2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8" name="Rettangolo 113">
                <a:extLst>
                  <a:ext uri="{FF2B5EF4-FFF2-40B4-BE49-F238E27FC236}">
                    <a16:creationId xmlns:a16="http://schemas.microsoft.com/office/drawing/2014/main" id="{0693ADAE-FC19-8D78-7A2D-86E5CFD00CE9}"/>
                  </a:ext>
                </a:extLst>
              </p:cNvPr>
              <p:cNvSpPr/>
              <p:nvPr/>
            </p:nvSpPr>
            <p:spPr>
              <a:xfrm>
                <a:off x="9064423" y="918691"/>
                <a:ext cx="108000" cy="252000"/>
              </a:xfrm>
              <a:prstGeom prst="rect">
                <a:avLst/>
              </a:prstGeom>
              <a:solidFill>
                <a:srgbClr val="FFF2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9" name="Rettangolo 130">
                <a:extLst>
                  <a:ext uri="{FF2B5EF4-FFF2-40B4-BE49-F238E27FC236}">
                    <a16:creationId xmlns:a16="http://schemas.microsoft.com/office/drawing/2014/main" id="{B72745E3-05B3-149F-AADC-8A1F946AFC52}"/>
                  </a:ext>
                </a:extLst>
              </p:cNvPr>
              <p:cNvSpPr/>
              <p:nvPr/>
            </p:nvSpPr>
            <p:spPr>
              <a:xfrm>
                <a:off x="9190733" y="918691"/>
                <a:ext cx="72000" cy="252000"/>
              </a:xfrm>
              <a:prstGeom prst="rect">
                <a:avLst/>
              </a:prstGeom>
              <a:solidFill>
                <a:srgbClr val="FFF2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80" name="Rettangolo 130">
                <a:extLst>
                  <a:ext uri="{FF2B5EF4-FFF2-40B4-BE49-F238E27FC236}">
                    <a16:creationId xmlns:a16="http://schemas.microsoft.com/office/drawing/2014/main" id="{2BA6220E-BE85-4958-2D65-2149CFBBE24E}"/>
                  </a:ext>
                </a:extLst>
              </p:cNvPr>
              <p:cNvSpPr/>
              <p:nvPr/>
            </p:nvSpPr>
            <p:spPr>
              <a:xfrm>
                <a:off x="9283127" y="918691"/>
                <a:ext cx="36000" cy="252000"/>
              </a:xfrm>
              <a:prstGeom prst="rect">
                <a:avLst/>
              </a:prstGeom>
              <a:solidFill>
                <a:srgbClr val="FFF2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81" name="Rettangolo 110">
                <a:extLst>
                  <a:ext uri="{FF2B5EF4-FFF2-40B4-BE49-F238E27FC236}">
                    <a16:creationId xmlns:a16="http://schemas.microsoft.com/office/drawing/2014/main" id="{3B6572E6-9C47-5869-7E73-5FFC98513CF0}"/>
                  </a:ext>
                </a:extLst>
              </p:cNvPr>
              <p:cNvSpPr/>
              <p:nvPr/>
            </p:nvSpPr>
            <p:spPr>
              <a:xfrm>
                <a:off x="9349497" y="918691"/>
                <a:ext cx="324000" cy="252000"/>
              </a:xfrm>
              <a:prstGeom prst="rect">
                <a:avLst/>
              </a:prstGeom>
              <a:solidFill>
                <a:srgbClr val="FFF2C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761" name="Group 236">
              <a:extLst>
                <a:ext uri="{FF2B5EF4-FFF2-40B4-BE49-F238E27FC236}">
                  <a16:creationId xmlns:a16="http://schemas.microsoft.com/office/drawing/2014/main" id="{B73693BE-8324-B14A-B9EA-7FA69A784AED}"/>
                </a:ext>
              </a:extLst>
            </p:cNvPr>
            <p:cNvGrpSpPr/>
            <p:nvPr/>
          </p:nvGrpSpPr>
          <p:grpSpPr>
            <a:xfrm>
              <a:off x="6793955" y="1838182"/>
              <a:ext cx="772215" cy="252000"/>
              <a:chOff x="8869655" y="84083"/>
              <a:chExt cx="772215" cy="252000"/>
            </a:xfrm>
          </p:grpSpPr>
          <p:sp>
            <p:nvSpPr>
              <p:cNvPr id="872" name="Rettangolo 112">
                <a:extLst>
                  <a:ext uri="{FF2B5EF4-FFF2-40B4-BE49-F238E27FC236}">
                    <a16:creationId xmlns:a16="http://schemas.microsoft.com/office/drawing/2014/main" id="{A7EC044E-AD12-0921-82A8-8ADB5CE9CAC4}"/>
                  </a:ext>
                </a:extLst>
              </p:cNvPr>
              <p:cNvSpPr/>
              <p:nvPr/>
            </p:nvSpPr>
            <p:spPr>
              <a:xfrm>
                <a:off x="8869655" y="84083"/>
                <a:ext cx="144000" cy="252000"/>
              </a:xfrm>
              <a:prstGeom prst="rect">
                <a:avLst/>
              </a:prstGeom>
              <a:solidFill>
                <a:srgbClr val="E2F1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3" name="Rettangolo 113">
                <a:extLst>
                  <a:ext uri="{FF2B5EF4-FFF2-40B4-BE49-F238E27FC236}">
                    <a16:creationId xmlns:a16="http://schemas.microsoft.com/office/drawing/2014/main" id="{C2EADDCB-5827-B912-6318-CD0611206B84}"/>
                  </a:ext>
                </a:extLst>
              </p:cNvPr>
              <p:cNvSpPr/>
              <p:nvPr/>
            </p:nvSpPr>
            <p:spPr>
              <a:xfrm>
                <a:off x="9032796" y="84083"/>
                <a:ext cx="108000" cy="252000"/>
              </a:xfrm>
              <a:prstGeom prst="rect">
                <a:avLst/>
              </a:prstGeom>
              <a:solidFill>
                <a:srgbClr val="E2F1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4" name="Rettangolo 130">
                <a:extLst>
                  <a:ext uri="{FF2B5EF4-FFF2-40B4-BE49-F238E27FC236}">
                    <a16:creationId xmlns:a16="http://schemas.microsoft.com/office/drawing/2014/main" id="{1BCA390E-A955-4B1E-BB8F-6B35133F0DDD}"/>
                  </a:ext>
                </a:extLst>
              </p:cNvPr>
              <p:cNvSpPr/>
              <p:nvPr/>
            </p:nvSpPr>
            <p:spPr>
              <a:xfrm>
                <a:off x="9159106" y="84083"/>
                <a:ext cx="72000" cy="252000"/>
              </a:xfrm>
              <a:prstGeom prst="rect">
                <a:avLst/>
              </a:prstGeom>
              <a:solidFill>
                <a:srgbClr val="E2F1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5" name="Rettangolo 130">
                <a:extLst>
                  <a:ext uri="{FF2B5EF4-FFF2-40B4-BE49-F238E27FC236}">
                    <a16:creationId xmlns:a16="http://schemas.microsoft.com/office/drawing/2014/main" id="{42F714BB-7788-8BA0-F3DD-38FB12F0D908}"/>
                  </a:ext>
                </a:extLst>
              </p:cNvPr>
              <p:cNvSpPr/>
              <p:nvPr/>
            </p:nvSpPr>
            <p:spPr>
              <a:xfrm>
                <a:off x="9251500" y="84083"/>
                <a:ext cx="36000" cy="252000"/>
              </a:xfrm>
              <a:prstGeom prst="rect">
                <a:avLst/>
              </a:prstGeom>
              <a:solidFill>
                <a:srgbClr val="E2F1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6" name="Rettangolo 110">
                <a:extLst>
                  <a:ext uri="{FF2B5EF4-FFF2-40B4-BE49-F238E27FC236}">
                    <a16:creationId xmlns:a16="http://schemas.microsoft.com/office/drawing/2014/main" id="{AD980111-83C7-6A62-35F3-10C6D3DF53A4}"/>
                  </a:ext>
                </a:extLst>
              </p:cNvPr>
              <p:cNvSpPr/>
              <p:nvPr/>
            </p:nvSpPr>
            <p:spPr>
              <a:xfrm>
                <a:off x="9317870" y="84083"/>
                <a:ext cx="324000" cy="252000"/>
              </a:xfrm>
              <a:prstGeom prst="rect">
                <a:avLst/>
              </a:prstGeom>
              <a:solidFill>
                <a:srgbClr val="E2F1D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grpSp>
          <p:nvGrpSpPr>
            <p:cNvPr id="762" name="Group 242">
              <a:extLst>
                <a:ext uri="{FF2B5EF4-FFF2-40B4-BE49-F238E27FC236}">
                  <a16:creationId xmlns:a16="http://schemas.microsoft.com/office/drawing/2014/main" id="{7545D385-8B80-98A0-C1E5-FBDE31D028E3}"/>
                </a:ext>
              </a:extLst>
            </p:cNvPr>
            <p:cNvGrpSpPr/>
            <p:nvPr/>
          </p:nvGrpSpPr>
          <p:grpSpPr>
            <a:xfrm>
              <a:off x="6793955" y="2360073"/>
              <a:ext cx="772215" cy="252000"/>
              <a:chOff x="8869655" y="529724"/>
              <a:chExt cx="772215" cy="252000"/>
            </a:xfrm>
          </p:grpSpPr>
          <p:sp>
            <p:nvSpPr>
              <p:cNvPr id="867" name="Rettangolo 112">
                <a:extLst>
                  <a:ext uri="{FF2B5EF4-FFF2-40B4-BE49-F238E27FC236}">
                    <a16:creationId xmlns:a16="http://schemas.microsoft.com/office/drawing/2014/main" id="{3D8C08FA-BA3D-53F9-35A0-49495A9FB4EC}"/>
                  </a:ext>
                </a:extLst>
              </p:cNvPr>
              <p:cNvSpPr/>
              <p:nvPr/>
            </p:nvSpPr>
            <p:spPr>
              <a:xfrm>
                <a:off x="8869655" y="529724"/>
                <a:ext cx="144000" cy="252000"/>
              </a:xfrm>
              <a:prstGeom prst="rect">
                <a:avLst/>
              </a:prstGeom>
              <a:solidFill>
                <a:srgbClr val="DAE3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68" name="Rettangolo 113">
                <a:extLst>
                  <a:ext uri="{FF2B5EF4-FFF2-40B4-BE49-F238E27FC236}">
                    <a16:creationId xmlns:a16="http://schemas.microsoft.com/office/drawing/2014/main" id="{4DB2AB96-7842-F678-5A45-B643842E6D23}"/>
                  </a:ext>
                </a:extLst>
              </p:cNvPr>
              <p:cNvSpPr/>
              <p:nvPr/>
            </p:nvSpPr>
            <p:spPr>
              <a:xfrm>
                <a:off x="9032796" y="529724"/>
                <a:ext cx="108000" cy="252000"/>
              </a:xfrm>
              <a:prstGeom prst="rect">
                <a:avLst/>
              </a:prstGeom>
              <a:solidFill>
                <a:srgbClr val="DAE3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69" name="Rettangolo 130">
                <a:extLst>
                  <a:ext uri="{FF2B5EF4-FFF2-40B4-BE49-F238E27FC236}">
                    <a16:creationId xmlns:a16="http://schemas.microsoft.com/office/drawing/2014/main" id="{67B284D3-8AC2-8F35-5AD7-303A073ADC4F}"/>
                  </a:ext>
                </a:extLst>
              </p:cNvPr>
              <p:cNvSpPr/>
              <p:nvPr/>
            </p:nvSpPr>
            <p:spPr>
              <a:xfrm>
                <a:off x="9159106" y="529724"/>
                <a:ext cx="72000" cy="252000"/>
              </a:xfrm>
              <a:prstGeom prst="rect">
                <a:avLst/>
              </a:prstGeom>
              <a:solidFill>
                <a:srgbClr val="DAE3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0" name="Rettangolo 130">
                <a:extLst>
                  <a:ext uri="{FF2B5EF4-FFF2-40B4-BE49-F238E27FC236}">
                    <a16:creationId xmlns:a16="http://schemas.microsoft.com/office/drawing/2014/main" id="{FDC482E8-31B3-B67C-A583-8907A1BB25AC}"/>
                  </a:ext>
                </a:extLst>
              </p:cNvPr>
              <p:cNvSpPr/>
              <p:nvPr/>
            </p:nvSpPr>
            <p:spPr>
              <a:xfrm>
                <a:off x="9251500" y="529724"/>
                <a:ext cx="36000" cy="252000"/>
              </a:xfrm>
              <a:prstGeom prst="rect">
                <a:avLst/>
              </a:prstGeom>
              <a:solidFill>
                <a:srgbClr val="DAE3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71" name="Rettangolo 110">
                <a:extLst>
                  <a:ext uri="{FF2B5EF4-FFF2-40B4-BE49-F238E27FC236}">
                    <a16:creationId xmlns:a16="http://schemas.microsoft.com/office/drawing/2014/main" id="{9D5AB586-4467-2CEB-60D8-76FE5B7B2AEF}"/>
                  </a:ext>
                </a:extLst>
              </p:cNvPr>
              <p:cNvSpPr/>
              <p:nvPr/>
            </p:nvSpPr>
            <p:spPr>
              <a:xfrm>
                <a:off x="9317870" y="529724"/>
                <a:ext cx="324000" cy="252000"/>
              </a:xfrm>
              <a:prstGeom prst="rect">
                <a:avLst/>
              </a:prstGeom>
              <a:solidFill>
                <a:srgbClr val="DAE3F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763" name="Immagine 229">
              <a:extLst>
                <a:ext uri="{FF2B5EF4-FFF2-40B4-BE49-F238E27FC236}">
                  <a16:creationId xmlns:a16="http://schemas.microsoft.com/office/drawing/2014/main" id="{80AC6DDF-BD5F-4707-A04D-41731886A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90" b="46004" l="61435" r="998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61148" b="53638"/>
            <a:stretch/>
          </p:blipFill>
          <p:spPr bwMode="auto">
            <a:xfrm rot="19958608">
              <a:off x="2606735" y="579892"/>
              <a:ext cx="580553" cy="531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64" name="Immagine 113">
              <a:extLst>
                <a:ext uri="{FF2B5EF4-FFF2-40B4-BE49-F238E27FC236}">
                  <a16:creationId xmlns:a16="http://schemas.microsoft.com/office/drawing/2014/main" id="{102395E5-66B8-50F9-AF2A-28228085E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51449" y1="67692" x2="51449" y2="67692"/>
                          <a14:foregroundMark x1="63043" y1="47692" x2="63043" y2="47692"/>
                          <a14:foregroundMark x1="26812" y1="64615" x2="26812" y2="64615"/>
                          <a14:foregroundMark x1="72464" y1="60769" x2="72464" y2="60769"/>
                          <a14:foregroundMark x1="26087" y1="17692" x2="26087" y2="17692"/>
                          <a14:foregroundMark x1="47101" y1="27692" x2="47101" y2="276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19209">
              <a:off x="2611878" y="734028"/>
              <a:ext cx="226314" cy="212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5" name="Rettangolo con angoli arrotondati 139">
              <a:extLst>
                <a:ext uri="{FF2B5EF4-FFF2-40B4-BE49-F238E27FC236}">
                  <a16:creationId xmlns:a16="http://schemas.microsoft.com/office/drawing/2014/main" id="{44314E76-0BD3-575D-E901-AEF29E3BB386}"/>
                </a:ext>
              </a:extLst>
            </p:cNvPr>
            <p:cNvSpPr/>
            <p:nvPr/>
          </p:nvSpPr>
          <p:spPr>
            <a:xfrm>
              <a:off x="1416024" y="668601"/>
              <a:ext cx="1143831" cy="45778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766" name="CasellaDiTesto 140">
              <a:extLst>
                <a:ext uri="{FF2B5EF4-FFF2-40B4-BE49-F238E27FC236}">
                  <a16:creationId xmlns:a16="http://schemas.microsoft.com/office/drawing/2014/main" id="{8CAA3C6E-967C-118C-936F-F36C13A8DDD7}"/>
                </a:ext>
              </a:extLst>
            </p:cNvPr>
            <p:cNvSpPr txBox="1"/>
            <p:nvPr/>
          </p:nvSpPr>
          <p:spPr>
            <a:xfrm>
              <a:off x="1343713" y="640351"/>
              <a:ext cx="1288452" cy="52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1080"/>
                </a:lnSpc>
              </a:pPr>
              <a:r>
                <a:rPr lang="en-US" sz="1400" b="1" dirty="0"/>
                <a:t>T-DM1 administration</a:t>
              </a:r>
            </a:p>
            <a:p>
              <a:pPr algn="ctr">
                <a:lnSpc>
                  <a:spcPts val="1080"/>
                </a:lnSpc>
              </a:pPr>
              <a:r>
                <a:rPr lang="en-US" sz="1400" b="1" dirty="0"/>
                <a:t>(d21 cycles)</a:t>
              </a:r>
            </a:p>
          </p:txBody>
        </p:sp>
        <p:sp>
          <p:nvSpPr>
            <p:cNvPr id="767" name="TextBox 98">
              <a:extLst>
                <a:ext uri="{FF2B5EF4-FFF2-40B4-BE49-F238E27FC236}">
                  <a16:creationId xmlns:a16="http://schemas.microsoft.com/office/drawing/2014/main" id="{A8B078AA-20BC-5872-8C02-30CC3B65F0CA}"/>
                </a:ext>
              </a:extLst>
            </p:cNvPr>
            <p:cNvSpPr txBox="1"/>
            <p:nvPr/>
          </p:nvSpPr>
          <p:spPr>
            <a:xfrm>
              <a:off x="7166606" y="949391"/>
              <a:ext cx="5049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 err="1"/>
                <a:t>T</a:t>
              </a:r>
              <a:r>
                <a:rPr lang="en-US" sz="1400" b="1" i="1" baseline="-25000" dirty="0" err="1"/>
                <a:t>p</a:t>
              </a:r>
              <a:endParaRPr lang="en-US" sz="1400" b="1" i="1" baseline="-25000" dirty="0"/>
            </a:p>
          </p:txBody>
        </p:sp>
        <p:sp>
          <p:nvSpPr>
            <p:cNvPr id="768" name="Rettangolo con angoli arrotondati 191">
              <a:extLst>
                <a:ext uri="{FF2B5EF4-FFF2-40B4-BE49-F238E27FC236}">
                  <a16:creationId xmlns:a16="http://schemas.microsoft.com/office/drawing/2014/main" id="{A44D2420-5140-2DBF-DB76-42E565F54091}"/>
                </a:ext>
              </a:extLst>
            </p:cNvPr>
            <p:cNvSpPr/>
            <p:nvPr/>
          </p:nvSpPr>
          <p:spPr>
            <a:xfrm>
              <a:off x="1416024" y="2260741"/>
              <a:ext cx="1143831" cy="45778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769" name="CasellaDiTesto 192">
              <a:extLst>
                <a:ext uri="{FF2B5EF4-FFF2-40B4-BE49-F238E27FC236}">
                  <a16:creationId xmlns:a16="http://schemas.microsoft.com/office/drawing/2014/main" id="{5DEE42E1-7619-9E5C-E524-4EFE1E9C648C}"/>
                </a:ext>
              </a:extLst>
            </p:cNvPr>
            <p:cNvSpPr txBox="1"/>
            <p:nvPr/>
          </p:nvSpPr>
          <p:spPr>
            <a:xfrm>
              <a:off x="1333124" y="2366873"/>
              <a:ext cx="1309630" cy="2455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1080"/>
                </a:lnSpc>
              </a:pPr>
              <a:r>
                <a:rPr lang="en-US" sz="1400" b="1" dirty="0">
                  <a:solidFill>
                    <a:srgbClr val="0070C0"/>
                  </a:solidFill>
                </a:rPr>
                <a:t>targeted NGS</a:t>
              </a:r>
            </a:p>
          </p:txBody>
        </p:sp>
        <p:pic>
          <p:nvPicPr>
            <p:cNvPr id="771" name="Picture 261" descr="Risultati immagini per ion s5">
              <a:extLst>
                <a:ext uri="{FF2B5EF4-FFF2-40B4-BE49-F238E27FC236}">
                  <a16:creationId xmlns:a16="http://schemas.microsoft.com/office/drawing/2014/main" id="{FC651033-15E2-0ED8-A165-9FD1005ABA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282" b="96795" l="0" r="987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599626" y="2187399"/>
              <a:ext cx="594771" cy="57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3" name="Oval 58">
              <a:extLst>
                <a:ext uri="{FF2B5EF4-FFF2-40B4-BE49-F238E27FC236}">
                  <a16:creationId xmlns:a16="http://schemas.microsoft.com/office/drawing/2014/main" id="{95AB2FD5-983A-DDC8-7738-B14B218C63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4043" y="2432073"/>
              <a:ext cx="108000" cy="108000"/>
            </a:xfrm>
            <a:prstGeom prst="ellipse">
              <a:avLst/>
            </a:prstGeom>
            <a:solidFill>
              <a:srgbClr val="C02EC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58">
              <a:extLst>
                <a:ext uri="{FF2B5EF4-FFF2-40B4-BE49-F238E27FC236}">
                  <a16:creationId xmlns:a16="http://schemas.microsoft.com/office/drawing/2014/main" id="{21F0EE44-20BC-EA80-B0FE-1A29AE3479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84048" y="2432073"/>
              <a:ext cx="108000" cy="108000"/>
            </a:xfrm>
            <a:prstGeom prst="ellipse">
              <a:avLst/>
            </a:prstGeom>
            <a:solidFill>
              <a:srgbClr val="C02EC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58">
              <a:extLst>
                <a:ext uri="{FF2B5EF4-FFF2-40B4-BE49-F238E27FC236}">
                  <a16:creationId xmlns:a16="http://schemas.microsoft.com/office/drawing/2014/main" id="{C408BF8E-F32E-898E-F916-0C51B5D255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7789" y="2432073"/>
              <a:ext cx="108000" cy="108000"/>
            </a:xfrm>
            <a:prstGeom prst="ellipse">
              <a:avLst/>
            </a:prstGeom>
            <a:solidFill>
              <a:srgbClr val="C02EC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TextBox 40">
              <a:extLst>
                <a:ext uri="{FF2B5EF4-FFF2-40B4-BE49-F238E27FC236}">
                  <a16:creationId xmlns:a16="http://schemas.microsoft.com/office/drawing/2014/main" id="{94699887-4DDF-1C3E-F5C3-966DEA6E5231}"/>
                </a:ext>
              </a:extLst>
            </p:cNvPr>
            <p:cNvSpPr txBox="1"/>
            <p:nvPr/>
          </p:nvSpPr>
          <p:spPr>
            <a:xfrm>
              <a:off x="3228729" y="472974"/>
              <a:ext cx="378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w</a:t>
              </a:r>
              <a:r>
                <a:rPr lang="en-US" sz="1400" b="1" baseline="-25000" dirty="0"/>
                <a:t>1</a:t>
              </a:r>
            </a:p>
          </p:txBody>
        </p:sp>
        <p:sp>
          <p:nvSpPr>
            <p:cNvPr id="780" name="Rettangolo con angoli arrotondati 185">
              <a:extLst>
                <a:ext uri="{FF2B5EF4-FFF2-40B4-BE49-F238E27FC236}">
                  <a16:creationId xmlns:a16="http://schemas.microsoft.com/office/drawing/2014/main" id="{7C274641-1C47-ADF2-69D6-E9EBAFDFCA7F}"/>
                </a:ext>
              </a:extLst>
            </p:cNvPr>
            <p:cNvSpPr/>
            <p:nvPr/>
          </p:nvSpPr>
          <p:spPr>
            <a:xfrm>
              <a:off x="1416024" y="1738850"/>
              <a:ext cx="1143831" cy="45778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781" name="CasellaDiTesto 186">
              <a:extLst>
                <a:ext uri="{FF2B5EF4-FFF2-40B4-BE49-F238E27FC236}">
                  <a16:creationId xmlns:a16="http://schemas.microsoft.com/office/drawing/2014/main" id="{A4A2CE7C-E68F-47CF-C9F9-62ABEC9BFC7F}"/>
                </a:ext>
              </a:extLst>
            </p:cNvPr>
            <p:cNvSpPr txBox="1"/>
            <p:nvPr/>
          </p:nvSpPr>
          <p:spPr>
            <a:xfrm>
              <a:off x="1609571" y="1841741"/>
              <a:ext cx="756737" cy="251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1080"/>
                </a:lnSpc>
              </a:pPr>
              <a:r>
                <a:rPr lang="en-US" sz="1400" b="1" dirty="0">
                  <a:solidFill>
                    <a:srgbClr val="05B050"/>
                  </a:solidFill>
                </a:rPr>
                <a:t>CT scan</a:t>
              </a:r>
            </a:p>
          </p:txBody>
        </p:sp>
        <p:sp>
          <p:nvSpPr>
            <p:cNvPr id="782" name="Oval 58">
              <a:extLst>
                <a:ext uri="{FF2B5EF4-FFF2-40B4-BE49-F238E27FC236}">
                  <a16:creationId xmlns:a16="http://schemas.microsoft.com/office/drawing/2014/main" id="{40E010F2-0BA5-EC3F-DF94-242D5C2B6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67948" y="1910182"/>
              <a:ext cx="108000" cy="108000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3" name="Oval 58">
              <a:extLst>
                <a:ext uri="{FF2B5EF4-FFF2-40B4-BE49-F238E27FC236}">
                  <a16:creationId xmlns:a16="http://schemas.microsoft.com/office/drawing/2014/main" id="{D6F72B7B-7FD0-2FD7-ED65-EB60FD5A29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26147" y="1910182"/>
              <a:ext cx="108000" cy="108000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4" name="Oval 58">
              <a:extLst>
                <a:ext uri="{FF2B5EF4-FFF2-40B4-BE49-F238E27FC236}">
                  <a16:creationId xmlns:a16="http://schemas.microsoft.com/office/drawing/2014/main" id="{26E1B6C1-88B6-470D-EBF9-816C684480D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72626" y="1910182"/>
              <a:ext cx="108000" cy="108000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5" name="Oval 58">
              <a:extLst>
                <a:ext uri="{FF2B5EF4-FFF2-40B4-BE49-F238E27FC236}">
                  <a16:creationId xmlns:a16="http://schemas.microsoft.com/office/drawing/2014/main" id="{0D429C5B-CFFE-8226-FDF5-44D7C51162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552" y="1910182"/>
              <a:ext cx="108000" cy="108000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6" name="Oval 58">
              <a:extLst>
                <a:ext uri="{FF2B5EF4-FFF2-40B4-BE49-F238E27FC236}">
                  <a16:creationId xmlns:a16="http://schemas.microsoft.com/office/drawing/2014/main" id="{57086CA0-C7F5-1444-94A3-A8B7A4EEE9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90666" y="1910182"/>
              <a:ext cx="108000" cy="108000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87" name="Group 274">
              <a:extLst>
                <a:ext uri="{FF2B5EF4-FFF2-40B4-BE49-F238E27FC236}">
                  <a16:creationId xmlns:a16="http://schemas.microsoft.com/office/drawing/2014/main" id="{4C4C6892-AA99-AE4F-5EA5-F92225E9985F}"/>
                </a:ext>
              </a:extLst>
            </p:cNvPr>
            <p:cNvGrpSpPr/>
            <p:nvPr/>
          </p:nvGrpSpPr>
          <p:grpSpPr>
            <a:xfrm>
              <a:off x="6888003" y="1910182"/>
              <a:ext cx="233894" cy="108000"/>
              <a:chOff x="8914314" y="1836223"/>
              <a:chExt cx="233894" cy="108000"/>
            </a:xfrm>
          </p:grpSpPr>
          <p:sp>
            <p:nvSpPr>
              <p:cNvPr id="864" name="Oval 58">
                <a:extLst>
                  <a:ext uri="{FF2B5EF4-FFF2-40B4-BE49-F238E27FC236}">
                    <a16:creationId xmlns:a16="http://schemas.microsoft.com/office/drawing/2014/main" id="{C53D24E0-A4D4-53AC-0B72-BCD9F87A14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14314" y="1836223"/>
                <a:ext cx="108000" cy="108000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5" name="Oval 58">
                <a:extLst>
                  <a:ext uri="{FF2B5EF4-FFF2-40B4-BE49-F238E27FC236}">
                    <a16:creationId xmlns:a16="http://schemas.microsoft.com/office/drawing/2014/main" id="{0E8461A3-A2DD-3B04-E301-4AE8BA73ED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77261" y="1836223"/>
                <a:ext cx="108000" cy="10800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6" name="Oval 58">
                <a:extLst>
                  <a:ext uri="{FF2B5EF4-FFF2-40B4-BE49-F238E27FC236}">
                    <a16:creationId xmlns:a16="http://schemas.microsoft.com/office/drawing/2014/main" id="{F1B2F2BD-20B5-CA66-3BE0-8E0C30E093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40208" y="1836223"/>
                <a:ext cx="108000" cy="108000"/>
              </a:xfrm>
              <a:prstGeom prst="ellipse">
                <a:avLst/>
              </a:prstGeom>
              <a:solidFill>
                <a:srgbClr val="00B05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8" name="TextBox 55">
              <a:extLst>
                <a:ext uri="{FF2B5EF4-FFF2-40B4-BE49-F238E27FC236}">
                  <a16:creationId xmlns:a16="http://schemas.microsoft.com/office/drawing/2014/main" id="{58F84592-2AEA-4C56-B024-292D5210C112}"/>
                </a:ext>
              </a:extLst>
            </p:cNvPr>
            <p:cNvSpPr txBox="1"/>
            <p:nvPr/>
          </p:nvSpPr>
          <p:spPr>
            <a:xfrm>
              <a:off x="3131582" y="949391"/>
              <a:ext cx="572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0</a:t>
              </a:r>
            </a:p>
          </p:txBody>
        </p:sp>
        <p:cxnSp>
          <p:nvCxnSpPr>
            <p:cNvPr id="789" name="Straight Arrow Connector 279">
              <a:extLst>
                <a:ext uri="{FF2B5EF4-FFF2-40B4-BE49-F238E27FC236}">
                  <a16:creationId xmlns:a16="http://schemas.microsoft.com/office/drawing/2014/main" id="{4677D967-2D34-72D6-8F80-891109A77FD6}"/>
                </a:ext>
              </a:extLst>
            </p:cNvPr>
            <p:cNvCxnSpPr>
              <a:cxnSpLocks/>
            </p:cNvCxnSpPr>
            <p:nvPr/>
          </p:nvCxnSpPr>
          <p:spPr>
            <a:xfrm>
              <a:off x="3394600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0" name="TextBox 93">
              <a:extLst>
                <a:ext uri="{FF2B5EF4-FFF2-40B4-BE49-F238E27FC236}">
                  <a16:creationId xmlns:a16="http://schemas.microsoft.com/office/drawing/2014/main" id="{D97608BA-3534-39A7-4298-0DDADF80F14C}"/>
                </a:ext>
              </a:extLst>
            </p:cNvPr>
            <p:cNvSpPr txBox="1"/>
            <p:nvPr/>
          </p:nvSpPr>
          <p:spPr>
            <a:xfrm>
              <a:off x="3380577" y="949391"/>
              <a:ext cx="572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1</a:t>
              </a:r>
            </a:p>
          </p:txBody>
        </p:sp>
        <p:cxnSp>
          <p:nvCxnSpPr>
            <p:cNvPr id="791" name="Straight Arrow Connector 281">
              <a:extLst>
                <a:ext uri="{FF2B5EF4-FFF2-40B4-BE49-F238E27FC236}">
                  <a16:creationId xmlns:a16="http://schemas.microsoft.com/office/drawing/2014/main" id="{B41611FB-88C8-F15D-FB39-081FC3971DC4}"/>
                </a:ext>
              </a:extLst>
            </p:cNvPr>
            <p:cNvCxnSpPr>
              <a:cxnSpLocks/>
            </p:cNvCxnSpPr>
            <p:nvPr/>
          </p:nvCxnSpPr>
          <p:spPr>
            <a:xfrm>
              <a:off x="3637579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2" name="TextBox 95">
              <a:extLst>
                <a:ext uri="{FF2B5EF4-FFF2-40B4-BE49-F238E27FC236}">
                  <a16:creationId xmlns:a16="http://schemas.microsoft.com/office/drawing/2014/main" id="{8FA0D037-844C-B539-38F4-7F9FF174B9D1}"/>
                </a:ext>
              </a:extLst>
            </p:cNvPr>
            <p:cNvSpPr txBox="1"/>
            <p:nvPr/>
          </p:nvSpPr>
          <p:spPr>
            <a:xfrm>
              <a:off x="3633248" y="949391"/>
              <a:ext cx="572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2</a:t>
              </a:r>
            </a:p>
          </p:txBody>
        </p:sp>
        <p:cxnSp>
          <p:nvCxnSpPr>
            <p:cNvPr id="793" name="Straight Arrow Connector 283">
              <a:extLst>
                <a:ext uri="{FF2B5EF4-FFF2-40B4-BE49-F238E27FC236}">
                  <a16:creationId xmlns:a16="http://schemas.microsoft.com/office/drawing/2014/main" id="{7C59A50A-6A35-37B1-6DD4-7914612CF6E4}"/>
                </a:ext>
              </a:extLst>
            </p:cNvPr>
            <p:cNvCxnSpPr>
              <a:cxnSpLocks/>
            </p:cNvCxnSpPr>
            <p:nvPr/>
          </p:nvCxnSpPr>
          <p:spPr>
            <a:xfrm>
              <a:off x="3894958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4" name="Straight Arrow Connector 284">
              <a:extLst>
                <a:ext uri="{FF2B5EF4-FFF2-40B4-BE49-F238E27FC236}">
                  <a16:creationId xmlns:a16="http://schemas.microsoft.com/office/drawing/2014/main" id="{FCF2BEF5-6B76-14EC-D1C8-3008746C8940}"/>
                </a:ext>
              </a:extLst>
            </p:cNvPr>
            <p:cNvCxnSpPr>
              <a:cxnSpLocks/>
            </p:cNvCxnSpPr>
            <p:nvPr/>
          </p:nvCxnSpPr>
          <p:spPr>
            <a:xfrm>
              <a:off x="4668851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5" name="Straight Arrow Connector 285">
              <a:extLst>
                <a:ext uri="{FF2B5EF4-FFF2-40B4-BE49-F238E27FC236}">
                  <a16:creationId xmlns:a16="http://schemas.microsoft.com/office/drawing/2014/main" id="{9F0C58F6-116F-BEBC-6DE3-AA851F698D15}"/>
                </a:ext>
              </a:extLst>
            </p:cNvPr>
            <p:cNvCxnSpPr>
              <a:cxnSpLocks/>
            </p:cNvCxnSpPr>
            <p:nvPr/>
          </p:nvCxnSpPr>
          <p:spPr>
            <a:xfrm>
              <a:off x="5199113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6" name="Group 286">
              <a:extLst>
                <a:ext uri="{FF2B5EF4-FFF2-40B4-BE49-F238E27FC236}">
                  <a16:creationId xmlns:a16="http://schemas.microsoft.com/office/drawing/2014/main" id="{3049626A-91D2-35DA-0B28-16ED60967157}"/>
                </a:ext>
              </a:extLst>
            </p:cNvPr>
            <p:cNvGrpSpPr/>
            <p:nvPr/>
          </p:nvGrpSpPr>
          <p:grpSpPr>
            <a:xfrm>
              <a:off x="5320217" y="472974"/>
              <a:ext cx="439544" cy="533364"/>
              <a:chOff x="6571197" y="385327"/>
              <a:chExt cx="439544" cy="533364"/>
            </a:xfrm>
          </p:grpSpPr>
          <p:sp>
            <p:nvSpPr>
              <p:cNvPr id="862" name="TextBox 40">
                <a:extLst>
                  <a:ext uri="{FF2B5EF4-FFF2-40B4-BE49-F238E27FC236}">
                    <a16:creationId xmlns:a16="http://schemas.microsoft.com/office/drawing/2014/main" id="{C029BE9C-24FA-27A4-BCDE-76DF75A9A1BE}"/>
                  </a:ext>
                </a:extLst>
              </p:cNvPr>
              <p:cNvSpPr txBox="1"/>
              <p:nvPr/>
            </p:nvSpPr>
            <p:spPr>
              <a:xfrm>
                <a:off x="6571197" y="385327"/>
                <a:ext cx="4395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w</a:t>
                </a:r>
                <a:r>
                  <a:rPr lang="en-US" sz="1400" b="1" baseline="-25000" dirty="0"/>
                  <a:t>24</a:t>
                </a:r>
              </a:p>
            </p:txBody>
          </p:sp>
          <p:cxnSp>
            <p:nvCxnSpPr>
              <p:cNvPr id="863" name="Straight Arrow Connector 288">
                <a:extLst>
                  <a:ext uri="{FF2B5EF4-FFF2-40B4-BE49-F238E27FC236}">
                    <a16:creationId xmlns:a16="http://schemas.microsoft.com/office/drawing/2014/main" id="{849E9D66-3FBF-8298-617E-B869BB8A92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23606" y="714043"/>
                <a:ext cx="0" cy="204648"/>
              </a:xfrm>
              <a:prstGeom prst="straightConnector1">
                <a:avLst/>
              </a:prstGeom>
              <a:ln w="476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97" name="TextBox 96">
              <a:extLst>
                <a:ext uri="{FF2B5EF4-FFF2-40B4-BE49-F238E27FC236}">
                  <a16:creationId xmlns:a16="http://schemas.microsoft.com/office/drawing/2014/main" id="{D4CC3D9E-7C5C-9567-F0D7-DF6091D6B545}"/>
                </a:ext>
              </a:extLst>
            </p:cNvPr>
            <p:cNvSpPr txBox="1"/>
            <p:nvPr/>
          </p:nvSpPr>
          <p:spPr>
            <a:xfrm>
              <a:off x="5621569" y="949391"/>
              <a:ext cx="3337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5</a:t>
              </a:r>
            </a:p>
          </p:txBody>
        </p:sp>
        <p:sp>
          <p:nvSpPr>
            <p:cNvPr id="798" name="TextBox 40">
              <a:extLst>
                <a:ext uri="{FF2B5EF4-FFF2-40B4-BE49-F238E27FC236}">
                  <a16:creationId xmlns:a16="http://schemas.microsoft.com/office/drawing/2014/main" id="{B6834772-0045-F185-5513-33117CD920EA}"/>
                </a:ext>
              </a:extLst>
            </p:cNvPr>
            <p:cNvSpPr txBox="1"/>
            <p:nvPr/>
          </p:nvSpPr>
          <p:spPr>
            <a:xfrm>
              <a:off x="5602160" y="472974"/>
              <a:ext cx="4395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w</a:t>
              </a:r>
              <a:r>
                <a:rPr lang="en-US" sz="1400" b="1" baseline="-25000" dirty="0"/>
                <a:t>27</a:t>
              </a:r>
            </a:p>
          </p:txBody>
        </p:sp>
        <p:cxnSp>
          <p:nvCxnSpPr>
            <p:cNvPr id="799" name="Straight Arrow Connector 291">
              <a:extLst>
                <a:ext uri="{FF2B5EF4-FFF2-40B4-BE49-F238E27FC236}">
                  <a16:creationId xmlns:a16="http://schemas.microsoft.com/office/drawing/2014/main" id="{F43DD73F-89F0-294B-7F67-DDC663E60522}"/>
                </a:ext>
              </a:extLst>
            </p:cNvPr>
            <p:cNvCxnSpPr>
              <a:cxnSpLocks/>
            </p:cNvCxnSpPr>
            <p:nvPr/>
          </p:nvCxnSpPr>
          <p:spPr>
            <a:xfrm>
              <a:off x="5761650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0" name="Straight Arrow Connector 292">
              <a:extLst>
                <a:ext uri="{FF2B5EF4-FFF2-40B4-BE49-F238E27FC236}">
                  <a16:creationId xmlns:a16="http://schemas.microsoft.com/office/drawing/2014/main" id="{89AF786F-981D-2934-AEF7-95477FDC0403}"/>
                </a:ext>
              </a:extLst>
            </p:cNvPr>
            <p:cNvCxnSpPr>
              <a:cxnSpLocks/>
            </p:cNvCxnSpPr>
            <p:nvPr/>
          </p:nvCxnSpPr>
          <p:spPr>
            <a:xfrm>
              <a:off x="6010762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1" name="Straight Arrow Connector 293">
              <a:extLst>
                <a:ext uri="{FF2B5EF4-FFF2-40B4-BE49-F238E27FC236}">
                  <a16:creationId xmlns:a16="http://schemas.microsoft.com/office/drawing/2014/main" id="{803AE03C-50AC-8473-C1E0-176736C632EE}"/>
                </a:ext>
              </a:extLst>
            </p:cNvPr>
            <p:cNvCxnSpPr>
              <a:cxnSpLocks/>
            </p:cNvCxnSpPr>
            <p:nvPr/>
          </p:nvCxnSpPr>
          <p:spPr>
            <a:xfrm>
              <a:off x="6273607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2" name="TextBox 97">
              <a:extLst>
                <a:ext uri="{FF2B5EF4-FFF2-40B4-BE49-F238E27FC236}">
                  <a16:creationId xmlns:a16="http://schemas.microsoft.com/office/drawing/2014/main" id="{70FFB83E-DC31-DA16-9488-E4A87A8B5B0B}"/>
                </a:ext>
              </a:extLst>
            </p:cNvPr>
            <p:cNvSpPr txBox="1"/>
            <p:nvPr/>
          </p:nvSpPr>
          <p:spPr>
            <a:xfrm>
              <a:off x="6414189" y="949391"/>
              <a:ext cx="3337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6</a:t>
              </a:r>
            </a:p>
          </p:txBody>
        </p:sp>
        <p:sp>
          <p:nvSpPr>
            <p:cNvPr id="803" name="TextBox 40">
              <a:extLst>
                <a:ext uri="{FF2B5EF4-FFF2-40B4-BE49-F238E27FC236}">
                  <a16:creationId xmlns:a16="http://schemas.microsoft.com/office/drawing/2014/main" id="{4EB75ADD-8A23-76E7-3B80-3D0C39057152}"/>
                </a:ext>
              </a:extLst>
            </p:cNvPr>
            <p:cNvSpPr txBox="1"/>
            <p:nvPr/>
          </p:nvSpPr>
          <p:spPr>
            <a:xfrm>
              <a:off x="6394780" y="472974"/>
              <a:ext cx="4395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w</a:t>
              </a:r>
              <a:r>
                <a:rPr lang="en-US" sz="1400" b="1" baseline="-25000" dirty="0"/>
                <a:t>36</a:t>
              </a:r>
            </a:p>
          </p:txBody>
        </p:sp>
        <p:cxnSp>
          <p:nvCxnSpPr>
            <p:cNvPr id="804" name="Straight Arrow Connector 296">
              <a:extLst>
                <a:ext uri="{FF2B5EF4-FFF2-40B4-BE49-F238E27FC236}">
                  <a16:creationId xmlns:a16="http://schemas.microsoft.com/office/drawing/2014/main" id="{302C383C-C0C0-73E4-E85D-095B82B865B0}"/>
                </a:ext>
              </a:extLst>
            </p:cNvPr>
            <p:cNvCxnSpPr>
              <a:cxnSpLocks/>
            </p:cNvCxnSpPr>
            <p:nvPr/>
          </p:nvCxnSpPr>
          <p:spPr>
            <a:xfrm>
              <a:off x="6550921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5" name="TextBox 97">
              <a:extLst>
                <a:ext uri="{FF2B5EF4-FFF2-40B4-BE49-F238E27FC236}">
                  <a16:creationId xmlns:a16="http://schemas.microsoft.com/office/drawing/2014/main" id="{349228C2-D5DE-46EB-B3A7-869F28A82986}"/>
                </a:ext>
              </a:extLst>
            </p:cNvPr>
            <p:cNvSpPr txBox="1"/>
            <p:nvPr/>
          </p:nvSpPr>
          <p:spPr>
            <a:xfrm>
              <a:off x="6947351" y="949391"/>
              <a:ext cx="3291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n</a:t>
              </a:r>
            </a:p>
          </p:txBody>
        </p:sp>
        <p:cxnSp>
          <p:nvCxnSpPr>
            <p:cNvPr id="806" name="Straight Arrow Connector 298">
              <a:extLst>
                <a:ext uri="{FF2B5EF4-FFF2-40B4-BE49-F238E27FC236}">
                  <a16:creationId xmlns:a16="http://schemas.microsoft.com/office/drawing/2014/main" id="{D19C60E5-F7AD-5C63-DC45-64951EE4FCDA}"/>
                </a:ext>
              </a:extLst>
            </p:cNvPr>
            <p:cNvCxnSpPr>
              <a:cxnSpLocks/>
            </p:cNvCxnSpPr>
            <p:nvPr/>
          </p:nvCxnSpPr>
          <p:spPr>
            <a:xfrm>
              <a:off x="6884828" y="837078"/>
              <a:ext cx="0" cy="204648"/>
            </a:xfrm>
            <a:prstGeom prst="straightConnector1">
              <a:avLst/>
            </a:prstGeom>
            <a:ln w="4762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7" name="Straight Arrow Connector 299">
              <a:extLst>
                <a:ext uri="{FF2B5EF4-FFF2-40B4-BE49-F238E27FC236}">
                  <a16:creationId xmlns:a16="http://schemas.microsoft.com/office/drawing/2014/main" id="{DB3C32C8-9C4B-6FDE-FBEF-D2FF626AED50}"/>
                </a:ext>
              </a:extLst>
            </p:cNvPr>
            <p:cNvCxnSpPr>
              <a:cxnSpLocks/>
            </p:cNvCxnSpPr>
            <p:nvPr/>
          </p:nvCxnSpPr>
          <p:spPr>
            <a:xfrm>
              <a:off x="6984751" y="819384"/>
              <a:ext cx="0" cy="204648"/>
            </a:xfrm>
            <a:prstGeom prst="straightConnector1">
              <a:avLst/>
            </a:prstGeom>
            <a:ln w="4762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8" name="Straight Arrow Connector 300">
              <a:extLst>
                <a:ext uri="{FF2B5EF4-FFF2-40B4-BE49-F238E27FC236}">
                  <a16:creationId xmlns:a16="http://schemas.microsoft.com/office/drawing/2014/main" id="{3A33500D-83DA-2DE7-9D3F-96D101B812D0}"/>
                </a:ext>
              </a:extLst>
            </p:cNvPr>
            <p:cNvCxnSpPr>
              <a:cxnSpLocks/>
            </p:cNvCxnSpPr>
            <p:nvPr/>
          </p:nvCxnSpPr>
          <p:spPr>
            <a:xfrm>
              <a:off x="7084674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9" name="TextBox 40">
              <a:extLst>
                <a:ext uri="{FF2B5EF4-FFF2-40B4-BE49-F238E27FC236}">
                  <a16:creationId xmlns:a16="http://schemas.microsoft.com/office/drawing/2014/main" id="{59E9C3B1-1336-97C3-D7D4-25E4F256A4C4}"/>
                </a:ext>
              </a:extLst>
            </p:cNvPr>
            <p:cNvSpPr txBox="1"/>
            <p:nvPr/>
          </p:nvSpPr>
          <p:spPr>
            <a:xfrm>
              <a:off x="6775331" y="503751"/>
              <a:ext cx="40735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err="1"/>
                <a:t>W</a:t>
              </a:r>
              <a:r>
                <a:rPr lang="en-US" sz="1400" b="1" baseline="-25000" dirty="0" err="1"/>
                <a:t>n</a:t>
              </a:r>
              <a:endParaRPr lang="en-US" sz="1400" b="1" baseline="-25000" dirty="0"/>
            </a:p>
          </p:txBody>
        </p:sp>
        <p:cxnSp>
          <p:nvCxnSpPr>
            <p:cNvPr id="810" name="Straight Arrow Connector 302">
              <a:extLst>
                <a:ext uri="{FF2B5EF4-FFF2-40B4-BE49-F238E27FC236}">
                  <a16:creationId xmlns:a16="http://schemas.microsoft.com/office/drawing/2014/main" id="{DDA6A4BD-9AC6-D921-6B39-50D99200F8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09536" y="470812"/>
              <a:ext cx="864000" cy="0"/>
            </a:xfrm>
            <a:prstGeom prst="straightConnector1">
              <a:avLst/>
            </a:prstGeom>
            <a:ln w="15875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1" name="TextBox 40">
              <a:extLst>
                <a:ext uri="{FF2B5EF4-FFF2-40B4-BE49-F238E27FC236}">
                  <a16:creationId xmlns:a16="http://schemas.microsoft.com/office/drawing/2014/main" id="{B7FE6DA1-5859-991A-4ABF-E809BD5ECC17}"/>
                </a:ext>
              </a:extLst>
            </p:cNvPr>
            <p:cNvSpPr txBox="1"/>
            <p:nvPr/>
          </p:nvSpPr>
          <p:spPr>
            <a:xfrm>
              <a:off x="3584358" y="285227"/>
              <a:ext cx="37815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70C0"/>
                  </a:solidFill>
                </a:rPr>
                <a:t>w</a:t>
              </a:r>
              <a:r>
                <a:rPr lang="en-US" sz="1400" b="1" baseline="-25000" dirty="0">
                  <a:solidFill>
                    <a:srgbClr val="0070C0"/>
                  </a:solidFill>
                </a:rPr>
                <a:t>3</a:t>
              </a:r>
            </a:p>
          </p:txBody>
        </p:sp>
        <p:cxnSp>
          <p:nvCxnSpPr>
            <p:cNvPr id="812" name="Straight Arrow Connector 304">
              <a:extLst>
                <a:ext uri="{FF2B5EF4-FFF2-40B4-BE49-F238E27FC236}">
                  <a16:creationId xmlns:a16="http://schemas.microsoft.com/office/drawing/2014/main" id="{AB59FFD6-60CD-F907-51D9-D077D7D55D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1019" y="470406"/>
              <a:ext cx="3240000" cy="0"/>
            </a:xfrm>
            <a:prstGeom prst="straightConnector1">
              <a:avLst/>
            </a:prstGeom>
            <a:ln w="15875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3" name="TextBox 40">
              <a:extLst>
                <a:ext uri="{FF2B5EF4-FFF2-40B4-BE49-F238E27FC236}">
                  <a16:creationId xmlns:a16="http://schemas.microsoft.com/office/drawing/2014/main" id="{5E18D993-826A-9880-B933-3F7B7CF6B5EF}"/>
                </a:ext>
              </a:extLst>
            </p:cNvPr>
            <p:cNvSpPr txBox="1"/>
            <p:nvPr/>
          </p:nvSpPr>
          <p:spPr>
            <a:xfrm>
              <a:off x="5644892" y="284821"/>
              <a:ext cx="47225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70C0"/>
                  </a:solidFill>
                </a:rPr>
                <a:t>w</a:t>
              </a:r>
              <a:r>
                <a:rPr lang="en-US" sz="1400" b="1" baseline="-25000" dirty="0">
                  <a:solidFill>
                    <a:srgbClr val="0070C0"/>
                  </a:solidFill>
                </a:rPr>
                <a:t>9</a:t>
              </a:r>
            </a:p>
          </p:txBody>
        </p:sp>
        <p:grpSp>
          <p:nvGrpSpPr>
            <p:cNvPr id="814" name="Group 306">
              <a:extLst>
                <a:ext uri="{FF2B5EF4-FFF2-40B4-BE49-F238E27FC236}">
                  <a16:creationId xmlns:a16="http://schemas.microsoft.com/office/drawing/2014/main" id="{13FCF7A2-DD89-A22F-6B7F-76AE365F7A78}"/>
                </a:ext>
              </a:extLst>
            </p:cNvPr>
            <p:cNvGrpSpPr/>
            <p:nvPr/>
          </p:nvGrpSpPr>
          <p:grpSpPr>
            <a:xfrm>
              <a:off x="4260375" y="472974"/>
              <a:ext cx="439544" cy="533364"/>
              <a:chOff x="5119687" y="385327"/>
              <a:chExt cx="439544" cy="533364"/>
            </a:xfrm>
          </p:grpSpPr>
          <p:sp>
            <p:nvSpPr>
              <p:cNvPr id="860" name="TextBox 40">
                <a:extLst>
                  <a:ext uri="{FF2B5EF4-FFF2-40B4-BE49-F238E27FC236}">
                    <a16:creationId xmlns:a16="http://schemas.microsoft.com/office/drawing/2014/main" id="{8341494A-EFEF-0DCE-A4DE-D3EDDF19B90A}"/>
                  </a:ext>
                </a:extLst>
              </p:cNvPr>
              <p:cNvSpPr txBox="1"/>
              <p:nvPr/>
            </p:nvSpPr>
            <p:spPr>
              <a:xfrm>
                <a:off x="5119687" y="385327"/>
                <a:ext cx="43954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w</a:t>
                </a:r>
                <a:r>
                  <a:rPr lang="en-US" sz="1400" b="1" baseline="-25000" dirty="0"/>
                  <a:t>12</a:t>
                </a:r>
              </a:p>
            </p:txBody>
          </p:sp>
          <p:cxnSp>
            <p:nvCxnSpPr>
              <p:cNvPr id="861" name="Straight Arrow Connector 308">
                <a:extLst>
                  <a:ext uri="{FF2B5EF4-FFF2-40B4-BE49-F238E27FC236}">
                    <a16:creationId xmlns:a16="http://schemas.microsoft.com/office/drawing/2014/main" id="{8A01CD35-833D-BA36-40CF-3E59EDF20B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67350" y="714043"/>
                <a:ext cx="0" cy="204648"/>
              </a:xfrm>
              <a:prstGeom prst="straightConnector1">
                <a:avLst/>
              </a:prstGeom>
              <a:ln w="4762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5" name="TextBox 40">
              <a:extLst>
                <a:ext uri="{FF2B5EF4-FFF2-40B4-BE49-F238E27FC236}">
                  <a16:creationId xmlns:a16="http://schemas.microsoft.com/office/drawing/2014/main" id="{F867E697-33D2-1FF2-A158-F305C4EA4C48}"/>
                </a:ext>
              </a:extLst>
            </p:cNvPr>
            <p:cNvSpPr txBox="1"/>
            <p:nvPr/>
          </p:nvSpPr>
          <p:spPr>
            <a:xfrm>
              <a:off x="3977237" y="472974"/>
              <a:ext cx="3786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w</a:t>
              </a:r>
              <a:r>
                <a:rPr lang="en-US" sz="1400" b="1" baseline="-25000" dirty="0"/>
                <a:t>9</a:t>
              </a:r>
            </a:p>
          </p:txBody>
        </p:sp>
        <p:cxnSp>
          <p:nvCxnSpPr>
            <p:cNvPr id="816" name="Straight Arrow Connector 310">
              <a:extLst>
                <a:ext uri="{FF2B5EF4-FFF2-40B4-BE49-F238E27FC236}">
                  <a16:creationId xmlns:a16="http://schemas.microsoft.com/office/drawing/2014/main" id="{1D5FA353-E402-3F07-5F44-58D7B7205658}"/>
                </a:ext>
              </a:extLst>
            </p:cNvPr>
            <p:cNvCxnSpPr>
              <a:cxnSpLocks/>
            </p:cNvCxnSpPr>
            <p:nvPr/>
          </p:nvCxnSpPr>
          <p:spPr>
            <a:xfrm>
              <a:off x="4132874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7" name="TextBox 95">
              <a:extLst>
                <a:ext uri="{FF2B5EF4-FFF2-40B4-BE49-F238E27FC236}">
                  <a16:creationId xmlns:a16="http://schemas.microsoft.com/office/drawing/2014/main" id="{3E7203CE-9E4F-B2C2-1FBE-F0CA86F22937}"/>
                </a:ext>
              </a:extLst>
            </p:cNvPr>
            <p:cNvSpPr txBox="1"/>
            <p:nvPr/>
          </p:nvSpPr>
          <p:spPr>
            <a:xfrm>
              <a:off x="3874475" y="949391"/>
              <a:ext cx="572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3</a:t>
              </a:r>
            </a:p>
          </p:txBody>
        </p:sp>
        <p:sp>
          <p:nvSpPr>
            <p:cNvPr id="818" name="TextBox 40">
              <a:extLst>
                <a:ext uri="{FF2B5EF4-FFF2-40B4-BE49-F238E27FC236}">
                  <a16:creationId xmlns:a16="http://schemas.microsoft.com/office/drawing/2014/main" id="{F2E13708-0C22-09C2-16CF-A8492F431B6E}"/>
                </a:ext>
              </a:extLst>
            </p:cNvPr>
            <p:cNvSpPr txBox="1"/>
            <p:nvPr/>
          </p:nvSpPr>
          <p:spPr>
            <a:xfrm>
              <a:off x="4749734" y="472974"/>
              <a:ext cx="4395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w</a:t>
              </a:r>
              <a:r>
                <a:rPr lang="en-US" sz="1400" b="1" baseline="-25000" dirty="0"/>
                <a:t>18</a:t>
              </a:r>
            </a:p>
          </p:txBody>
        </p:sp>
        <p:cxnSp>
          <p:nvCxnSpPr>
            <p:cNvPr id="819" name="Straight Arrow Connector 313">
              <a:extLst>
                <a:ext uri="{FF2B5EF4-FFF2-40B4-BE49-F238E27FC236}">
                  <a16:creationId xmlns:a16="http://schemas.microsoft.com/office/drawing/2014/main" id="{70C03466-74F9-3D21-B92E-B03FEE42E0A4}"/>
                </a:ext>
              </a:extLst>
            </p:cNvPr>
            <p:cNvCxnSpPr>
              <a:cxnSpLocks/>
            </p:cNvCxnSpPr>
            <p:nvPr/>
          </p:nvCxnSpPr>
          <p:spPr>
            <a:xfrm>
              <a:off x="4905026" y="801690"/>
              <a:ext cx="0" cy="204648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0" name="TextBox 95">
              <a:extLst>
                <a:ext uri="{FF2B5EF4-FFF2-40B4-BE49-F238E27FC236}">
                  <a16:creationId xmlns:a16="http://schemas.microsoft.com/office/drawing/2014/main" id="{A50FE298-A95D-E235-093B-D6E1E60C2397}"/>
                </a:ext>
              </a:extLst>
            </p:cNvPr>
            <p:cNvSpPr txBox="1"/>
            <p:nvPr/>
          </p:nvSpPr>
          <p:spPr>
            <a:xfrm>
              <a:off x="4641561" y="949391"/>
              <a:ext cx="572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i="1" dirty="0"/>
                <a:t>T</a:t>
              </a:r>
              <a:r>
                <a:rPr lang="en-US" sz="1400" b="1" i="1" baseline="-25000" dirty="0"/>
                <a:t>4</a:t>
              </a:r>
            </a:p>
          </p:txBody>
        </p:sp>
        <p:sp>
          <p:nvSpPr>
            <p:cNvPr id="821" name="Rettangolo con angoli arrotondati 182">
              <a:extLst>
                <a:ext uri="{FF2B5EF4-FFF2-40B4-BE49-F238E27FC236}">
                  <a16:creationId xmlns:a16="http://schemas.microsoft.com/office/drawing/2014/main" id="{9AE88164-335F-864D-0BFF-65CEC99057D0}"/>
                </a:ext>
              </a:extLst>
            </p:cNvPr>
            <p:cNvSpPr/>
            <p:nvPr/>
          </p:nvSpPr>
          <p:spPr>
            <a:xfrm>
              <a:off x="1416024" y="1217306"/>
              <a:ext cx="1143831" cy="45778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822" name="CasellaDiTesto 183">
              <a:extLst>
                <a:ext uri="{FF2B5EF4-FFF2-40B4-BE49-F238E27FC236}">
                  <a16:creationId xmlns:a16="http://schemas.microsoft.com/office/drawing/2014/main" id="{4DB3FCBC-F9EF-A192-5D12-13568B5E8AE4}"/>
                </a:ext>
              </a:extLst>
            </p:cNvPr>
            <p:cNvSpPr txBox="1"/>
            <p:nvPr/>
          </p:nvSpPr>
          <p:spPr>
            <a:xfrm>
              <a:off x="1333124" y="1323438"/>
              <a:ext cx="1309630" cy="2455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1080"/>
                </a:lnSpc>
              </a:pPr>
              <a:r>
                <a:rPr lang="en-US" sz="1400" b="1" dirty="0">
                  <a:solidFill>
                    <a:srgbClr val="FF0000"/>
                  </a:solidFill>
                </a:rPr>
                <a:t>blood drawing</a:t>
              </a:r>
            </a:p>
          </p:txBody>
        </p:sp>
        <p:sp>
          <p:nvSpPr>
            <p:cNvPr id="823" name="Rettangolo 109">
              <a:extLst>
                <a:ext uri="{FF2B5EF4-FFF2-40B4-BE49-F238E27FC236}">
                  <a16:creationId xmlns:a16="http://schemas.microsoft.com/office/drawing/2014/main" id="{F8C4E8A2-4DAF-443F-836B-97DAF2EE1025}"/>
                </a:ext>
              </a:extLst>
            </p:cNvPr>
            <p:cNvSpPr/>
            <p:nvPr/>
          </p:nvSpPr>
          <p:spPr>
            <a:xfrm>
              <a:off x="3272660" y="1316638"/>
              <a:ext cx="3492000" cy="252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824" name="Group 318">
              <a:extLst>
                <a:ext uri="{FF2B5EF4-FFF2-40B4-BE49-F238E27FC236}">
                  <a16:creationId xmlns:a16="http://schemas.microsoft.com/office/drawing/2014/main" id="{009B70DB-1F6E-7129-499B-9362F57A6464}"/>
                </a:ext>
              </a:extLst>
            </p:cNvPr>
            <p:cNvGrpSpPr/>
            <p:nvPr/>
          </p:nvGrpSpPr>
          <p:grpSpPr>
            <a:xfrm>
              <a:off x="6793955" y="1316638"/>
              <a:ext cx="772215" cy="252000"/>
              <a:chOff x="7211942" y="1184219"/>
              <a:chExt cx="772215" cy="252000"/>
            </a:xfrm>
          </p:grpSpPr>
          <p:sp>
            <p:nvSpPr>
              <p:cNvPr id="855" name="Rettangolo 112">
                <a:extLst>
                  <a:ext uri="{FF2B5EF4-FFF2-40B4-BE49-F238E27FC236}">
                    <a16:creationId xmlns:a16="http://schemas.microsoft.com/office/drawing/2014/main" id="{85A6707A-DC4B-C80B-075E-627A61A48957}"/>
                  </a:ext>
                </a:extLst>
              </p:cNvPr>
              <p:cNvSpPr/>
              <p:nvPr/>
            </p:nvSpPr>
            <p:spPr>
              <a:xfrm>
                <a:off x="7211942" y="1184219"/>
                <a:ext cx="144000" cy="252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56" name="Rettangolo 113">
                <a:extLst>
                  <a:ext uri="{FF2B5EF4-FFF2-40B4-BE49-F238E27FC236}">
                    <a16:creationId xmlns:a16="http://schemas.microsoft.com/office/drawing/2014/main" id="{58B24D22-A865-05B7-CE26-BE4F8AE2433A}"/>
                  </a:ext>
                </a:extLst>
              </p:cNvPr>
              <p:cNvSpPr/>
              <p:nvPr/>
            </p:nvSpPr>
            <p:spPr>
              <a:xfrm>
                <a:off x="7375083" y="1184219"/>
                <a:ext cx="108000" cy="252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57" name="Rettangolo 130">
                <a:extLst>
                  <a:ext uri="{FF2B5EF4-FFF2-40B4-BE49-F238E27FC236}">
                    <a16:creationId xmlns:a16="http://schemas.microsoft.com/office/drawing/2014/main" id="{1AA929BE-3872-1FDC-A55E-91A141767052}"/>
                  </a:ext>
                </a:extLst>
              </p:cNvPr>
              <p:cNvSpPr/>
              <p:nvPr/>
            </p:nvSpPr>
            <p:spPr>
              <a:xfrm>
                <a:off x="7501393" y="1184219"/>
                <a:ext cx="72000" cy="252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58" name="Rettangolo 130">
                <a:extLst>
                  <a:ext uri="{FF2B5EF4-FFF2-40B4-BE49-F238E27FC236}">
                    <a16:creationId xmlns:a16="http://schemas.microsoft.com/office/drawing/2014/main" id="{CAE398DB-68FC-F0E5-5434-DEAEF6F9DCBC}"/>
                  </a:ext>
                </a:extLst>
              </p:cNvPr>
              <p:cNvSpPr/>
              <p:nvPr/>
            </p:nvSpPr>
            <p:spPr>
              <a:xfrm>
                <a:off x="7593787" y="1184219"/>
                <a:ext cx="36000" cy="252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59" name="Rettangolo 110">
                <a:extLst>
                  <a:ext uri="{FF2B5EF4-FFF2-40B4-BE49-F238E27FC236}">
                    <a16:creationId xmlns:a16="http://schemas.microsoft.com/office/drawing/2014/main" id="{59FB1AC5-B46E-858C-6114-A30B8D8A7777}"/>
                  </a:ext>
                </a:extLst>
              </p:cNvPr>
              <p:cNvSpPr/>
              <p:nvPr/>
            </p:nvSpPr>
            <p:spPr>
              <a:xfrm>
                <a:off x="7660157" y="1184219"/>
                <a:ext cx="324000" cy="2520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825" name="Oval 58">
              <a:extLst>
                <a:ext uri="{FF2B5EF4-FFF2-40B4-BE49-F238E27FC236}">
                  <a16:creationId xmlns:a16="http://schemas.microsoft.com/office/drawing/2014/main" id="{CA930CA0-A86A-D7B0-BDE5-6827587835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4043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6" name="Oval 58">
              <a:extLst>
                <a:ext uri="{FF2B5EF4-FFF2-40B4-BE49-F238E27FC236}">
                  <a16:creationId xmlns:a16="http://schemas.microsoft.com/office/drawing/2014/main" id="{46FFAACD-75A0-B6AA-0459-A8F086E20F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13038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7" name="Oval 58">
              <a:extLst>
                <a:ext uri="{FF2B5EF4-FFF2-40B4-BE49-F238E27FC236}">
                  <a16:creationId xmlns:a16="http://schemas.microsoft.com/office/drawing/2014/main" id="{40B19903-E7DA-7ACB-6877-AE991BE02F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5709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8" name="Oval 58">
              <a:extLst>
                <a:ext uri="{FF2B5EF4-FFF2-40B4-BE49-F238E27FC236}">
                  <a16:creationId xmlns:a16="http://schemas.microsoft.com/office/drawing/2014/main" id="{F67163EC-8CC9-BA33-7564-618EAF083C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67932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9" name="Oval 58">
              <a:extLst>
                <a:ext uri="{FF2B5EF4-FFF2-40B4-BE49-F238E27FC236}">
                  <a16:creationId xmlns:a16="http://schemas.microsoft.com/office/drawing/2014/main" id="{13509E76-5CE2-2342-2EC3-EA99A50F11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60552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0" name="Oval 58">
              <a:extLst>
                <a:ext uri="{FF2B5EF4-FFF2-40B4-BE49-F238E27FC236}">
                  <a16:creationId xmlns:a16="http://schemas.microsoft.com/office/drawing/2014/main" id="{AA658855-E7E8-29C3-7217-12FB099F9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7789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1" name="Group 331">
              <a:extLst>
                <a:ext uri="{FF2B5EF4-FFF2-40B4-BE49-F238E27FC236}">
                  <a16:creationId xmlns:a16="http://schemas.microsoft.com/office/drawing/2014/main" id="{C1818F13-0D63-516F-39BC-7C9AA0B25C8A}"/>
                </a:ext>
              </a:extLst>
            </p:cNvPr>
            <p:cNvGrpSpPr/>
            <p:nvPr/>
          </p:nvGrpSpPr>
          <p:grpSpPr>
            <a:xfrm>
              <a:off x="6888003" y="1388638"/>
              <a:ext cx="233894" cy="108000"/>
              <a:chOff x="7319814" y="1256219"/>
              <a:chExt cx="233894" cy="108000"/>
            </a:xfrm>
          </p:grpSpPr>
          <p:sp>
            <p:nvSpPr>
              <p:cNvPr id="852" name="Oval 58">
                <a:extLst>
                  <a:ext uri="{FF2B5EF4-FFF2-40B4-BE49-F238E27FC236}">
                    <a16:creationId xmlns:a16="http://schemas.microsoft.com/office/drawing/2014/main" id="{05872E29-D86C-98AD-1787-E24BBCBB0D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19814" y="1256219"/>
                <a:ext cx="108000" cy="108000"/>
              </a:xfrm>
              <a:prstGeom prst="ellipse">
                <a:avLst/>
              </a:prstGeom>
              <a:solidFill>
                <a:srgbClr val="FFADBC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3" name="Oval 58">
                <a:extLst>
                  <a:ext uri="{FF2B5EF4-FFF2-40B4-BE49-F238E27FC236}">
                    <a16:creationId xmlns:a16="http://schemas.microsoft.com/office/drawing/2014/main" id="{1AE68F72-C1AE-B197-F322-0C58C8E963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382761" y="1256219"/>
                <a:ext cx="108000" cy="108000"/>
              </a:xfrm>
              <a:prstGeom prst="ellipse">
                <a:avLst/>
              </a:prstGeom>
              <a:solidFill>
                <a:srgbClr val="FF615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4" name="Oval 58">
                <a:extLst>
                  <a:ext uri="{FF2B5EF4-FFF2-40B4-BE49-F238E27FC236}">
                    <a16:creationId xmlns:a16="http://schemas.microsoft.com/office/drawing/2014/main" id="{11202C2E-B109-D357-45D5-C291FB209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45708" y="1256219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2" name="Oval 58">
              <a:extLst>
                <a:ext uri="{FF2B5EF4-FFF2-40B4-BE49-F238E27FC236}">
                  <a16:creationId xmlns:a16="http://schemas.microsoft.com/office/drawing/2014/main" id="{8740E954-96BE-56C1-0DB8-D8813B1563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6936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3" name="Oval 58">
              <a:extLst>
                <a:ext uri="{FF2B5EF4-FFF2-40B4-BE49-F238E27FC236}">
                  <a16:creationId xmlns:a16="http://schemas.microsoft.com/office/drawing/2014/main" id="{4EB89C21-B3D3-FEC1-34E4-F02C70B027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4022" y="1388638"/>
              <a:ext cx="108000" cy="108000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4" name="Rettangolo con angoli arrotondati 188">
              <a:extLst>
                <a:ext uri="{FF2B5EF4-FFF2-40B4-BE49-F238E27FC236}">
                  <a16:creationId xmlns:a16="http://schemas.microsoft.com/office/drawing/2014/main" id="{FC92B827-B121-A0FB-096B-ECFB6B04C836}"/>
                </a:ext>
              </a:extLst>
            </p:cNvPr>
            <p:cNvSpPr/>
            <p:nvPr/>
          </p:nvSpPr>
          <p:spPr>
            <a:xfrm>
              <a:off x="1416024" y="2760165"/>
              <a:ext cx="1143831" cy="457781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835" name="CasellaDiTesto 189">
              <a:extLst>
                <a:ext uri="{FF2B5EF4-FFF2-40B4-BE49-F238E27FC236}">
                  <a16:creationId xmlns:a16="http://schemas.microsoft.com/office/drawing/2014/main" id="{F603ABDE-B3EB-26E8-81FF-7B5CEDAA39DE}"/>
                </a:ext>
              </a:extLst>
            </p:cNvPr>
            <p:cNvSpPr txBox="1"/>
            <p:nvPr/>
          </p:nvSpPr>
          <p:spPr>
            <a:xfrm>
              <a:off x="1690554" y="2866297"/>
              <a:ext cx="594771" cy="2455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1080"/>
                </a:lnSpc>
              </a:pPr>
              <a:r>
                <a:rPr lang="en-US" sz="1400" b="1" dirty="0" err="1">
                  <a:solidFill>
                    <a:schemeClr val="accent2">
                      <a:lumMod val="75000"/>
                    </a:schemeClr>
                  </a:solidFill>
                </a:rPr>
                <a:t>dPCR</a:t>
              </a:r>
              <a:endParaRPr lang="en-US" sz="14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836" name="Straight Connector 38">
              <a:extLst>
                <a:ext uri="{FF2B5EF4-FFF2-40B4-BE49-F238E27FC236}">
                  <a16:creationId xmlns:a16="http://schemas.microsoft.com/office/drawing/2014/main" id="{55846170-A343-DAED-8A1D-8FD5CDC9EB37}"/>
                </a:ext>
              </a:extLst>
            </p:cNvPr>
            <p:cNvCxnSpPr>
              <a:cxnSpLocks/>
            </p:cNvCxnSpPr>
            <p:nvPr/>
          </p:nvCxnSpPr>
          <p:spPr>
            <a:xfrm>
              <a:off x="3795810" y="2985497"/>
              <a:ext cx="3725524" cy="0"/>
            </a:xfrm>
            <a:prstGeom prst="line">
              <a:avLst/>
            </a:prstGeom>
            <a:solidFill>
              <a:srgbClr val="FBF78A">
                <a:alpha val="50196"/>
              </a:srgbClr>
            </a:solidFill>
            <a:ln w="95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7" name="Oval 58">
              <a:extLst>
                <a:ext uri="{FF2B5EF4-FFF2-40B4-BE49-F238E27FC236}">
                  <a16:creationId xmlns:a16="http://schemas.microsoft.com/office/drawing/2014/main" id="{58ABBE51-1E17-E32B-0AB5-0A9E11553B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64043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8" name="Oval 58">
              <a:extLst>
                <a:ext uri="{FF2B5EF4-FFF2-40B4-BE49-F238E27FC236}">
                  <a16:creationId xmlns:a16="http://schemas.microsoft.com/office/drawing/2014/main" id="{D6C454A4-FD43-CCF8-BCD5-38BD5DE11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65709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Oval 58">
              <a:extLst>
                <a:ext uri="{FF2B5EF4-FFF2-40B4-BE49-F238E27FC236}">
                  <a16:creationId xmlns:a16="http://schemas.microsoft.com/office/drawing/2014/main" id="{E479CEC2-69B9-F602-5965-70C3EFE36C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4022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0" name="Oval 58">
              <a:extLst>
                <a:ext uri="{FF2B5EF4-FFF2-40B4-BE49-F238E27FC236}">
                  <a16:creationId xmlns:a16="http://schemas.microsoft.com/office/drawing/2014/main" id="{D4FD6A17-35CA-0E3D-42CA-4E61704626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04363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1" name="Oval 58">
              <a:extLst>
                <a:ext uri="{FF2B5EF4-FFF2-40B4-BE49-F238E27FC236}">
                  <a16:creationId xmlns:a16="http://schemas.microsoft.com/office/drawing/2014/main" id="{F45F7D8C-EC0B-4DA6-ED94-539A9BAEC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87789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Oval 58">
              <a:extLst>
                <a:ext uri="{FF2B5EF4-FFF2-40B4-BE49-F238E27FC236}">
                  <a16:creationId xmlns:a16="http://schemas.microsoft.com/office/drawing/2014/main" id="{B1BB8B39-BB79-A0E5-50AF-5A16F7BDFD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67932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3" name="Group 347">
              <a:extLst>
                <a:ext uri="{FF2B5EF4-FFF2-40B4-BE49-F238E27FC236}">
                  <a16:creationId xmlns:a16="http://schemas.microsoft.com/office/drawing/2014/main" id="{1BAB0C8A-D973-9C05-6A09-0387C9B13AF8}"/>
                </a:ext>
              </a:extLst>
            </p:cNvPr>
            <p:cNvGrpSpPr/>
            <p:nvPr/>
          </p:nvGrpSpPr>
          <p:grpSpPr>
            <a:xfrm>
              <a:off x="6888003" y="2931497"/>
              <a:ext cx="233894" cy="108000"/>
              <a:chOff x="8958573" y="2822375"/>
              <a:chExt cx="233894" cy="108000"/>
            </a:xfrm>
          </p:grpSpPr>
          <p:sp>
            <p:nvSpPr>
              <p:cNvPr id="849" name="Oval 58">
                <a:extLst>
                  <a:ext uri="{FF2B5EF4-FFF2-40B4-BE49-F238E27FC236}">
                    <a16:creationId xmlns:a16="http://schemas.microsoft.com/office/drawing/2014/main" id="{243D070E-47EA-6CFB-2D83-A419678F88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58573" y="2822375"/>
                <a:ext cx="108000" cy="108000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0" name="Oval 58">
                <a:extLst>
                  <a:ext uri="{FF2B5EF4-FFF2-40B4-BE49-F238E27FC236}">
                    <a16:creationId xmlns:a16="http://schemas.microsoft.com/office/drawing/2014/main" id="{2A223344-BFD3-6D8D-5519-FE001DFCCA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21520" y="2822375"/>
                <a:ext cx="108000" cy="1080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1" name="Oval 58">
                <a:extLst>
                  <a:ext uri="{FF2B5EF4-FFF2-40B4-BE49-F238E27FC236}">
                    <a16:creationId xmlns:a16="http://schemas.microsoft.com/office/drawing/2014/main" id="{4D0F82D8-F275-1757-2691-31D8644937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84467" y="2822375"/>
                <a:ext cx="108000" cy="108000"/>
              </a:xfrm>
              <a:prstGeom prst="ellipse">
                <a:avLst/>
              </a:prstGeom>
              <a:solidFill>
                <a:schemeClr val="accent2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4" name="Oval 58">
              <a:extLst>
                <a:ext uri="{FF2B5EF4-FFF2-40B4-BE49-F238E27FC236}">
                  <a16:creationId xmlns:a16="http://schemas.microsoft.com/office/drawing/2014/main" id="{43D6264A-445D-9883-2906-A4E59CD5C0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13038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Oval 58">
              <a:extLst>
                <a:ext uri="{FF2B5EF4-FFF2-40B4-BE49-F238E27FC236}">
                  <a16:creationId xmlns:a16="http://schemas.microsoft.com/office/drawing/2014/main" id="{DF01FED5-64E3-7D00-FFB4-7D9BD647DB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06936" y="2931497"/>
              <a:ext cx="108000" cy="108000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46" name="Immagine 845">
              <a:extLst>
                <a:ext uri="{FF2B5EF4-FFF2-40B4-BE49-F238E27FC236}">
                  <a16:creationId xmlns:a16="http://schemas.microsoft.com/office/drawing/2014/main" id="{A7DB85A2-3C6A-45A8-48DA-5A60060D7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7262" y="1786704"/>
              <a:ext cx="499499" cy="3220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847" name="Immagine 846">
              <a:extLst>
                <a:ext uri="{FF2B5EF4-FFF2-40B4-BE49-F238E27FC236}">
                  <a16:creationId xmlns:a16="http://schemas.microsoft.com/office/drawing/2014/main" id="{1F3B0394-7D83-6D37-ABEA-4C28E25C8F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52" t="551" r="30119" b="23474"/>
            <a:stretch/>
          </p:blipFill>
          <p:spPr>
            <a:xfrm rot="812399">
              <a:off x="2638077" y="1076646"/>
              <a:ext cx="517868" cy="722841"/>
            </a:xfrm>
            <a:prstGeom prst="rect">
              <a:avLst/>
            </a:prstGeom>
          </p:spPr>
        </p:pic>
        <p:pic>
          <p:nvPicPr>
            <p:cNvPr id="848" name="Immagine 847">
              <a:extLst>
                <a:ext uri="{FF2B5EF4-FFF2-40B4-BE49-F238E27FC236}">
                  <a16:creationId xmlns:a16="http://schemas.microsoft.com/office/drawing/2014/main" id="{6634BD5D-0B43-EF6B-5346-0846114B0F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4707" t="34936" r="75798" b="26649"/>
            <a:stretch/>
          </p:blipFill>
          <p:spPr>
            <a:xfrm>
              <a:off x="2665388" y="2676941"/>
              <a:ext cx="463247" cy="638962"/>
            </a:xfrm>
            <a:prstGeom prst="rect">
              <a:avLst/>
            </a:prstGeom>
          </p:spPr>
        </p:pic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F43311E7-76D9-3EDA-D6E4-84BEFB718E9E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3473" y="6226099"/>
            <a:ext cx="2063823" cy="516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945041-DCC5-3C01-7DBA-CBC2DB5F5AEE}"/>
              </a:ext>
            </a:extLst>
          </p:cNvPr>
          <p:cNvSpPr txBox="1"/>
          <p:nvPr/>
        </p:nvSpPr>
        <p:spPr>
          <a:xfrm>
            <a:off x="2816160" y="162445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dirty="0">
                <a:solidFill>
                  <a:schemeClr val="accent1"/>
                </a:solidFill>
              </a:rPr>
              <a:t>2018-2022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381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28C5992-DC38-E7BB-D5A3-221CD3A2F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246" y="3952142"/>
            <a:ext cx="7467600" cy="2705100"/>
          </a:xfrm>
          <a:prstGeom prst="rect">
            <a:avLst/>
          </a:prstGeom>
        </p:spPr>
      </p:pic>
      <p:pic>
        <p:nvPicPr>
          <p:cNvPr id="86" name="Immagine 85">
            <a:extLst>
              <a:ext uri="{FF2B5EF4-FFF2-40B4-BE49-F238E27FC236}">
                <a16:creationId xmlns:a16="http://schemas.microsoft.com/office/drawing/2014/main" id="{6DB95981-643C-8F8A-41DF-25BCB30D0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047" y="433441"/>
            <a:ext cx="1334808" cy="1352969"/>
          </a:xfrm>
          <a:prstGeom prst="rect">
            <a:avLst/>
          </a:prstGeom>
        </p:spPr>
      </p:pic>
      <p:grpSp>
        <p:nvGrpSpPr>
          <p:cNvPr id="22" name="Group 48">
            <a:extLst>
              <a:ext uri="{FF2B5EF4-FFF2-40B4-BE49-F238E27FC236}">
                <a16:creationId xmlns:a16="http://schemas.microsoft.com/office/drawing/2014/main" id="{875AF02D-0259-CCA8-73BB-D8D759F1AD2E}"/>
              </a:ext>
            </a:extLst>
          </p:cNvPr>
          <p:cNvGrpSpPr/>
          <p:nvPr/>
        </p:nvGrpSpPr>
        <p:grpSpPr>
          <a:xfrm>
            <a:off x="1227012" y="451119"/>
            <a:ext cx="1057329" cy="1303140"/>
            <a:chOff x="-1587593" y="245753"/>
            <a:chExt cx="1485348" cy="1721309"/>
          </a:xfrm>
        </p:grpSpPr>
        <p:sp>
          <p:nvSpPr>
            <p:cNvPr id="23" name="CasellaDiTesto 69">
              <a:extLst>
                <a:ext uri="{FF2B5EF4-FFF2-40B4-BE49-F238E27FC236}">
                  <a16:creationId xmlns:a16="http://schemas.microsoft.com/office/drawing/2014/main" id="{F44957F6-C515-2C29-397E-2D3E7541E5CA}"/>
                </a:ext>
              </a:extLst>
            </p:cNvPr>
            <p:cNvSpPr txBox="1"/>
            <p:nvPr/>
          </p:nvSpPr>
          <p:spPr>
            <a:xfrm>
              <a:off x="-1270021" y="1560521"/>
              <a:ext cx="834148" cy="40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74%</a:t>
              </a:r>
            </a:p>
          </p:txBody>
        </p:sp>
        <p:sp>
          <p:nvSpPr>
            <p:cNvPr id="25" name="CasellaDiTesto 70">
              <a:extLst>
                <a:ext uri="{FF2B5EF4-FFF2-40B4-BE49-F238E27FC236}">
                  <a16:creationId xmlns:a16="http://schemas.microsoft.com/office/drawing/2014/main" id="{28B2A14C-7264-A559-8675-B05598650A3C}"/>
                </a:ext>
              </a:extLst>
            </p:cNvPr>
            <p:cNvSpPr txBox="1"/>
            <p:nvPr/>
          </p:nvSpPr>
          <p:spPr>
            <a:xfrm>
              <a:off x="-936396" y="356959"/>
              <a:ext cx="834151" cy="40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15%</a:t>
              </a:r>
            </a:p>
          </p:txBody>
        </p:sp>
        <p:sp>
          <p:nvSpPr>
            <p:cNvPr id="26" name="CasellaDiTesto 71">
              <a:extLst>
                <a:ext uri="{FF2B5EF4-FFF2-40B4-BE49-F238E27FC236}">
                  <a16:creationId xmlns:a16="http://schemas.microsoft.com/office/drawing/2014/main" id="{A0328D2E-C134-B096-6C23-8387EA8858D3}"/>
                </a:ext>
              </a:extLst>
            </p:cNvPr>
            <p:cNvSpPr txBox="1"/>
            <p:nvPr/>
          </p:nvSpPr>
          <p:spPr>
            <a:xfrm>
              <a:off x="-1587593" y="245753"/>
              <a:ext cx="834145" cy="40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11%</a:t>
              </a:r>
            </a:p>
          </p:txBody>
        </p:sp>
      </p:grpSp>
      <p:pic>
        <p:nvPicPr>
          <p:cNvPr id="85" name="Immagine 84">
            <a:extLst>
              <a:ext uri="{FF2B5EF4-FFF2-40B4-BE49-F238E27FC236}">
                <a16:creationId xmlns:a16="http://schemas.microsoft.com/office/drawing/2014/main" id="{DB96E91F-B57B-6CEC-C289-7BFD5AD9B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474" y="1923294"/>
            <a:ext cx="1354192" cy="1354192"/>
          </a:xfrm>
          <a:prstGeom prst="rect">
            <a:avLst/>
          </a:prstGeom>
        </p:spPr>
      </p:pic>
      <p:grpSp>
        <p:nvGrpSpPr>
          <p:cNvPr id="64" name="Gruppo 36">
            <a:extLst>
              <a:ext uri="{FF2B5EF4-FFF2-40B4-BE49-F238E27FC236}">
                <a16:creationId xmlns:a16="http://schemas.microsoft.com/office/drawing/2014/main" id="{B359DA2F-19A4-B5BB-CA70-9BAF3CACB5A8}"/>
              </a:ext>
            </a:extLst>
          </p:cNvPr>
          <p:cNvGrpSpPr/>
          <p:nvPr/>
        </p:nvGrpSpPr>
        <p:grpSpPr>
          <a:xfrm>
            <a:off x="4497376" y="4100826"/>
            <a:ext cx="1598624" cy="782247"/>
            <a:chOff x="3732411" y="4111733"/>
            <a:chExt cx="1598624" cy="782247"/>
          </a:xfrm>
        </p:grpSpPr>
        <p:sp>
          <p:nvSpPr>
            <p:cNvPr id="67" name="Ovale 40">
              <a:extLst>
                <a:ext uri="{FF2B5EF4-FFF2-40B4-BE49-F238E27FC236}">
                  <a16:creationId xmlns:a16="http://schemas.microsoft.com/office/drawing/2014/main" id="{3093C3B0-CB97-DB2F-B694-E053435B74A9}"/>
                </a:ext>
              </a:extLst>
            </p:cNvPr>
            <p:cNvSpPr/>
            <p:nvPr/>
          </p:nvSpPr>
          <p:spPr>
            <a:xfrm>
              <a:off x="3732411" y="4433912"/>
              <a:ext cx="144264" cy="13638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68" name="Ovale 42">
              <a:extLst>
                <a:ext uri="{FF2B5EF4-FFF2-40B4-BE49-F238E27FC236}">
                  <a16:creationId xmlns:a16="http://schemas.microsoft.com/office/drawing/2014/main" id="{E89085CA-6EEE-DEC3-DB93-A2670D93DA40}"/>
                </a:ext>
              </a:extLst>
            </p:cNvPr>
            <p:cNvSpPr/>
            <p:nvPr/>
          </p:nvSpPr>
          <p:spPr>
            <a:xfrm>
              <a:off x="3732411" y="4671900"/>
              <a:ext cx="144264" cy="136383"/>
            </a:xfrm>
            <a:prstGeom prst="ellipse">
              <a:avLst/>
            </a:prstGeom>
            <a:solidFill>
              <a:srgbClr val="0094FB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/>
            </a:p>
          </p:txBody>
        </p:sp>
        <p:sp>
          <p:nvSpPr>
            <p:cNvPr id="69" name="CasellaDiTesto 43">
              <a:extLst>
                <a:ext uri="{FF2B5EF4-FFF2-40B4-BE49-F238E27FC236}">
                  <a16:creationId xmlns:a16="http://schemas.microsoft.com/office/drawing/2014/main" id="{2CF4E7F8-94EA-DE06-3EC1-CB6F6604CBF1}"/>
                </a:ext>
              </a:extLst>
            </p:cNvPr>
            <p:cNvSpPr txBox="1"/>
            <p:nvPr/>
          </p:nvSpPr>
          <p:spPr>
            <a:xfrm>
              <a:off x="3835821" y="4348215"/>
              <a:ext cx="12949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PFS &gt; 182 days</a:t>
              </a:r>
            </a:p>
          </p:txBody>
        </p:sp>
        <p:sp>
          <p:nvSpPr>
            <p:cNvPr id="70" name="CasellaDiTesto 44">
              <a:extLst>
                <a:ext uri="{FF2B5EF4-FFF2-40B4-BE49-F238E27FC236}">
                  <a16:creationId xmlns:a16="http://schemas.microsoft.com/office/drawing/2014/main" id="{A6F721A2-042F-BDB7-386C-D3EABEEA0B70}"/>
                </a:ext>
              </a:extLst>
            </p:cNvPr>
            <p:cNvSpPr txBox="1"/>
            <p:nvPr/>
          </p:nvSpPr>
          <p:spPr>
            <a:xfrm>
              <a:off x="3835821" y="4586203"/>
              <a:ext cx="6046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err="1"/>
                <a:t>cPFS</a:t>
              </a:r>
              <a:endParaRPr lang="it-IT" sz="1400" dirty="0"/>
            </a:p>
          </p:txBody>
        </p:sp>
        <p:sp>
          <p:nvSpPr>
            <p:cNvPr id="71" name="Ovale 46">
              <a:extLst>
                <a:ext uri="{FF2B5EF4-FFF2-40B4-BE49-F238E27FC236}">
                  <a16:creationId xmlns:a16="http://schemas.microsoft.com/office/drawing/2014/main" id="{B89D7911-A765-EBAC-C586-50345EA9C433}"/>
                </a:ext>
              </a:extLst>
            </p:cNvPr>
            <p:cNvSpPr/>
            <p:nvPr/>
          </p:nvSpPr>
          <p:spPr>
            <a:xfrm>
              <a:off x="3732411" y="4197430"/>
              <a:ext cx="144264" cy="136383"/>
            </a:xfrm>
            <a:prstGeom prst="ellipse">
              <a:avLst/>
            </a:prstGeom>
            <a:solidFill>
              <a:srgbClr val="CCCC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/>
            </a:p>
          </p:txBody>
        </p:sp>
        <p:sp>
          <p:nvSpPr>
            <p:cNvPr id="72" name="CasellaDiTesto 47">
              <a:extLst>
                <a:ext uri="{FF2B5EF4-FFF2-40B4-BE49-F238E27FC236}">
                  <a16:creationId xmlns:a16="http://schemas.microsoft.com/office/drawing/2014/main" id="{8B7859BE-0219-1216-275F-0932C22D3361}"/>
                </a:ext>
              </a:extLst>
            </p:cNvPr>
            <p:cNvSpPr txBox="1"/>
            <p:nvPr/>
          </p:nvSpPr>
          <p:spPr>
            <a:xfrm>
              <a:off x="3835821" y="4111733"/>
              <a:ext cx="14952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PFS &lt; 182 days</a:t>
              </a: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ABEEE22-B805-5A69-33C8-C32AD900A231}"/>
              </a:ext>
            </a:extLst>
          </p:cNvPr>
          <p:cNvSpPr txBox="1"/>
          <p:nvPr/>
        </p:nvSpPr>
        <p:spPr>
          <a:xfrm>
            <a:off x="0" y="-145275"/>
            <a:ext cx="2726176" cy="5750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50000"/>
              </a:lnSpc>
              <a:defRPr sz="2400" b="1" kern="1800">
                <a:solidFill>
                  <a:schemeClr val="accent1">
                    <a:lumMod val="7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Beyond </a:t>
            </a:r>
            <a:r>
              <a:rPr lang="en-US" dirty="0" err="1">
                <a:solidFill>
                  <a:srgbClr val="FF0000"/>
                </a:solidFill>
              </a:rPr>
              <a:t>cRECIST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AF731DB-BCCF-697A-F741-AD1969DD9B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4649" y="124459"/>
            <a:ext cx="2801720" cy="183800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8E4653D-5793-3A21-39A9-DC9B7CF906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5026" y="124459"/>
            <a:ext cx="2801720" cy="183800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B1D16DF-2D8F-A337-EA71-9F90772C8B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1116" y="124459"/>
            <a:ext cx="2801720" cy="183800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11CE004-4E6F-8B0E-10A6-6E312DF9D1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5026" y="1834324"/>
            <a:ext cx="2801720" cy="183800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2FE314C-EC5A-119A-54C3-5271E9D4C3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4649" y="1834324"/>
            <a:ext cx="2801720" cy="183800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41E07DC2-C30A-3E48-97D6-AC20EFE064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1116" y="1834324"/>
            <a:ext cx="2801720" cy="1838008"/>
          </a:xfrm>
          <a:prstGeom prst="rect">
            <a:avLst/>
          </a:prstGeom>
        </p:spPr>
      </p:pic>
      <p:grpSp>
        <p:nvGrpSpPr>
          <p:cNvPr id="15" name="Group 46">
            <a:extLst>
              <a:ext uri="{FF2B5EF4-FFF2-40B4-BE49-F238E27FC236}">
                <a16:creationId xmlns:a16="http://schemas.microsoft.com/office/drawing/2014/main" id="{2DC07E9D-C1C4-A72E-8641-D52C47A3129F}"/>
              </a:ext>
            </a:extLst>
          </p:cNvPr>
          <p:cNvGrpSpPr/>
          <p:nvPr/>
        </p:nvGrpSpPr>
        <p:grpSpPr>
          <a:xfrm>
            <a:off x="930547" y="2023187"/>
            <a:ext cx="1409651" cy="1021012"/>
            <a:chOff x="-2073728" y="2787910"/>
            <a:chExt cx="2017318" cy="1202635"/>
          </a:xfrm>
        </p:grpSpPr>
        <p:sp>
          <p:nvSpPr>
            <p:cNvPr id="16" name="CasellaDiTesto 65">
              <a:extLst>
                <a:ext uri="{FF2B5EF4-FFF2-40B4-BE49-F238E27FC236}">
                  <a16:creationId xmlns:a16="http://schemas.microsoft.com/office/drawing/2014/main" id="{B8C3A375-4820-2D8C-FB99-ADC8489DE0A3}"/>
                </a:ext>
              </a:extLst>
            </p:cNvPr>
            <p:cNvSpPr txBox="1"/>
            <p:nvPr/>
          </p:nvSpPr>
          <p:spPr>
            <a:xfrm>
              <a:off x="-1054128" y="2787910"/>
              <a:ext cx="834141" cy="362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26%</a:t>
              </a:r>
            </a:p>
          </p:txBody>
        </p:sp>
        <p:sp>
          <p:nvSpPr>
            <p:cNvPr id="18" name="CasellaDiTesto 66">
              <a:extLst>
                <a:ext uri="{FF2B5EF4-FFF2-40B4-BE49-F238E27FC236}">
                  <a16:creationId xmlns:a16="http://schemas.microsoft.com/office/drawing/2014/main" id="{A2E31870-8F32-F2F5-2255-043B0037F0B9}"/>
                </a:ext>
              </a:extLst>
            </p:cNvPr>
            <p:cNvSpPr txBox="1"/>
            <p:nvPr/>
          </p:nvSpPr>
          <p:spPr>
            <a:xfrm>
              <a:off x="-890557" y="3628019"/>
              <a:ext cx="834147" cy="362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22%</a:t>
              </a:r>
            </a:p>
          </p:txBody>
        </p:sp>
        <p:sp>
          <p:nvSpPr>
            <p:cNvPr id="19" name="CasellaDiTesto 67">
              <a:extLst>
                <a:ext uri="{FF2B5EF4-FFF2-40B4-BE49-F238E27FC236}">
                  <a16:creationId xmlns:a16="http://schemas.microsoft.com/office/drawing/2014/main" id="{EBEA464B-5217-79D6-6410-4052B3126829}"/>
                </a:ext>
              </a:extLst>
            </p:cNvPr>
            <p:cNvSpPr txBox="1"/>
            <p:nvPr/>
          </p:nvSpPr>
          <p:spPr>
            <a:xfrm>
              <a:off x="-2073728" y="3295314"/>
              <a:ext cx="834144" cy="362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dirty="0"/>
                <a:t>52%</a:t>
              </a:r>
            </a:p>
          </p:txBody>
        </p:sp>
      </p:grpSp>
      <p:sp>
        <p:nvSpPr>
          <p:cNvPr id="27" name="CasellaDiTesto 72">
            <a:extLst>
              <a:ext uri="{FF2B5EF4-FFF2-40B4-BE49-F238E27FC236}">
                <a16:creationId xmlns:a16="http://schemas.microsoft.com/office/drawing/2014/main" id="{DB39EC8E-5582-47E9-1097-E83E953FD6C5}"/>
              </a:ext>
            </a:extLst>
          </p:cNvPr>
          <p:cNvSpPr txBox="1"/>
          <p:nvPr/>
        </p:nvSpPr>
        <p:spPr>
          <a:xfrm rot="16200000">
            <a:off x="-303926" y="885432"/>
            <a:ext cx="1805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best OR</a:t>
            </a:r>
          </a:p>
        </p:txBody>
      </p:sp>
      <p:sp>
        <p:nvSpPr>
          <p:cNvPr id="28" name="CasellaDiTesto 72">
            <a:extLst>
              <a:ext uri="{FF2B5EF4-FFF2-40B4-BE49-F238E27FC236}">
                <a16:creationId xmlns:a16="http://schemas.microsoft.com/office/drawing/2014/main" id="{045A0ADD-DD47-5C46-2658-3A6855EE8FCF}"/>
              </a:ext>
            </a:extLst>
          </p:cNvPr>
          <p:cNvSpPr txBox="1"/>
          <p:nvPr/>
        </p:nvSpPr>
        <p:spPr>
          <a:xfrm rot="16200000">
            <a:off x="-408085" y="2447018"/>
            <a:ext cx="1973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best</a:t>
            </a:r>
            <a:r>
              <a:rPr lang="it-IT" sz="2400" b="1" kern="1800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2400" b="1" kern="1800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cOR</a:t>
            </a:r>
            <a:endParaRPr lang="it-IT" sz="2400" b="1" kern="1800" dirty="0">
              <a:solidFill>
                <a:srgbClr val="FF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graphicFrame>
        <p:nvGraphicFramePr>
          <p:cNvPr id="29" name="Tabella 28">
            <a:extLst>
              <a:ext uri="{FF2B5EF4-FFF2-40B4-BE49-F238E27FC236}">
                <a16:creationId xmlns:a16="http://schemas.microsoft.com/office/drawing/2014/main" id="{978F9DF9-73CC-C6C0-AF94-30D69168B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808895"/>
              </p:ext>
            </p:extLst>
          </p:nvPr>
        </p:nvGraphicFramePr>
        <p:xfrm>
          <a:off x="9920398" y="363534"/>
          <a:ext cx="1033359" cy="222885"/>
        </p:xfrm>
        <a:graphic>
          <a:graphicData uri="http://schemas.openxmlformats.org/drawingml/2006/table">
            <a:tbl>
              <a:tblPr/>
              <a:tblGrid>
                <a:gridCol w="1033359">
                  <a:extLst>
                    <a:ext uri="{9D8B030D-6E8A-4147-A177-3AD203B41FA5}">
                      <a16:colId xmlns:a16="http://schemas.microsoft.com/office/drawing/2014/main" val="3823926912"/>
                    </a:ext>
                  </a:extLst>
                </a:gridCol>
              </a:tblGrid>
              <a:tr h="18890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 err="1">
                          <a:effectLst/>
                          <a:latin typeface="Arial" panose="020B0604020202020204" pitchFamily="34" charset="0"/>
                        </a:rPr>
                        <a:t>p</a:t>
                      </a:r>
                      <a:r>
                        <a:rPr lang="it-IT" sz="1400" b="0" i="1" u="none" strike="noStrike" dirty="0">
                          <a:effectLst/>
                          <a:latin typeface="Arial" panose="020B0604020202020204" pitchFamily="34" charset="0"/>
                        </a:rPr>
                        <a:t>  = 0.0285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4763883"/>
                  </a:ext>
                </a:extLst>
              </a:tr>
            </a:tbl>
          </a:graphicData>
        </a:graphic>
      </p:graphicFrame>
      <p:graphicFrame>
        <p:nvGraphicFramePr>
          <p:cNvPr id="37" name="Tabella 36">
            <a:extLst>
              <a:ext uri="{FF2B5EF4-FFF2-40B4-BE49-F238E27FC236}">
                <a16:creationId xmlns:a16="http://schemas.microsoft.com/office/drawing/2014/main" id="{0605ACAA-97C3-CD5C-BEEC-FA88757572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095730"/>
              </p:ext>
            </p:extLst>
          </p:nvPr>
        </p:nvGraphicFramePr>
        <p:xfrm>
          <a:off x="4380955" y="363534"/>
          <a:ext cx="992193" cy="222885"/>
        </p:xfrm>
        <a:graphic>
          <a:graphicData uri="http://schemas.openxmlformats.org/drawingml/2006/table">
            <a:tbl>
              <a:tblPr/>
              <a:tblGrid>
                <a:gridCol w="992193">
                  <a:extLst>
                    <a:ext uri="{9D8B030D-6E8A-4147-A177-3AD203B41FA5}">
                      <a16:colId xmlns:a16="http://schemas.microsoft.com/office/drawing/2014/main" val="34407196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 err="1">
                          <a:effectLst/>
                          <a:latin typeface="Arial" panose="020B0604020202020204" pitchFamily="34" charset="0"/>
                        </a:rPr>
                        <a:t>p</a:t>
                      </a:r>
                      <a:r>
                        <a:rPr lang="it-IT" sz="1400" b="0" i="1" u="none" strike="noStrike" dirty="0">
                          <a:effectLst/>
                          <a:latin typeface="Arial" panose="020B0604020202020204" pitchFamily="34" charset="0"/>
                        </a:rPr>
                        <a:t> &lt;0.0001</a:t>
                      </a:r>
                      <a:endParaRPr lang="it-IT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469632"/>
                  </a:ext>
                </a:extLst>
              </a:tr>
            </a:tbl>
          </a:graphicData>
        </a:graphic>
      </p:graphicFrame>
      <p:graphicFrame>
        <p:nvGraphicFramePr>
          <p:cNvPr id="41" name="Tabella 40">
            <a:extLst>
              <a:ext uri="{FF2B5EF4-FFF2-40B4-BE49-F238E27FC236}">
                <a16:creationId xmlns:a16="http://schemas.microsoft.com/office/drawing/2014/main" id="{A058CA64-4BDF-5D5E-60F6-09B06564CE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834615"/>
              </p:ext>
            </p:extLst>
          </p:nvPr>
        </p:nvGraphicFramePr>
        <p:xfrm>
          <a:off x="4329265" y="2534157"/>
          <a:ext cx="1043883" cy="222885"/>
        </p:xfrm>
        <a:graphic>
          <a:graphicData uri="http://schemas.openxmlformats.org/drawingml/2006/table">
            <a:tbl>
              <a:tblPr/>
              <a:tblGrid>
                <a:gridCol w="1043883">
                  <a:extLst>
                    <a:ext uri="{9D8B030D-6E8A-4147-A177-3AD203B41FA5}">
                      <a16:colId xmlns:a16="http://schemas.microsoft.com/office/drawing/2014/main" val="2964461050"/>
                    </a:ext>
                  </a:extLst>
                </a:gridCol>
              </a:tblGrid>
              <a:tr h="18890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>
                          <a:effectLst/>
                          <a:latin typeface="Arial" panose="020B0604020202020204" pitchFamily="34" charset="0"/>
                        </a:rPr>
                        <a:t>p = 0.7090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604459"/>
                  </a:ext>
                </a:extLst>
              </a:tr>
            </a:tbl>
          </a:graphicData>
        </a:graphic>
      </p:graphicFrame>
      <p:graphicFrame>
        <p:nvGraphicFramePr>
          <p:cNvPr id="43" name="Tabella 42">
            <a:extLst>
              <a:ext uri="{FF2B5EF4-FFF2-40B4-BE49-F238E27FC236}">
                <a16:creationId xmlns:a16="http://schemas.microsoft.com/office/drawing/2014/main" id="{AADC7B64-65D0-B759-0145-54E9D4356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49863"/>
              </p:ext>
            </p:extLst>
          </p:nvPr>
        </p:nvGraphicFramePr>
        <p:xfrm>
          <a:off x="7114779" y="2534157"/>
          <a:ext cx="1040624" cy="222885"/>
        </p:xfrm>
        <a:graphic>
          <a:graphicData uri="http://schemas.openxmlformats.org/drawingml/2006/table">
            <a:tbl>
              <a:tblPr/>
              <a:tblGrid>
                <a:gridCol w="1040624">
                  <a:extLst>
                    <a:ext uri="{9D8B030D-6E8A-4147-A177-3AD203B41FA5}">
                      <a16:colId xmlns:a16="http://schemas.microsoft.com/office/drawing/2014/main" val="3563189536"/>
                    </a:ext>
                  </a:extLst>
                </a:gridCol>
              </a:tblGrid>
              <a:tr h="180967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>
                          <a:effectLst/>
                          <a:latin typeface="Arial" panose="020B0604020202020204" pitchFamily="34" charset="0"/>
                        </a:rPr>
                        <a:t>p = 0.4388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453161"/>
                  </a:ext>
                </a:extLst>
              </a:tr>
            </a:tbl>
          </a:graphicData>
        </a:graphic>
      </p:graphicFrame>
      <p:graphicFrame>
        <p:nvGraphicFramePr>
          <p:cNvPr id="44" name="Tabella 43">
            <a:extLst>
              <a:ext uri="{FF2B5EF4-FFF2-40B4-BE49-F238E27FC236}">
                <a16:creationId xmlns:a16="http://schemas.microsoft.com/office/drawing/2014/main" id="{52B72538-0F26-3D89-4235-665DAA482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850735"/>
              </p:ext>
            </p:extLst>
          </p:nvPr>
        </p:nvGraphicFramePr>
        <p:xfrm>
          <a:off x="7075642" y="363534"/>
          <a:ext cx="1079761" cy="222885"/>
        </p:xfrm>
        <a:graphic>
          <a:graphicData uri="http://schemas.openxmlformats.org/drawingml/2006/table">
            <a:tbl>
              <a:tblPr/>
              <a:tblGrid>
                <a:gridCol w="1079761">
                  <a:extLst>
                    <a:ext uri="{9D8B030D-6E8A-4147-A177-3AD203B41FA5}">
                      <a16:colId xmlns:a16="http://schemas.microsoft.com/office/drawing/2014/main" val="39850218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 err="1">
                          <a:effectLst/>
                          <a:latin typeface="Arial" panose="020B0604020202020204" pitchFamily="34" charset="0"/>
                        </a:rPr>
                        <a:t>p</a:t>
                      </a:r>
                      <a:r>
                        <a:rPr lang="it-IT" sz="1400" b="0" i="1" u="none" strike="noStrike" dirty="0">
                          <a:effectLst/>
                          <a:latin typeface="Arial" panose="020B0604020202020204" pitchFamily="34" charset="0"/>
                        </a:rPr>
                        <a:t> = 0.0070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816340"/>
                  </a:ext>
                </a:extLst>
              </a:tr>
            </a:tbl>
          </a:graphicData>
        </a:graphic>
      </p:graphicFrame>
      <p:graphicFrame>
        <p:nvGraphicFramePr>
          <p:cNvPr id="45" name="Tabella 44">
            <a:extLst>
              <a:ext uri="{FF2B5EF4-FFF2-40B4-BE49-F238E27FC236}">
                <a16:creationId xmlns:a16="http://schemas.microsoft.com/office/drawing/2014/main" id="{33D79E78-58FE-CFBE-9572-707B5F662A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914600"/>
              </p:ext>
            </p:extLst>
          </p:nvPr>
        </p:nvGraphicFramePr>
        <p:xfrm>
          <a:off x="9920398" y="2534157"/>
          <a:ext cx="1078426" cy="222885"/>
        </p:xfrm>
        <a:graphic>
          <a:graphicData uri="http://schemas.openxmlformats.org/drawingml/2006/table">
            <a:tbl>
              <a:tblPr/>
              <a:tblGrid>
                <a:gridCol w="1078426">
                  <a:extLst>
                    <a:ext uri="{9D8B030D-6E8A-4147-A177-3AD203B41FA5}">
                      <a16:colId xmlns:a16="http://schemas.microsoft.com/office/drawing/2014/main" val="2807690726"/>
                    </a:ext>
                  </a:extLst>
                </a:gridCol>
              </a:tblGrid>
              <a:tr h="136608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1" u="none" strike="noStrike" dirty="0">
                          <a:effectLst/>
                          <a:latin typeface="Arial" panose="020B0604020202020204" pitchFamily="34" charset="0"/>
                        </a:rPr>
                        <a:t>p = 0.3141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775157"/>
                  </a:ext>
                </a:extLst>
              </a:tr>
            </a:tbl>
          </a:graphicData>
        </a:graphic>
      </p:graphicFrame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8387FAB5-4C99-FB96-8DBB-571F0C0B50BE}"/>
              </a:ext>
            </a:extLst>
          </p:cNvPr>
          <p:cNvSpPr txBox="1"/>
          <p:nvPr/>
        </p:nvSpPr>
        <p:spPr>
          <a:xfrm rot="16200000">
            <a:off x="2250753" y="812516"/>
            <a:ext cx="1098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dirty="0" err="1"/>
              <a:t>patients</a:t>
            </a:r>
            <a:r>
              <a:rPr lang="it-IT" sz="1400" dirty="0"/>
              <a:t> (%) 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362CDEFE-3D79-093B-FDBC-F9DB487AB004}"/>
              </a:ext>
            </a:extLst>
          </p:cNvPr>
          <p:cNvSpPr txBox="1"/>
          <p:nvPr/>
        </p:nvSpPr>
        <p:spPr>
          <a:xfrm rot="16200000">
            <a:off x="2238563" y="2516342"/>
            <a:ext cx="10982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dirty="0" err="1"/>
              <a:t>patients</a:t>
            </a:r>
            <a:r>
              <a:rPr lang="it-IT" sz="1400" dirty="0"/>
              <a:t> (%) </a:t>
            </a:r>
          </a:p>
        </p:txBody>
      </p:sp>
      <p:grpSp>
        <p:nvGrpSpPr>
          <p:cNvPr id="91" name="Gruppo 90">
            <a:extLst>
              <a:ext uri="{FF2B5EF4-FFF2-40B4-BE49-F238E27FC236}">
                <a16:creationId xmlns:a16="http://schemas.microsoft.com/office/drawing/2014/main" id="{09433C04-DAAB-5EF8-D0CF-F5B01ED13720}"/>
              </a:ext>
            </a:extLst>
          </p:cNvPr>
          <p:cNvGrpSpPr/>
          <p:nvPr/>
        </p:nvGrpSpPr>
        <p:grpSpPr>
          <a:xfrm>
            <a:off x="124814" y="3352354"/>
            <a:ext cx="3429969" cy="3505646"/>
            <a:chOff x="124814" y="3352354"/>
            <a:chExt cx="3429969" cy="3505646"/>
          </a:xfrm>
        </p:grpSpPr>
        <p:sp>
          <p:nvSpPr>
            <p:cNvPr id="32" name="CasellaDiTesto 8">
              <a:extLst>
                <a:ext uri="{FF2B5EF4-FFF2-40B4-BE49-F238E27FC236}">
                  <a16:creationId xmlns:a16="http://schemas.microsoft.com/office/drawing/2014/main" id="{79ED6A12-C4D5-6294-0C2D-32401C737325}"/>
                </a:ext>
              </a:extLst>
            </p:cNvPr>
            <p:cNvSpPr txBox="1"/>
            <p:nvPr/>
          </p:nvSpPr>
          <p:spPr>
            <a:xfrm rot="16200000">
              <a:off x="-736879" y="4852362"/>
              <a:ext cx="2092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/>
                <a:t>time to event (days)</a:t>
              </a:r>
            </a:p>
          </p:txBody>
        </p:sp>
        <p:pic>
          <p:nvPicPr>
            <p:cNvPr id="89" name="Immagine 88">
              <a:extLst>
                <a:ext uri="{FF2B5EF4-FFF2-40B4-BE49-F238E27FC236}">
                  <a16:creationId xmlns:a16="http://schemas.microsoft.com/office/drawing/2014/main" id="{FBA36094-8613-37C6-E6B8-47D16140F6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7025" y="3352354"/>
              <a:ext cx="2990850" cy="3033124"/>
            </a:xfrm>
            <a:prstGeom prst="rect">
              <a:avLst/>
            </a:prstGeom>
          </p:spPr>
        </p:pic>
        <p:sp>
          <p:nvSpPr>
            <p:cNvPr id="31" name="CasellaDiTesto 21">
              <a:extLst>
                <a:ext uri="{FF2B5EF4-FFF2-40B4-BE49-F238E27FC236}">
                  <a16:creationId xmlns:a16="http://schemas.microsoft.com/office/drawing/2014/main" id="{7DC97FDA-BF62-3E94-E37F-A4C66C62D63A}"/>
                </a:ext>
              </a:extLst>
            </p:cNvPr>
            <p:cNvSpPr txBox="1"/>
            <p:nvPr/>
          </p:nvSpPr>
          <p:spPr>
            <a:xfrm>
              <a:off x="2292715" y="6364947"/>
              <a:ext cx="1262068" cy="489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it-IT" dirty="0"/>
                <a:t>PFS</a:t>
              </a:r>
            </a:p>
            <a:p>
              <a:pPr algn="ctr">
                <a:lnSpc>
                  <a:spcPts val="1460"/>
                </a:lnSpc>
              </a:pPr>
              <a:r>
                <a:rPr lang="it-IT" sz="1400" dirty="0"/>
                <a:t>(T</a:t>
              </a:r>
              <a:r>
                <a:rPr lang="it-IT" sz="1400" baseline="-25000" dirty="0"/>
                <a:t>0</a:t>
              </a:r>
              <a:r>
                <a:rPr lang="it-IT" sz="1400" dirty="0"/>
                <a:t> to PD)</a:t>
              </a:r>
            </a:p>
          </p:txBody>
        </p:sp>
        <p:sp>
          <p:nvSpPr>
            <p:cNvPr id="33" name="CasellaDiTesto 21">
              <a:extLst>
                <a:ext uri="{FF2B5EF4-FFF2-40B4-BE49-F238E27FC236}">
                  <a16:creationId xmlns:a16="http://schemas.microsoft.com/office/drawing/2014/main" id="{3B45D9D1-0457-1BEF-EB0B-3ECE5CAC0BAC}"/>
                </a:ext>
              </a:extLst>
            </p:cNvPr>
            <p:cNvSpPr txBox="1"/>
            <p:nvPr/>
          </p:nvSpPr>
          <p:spPr>
            <a:xfrm>
              <a:off x="662111" y="6368122"/>
              <a:ext cx="1262068" cy="489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it-IT" dirty="0" err="1"/>
                <a:t>cPFS</a:t>
              </a:r>
              <a:endParaRPr lang="it-IT" dirty="0"/>
            </a:p>
            <a:p>
              <a:pPr algn="ctr">
                <a:lnSpc>
                  <a:spcPts val="1460"/>
                </a:lnSpc>
              </a:pPr>
              <a:r>
                <a:rPr lang="it-IT" sz="1400" dirty="0"/>
                <a:t>(T</a:t>
              </a:r>
              <a:r>
                <a:rPr lang="it-IT" sz="1400" baseline="-25000" dirty="0"/>
                <a:t>0</a:t>
              </a:r>
              <a:r>
                <a:rPr lang="it-IT" sz="1400" dirty="0"/>
                <a:t> to </a:t>
              </a:r>
              <a:r>
                <a:rPr lang="it-IT" sz="1400" dirty="0" err="1"/>
                <a:t>cPD</a:t>
              </a:r>
              <a:r>
                <a:rPr lang="it-IT" sz="1400" dirty="0"/>
                <a:t>)</a:t>
              </a:r>
            </a:p>
          </p:txBody>
        </p:sp>
        <p:sp>
          <p:nvSpPr>
            <p:cNvPr id="34" name="CasellaDiTesto 21">
              <a:extLst>
                <a:ext uri="{FF2B5EF4-FFF2-40B4-BE49-F238E27FC236}">
                  <a16:creationId xmlns:a16="http://schemas.microsoft.com/office/drawing/2014/main" id="{CF3370D1-8EE7-F4D8-AE55-41FFCE1B247E}"/>
                </a:ext>
              </a:extLst>
            </p:cNvPr>
            <p:cNvSpPr txBox="1"/>
            <p:nvPr/>
          </p:nvSpPr>
          <p:spPr>
            <a:xfrm>
              <a:off x="1472711" y="6364947"/>
              <a:ext cx="1262068" cy="489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460"/>
                </a:lnSpc>
              </a:pPr>
              <a:r>
                <a:rPr lang="it-IT" dirty="0"/>
                <a:t>LT</a:t>
              </a:r>
            </a:p>
            <a:p>
              <a:pPr algn="ctr">
                <a:lnSpc>
                  <a:spcPts val="1460"/>
                </a:lnSpc>
              </a:pPr>
              <a:r>
                <a:rPr lang="it-IT" sz="1400" dirty="0"/>
                <a:t> (</a:t>
              </a:r>
              <a:r>
                <a:rPr lang="it-IT" sz="1400" dirty="0" err="1"/>
                <a:t>cPD</a:t>
              </a:r>
              <a:r>
                <a:rPr lang="it-IT" sz="1400" dirty="0"/>
                <a:t> to PD)</a:t>
              </a:r>
            </a:p>
          </p:txBody>
        </p:sp>
        <p:sp>
          <p:nvSpPr>
            <p:cNvPr id="49" name="CasellaDiTesto 1">
              <a:extLst>
                <a:ext uri="{FF2B5EF4-FFF2-40B4-BE49-F238E27FC236}">
                  <a16:creationId xmlns:a16="http://schemas.microsoft.com/office/drawing/2014/main" id="{B44E5244-208E-D0DD-A058-35FC017DEEAC}"/>
                </a:ext>
              </a:extLst>
            </p:cNvPr>
            <p:cNvSpPr txBox="1"/>
            <p:nvPr/>
          </p:nvSpPr>
          <p:spPr>
            <a:xfrm>
              <a:off x="1314065" y="5643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0097FF"/>
                  </a:solidFill>
                </a:rPr>
                <a:t>65</a:t>
              </a:r>
            </a:p>
          </p:txBody>
        </p:sp>
        <p:sp>
          <p:nvSpPr>
            <p:cNvPr id="50" name="CasellaDiTesto 2">
              <a:extLst>
                <a:ext uri="{FF2B5EF4-FFF2-40B4-BE49-F238E27FC236}">
                  <a16:creationId xmlns:a16="http://schemas.microsoft.com/office/drawing/2014/main" id="{45FD5DA3-D0F4-8647-0CF3-24AB8CF479F9}"/>
                </a:ext>
              </a:extLst>
            </p:cNvPr>
            <p:cNvSpPr txBox="1"/>
            <p:nvPr/>
          </p:nvSpPr>
          <p:spPr>
            <a:xfrm>
              <a:off x="2941640" y="5422443"/>
              <a:ext cx="4972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chemeClr val="bg2">
                      <a:lumMod val="50000"/>
                    </a:schemeClr>
                  </a:solidFill>
                </a:rPr>
                <a:t>182</a:t>
              </a:r>
            </a:p>
          </p:txBody>
        </p:sp>
        <p:sp>
          <p:nvSpPr>
            <p:cNvPr id="51" name="CasellaDiTesto 3">
              <a:extLst>
                <a:ext uri="{FF2B5EF4-FFF2-40B4-BE49-F238E27FC236}">
                  <a16:creationId xmlns:a16="http://schemas.microsoft.com/office/drawing/2014/main" id="{BD693BC1-7E7D-D0CC-6858-24B3B3DA4BA3}"/>
                </a:ext>
              </a:extLst>
            </p:cNvPr>
            <p:cNvSpPr txBox="1"/>
            <p:nvPr/>
          </p:nvSpPr>
          <p:spPr>
            <a:xfrm>
              <a:off x="2097177" y="5549149"/>
              <a:ext cx="4972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FF43FF"/>
                  </a:solidFill>
                </a:rPr>
                <a:t>105</a:t>
              </a:r>
            </a:p>
          </p:txBody>
        </p:sp>
      </p:grp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21A5F39B-2874-4650-EBA6-F78FF041F095}"/>
              </a:ext>
            </a:extLst>
          </p:cNvPr>
          <p:cNvSpPr txBox="1"/>
          <p:nvPr/>
        </p:nvSpPr>
        <p:spPr>
          <a:xfrm>
            <a:off x="3823840" y="3591830"/>
            <a:ext cx="9160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PFS (days)</a:t>
            </a: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745FC9CF-CD2C-DC82-3A16-463152C997F4}"/>
              </a:ext>
            </a:extLst>
          </p:cNvPr>
          <p:cNvSpPr txBox="1"/>
          <p:nvPr/>
        </p:nvSpPr>
        <p:spPr>
          <a:xfrm>
            <a:off x="6580597" y="3598402"/>
            <a:ext cx="991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/>
              <a:t>cPFS</a:t>
            </a:r>
            <a:r>
              <a:rPr lang="it-IT" sz="1400" dirty="0"/>
              <a:t> (days)</a:t>
            </a:r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9DF6E203-3397-1F3B-3058-5F6B4AB57BB8}"/>
              </a:ext>
            </a:extLst>
          </p:cNvPr>
          <p:cNvSpPr txBox="1"/>
          <p:nvPr/>
        </p:nvSpPr>
        <p:spPr>
          <a:xfrm>
            <a:off x="9291664" y="3598402"/>
            <a:ext cx="862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/>
              <a:t>OS (days)</a:t>
            </a:r>
          </a:p>
        </p:txBody>
      </p: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7C4FB3B2-94CF-A772-DD2B-23BA7DC44CF2}"/>
              </a:ext>
            </a:extLst>
          </p:cNvPr>
          <p:cNvGrpSpPr/>
          <p:nvPr/>
        </p:nvGrpSpPr>
        <p:grpSpPr>
          <a:xfrm>
            <a:off x="10977211" y="1672661"/>
            <a:ext cx="2099649" cy="627497"/>
            <a:chOff x="10604323" y="2737795"/>
            <a:chExt cx="2099649" cy="627497"/>
          </a:xfrm>
        </p:grpSpPr>
        <p:grpSp>
          <p:nvGrpSpPr>
            <p:cNvPr id="75" name="Group 62">
              <a:extLst>
                <a:ext uri="{FF2B5EF4-FFF2-40B4-BE49-F238E27FC236}">
                  <a16:creationId xmlns:a16="http://schemas.microsoft.com/office/drawing/2014/main" id="{1F981FFE-CC13-CBB6-FC54-55E462F4AF6C}"/>
                </a:ext>
              </a:extLst>
            </p:cNvPr>
            <p:cNvGrpSpPr/>
            <p:nvPr/>
          </p:nvGrpSpPr>
          <p:grpSpPr>
            <a:xfrm>
              <a:off x="10604323" y="2737795"/>
              <a:ext cx="1065047" cy="261610"/>
              <a:chOff x="94552" y="5579012"/>
              <a:chExt cx="1065047" cy="261610"/>
            </a:xfrm>
          </p:grpSpPr>
          <p:sp>
            <p:nvSpPr>
              <p:cNvPr id="81" name="CasellaDiTesto 87">
                <a:extLst>
                  <a:ext uri="{FF2B5EF4-FFF2-40B4-BE49-F238E27FC236}">
                    <a16:creationId xmlns:a16="http://schemas.microsoft.com/office/drawing/2014/main" id="{B96F5FD3-D261-E49D-8446-FA11ACAD5631}"/>
                  </a:ext>
                </a:extLst>
              </p:cNvPr>
              <p:cNvSpPr txBox="1"/>
              <p:nvPr/>
            </p:nvSpPr>
            <p:spPr>
              <a:xfrm>
                <a:off x="161227" y="5579012"/>
                <a:ext cx="9983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/>
                  <a:t>PD/</a:t>
                </a:r>
                <a:r>
                  <a:rPr lang="it-IT" sz="1100" dirty="0" err="1"/>
                  <a:t>cPD</a:t>
                </a:r>
                <a:endParaRPr lang="it-IT" sz="1100" dirty="0"/>
              </a:p>
            </p:txBody>
          </p:sp>
          <p:sp>
            <p:nvSpPr>
              <p:cNvPr id="82" name="Rectangle 1">
                <a:extLst>
                  <a:ext uri="{FF2B5EF4-FFF2-40B4-BE49-F238E27FC236}">
                    <a16:creationId xmlns:a16="http://schemas.microsoft.com/office/drawing/2014/main" id="{D8AF6819-858F-5121-699A-50A186CC1727}"/>
                  </a:ext>
                </a:extLst>
              </p:cNvPr>
              <p:cNvSpPr/>
              <p:nvPr/>
            </p:nvSpPr>
            <p:spPr>
              <a:xfrm>
                <a:off x="94552" y="5645592"/>
                <a:ext cx="138464" cy="122941"/>
              </a:xfrm>
              <a:prstGeom prst="rect">
                <a:avLst/>
              </a:prstGeom>
              <a:solidFill>
                <a:srgbClr val="FF2500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6" name="CasellaDiTesto 89">
              <a:extLst>
                <a:ext uri="{FF2B5EF4-FFF2-40B4-BE49-F238E27FC236}">
                  <a16:creationId xmlns:a16="http://schemas.microsoft.com/office/drawing/2014/main" id="{6DAE5B59-58FE-F406-6DE3-DDE1674F0988}"/>
                </a:ext>
              </a:extLst>
            </p:cNvPr>
            <p:cNvSpPr txBox="1"/>
            <p:nvPr/>
          </p:nvSpPr>
          <p:spPr>
            <a:xfrm>
              <a:off x="10670998" y="3103682"/>
              <a:ext cx="203297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/>
                <a:t>PR/</a:t>
              </a:r>
              <a:r>
                <a:rPr lang="it-IT" sz="1100" dirty="0" err="1"/>
                <a:t>cPR</a:t>
              </a:r>
              <a:r>
                <a:rPr lang="it-IT" sz="1100" dirty="0"/>
                <a:t> - CR/</a:t>
              </a:r>
              <a:r>
                <a:rPr lang="it-IT" sz="1100" dirty="0" err="1"/>
                <a:t>cCR</a:t>
              </a:r>
              <a:endParaRPr lang="it-IT" sz="1100" dirty="0"/>
            </a:p>
          </p:txBody>
        </p:sp>
        <p:sp>
          <p:nvSpPr>
            <p:cNvPr id="77" name="Rectangle 3">
              <a:extLst>
                <a:ext uri="{FF2B5EF4-FFF2-40B4-BE49-F238E27FC236}">
                  <a16:creationId xmlns:a16="http://schemas.microsoft.com/office/drawing/2014/main" id="{FECC30C1-C3F8-4D8F-70A9-1A4927FCC34E}"/>
                </a:ext>
              </a:extLst>
            </p:cNvPr>
            <p:cNvSpPr/>
            <p:nvPr/>
          </p:nvSpPr>
          <p:spPr>
            <a:xfrm>
              <a:off x="10604323" y="3177393"/>
              <a:ext cx="138464" cy="122941"/>
            </a:xfrm>
            <a:prstGeom prst="rect">
              <a:avLst/>
            </a:prstGeom>
            <a:solidFill>
              <a:srgbClr val="9DDF94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8" name="Group 75">
              <a:extLst>
                <a:ext uri="{FF2B5EF4-FFF2-40B4-BE49-F238E27FC236}">
                  <a16:creationId xmlns:a16="http://schemas.microsoft.com/office/drawing/2014/main" id="{49257BCC-336C-1085-CA96-5E8F66DBE6CD}"/>
                </a:ext>
              </a:extLst>
            </p:cNvPr>
            <p:cNvGrpSpPr/>
            <p:nvPr/>
          </p:nvGrpSpPr>
          <p:grpSpPr>
            <a:xfrm>
              <a:off x="10604323" y="2919786"/>
              <a:ext cx="1160581" cy="261610"/>
              <a:chOff x="92050" y="5768267"/>
              <a:chExt cx="1160581" cy="261610"/>
            </a:xfrm>
          </p:grpSpPr>
          <p:sp>
            <p:nvSpPr>
              <p:cNvPr id="79" name="CasellaDiTesto 91">
                <a:extLst>
                  <a:ext uri="{FF2B5EF4-FFF2-40B4-BE49-F238E27FC236}">
                    <a16:creationId xmlns:a16="http://schemas.microsoft.com/office/drawing/2014/main" id="{81B85D6C-9C93-9413-91C0-5B6766C04A21}"/>
                  </a:ext>
                </a:extLst>
              </p:cNvPr>
              <p:cNvSpPr txBox="1"/>
              <p:nvPr/>
            </p:nvSpPr>
            <p:spPr>
              <a:xfrm>
                <a:off x="158725" y="5768267"/>
                <a:ext cx="109390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/>
                  <a:t>SD/</a:t>
                </a:r>
                <a:r>
                  <a:rPr lang="it-IT" sz="1100" dirty="0" err="1"/>
                  <a:t>cSD</a:t>
                </a:r>
                <a:endParaRPr lang="it-IT" sz="1100" dirty="0"/>
              </a:p>
            </p:txBody>
          </p:sp>
          <p:sp>
            <p:nvSpPr>
              <p:cNvPr id="80" name="Rectangle 4">
                <a:extLst>
                  <a:ext uri="{FF2B5EF4-FFF2-40B4-BE49-F238E27FC236}">
                    <a16:creationId xmlns:a16="http://schemas.microsoft.com/office/drawing/2014/main" id="{30AAFC92-EF23-699C-0CDB-F5808B02B1FC}"/>
                  </a:ext>
                </a:extLst>
              </p:cNvPr>
              <p:cNvSpPr/>
              <p:nvPr/>
            </p:nvSpPr>
            <p:spPr>
              <a:xfrm>
                <a:off x="92050" y="5837149"/>
                <a:ext cx="138464" cy="122941"/>
              </a:xfrm>
              <a:prstGeom prst="rect">
                <a:avLst/>
              </a:prstGeom>
              <a:solidFill>
                <a:srgbClr val="FFA74F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394DF873-6DCC-B9E1-D5A2-2F06767EBBA0}"/>
              </a:ext>
            </a:extLst>
          </p:cNvPr>
          <p:cNvSpPr txBox="1"/>
          <p:nvPr/>
        </p:nvSpPr>
        <p:spPr>
          <a:xfrm>
            <a:off x="9711883" y="5442529"/>
            <a:ext cx="1028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median PFS</a:t>
            </a:r>
          </a:p>
        </p:txBody>
      </p:sp>
    </p:spTree>
    <p:extLst>
      <p:ext uri="{BB962C8B-B14F-4D97-AF65-F5344CB8AC3E}">
        <p14:creationId xmlns:p14="http://schemas.microsoft.com/office/powerpoint/2010/main" val="3896283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Oggetto 38">
            <a:extLst>
              <a:ext uri="{FF2B5EF4-FFF2-40B4-BE49-F238E27FC236}">
                <a16:creationId xmlns:a16="http://schemas.microsoft.com/office/drawing/2014/main" id="{B288DBB7-0CA7-BADD-B850-3041155B7C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145976"/>
              </p:ext>
            </p:extLst>
          </p:nvPr>
        </p:nvGraphicFramePr>
        <p:xfrm>
          <a:off x="6092758" y="-119110"/>
          <a:ext cx="4937915" cy="6907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6726255" imgH="9411545" progId="Prism9.Document">
                  <p:embed/>
                </p:oleObj>
              </mc:Choice>
              <mc:Fallback>
                <p:oleObj name="Prism 9" r:id="rId2" imgW="6726255" imgH="9411545" progId="Prism9.Document">
                  <p:embed/>
                  <p:pic>
                    <p:nvPicPr>
                      <p:cNvPr id="4" name="Oggetto 38">
                        <a:extLst>
                          <a:ext uri="{FF2B5EF4-FFF2-40B4-BE49-F238E27FC236}">
                            <a16:creationId xmlns:a16="http://schemas.microsoft.com/office/drawing/2014/main" id="{B288DBB7-0CA7-BADD-B850-3041155B7C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092758" y="-119110"/>
                        <a:ext cx="4937915" cy="69077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A821AD89-FDB8-8A72-E95A-DCB5BB7D7FC5}"/>
              </a:ext>
            </a:extLst>
          </p:cNvPr>
          <p:cNvSpPr txBox="1"/>
          <p:nvPr/>
        </p:nvSpPr>
        <p:spPr>
          <a:xfrm>
            <a:off x="5702980" y="0"/>
            <a:ext cx="485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</a:p>
        </p:txBody>
      </p:sp>
      <p:sp>
        <p:nvSpPr>
          <p:cNvPr id="6" name="TextBox 96">
            <a:extLst>
              <a:ext uri="{FF2B5EF4-FFF2-40B4-BE49-F238E27FC236}">
                <a16:creationId xmlns:a16="http://schemas.microsoft.com/office/drawing/2014/main" id="{1310278E-B4CB-E03C-CA93-24717C38DB70}"/>
              </a:ext>
            </a:extLst>
          </p:cNvPr>
          <p:cNvSpPr txBox="1"/>
          <p:nvPr/>
        </p:nvSpPr>
        <p:spPr>
          <a:xfrm>
            <a:off x="8133854" y="61652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D3DAE4E-68F0-0725-28D9-1A9360A61D9C}"/>
              </a:ext>
            </a:extLst>
          </p:cNvPr>
          <p:cNvSpPr txBox="1"/>
          <p:nvPr/>
        </p:nvSpPr>
        <p:spPr>
          <a:xfrm>
            <a:off x="-22980" y="635373"/>
            <a:ext cx="332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</a:t>
            </a:r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8EC96CEC-84F8-D5D4-4442-792A6BE6F3E4}"/>
              </a:ext>
            </a:extLst>
          </p:cNvPr>
          <p:cNvSpPr txBox="1"/>
          <p:nvPr/>
        </p:nvSpPr>
        <p:spPr>
          <a:xfrm>
            <a:off x="-5348" y="2443198"/>
            <a:ext cx="314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</a:t>
            </a:r>
          </a:p>
        </p:txBody>
      </p:sp>
      <p:graphicFrame>
        <p:nvGraphicFramePr>
          <p:cNvPr id="64" name="Tabella 23">
            <a:extLst>
              <a:ext uri="{FF2B5EF4-FFF2-40B4-BE49-F238E27FC236}">
                <a16:creationId xmlns:a16="http://schemas.microsoft.com/office/drawing/2014/main" id="{E806E8FD-9AB9-6577-EF85-EADDE07848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599932"/>
              </p:ext>
            </p:extLst>
          </p:nvPr>
        </p:nvGraphicFramePr>
        <p:xfrm>
          <a:off x="2145387" y="4252335"/>
          <a:ext cx="781544" cy="222885"/>
        </p:xfrm>
        <a:graphic>
          <a:graphicData uri="http://schemas.openxmlformats.org/drawingml/2006/table">
            <a:tbl>
              <a:tblPr/>
              <a:tblGrid>
                <a:gridCol w="781544">
                  <a:extLst>
                    <a:ext uri="{9D8B030D-6E8A-4147-A177-3AD203B41FA5}">
                      <a16:colId xmlns:a16="http://schemas.microsoft.com/office/drawing/2014/main" val="25037480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R</a:t>
                      </a:r>
                      <a:r>
                        <a:rPr lang="it-IT" sz="1400" b="0" i="0" u="none" strike="noStrike" baseline="30000" dirty="0">
                          <a:effectLst/>
                          <a:latin typeface="Arial" panose="020B0604020202020204" pitchFamily="34" charset="0"/>
                        </a:rPr>
                        <a:t>2 </a:t>
                      </a:r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0.76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7903831"/>
                  </a:ext>
                </a:extLst>
              </a:tr>
            </a:tbl>
          </a:graphicData>
        </a:graphic>
      </p:graphicFrame>
      <p:graphicFrame>
        <p:nvGraphicFramePr>
          <p:cNvPr id="65" name="Tabella 6">
            <a:extLst>
              <a:ext uri="{FF2B5EF4-FFF2-40B4-BE49-F238E27FC236}">
                <a16:creationId xmlns:a16="http://schemas.microsoft.com/office/drawing/2014/main" id="{5DCA4CFB-02BB-ADD2-8BD7-2CF479441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216814"/>
              </p:ext>
            </p:extLst>
          </p:nvPr>
        </p:nvGraphicFramePr>
        <p:xfrm>
          <a:off x="3383027" y="6215629"/>
          <a:ext cx="877101" cy="222885"/>
        </p:xfrm>
        <a:graphic>
          <a:graphicData uri="http://schemas.openxmlformats.org/drawingml/2006/table">
            <a:tbl>
              <a:tblPr/>
              <a:tblGrid>
                <a:gridCol w="877101">
                  <a:extLst>
                    <a:ext uri="{9D8B030D-6E8A-4147-A177-3AD203B41FA5}">
                      <a16:colId xmlns:a16="http://schemas.microsoft.com/office/drawing/2014/main" val="9336120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R</a:t>
                      </a:r>
                      <a:r>
                        <a:rPr lang="it-IT" sz="1400" b="0" i="0" u="none" strike="noStrike" baseline="30000" dirty="0">
                          <a:effectLst/>
                          <a:latin typeface="Arial" panose="020B0604020202020204" pitchFamily="34" charset="0"/>
                        </a:rPr>
                        <a:t>2 </a:t>
                      </a:r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2175980"/>
                  </a:ext>
                </a:extLst>
              </a:tr>
            </a:tbl>
          </a:graphicData>
        </a:graphic>
      </p:graphicFrame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F743D5D2-EAC3-0DF8-EF83-85AF9B2B9109}"/>
              </a:ext>
            </a:extLst>
          </p:cNvPr>
          <p:cNvSpPr txBox="1"/>
          <p:nvPr/>
        </p:nvSpPr>
        <p:spPr>
          <a:xfrm>
            <a:off x="7610708" y="6600457"/>
            <a:ext cx="2019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/>
              <a:t>Days of treatment</a:t>
            </a:r>
          </a:p>
        </p:txBody>
      </p: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46955A61-926D-54D4-ED2F-0FE590180C86}"/>
              </a:ext>
            </a:extLst>
          </p:cNvPr>
          <p:cNvSpPr txBox="1"/>
          <p:nvPr/>
        </p:nvSpPr>
        <p:spPr>
          <a:xfrm>
            <a:off x="-10160" y="-82641"/>
            <a:ext cx="105028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50000"/>
              </a:lnSpc>
              <a:defRPr sz="2400" b="1" kern="1800">
                <a:solidFill>
                  <a:schemeClr val="accent1">
                    <a:lumMod val="7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/>
              <a:t>Combining </a:t>
            </a:r>
            <a:r>
              <a:rPr lang="en-US" dirty="0" err="1">
                <a:solidFill>
                  <a:srgbClr val="FF0000"/>
                </a:solidFill>
              </a:rPr>
              <a:t>cRECIST</a:t>
            </a:r>
            <a:r>
              <a:rPr lang="en-US" dirty="0"/>
              <a:t> with ctDNA </a:t>
            </a:r>
          </a:p>
          <a:p>
            <a:pPr>
              <a:lnSpc>
                <a:spcPct val="100000"/>
              </a:lnSpc>
            </a:pPr>
            <a:r>
              <a:rPr lang="en-US" dirty="0"/>
              <a:t>to predict individual patient outcome</a:t>
            </a:r>
            <a:endParaRPr lang="it-IT" dirty="0"/>
          </a:p>
        </p:txBody>
      </p:sp>
      <p:graphicFrame>
        <p:nvGraphicFramePr>
          <p:cNvPr id="67" name="Tabella 18">
            <a:extLst>
              <a:ext uri="{FF2B5EF4-FFF2-40B4-BE49-F238E27FC236}">
                <a16:creationId xmlns:a16="http://schemas.microsoft.com/office/drawing/2014/main" id="{AE687631-84B4-D73C-BA6C-2E9C744B61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941891"/>
              </p:ext>
            </p:extLst>
          </p:nvPr>
        </p:nvGraphicFramePr>
        <p:xfrm>
          <a:off x="4803500" y="4202094"/>
          <a:ext cx="717533" cy="222885"/>
        </p:xfrm>
        <a:graphic>
          <a:graphicData uri="http://schemas.openxmlformats.org/drawingml/2006/table">
            <a:tbl>
              <a:tblPr/>
              <a:tblGrid>
                <a:gridCol w="717533">
                  <a:extLst>
                    <a:ext uri="{9D8B030D-6E8A-4147-A177-3AD203B41FA5}">
                      <a16:colId xmlns:a16="http://schemas.microsoft.com/office/drawing/2014/main" val="95038988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b"/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R</a:t>
                      </a:r>
                      <a:r>
                        <a:rPr lang="it-IT" sz="1400" b="0" i="0" u="none" strike="noStrike" baseline="30000" dirty="0">
                          <a:effectLst/>
                          <a:latin typeface="Arial" panose="020B0604020202020204" pitchFamily="34" charset="0"/>
                        </a:rPr>
                        <a:t>2 </a:t>
                      </a:r>
                      <a:r>
                        <a:rPr lang="it-IT" sz="1400" b="0" i="0" u="none" strike="noStrike" dirty="0">
                          <a:effectLst/>
                          <a:latin typeface="Arial" panose="020B0604020202020204" pitchFamily="34" charset="0"/>
                        </a:rPr>
                        <a:t>0.68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6675883"/>
                  </a:ext>
                </a:extLst>
              </a:tr>
            </a:tbl>
          </a:graphicData>
        </a:graphic>
      </p:graphicFrame>
      <p:grpSp>
        <p:nvGrpSpPr>
          <p:cNvPr id="63" name="Gruppo 62">
            <a:extLst>
              <a:ext uri="{FF2B5EF4-FFF2-40B4-BE49-F238E27FC236}">
                <a16:creationId xmlns:a16="http://schemas.microsoft.com/office/drawing/2014/main" id="{26FD1808-8204-F2BB-69AB-61F6913CD5B0}"/>
              </a:ext>
            </a:extLst>
          </p:cNvPr>
          <p:cNvGrpSpPr/>
          <p:nvPr/>
        </p:nvGrpSpPr>
        <p:grpSpPr>
          <a:xfrm>
            <a:off x="115903" y="2851035"/>
            <a:ext cx="5676394" cy="4049637"/>
            <a:chOff x="52866" y="2181960"/>
            <a:chExt cx="5676394" cy="4049637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8879EF3E-93FA-E138-D8B1-9FDAE6541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4351" y="2232202"/>
              <a:ext cx="2708835" cy="1789413"/>
            </a:xfrm>
            <a:prstGeom prst="rect">
              <a:avLst/>
            </a:prstGeom>
          </p:spPr>
        </p:pic>
        <p:sp>
          <p:nvSpPr>
            <p:cNvPr id="60" name="CasellaDiTesto 5">
              <a:extLst>
                <a:ext uri="{FF2B5EF4-FFF2-40B4-BE49-F238E27FC236}">
                  <a16:creationId xmlns:a16="http://schemas.microsoft.com/office/drawing/2014/main" id="{A39E5079-2024-3ACC-A762-04DD40692DB5}"/>
                </a:ext>
              </a:extLst>
            </p:cNvPr>
            <p:cNvSpPr txBox="1"/>
            <p:nvPr/>
          </p:nvSpPr>
          <p:spPr>
            <a:xfrm>
              <a:off x="1246635" y="3974411"/>
              <a:ext cx="12450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/>
                <a:t>PFS (days)</a:t>
              </a:r>
            </a:p>
          </p:txBody>
        </p:sp>
        <p:sp>
          <p:nvSpPr>
            <p:cNvPr id="66" name="CasellaDiTesto 12">
              <a:extLst>
                <a:ext uri="{FF2B5EF4-FFF2-40B4-BE49-F238E27FC236}">
                  <a16:creationId xmlns:a16="http://schemas.microsoft.com/office/drawing/2014/main" id="{DBA19D6D-C7FD-8F24-C7A7-10AF5C65A4C4}"/>
                </a:ext>
              </a:extLst>
            </p:cNvPr>
            <p:cNvSpPr txBox="1"/>
            <p:nvPr/>
          </p:nvSpPr>
          <p:spPr>
            <a:xfrm>
              <a:off x="3927988" y="3916187"/>
              <a:ext cx="10142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/>
                <a:t>LT (days)</a:t>
              </a:r>
            </a:p>
          </p:txBody>
        </p:sp>
        <p:sp>
          <p:nvSpPr>
            <p:cNvPr id="68" name="CasellaDiTesto 26">
              <a:extLst>
                <a:ext uri="{FF2B5EF4-FFF2-40B4-BE49-F238E27FC236}">
                  <a16:creationId xmlns:a16="http://schemas.microsoft.com/office/drawing/2014/main" id="{1F56D19E-DC52-70CD-20B6-825964841B00}"/>
                </a:ext>
              </a:extLst>
            </p:cNvPr>
            <p:cNvSpPr txBox="1"/>
            <p:nvPr/>
          </p:nvSpPr>
          <p:spPr>
            <a:xfrm>
              <a:off x="2696097" y="5893043"/>
              <a:ext cx="9840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/>
                <a:t>OS (days)</a:t>
              </a:r>
            </a:p>
          </p:txBody>
        </p:sp>
        <p:sp>
          <p:nvSpPr>
            <p:cNvPr id="71" name="CasellaDiTesto 5">
              <a:extLst>
                <a:ext uri="{FF2B5EF4-FFF2-40B4-BE49-F238E27FC236}">
                  <a16:creationId xmlns:a16="http://schemas.microsoft.com/office/drawing/2014/main" id="{87A56B57-1F61-3C95-9C8E-8C37EB8F9BC1}"/>
                </a:ext>
              </a:extLst>
            </p:cNvPr>
            <p:cNvSpPr txBox="1"/>
            <p:nvPr/>
          </p:nvSpPr>
          <p:spPr>
            <a:xfrm rot="16200000">
              <a:off x="-1343545" y="3878609"/>
              <a:ext cx="31621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C54FE9"/>
                  </a:solidFill>
                </a:rPr>
                <a:t>1st post-</a:t>
              </a:r>
              <a:r>
                <a:rPr lang="it-IT" b="1" dirty="0" err="1">
                  <a:solidFill>
                    <a:srgbClr val="C54FE9"/>
                  </a:solidFill>
                </a:rPr>
                <a:t>cPD</a:t>
              </a:r>
              <a:r>
                <a:rPr lang="it-IT" b="1" dirty="0">
                  <a:solidFill>
                    <a:srgbClr val="C54FE9"/>
                  </a:solidFill>
                </a:rPr>
                <a:t> </a:t>
              </a:r>
              <a:r>
                <a:rPr lang="it-IT" b="1" dirty="0" err="1">
                  <a:solidFill>
                    <a:srgbClr val="C54FE9"/>
                  </a:solidFill>
                </a:rPr>
                <a:t>decrease</a:t>
              </a:r>
              <a:r>
                <a:rPr lang="it-IT" b="1" dirty="0">
                  <a:solidFill>
                    <a:srgbClr val="C54FE9"/>
                  </a:solidFill>
                </a:rPr>
                <a:t> (days)</a:t>
              </a:r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07C7A0E9-66D0-4AF4-791B-D5DBFBE5A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20425" y="2181960"/>
              <a:ext cx="2708835" cy="1789413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D02DFD73-2067-EC58-AF02-F8DB81FF8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63357" y="4187658"/>
              <a:ext cx="2708835" cy="1789413"/>
            </a:xfrm>
            <a:prstGeom prst="rect">
              <a:avLst/>
            </a:prstGeom>
          </p:spPr>
        </p:pic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BEB54B1D-3496-EA7A-BBFF-B219F1C4110E}"/>
              </a:ext>
            </a:extLst>
          </p:cNvPr>
          <p:cNvGrpSpPr/>
          <p:nvPr/>
        </p:nvGrpSpPr>
        <p:grpSpPr>
          <a:xfrm>
            <a:off x="9854440" y="4568729"/>
            <a:ext cx="2749700" cy="1884222"/>
            <a:chOff x="9747213" y="4532277"/>
            <a:chExt cx="2749700" cy="1884222"/>
          </a:xfrm>
        </p:grpSpPr>
        <p:grpSp>
          <p:nvGrpSpPr>
            <p:cNvPr id="62" name="Gruppo 61">
              <a:extLst>
                <a:ext uri="{FF2B5EF4-FFF2-40B4-BE49-F238E27FC236}">
                  <a16:creationId xmlns:a16="http://schemas.microsoft.com/office/drawing/2014/main" id="{8912592A-4315-4CB7-FE4F-729F855FCC8F}"/>
                </a:ext>
              </a:extLst>
            </p:cNvPr>
            <p:cNvGrpSpPr/>
            <p:nvPr/>
          </p:nvGrpSpPr>
          <p:grpSpPr>
            <a:xfrm>
              <a:off x="9747213" y="4532277"/>
              <a:ext cx="2733825" cy="1693723"/>
              <a:chOff x="8532698" y="4137572"/>
              <a:chExt cx="2661265" cy="1883569"/>
            </a:xfrm>
          </p:grpSpPr>
          <p:sp>
            <p:nvSpPr>
              <p:cNvPr id="40" name="CasellaDiTesto 6">
                <a:extLst>
                  <a:ext uri="{FF2B5EF4-FFF2-40B4-BE49-F238E27FC236}">
                    <a16:creationId xmlns:a16="http://schemas.microsoft.com/office/drawing/2014/main" id="{789AA3AF-4E0D-E063-7943-EFE73C944772}"/>
                  </a:ext>
                </a:extLst>
              </p:cNvPr>
              <p:cNvSpPr txBox="1"/>
              <p:nvPr/>
            </p:nvSpPr>
            <p:spPr>
              <a:xfrm>
                <a:off x="8727608" y="4137829"/>
                <a:ext cx="81191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PFS</a:t>
                </a:r>
              </a:p>
            </p:txBody>
          </p:sp>
          <p:sp>
            <p:nvSpPr>
              <p:cNvPr id="41" name="CasellaDiTesto 7">
                <a:extLst>
                  <a:ext uri="{FF2B5EF4-FFF2-40B4-BE49-F238E27FC236}">
                    <a16:creationId xmlns:a16="http://schemas.microsoft.com/office/drawing/2014/main" id="{F556BE1C-0A33-14B4-D1D0-B8C5CF530199}"/>
                  </a:ext>
                </a:extLst>
              </p:cNvPr>
              <p:cNvSpPr txBox="1"/>
              <p:nvPr/>
            </p:nvSpPr>
            <p:spPr>
              <a:xfrm>
                <a:off x="8730783" y="4299195"/>
                <a:ext cx="213157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no trend </a:t>
                </a:r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evaluable</a:t>
                </a:r>
                <a:endPara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42" name="CasellaDiTesto 8">
                <a:extLst>
                  <a:ext uri="{FF2B5EF4-FFF2-40B4-BE49-F238E27FC236}">
                    <a16:creationId xmlns:a16="http://schemas.microsoft.com/office/drawing/2014/main" id="{2E2B4EBD-60D4-9247-A6AF-E2F9E70C86AA}"/>
                  </a:ext>
                </a:extLst>
              </p:cNvPr>
              <p:cNvSpPr txBox="1"/>
              <p:nvPr/>
            </p:nvSpPr>
            <p:spPr>
              <a:xfrm>
                <a:off x="8711732" y="4981504"/>
                <a:ext cx="67096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cPD</a:t>
                </a:r>
                <a:endPara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43" name="CasellaDiTesto 9">
                <a:extLst>
                  <a:ext uri="{FF2B5EF4-FFF2-40B4-BE49-F238E27FC236}">
                    <a16:creationId xmlns:a16="http://schemas.microsoft.com/office/drawing/2014/main" id="{403753FE-AE73-BBBB-AFE3-B11CD774CC6B}"/>
                  </a:ext>
                </a:extLst>
              </p:cNvPr>
              <p:cNvSpPr txBox="1"/>
              <p:nvPr/>
            </p:nvSpPr>
            <p:spPr>
              <a:xfrm>
                <a:off x="8721258" y="4744222"/>
                <a:ext cx="104997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it-IT" sz="1100" baseline="-250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nadir</a:t>
                </a:r>
                <a:endParaRPr lang="it-IT" sz="1100" baseline="-25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44" name="CasellaDiTesto 13">
                <a:extLst>
                  <a:ext uri="{FF2B5EF4-FFF2-40B4-BE49-F238E27FC236}">
                    <a16:creationId xmlns:a16="http://schemas.microsoft.com/office/drawing/2014/main" id="{68DB6141-A4FE-527B-1851-2D0EDE78BF2A}"/>
                  </a:ext>
                </a:extLst>
              </p:cNvPr>
              <p:cNvSpPr txBox="1"/>
              <p:nvPr/>
            </p:nvSpPr>
            <p:spPr>
              <a:xfrm>
                <a:off x="8702208" y="5730208"/>
                <a:ext cx="2491755" cy="2909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kern="1800" dirty="0"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first post-</a:t>
                </a:r>
                <a:r>
                  <a:rPr lang="it-IT" sz="1100" kern="1800" dirty="0" err="1"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cPD</a:t>
                </a:r>
                <a:r>
                  <a:rPr lang="it-IT" sz="1100" kern="1800" dirty="0"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𝚫</a:t>
                </a:r>
                <a:r>
                  <a:rPr lang="it-IT" sz="1100" baseline="-250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ctDNA</a:t>
                </a:r>
                <a:r>
                  <a:rPr lang="it-IT" sz="1100" baseline="-250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  <a:r>
                  <a:rPr lang="it-IT" sz="1100" kern="1800" dirty="0" err="1">
                    <a:effectLst/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decrease</a:t>
                </a:r>
                <a:endPara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45" name="CasellaDiTesto 9">
                <a:extLst>
                  <a:ext uri="{FF2B5EF4-FFF2-40B4-BE49-F238E27FC236}">
                    <a16:creationId xmlns:a16="http://schemas.microsoft.com/office/drawing/2014/main" id="{9A8AE965-69E9-A394-6CD6-02DC1648AD17}"/>
                  </a:ext>
                </a:extLst>
              </p:cNvPr>
              <p:cNvSpPr txBox="1"/>
              <p:nvPr/>
            </p:nvSpPr>
            <p:spPr>
              <a:xfrm>
                <a:off x="8718083" y="5223084"/>
                <a:ext cx="153148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𝚫</a:t>
                </a:r>
                <a:r>
                  <a:rPr lang="it-IT" sz="1100" baseline="-250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ctDNA</a:t>
                </a:r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(</a:t>
                </a:r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it-IT" sz="1100" baseline="-250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</a:t>
                </a:r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 </a:t>
                </a:r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decrease</a:t>
                </a:r>
                <a:endPara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sp>
            <p:nvSpPr>
              <p:cNvPr id="46" name="CasellaDiTesto 9">
                <a:extLst>
                  <a:ext uri="{FF2B5EF4-FFF2-40B4-BE49-F238E27FC236}">
                    <a16:creationId xmlns:a16="http://schemas.microsoft.com/office/drawing/2014/main" id="{C72AC2EB-910C-16B4-AAA3-3B73AEB949E7}"/>
                  </a:ext>
                </a:extLst>
              </p:cNvPr>
              <p:cNvSpPr txBox="1"/>
              <p:nvPr/>
            </p:nvSpPr>
            <p:spPr>
              <a:xfrm>
                <a:off x="8695858" y="5487434"/>
                <a:ext cx="153148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𝚫</a:t>
                </a:r>
                <a:r>
                  <a:rPr lang="it-IT" sz="1100" baseline="-250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ctDNA</a:t>
                </a:r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(</a:t>
                </a:r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</a:t>
                </a:r>
                <a:r>
                  <a:rPr lang="it-IT" sz="1100" baseline="-250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</a:t>
                </a:r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) </a:t>
                </a:r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increase</a:t>
                </a:r>
                <a:endPara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pic>
            <p:nvPicPr>
              <p:cNvPr id="47" name="Immagine 46">
                <a:extLst>
                  <a:ext uri="{FF2B5EF4-FFF2-40B4-BE49-F238E27FC236}">
                    <a16:creationId xmlns:a16="http://schemas.microsoft.com/office/drawing/2014/main" id="{7F1B3E18-A4E9-F4E6-0697-5092E8A788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0558" t="73053" r="9281" b="12958"/>
              <a:stretch/>
            </p:blipFill>
            <p:spPr>
              <a:xfrm>
                <a:off x="8558213" y="5486476"/>
                <a:ext cx="212725" cy="263526"/>
              </a:xfrm>
              <a:prstGeom prst="rect">
                <a:avLst/>
              </a:prstGeom>
            </p:spPr>
          </p:pic>
          <p:pic>
            <p:nvPicPr>
              <p:cNvPr id="48" name="Immagine 47">
                <a:extLst>
                  <a:ext uri="{FF2B5EF4-FFF2-40B4-BE49-F238E27FC236}">
                    <a16:creationId xmlns:a16="http://schemas.microsoft.com/office/drawing/2014/main" id="{EE6B15EE-F8B0-8B21-D093-ABEBE761F3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9343" r="6711" b="87872"/>
              <a:stretch/>
            </p:blipFill>
            <p:spPr>
              <a:xfrm>
                <a:off x="8558212" y="4137572"/>
                <a:ext cx="250826" cy="253453"/>
              </a:xfrm>
              <a:prstGeom prst="rect">
                <a:avLst/>
              </a:prstGeom>
            </p:spPr>
          </p:pic>
          <p:pic>
            <p:nvPicPr>
              <p:cNvPr id="49" name="Immagine 48">
                <a:extLst>
                  <a:ext uri="{FF2B5EF4-FFF2-40B4-BE49-F238E27FC236}">
                    <a16:creationId xmlns:a16="http://schemas.microsoft.com/office/drawing/2014/main" id="{CDA95099-309B-2699-9B23-ED629491EF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9423" t="29296" r="10417" b="58556"/>
              <a:stretch/>
            </p:blipFill>
            <p:spPr>
              <a:xfrm>
                <a:off x="8561388" y="4997880"/>
                <a:ext cx="212725" cy="228858"/>
              </a:xfrm>
              <a:prstGeom prst="rect">
                <a:avLst/>
              </a:prstGeom>
            </p:spPr>
          </p:pic>
          <p:pic>
            <p:nvPicPr>
              <p:cNvPr id="50" name="Immagine 49">
                <a:extLst>
                  <a:ext uri="{FF2B5EF4-FFF2-40B4-BE49-F238E27FC236}">
                    <a16:creationId xmlns:a16="http://schemas.microsoft.com/office/drawing/2014/main" id="{B8644A27-9DFC-214B-FF55-AE84BA5B38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31468" t="43402" r="2590" b="43528"/>
              <a:stretch/>
            </p:blipFill>
            <p:spPr>
              <a:xfrm>
                <a:off x="8567040" y="4751916"/>
                <a:ext cx="233171" cy="246222"/>
              </a:xfrm>
              <a:prstGeom prst="rect">
                <a:avLst/>
              </a:prstGeom>
            </p:spPr>
          </p:pic>
          <p:pic>
            <p:nvPicPr>
              <p:cNvPr id="51" name="Immagine 50">
                <a:extLst>
                  <a:ext uri="{FF2B5EF4-FFF2-40B4-BE49-F238E27FC236}">
                    <a16:creationId xmlns:a16="http://schemas.microsoft.com/office/drawing/2014/main" id="{0385FBDF-55AD-9CBE-E73D-9B077B2412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l="89777" t="5632" r="6821" b="90223"/>
              <a:stretch/>
            </p:blipFill>
            <p:spPr>
              <a:xfrm>
                <a:off x="8591259" y="4521377"/>
                <a:ext cx="184732" cy="284324"/>
              </a:xfrm>
              <a:prstGeom prst="rect">
                <a:avLst/>
              </a:prstGeom>
            </p:spPr>
          </p:pic>
          <p:sp>
            <p:nvSpPr>
              <p:cNvPr id="52" name="CasellaDiTesto 9">
                <a:extLst>
                  <a:ext uri="{FF2B5EF4-FFF2-40B4-BE49-F238E27FC236}">
                    <a16:creationId xmlns:a16="http://schemas.microsoft.com/office/drawing/2014/main" id="{A90325B7-F8BA-33D8-554A-9F49F25BAB12}"/>
                  </a:ext>
                </a:extLst>
              </p:cNvPr>
              <p:cNvSpPr txBox="1"/>
              <p:nvPr/>
            </p:nvSpPr>
            <p:spPr>
              <a:xfrm>
                <a:off x="8718082" y="4532734"/>
                <a:ext cx="158796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1000"/>
                </a:lvl1pPr>
              </a:lstStyle>
              <a:p>
                <a:r>
                  <a:rPr lang="it-IT" sz="1100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de novo </a:t>
                </a:r>
                <a:r>
                  <a:rPr lang="it-IT" sz="1100" dirty="0" err="1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appereance</a:t>
                </a:r>
                <a:endPara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  <p:pic>
            <p:nvPicPr>
              <p:cNvPr id="55" name="Immagine 54">
                <a:extLst>
                  <a:ext uri="{FF2B5EF4-FFF2-40B4-BE49-F238E27FC236}">
                    <a16:creationId xmlns:a16="http://schemas.microsoft.com/office/drawing/2014/main" id="{E97A6110-96D2-68F3-A2D3-09CD75A9F6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9342" t="16686" r="10759" b="72582"/>
              <a:stretch/>
            </p:blipFill>
            <p:spPr>
              <a:xfrm>
                <a:off x="8556625" y="4346439"/>
                <a:ext cx="234951" cy="224272"/>
              </a:xfrm>
              <a:prstGeom prst="rect">
                <a:avLst/>
              </a:prstGeom>
            </p:spPr>
          </p:pic>
          <p:pic>
            <p:nvPicPr>
              <p:cNvPr id="56" name="Immagine 55">
                <a:extLst>
                  <a:ext uri="{FF2B5EF4-FFF2-40B4-BE49-F238E27FC236}">
                    <a16:creationId xmlns:a16="http://schemas.microsoft.com/office/drawing/2014/main" id="{8DD8D6F6-242C-D1DD-A1EA-89007E121F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9660" t="89402" r="11077"/>
              <a:stretch/>
            </p:blipFill>
            <p:spPr>
              <a:xfrm>
                <a:off x="8556625" y="5761183"/>
                <a:ext cx="209550" cy="199661"/>
              </a:xfrm>
              <a:prstGeom prst="rect">
                <a:avLst/>
              </a:prstGeom>
            </p:spPr>
          </p:pic>
          <p:pic>
            <p:nvPicPr>
              <p:cNvPr id="57" name="Immagine 56">
                <a:extLst>
                  <a:ext uri="{FF2B5EF4-FFF2-40B4-BE49-F238E27FC236}">
                    <a16:creationId xmlns:a16="http://schemas.microsoft.com/office/drawing/2014/main" id="{BEC8B39E-07A9-AA54-6EA5-3EC398B92F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23375" t="57440" r="237" b="28969"/>
              <a:stretch/>
            </p:blipFill>
            <p:spPr>
              <a:xfrm>
                <a:off x="8532698" y="5225873"/>
                <a:ext cx="270105" cy="256033"/>
              </a:xfrm>
              <a:prstGeom prst="rect">
                <a:avLst/>
              </a:prstGeom>
            </p:spPr>
          </p:pic>
        </p:grp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2C0DD788-2919-3984-CBC0-4A6B4E2043A1}"/>
                </a:ext>
              </a:extLst>
            </p:cNvPr>
            <p:cNvSpPr/>
            <p:nvPr/>
          </p:nvSpPr>
          <p:spPr>
            <a:xfrm>
              <a:off x="9866631" y="6219825"/>
              <a:ext cx="45719" cy="114300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CasellaDiTesto 13">
              <a:extLst>
                <a:ext uri="{FF2B5EF4-FFF2-40B4-BE49-F238E27FC236}">
                  <a16:creationId xmlns:a16="http://schemas.microsoft.com/office/drawing/2014/main" id="{0A89D4D7-CA93-1F32-C3C5-DE3EE112A1DB}"/>
                </a:ext>
              </a:extLst>
            </p:cNvPr>
            <p:cNvSpPr txBox="1"/>
            <p:nvPr/>
          </p:nvSpPr>
          <p:spPr>
            <a:xfrm>
              <a:off x="9937220" y="6154889"/>
              <a:ext cx="255969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no 𝚫</a:t>
              </a:r>
              <a:r>
                <a:rPr lang="it-IT" sz="1100" baseline="-25000" dirty="0" err="1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ctDNA</a:t>
              </a:r>
              <a:r>
                <a:rPr lang="it-IT" sz="1100" baseline="-25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 </a:t>
              </a:r>
              <a:r>
                <a:rPr lang="it-IT" sz="1100" kern="1800" dirty="0" err="1">
                  <a:effectLst/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decrease</a:t>
              </a:r>
              <a:endParaRPr lang="it-IT" sz="1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2CF822AA-4274-1BAA-1A73-483C608044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354" y="685308"/>
            <a:ext cx="4003294" cy="232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74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asellaDiTesto 136">
            <a:extLst>
              <a:ext uri="{FF2B5EF4-FFF2-40B4-BE49-F238E27FC236}">
                <a16:creationId xmlns:a16="http://schemas.microsoft.com/office/drawing/2014/main" id="{CD2A12E8-26CA-7C91-6564-FAFF86B342E8}"/>
              </a:ext>
            </a:extLst>
          </p:cNvPr>
          <p:cNvSpPr txBox="1"/>
          <p:nvPr/>
        </p:nvSpPr>
        <p:spPr>
          <a:xfrm>
            <a:off x="4522138" y="0"/>
            <a:ext cx="2191883" cy="4385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2000" b="1" i="1" u="none" strike="noStrike" kern="100" cap="none" spc="0" normalizeH="0" baseline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lnSpc>
                <a:spcPts val="2880"/>
              </a:lnSpc>
            </a:pPr>
            <a:r>
              <a:rPr lang="en-US" sz="2400" kern="1800" dirty="0">
                <a:solidFill>
                  <a:schemeClr val="accent1">
                    <a:lumMod val="7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Conclusions</a:t>
            </a:r>
            <a:endParaRPr lang="it-IT" sz="2400" kern="1800" dirty="0">
              <a:solidFill>
                <a:schemeClr val="accent1">
                  <a:lumMod val="75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5B6AED7B-878C-2ACE-F422-ED44974DAC76}"/>
              </a:ext>
            </a:extLst>
          </p:cNvPr>
          <p:cNvSpPr txBox="1"/>
          <p:nvPr/>
        </p:nvSpPr>
        <p:spPr>
          <a:xfrm>
            <a:off x="6829839" y="4784803"/>
            <a:ext cx="56926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kern="1800" dirty="0">
                <a:ln w="0"/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Limitations and perspectives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GIM21 setting may not be generalized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low numerosity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target </a:t>
            </a:r>
            <a:r>
              <a:rPr lang="en-US" sz="1400" kern="1800" dirty="0" err="1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ctDNAs</a:t>
            </a:r>
            <a:r>
              <a:rPr lang="en-US" sz="1400" kern="1800" dirty="0"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to be expanded in future studies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DBC690AC-9A99-9588-F87D-DA577E41FF01}"/>
              </a:ext>
            </a:extLst>
          </p:cNvPr>
          <p:cNvSpPr txBox="1"/>
          <p:nvPr/>
        </p:nvSpPr>
        <p:spPr>
          <a:xfrm>
            <a:off x="0" y="4266421"/>
            <a:ext cx="61631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i="1" kern="1800" dirty="0">
                <a:ln w="0"/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Implications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clinical routine: </a:t>
            </a:r>
            <a:r>
              <a:rPr kumimoji="0" lang="en-US" sz="1400" b="1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</a:t>
            </a:r>
            <a:r>
              <a:rPr kumimoji="0" lang="en-US" sz="1400" b="0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may help to evaluate patients for the risk of imminent PD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drug registration: </a:t>
            </a:r>
            <a:r>
              <a:rPr kumimoji="0" lang="en-US" sz="1400" b="1" i="0" u="none" strike="noStrike" kern="18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cPFS</a:t>
            </a:r>
            <a:r>
              <a:rPr kumimoji="0" lang="en-US" sz="1400" b="0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is an early surrogate for OR, much less for PFS, not at all for OS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clinical trials: </a:t>
            </a:r>
            <a:r>
              <a:rPr kumimoji="0" lang="en-US" sz="1400" b="1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</a:t>
            </a:r>
            <a:r>
              <a:rPr kumimoji="0" lang="en-US" sz="1400" b="0" i="0" u="none" strike="noStrike" kern="18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may help randomizing responders for treatment discontinuation/switch/de-escalation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2AE4C8F-38B7-6244-20A1-DF88677DA6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469" y="6098236"/>
            <a:ext cx="2338649" cy="75976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9B0156D-7FB2-5C32-0D7A-8B870C698C0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296" y="6098235"/>
            <a:ext cx="2791981" cy="75976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C29EDDA-C5C4-2408-8B82-896DCAE7627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3473" y="6226099"/>
            <a:ext cx="2063823" cy="516845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F4C0287F-74B6-5085-88A4-44984EE817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940" y="225287"/>
            <a:ext cx="7750095" cy="4094172"/>
          </a:xfrm>
          <a:prstGeom prst="rect">
            <a:avLst/>
          </a:prstGeom>
        </p:spPr>
      </p:pic>
      <p:pic>
        <p:nvPicPr>
          <p:cNvPr id="40" name="Immagine 39">
            <a:extLst>
              <a:ext uri="{FF2B5EF4-FFF2-40B4-BE49-F238E27FC236}">
                <a16:creationId xmlns:a16="http://schemas.microsoft.com/office/drawing/2014/main" id="{399AED0A-6A98-8CE2-B4B5-EB5A79892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44328"/>
            <a:ext cx="4977686" cy="288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33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4">
            <a:extLst>
              <a:ext uri="{FF2B5EF4-FFF2-40B4-BE49-F238E27FC236}">
                <a16:creationId xmlns:a16="http://schemas.microsoft.com/office/drawing/2014/main" id="{C2256F95-C264-D3E3-E82E-56C9231E0CE2}"/>
              </a:ext>
            </a:extLst>
          </p:cNvPr>
          <p:cNvSpPr txBox="1"/>
          <p:nvPr/>
        </p:nvSpPr>
        <p:spPr>
          <a:xfrm>
            <a:off x="8780604" y="6141415"/>
            <a:ext cx="3063710" cy="32316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>
              <a:spcBef>
                <a:spcPts val="285"/>
              </a:spcBef>
            </a:pPr>
            <a:r>
              <a:rPr spc="-60" dirty="0">
                <a:solidFill>
                  <a:srgbClr val="292929"/>
                </a:solidFill>
                <a:latin typeface="+mj-lt"/>
                <a:cs typeface="Trebuchet MS"/>
              </a:rPr>
              <a:t>https://</a:t>
            </a:r>
            <a:r>
              <a:rPr spc="-60" dirty="0">
                <a:solidFill>
                  <a:srgbClr val="292929"/>
                </a:solidFill>
                <a:latin typeface="+mj-lt"/>
                <a:cs typeface="Trebuchet MS"/>
                <a:hlinkClick r:id="rId2"/>
              </a:rPr>
              <a:t>www.oncotech.org/gim21</a:t>
            </a:r>
            <a:endParaRPr dirty="0">
              <a:latin typeface="+mj-lt"/>
              <a:cs typeface="Trebuchet MS"/>
            </a:endParaRPr>
          </a:p>
        </p:txBody>
      </p:sp>
      <p:sp>
        <p:nvSpPr>
          <p:cNvPr id="39" name="CasellaDiTesto 746">
            <a:extLst>
              <a:ext uri="{FF2B5EF4-FFF2-40B4-BE49-F238E27FC236}">
                <a16:creationId xmlns:a16="http://schemas.microsoft.com/office/drawing/2014/main" id="{57AAF9AA-7B69-E593-2B35-4DAC8FF214F7}"/>
              </a:ext>
            </a:extLst>
          </p:cNvPr>
          <p:cNvSpPr txBox="1"/>
          <p:nvPr/>
        </p:nvSpPr>
        <p:spPr>
          <a:xfrm>
            <a:off x="301865" y="143129"/>
            <a:ext cx="3835603" cy="4560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2000" b="1" i="1" u="none" strike="noStrike" kern="100" cap="none" spc="0" normalizeH="0" baseline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2400" kern="1800" dirty="0" err="1">
                <a:solidFill>
                  <a:schemeClr val="accent1">
                    <a:lumMod val="75000"/>
                  </a:schemeClr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Acknowlwdgements</a:t>
            </a:r>
            <a:endParaRPr lang="it-IT" sz="2400" kern="1800" dirty="0">
              <a:solidFill>
                <a:schemeClr val="accent1">
                  <a:lumMod val="75000"/>
                </a:schemeClr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43" name="Immagine 42">
            <a:extLst>
              <a:ext uri="{FF2B5EF4-FFF2-40B4-BE49-F238E27FC236}">
                <a16:creationId xmlns:a16="http://schemas.microsoft.com/office/drawing/2014/main" id="{25B40F93-1E84-8E23-7AB7-5E068B0A8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4236" y="5088776"/>
            <a:ext cx="1467803" cy="844355"/>
          </a:xfrm>
          <a:prstGeom prst="rect">
            <a:avLst/>
          </a:prstGeom>
        </p:spPr>
      </p:pic>
      <p:pic>
        <p:nvPicPr>
          <p:cNvPr id="73" name="Immagine 72">
            <a:extLst>
              <a:ext uri="{FF2B5EF4-FFF2-40B4-BE49-F238E27FC236}">
                <a16:creationId xmlns:a16="http://schemas.microsoft.com/office/drawing/2014/main" id="{BDB5F885-9318-6649-AEF6-14A17935F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161" y="626133"/>
            <a:ext cx="4639350" cy="4419871"/>
          </a:xfrm>
          <a:prstGeom prst="rect">
            <a:avLst/>
          </a:prstGeom>
        </p:spPr>
      </p:pic>
      <p:sp>
        <p:nvSpPr>
          <p:cNvPr id="74" name="CasellaDiTesto 746">
            <a:extLst>
              <a:ext uri="{FF2B5EF4-FFF2-40B4-BE49-F238E27FC236}">
                <a16:creationId xmlns:a16="http://schemas.microsoft.com/office/drawing/2014/main" id="{3574A02B-2155-547E-9328-F915BFB40653}"/>
              </a:ext>
            </a:extLst>
          </p:cNvPr>
          <p:cNvSpPr txBox="1"/>
          <p:nvPr/>
        </p:nvSpPr>
        <p:spPr>
          <a:xfrm>
            <a:off x="301865" y="678822"/>
            <a:ext cx="3088448" cy="3953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it-IT"/>
            </a:defPPr>
            <a:lvl1pPr marR="0" lvl="0" indent="0" fontAlgn="auto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 kumimoji="0" sz="2400" b="1" i="1" u="none" strike="noStrike" kern="1800" cap="none" spc="0" normalizeH="0" baseline="0">
                <a:ln w="0"/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it-IT" sz="2000" dirty="0" err="1"/>
              <a:t>Main</a:t>
            </a:r>
            <a:r>
              <a:rPr lang="it-IT" sz="2000" dirty="0"/>
              <a:t> </a:t>
            </a:r>
            <a:r>
              <a:rPr lang="it-IT" sz="2000" dirty="0" err="1"/>
              <a:t>contributors</a:t>
            </a:r>
            <a:r>
              <a:rPr lang="it-IT" sz="2000" dirty="0"/>
              <a:t> </a:t>
            </a:r>
          </a:p>
        </p:txBody>
      </p:sp>
      <p:sp>
        <p:nvSpPr>
          <p:cNvPr id="121" name="CasellaDiTesto 120">
            <a:extLst>
              <a:ext uri="{FF2B5EF4-FFF2-40B4-BE49-F238E27FC236}">
                <a16:creationId xmlns:a16="http://schemas.microsoft.com/office/drawing/2014/main" id="{05FC1092-FBE3-225A-9C77-5E63528FF2C6}"/>
              </a:ext>
            </a:extLst>
          </p:cNvPr>
          <p:cNvSpPr txBox="1"/>
          <p:nvPr/>
        </p:nvSpPr>
        <p:spPr>
          <a:xfrm>
            <a:off x="138855" y="2327423"/>
            <a:ext cx="40955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Patrizio </a:t>
            </a:r>
            <a:r>
              <a:rPr lang="it-IT" sz="1400" b="1" dirty="0" err="1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Giacomini</a:t>
            </a:r>
            <a:r>
              <a:rPr lang="it-IT" sz="1400" dirty="0" err="1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,MD</a:t>
            </a:r>
            <a:br>
              <a:rPr lang="it-IT" sz="14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Precision Medicine Unit in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Senology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5"/>
              </a:rPr>
              <a:t>patrizio.giacomini@guest.policlinicogemelli.it</a:t>
            </a:r>
            <a:endParaRPr lang="it-IT" sz="1400" b="0" i="0" dirty="0">
              <a:solidFill>
                <a:srgbClr val="212121"/>
              </a:solidFill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lang="it-IT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Alessandra Fabi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MD (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Principal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Investigator)</a:t>
            </a:r>
            <a:b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Head of Precision Medicine Unit in </a:t>
            </a:r>
            <a:r>
              <a:rPr lang="it-IT" sz="1400" b="0" i="0" dirty="0" err="1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Senology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  <a:p>
            <a:r>
              <a:rPr lang="it-IT" sz="14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  </a:t>
            </a:r>
            <a:r>
              <a:rPr lang="it-IT" sz="1400" b="0" i="0" dirty="0">
                <a:solidFill>
                  <a:srgbClr val="212121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6"/>
              </a:rPr>
              <a:t>alessandra.fabi@policlinicogemelli.it</a:t>
            </a:r>
            <a:endParaRPr lang="it-IT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9" name="CasellaDiTesto 128">
            <a:extLst>
              <a:ext uri="{FF2B5EF4-FFF2-40B4-BE49-F238E27FC236}">
                <a16:creationId xmlns:a16="http://schemas.microsoft.com/office/drawing/2014/main" id="{465295F9-CBC1-D3D1-1824-94F3CBB0C1D9}"/>
              </a:ext>
            </a:extLst>
          </p:cNvPr>
          <p:cNvSpPr txBox="1"/>
          <p:nvPr/>
        </p:nvSpPr>
        <p:spPr>
          <a:xfrm>
            <a:off x="166990" y="1179821"/>
            <a:ext cx="347155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Elena Ricciardi</a:t>
            </a:r>
            <a:b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Translational Oncology Research Unit</a:t>
            </a:r>
            <a:b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7"/>
              </a:rPr>
              <a:t>elena.ricciardi@ifo.it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  <p:pic>
        <p:nvPicPr>
          <p:cNvPr id="131" name="Immagine 130">
            <a:extLst>
              <a:ext uri="{FF2B5EF4-FFF2-40B4-BE49-F238E27FC236}">
                <a16:creationId xmlns:a16="http://schemas.microsoft.com/office/drawing/2014/main" id="{71249515-D3B5-E22B-5BAE-AC0BE74A12E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443" y="1086876"/>
            <a:ext cx="3397551" cy="924555"/>
          </a:xfrm>
          <a:prstGeom prst="rect">
            <a:avLst/>
          </a:prstGeom>
        </p:spPr>
      </p:pic>
      <p:pic>
        <p:nvPicPr>
          <p:cNvPr id="133" name="Immagine 132">
            <a:extLst>
              <a:ext uri="{FF2B5EF4-FFF2-40B4-BE49-F238E27FC236}">
                <a16:creationId xmlns:a16="http://schemas.microsoft.com/office/drawing/2014/main" id="{083FC5C7-A313-FBE6-AFF5-0D6D0E4E9C5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5F7F9"/>
              </a:clrFrom>
              <a:clrTo>
                <a:srgbClr val="F5F7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993" y="2602925"/>
            <a:ext cx="2478450" cy="1049434"/>
          </a:xfrm>
          <a:prstGeom prst="rect">
            <a:avLst/>
          </a:prstGeom>
        </p:spPr>
      </p:pic>
      <p:pic>
        <p:nvPicPr>
          <p:cNvPr id="7" name="Immagine 5">
            <a:extLst>
              <a:ext uri="{FF2B5EF4-FFF2-40B4-BE49-F238E27FC236}">
                <a16:creationId xmlns:a16="http://schemas.microsoft.com/office/drawing/2014/main" id="{7B31F0E8-11CB-347F-D09D-350B203E51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797" y="5623911"/>
            <a:ext cx="1656271" cy="6583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2E62B1-1D5B-9E7D-1EF9-A582E0B24480}"/>
              </a:ext>
            </a:extLst>
          </p:cNvPr>
          <p:cNvSpPr txBox="1"/>
          <p:nvPr/>
        </p:nvSpPr>
        <p:spPr>
          <a:xfrm>
            <a:off x="3999341" y="4628652"/>
            <a:ext cx="4165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Special thanks to the ELBS </a:t>
            </a:r>
            <a:r>
              <a:rPr lang="en-US" b="1" dirty="0" err="1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ctDNA</a:t>
            </a:r>
            <a:r>
              <a:rPr lang="en-US" b="1" dirty="0">
                <a:solidFill>
                  <a:srgbClr val="FF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RECIST group for inspiration and great discussions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A30DDF-3577-2A4D-715F-71EC29A7617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008" t="18823" r="21804" b="19354"/>
          <a:stretch/>
        </p:blipFill>
        <p:spPr>
          <a:xfrm>
            <a:off x="10449362" y="5367824"/>
            <a:ext cx="1083366" cy="56530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42125F0-C52E-346B-C67C-A3522585501E}"/>
              </a:ext>
            </a:extLst>
          </p:cNvPr>
          <p:cNvSpPr txBox="1"/>
          <p:nvPr/>
        </p:nvSpPr>
        <p:spPr>
          <a:xfrm>
            <a:off x="433691" y="4138749"/>
            <a:ext cx="395200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i="1" kern="1800" dirty="0">
                <a:ln w="0"/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Clinical</a:t>
            </a:r>
            <a:r>
              <a:rPr lang="it-IT" sz="14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1400" b="1" i="1" kern="1800" dirty="0" err="1">
                <a:ln w="0"/>
                <a:solidFill>
                  <a:schemeClr val="accent1">
                    <a:lumMod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Researchers</a:t>
            </a:r>
            <a:endParaRPr lang="it-IT" sz="1400" b="1" i="1" kern="1800" dirty="0">
              <a:ln w="0"/>
              <a:solidFill>
                <a:schemeClr val="accent1">
                  <a:lumMod val="75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Gianluigi Ferretti,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Grazia Arpino,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Alberto Zambelli,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Claudia Omarini,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Ida Paris,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Andrea Botticelli,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Emilio Bria,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Antonella Palazzo, MD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200" dirty="0">
                <a:solidFill>
                  <a:srgbClr val="21212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Stefania Gori, MD</a:t>
            </a:r>
          </a:p>
        </p:txBody>
      </p:sp>
    </p:spTree>
    <p:extLst>
      <p:ext uri="{BB962C8B-B14F-4D97-AF65-F5344CB8AC3E}">
        <p14:creationId xmlns:p14="http://schemas.microsoft.com/office/powerpoint/2010/main" val="37819080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3382</TotalTime>
  <Words>774</Words>
  <Application>Microsoft Macintosh PowerPoint</Application>
  <PresentationFormat>Widescreen</PresentationFormat>
  <Paragraphs>191</Paragraphs>
  <Slides>7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Helvetica Neue</vt:lpstr>
      <vt:lpstr>Symbol</vt:lpstr>
      <vt:lpstr>Tema di Office</vt:lpstr>
      <vt:lpstr>Prism 9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ELENA GIORDANI</dc:creator>
  <cp:lastModifiedBy>Elena Ricciardi</cp:lastModifiedBy>
  <cp:revision>35</cp:revision>
  <dcterms:created xsi:type="dcterms:W3CDTF">2024-11-18T15:19:09Z</dcterms:created>
  <dcterms:modified xsi:type="dcterms:W3CDTF">2024-11-25T15:38:16Z</dcterms:modified>
</cp:coreProperties>
</file>