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4718" r:id="rId2"/>
    <p:sldMasterId id="2147484723" r:id="rId3"/>
  </p:sldMasterIdLst>
  <p:notesMasterIdLst>
    <p:notesMasterId r:id="rId17"/>
  </p:notesMasterIdLst>
  <p:handoutMasterIdLst>
    <p:handoutMasterId r:id="rId18"/>
  </p:handoutMasterIdLst>
  <p:sldIdLst>
    <p:sldId id="2504" r:id="rId4"/>
    <p:sldId id="2588" r:id="rId5"/>
    <p:sldId id="2587" r:id="rId6"/>
    <p:sldId id="2640" r:id="rId7"/>
    <p:sldId id="2641" r:id="rId8"/>
    <p:sldId id="2591" r:id="rId9"/>
    <p:sldId id="2592" r:id="rId10"/>
    <p:sldId id="2642" r:id="rId11"/>
    <p:sldId id="2644" r:id="rId12"/>
    <p:sldId id="2643" r:id="rId13"/>
    <p:sldId id="2585" r:id="rId14"/>
    <p:sldId id="2552" r:id="rId15"/>
    <p:sldId id="2510" r:id="rId16"/>
  </p:sldIdLst>
  <p:sldSz cx="9144000" cy="5143500" type="screen16x9"/>
  <p:notesSz cx="6797675" cy="9928225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914400" rtl="0" eaLnBrk="1" latinLnBrk="0" hangingPunct="1">
      <a:defRPr sz="1000" kern="1200">
        <a:solidFill>
          <a:srgbClr val="666369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368" userDrawn="1">
          <p15:clr>
            <a:srgbClr val="A4A3A4"/>
          </p15:clr>
        </p15:guide>
        <p15:guide id="2" pos="2925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5425" userDrawn="1">
          <p15:clr>
            <a:srgbClr val="A4A3A4"/>
          </p15:clr>
        </p15:guide>
        <p15:guide id="5" pos="5012" userDrawn="1">
          <p15:clr>
            <a:srgbClr val="A4A3A4"/>
          </p15:clr>
        </p15:guide>
        <p15:guide id="6" orient="horz" pos="2845" userDrawn="1">
          <p15:clr>
            <a:srgbClr val="A4A3A4"/>
          </p15:clr>
        </p15:guide>
        <p15:guide id="7" orient="horz" pos="586" userDrawn="1">
          <p15:clr>
            <a:srgbClr val="A4A3A4"/>
          </p15:clr>
        </p15:guide>
        <p15:guide id="8" orient="horz" pos="758" userDrawn="1">
          <p15:clr>
            <a:srgbClr val="A4A3A4"/>
          </p15:clr>
        </p15:guide>
        <p15:guide id="9" pos="2250" userDrawn="1">
          <p15:clr>
            <a:srgbClr val="A4A3A4"/>
          </p15:clr>
        </p15:guide>
        <p15:guide id="10" pos="2154" userDrawn="1">
          <p15:clr>
            <a:srgbClr val="A4A3A4"/>
          </p15:clr>
        </p15:guide>
        <p15:guide id="11" pos="2826" userDrawn="1">
          <p15:clr>
            <a:srgbClr val="A4A3A4"/>
          </p15:clr>
        </p15:guide>
        <p15:guide id="12" orient="horz" pos="30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D7D31"/>
    <a:srgbClr val="FFC000"/>
    <a:srgbClr val="70AD47"/>
    <a:srgbClr val="790B1A"/>
    <a:srgbClr val="617D2B"/>
    <a:srgbClr val="F3D6BC"/>
    <a:srgbClr val="E5AE7C"/>
    <a:srgbClr val="D7843F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ittlere Formatvorlage 3 - Akz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77" autoAdjust="0"/>
    <p:restoredTop sz="94727" autoAdjust="0"/>
  </p:normalViewPr>
  <p:slideViewPr>
    <p:cSldViewPr showGuides="1">
      <p:cViewPr varScale="1">
        <p:scale>
          <a:sx n="73" d="100"/>
          <a:sy n="73" d="100"/>
        </p:scale>
        <p:origin x="728" y="48"/>
      </p:cViewPr>
      <p:guideLst>
        <p:guide orient="horz" pos="368"/>
        <p:guide pos="2925"/>
        <p:guide pos="340"/>
        <p:guide pos="5425"/>
        <p:guide pos="5012"/>
        <p:guide orient="horz" pos="2845"/>
        <p:guide orient="horz" pos="586"/>
        <p:guide orient="horz" pos="758"/>
        <p:guide pos="2250"/>
        <p:guide pos="2154"/>
        <p:guide pos="2826"/>
        <p:guide orient="horz" pos="3033"/>
      </p:guideLst>
    </p:cSldViewPr>
  </p:slideViewPr>
  <p:outlineViewPr>
    <p:cViewPr>
      <p:scale>
        <a:sx n="33" d="100"/>
        <a:sy n="33" d="100"/>
      </p:scale>
      <p:origin x="0" y="-3845"/>
    </p:cViewPr>
  </p:outlineViewPr>
  <p:notesTextViewPr>
    <p:cViewPr>
      <p:scale>
        <a:sx n="66" d="100"/>
        <a:sy n="66" d="100"/>
      </p:scale>
      <p:origin x="0" y="0"/>
    </p:cViewPr>
  </p:notesTextViewPr>
  <p:sorterViewPr>
    <p:cViewPr varScale="1">
      <p:scale>
        <a:sx n="100" d="100"/>
        <a:sy n="100" d="100"/>
      </p:scale>
      <p:origin x="0" y="-1848"/>
    </p:cViewPr>
  </p:sorterViewPr>
  <p:notesViewPr>
    <p:cSldViewPr showGuides="1">
      <p:cViewPr varScale="1">
        <p:scale>
          <a:sx n="122" d="100"/>
          <a:sy n="122" d="100"/>
        </p:scale>
        <p:origin x="370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riederJ\AppData\Local\Microsoft\Windows\INetCache\Content.Outlook\QU0NZLP4\Copy%20of%2020240220_Immuno-qPCR_Beads_all%20AB_Luci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e01.arc.local\HB\100_HMD\Team_Stuff\Ciglar%20Lucia\Projects\05_immuno-qPCR\Optimization_magnetic_beads_Janine\20240410_Immuno-qPCR_Multiplex_9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iglarL\AppData\Roaming\Microsoft\Excel\20240521_optimization_1_qPCR%20(version%201).xlsb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iglarL\AppData\Roaming\Microsoft\Excel\20240521_optimization_1_qPCR%20(version%201).xlsb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94592290032292"/>
          <c:y val="7.9827811368679641E-2"/>
          <c:w val="0.74769242977091743"/>
          <c:h val="0.75384790851585004"/>
        </c:manualLayout>
      </c:layout>
      <c:scatterChart>
        <c:scatterStyle val="lineMarker"/>
        <c:varyColors val="0"/>
        <c:ser>
          <c:idx val="0"/>
          <c:order val="0"/>
          <c:tx>
            <c:v>CD9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86B963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rgbClr val="86B963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xVal>
            <c:numRef>
              <c:f>'qPCR analysis'!$B$93:$B$97</c:f>
              <c:numCache>
                <c:formatCode>General</c:formatCode>
                <c:ptCount val="5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0.5</c:v>
                </c:pt>
              </c:numCache>
            </c:numRef>
          </c:xVal>
          <c:yVal>
            <c:numRef>
              <c:f>'qPCR analysis'!$D$15:$D$19</c:f>
              <c:numCache>
                <c:formatCode>General</c:formatCode>
                <c:ptCount val="5"/>
                <c:pt idx="0">
                  <c:v>17.95</c:v>
                </c:pt>
                <c:pt idx="1">
                  <c:v>17.52</c:v>
                </c:pt>
                <c:pt idx="2">
                  <c:v>19.55</c:v>
                </c:pt>
                <c:pt idx="3">
                  <c:v>20.52</c:v>
                </c:pt>
                <c:pt idx="4">
                  <c:v>20.86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F47-405B-8852-A3649DD2B72F}"/>
            </c:ext>
          </c:extLst>
        </c:ser>
        <c:ser>
          <c:idx val="1"/>
          <c:order val="1"/>
          <c:tx>
            <c:v>CD63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4A90CD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rgbClr val="4A90CD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xVal>
            <c:numRef>
              <c:f>'qPCR analysis'!$B$93:$B$97</c:f>
              <c:numCache>
                <c:formatCode>General</c:formatCode>
                <c:ptCount val="5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0.5</c:v>
                </c:pt>
              </c:numCache>
            </c:numRef>
          </c:xVal>
          <c:yVal>
            <c:numRef>
              <c:f>'qPCR analysis'!$L$15:$L$19</c:f>
              <c:numCache>
                <c:formatCode>General</c:formatCode>
                <c:ptCount val="5"/>
                <c:pt idx="0">
                  <c:v>17.440000000000001</c:v>
                </c:pt>
                <c:pt idx="1">
                  <c:v>18.96</c:v>
                </c:pt>
                <c:pt idx="2">
                  <c:v>19.829999999999998</c:v>
                </c:pt>
                <c:pt idx="3">
                  <c:v>20.72</c:v>
                </c:pt>
                <c:pt idx="4">
                  <c:v>21.87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F47-405B-8852-A3649DD2B72F}"/>
            </c:ext>
          </c:extLst>
        </c:ser>
        <c:ser>
          <c:idx val="2"/>
          <c:order val="2"/>
          <c:tx>
            <c:v>CD81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rgbClr val="B271AC"/>
              </a:solidFill>
              <a:ln w="9525">
                <a:noFill/>
              </a:ln>
              <a:effectLst/>
            </c:spPr>
          </c:marker>
          <c:trendline>
            <c:spPr>
              <a:ln w="19050" cap="rnd">
                <a:solidFill>
                  <a:srgbClr val="B271AC"/>
                </a:solidFill>
                <a:prstDash val="sysDot"/>
              </a:ln>
              <a:effectLst/>
            </c:spPr>
            <c:trendlineType val="log"/>
            <c:dispRSqr val="0"/>
            <c:dispEq val="0"/>
          </c:trendline>
          <c:xVal>
            <c:numRef>
              <c:f>'qPCR analysis'!$B$93:$B$97</c:f>
              <c:numCache>
                <c:formatCode>General</c:formatCode>
                <c:ptCount val="5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0.5</c:v>
                </c:pt>
              </c:numCache>
            </c:numRef>
          </c:xVal>
          <c:yVal>
            <c:numRef>
              <c:f>'qPCR analysis'!$T$15:$T$19</c:f>
              <c:numCache>
                <c:formatCode>General</c:formatCode>
                <c:ptCount val="5"/>
                <c:pt idx="0">
                  <c:v>18.8</c:v>
                </c:pt>
                <c:pt idx="1">
                  <c:v>19.940000000000001</c:v>
                </c:pt>
                <c:pt idx="2">
                  <c:v>21.03</c:v>
                </c:pt>
                <c:pt idx="3">
                  <c:v>22.12</c:v>
                </c:pt>
                <c:pt idx="4">
                  <c:v>22.78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7F47-405B-8852-A3649DD2B72F}"/>
            </c:ext>
          </c:extLst>
        </c:ser>
        <c:ser>
          <c:idx val="3"/>
          <c:order val="3"/>
          <c:tx>
            <c:v>Ctl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4"/>
            <c:spPr>
              <a:solidFill>
                <a:schemeClr val="tx1">
                  <a:lumMod val="50000"/>
                  <a:lumOff val="50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xVal>
            <c:numRef>
              <c:f>'qPCR analysis'!$B$93:$B$97</c:f>
              <c:numCache>
                <c:formatCode>General</c:formatCode>
                <c:ptCount val="5"/>
                <c:pt idx="0">
                  <c:v>8</c:v>
                </c:pt>
                <c:pt idx="1">
                  <c:v>4</c:v>
                </c:pt>
                <c:pt idx="2">
                  <c:v>2</c:v>
                </c:pt>
                <c:pt idx="3">
                  <c:v>1</c:v>
                </c:pt>
                <c:pt idx="4">
                  <c:v>0.5</c:v>
                </c:pt>
              </c:numCache>
            </c:numRef>
          </c:xVal>
          <c:yVal>
            <c:numRef>
              <c:f>'qPCR analysis'!$AB$15:$AB$19</c:f>
              <c:numCache>
                <c:formatCode>General</c:formatCode>
                <c:ptCount val="5"/>
                <c:pt idx="0">
                  <c:v>18.329999999999998</c:v>
                </c:pt>
                <c:pt idx="1">
                  <c:v>19.62</c:v>
                </c:pt>
                <c:pt idx="2">
                  <c:v>21.72</c:v>
                </c:pt>
                <c:pt idx="3">
                  <c:v>22.44</c:v>
                </c:pt>
                <c:pt idx="4">
                  <c:v>23.1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7F47-405B-8852-A3649DD2B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0337800"/>
        <c:axId val="750339600"/>
      </c:scatterChart>
      <c:valAx>
        <c:axId val="750337800"/>
        <c:scaling>
          <c:logBase val="10"/>
          <c:orientation val="minMax"/>
          <c:max val="100"/>
          <c:min val="0.1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600">
                    <a:solidFill>
                      <a:schemeClr val="tx1"/>
                    </a:solidFill>
                  </a:rPr>
                  <a:t>Protein [µg]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0339600"/>
        <c:crosses val="autoZero"/>
        <c:crossBetween val="midCat"/>
      </c:valAx>
      <c:valAx>
        <c:axId val="750339600"/>
        <c:scaling>
          <c:orientation val="minMax"/>
          <c:max val="25"/>
          <c:min val="15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600">
                    <a:solidFill>
                      <a:schemeClr val="tx1"/>
                    </a:solidFill>
                  </a:rPr>
                  <a:t>Ct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0337800"/>
        <c:crossesAt val="1.0000000000000002E-3"/>
        <c:crossBetween val="midCat"/>
        <c:majorUnit val="2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910821800745"/>
          <c:y val="6.7752520847237277E-2"/>
          <c:w val="0.66865944604664318"/>
          <c:h val="0.850944454136078"/>
        </c:manualLayout>
      </c:layout>
      <c:barChart>
        <c:barDir val="col"/>
        <c:grouping val="stacked"/>
        <c:varyColors val="0"/>
        <c:ser>
          <c:idx val="0"/>
          <c:order val="0"/>
          <c:tx>
            <c:v>CD63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('qPCR analysis 2 (2)'!$E$5,'qPCR analysis 2 (2)'!$E$10,'qPCR analysis 2 (2)'!$E$15,'qPCR analysis 2 (2)'!$E$20)</c:f>
              <c:numCache>
                <c:formatCode>0.0</c:formatCode>
                <c:ptCount val="4"/>
                <c:pt idx="0">
                  <c:v>25.04</c:v>
                </c:pt>
                <c:pt idx="1">
                  <c:v>25.97</c:v>
                </c:pt>
                <c:pt idx="2">
                  <c:v>24.725000000000001</c:v>
                </c:pt>
                <c:pt idx="3">
                  <c:v>25.03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18-48E1-BDF7-FA7C9E9D5DFF}"/>
            </c:ext>
          </c:extLst>
        </c:ser>
        <c:ser>
          <c:idx val="1"/>
          <c:order val="1"/>
          <c:tx>
            <c:v>Ctrl</c:v>
          </c:tx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30.3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218-48E1-BDF7-FA7C9E9D5DF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30.6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218-48E1-BDF7-FA7C9E9D5DF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30.3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7218-48E1-BDF7-FA7C9E9D5DF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29.8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7218-48E1-BDF7-FA7C9E9D5D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('qPCR analysis 2 (2)'!$O$5,'qPCR analysis 2 (2)'!$O$10,'qPCR analysis 2 (2)'!$O$15,'qPCR analysis 2 (2)'!$O$20)</c:f>
              <c:numCache>
                <c:formatCode>0.0</c:formatCode>
                <c:ptCount val="4"/>
                <c:pt idx="0">
                  <c:v>5.2899999999999991</c:v>
                </c:pt>
                <c:pt idx="1">
                  <c:v>4.5649999999999977</c:v>
                </c:pt>
                <c:pt idx="2">
                  <c:v>5.5499999999999972</c:v>
                </c:pt>
                <c:pt idx="3">
                  <c:v>4.7899999999999991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218-48E1-BDF7-FA7C9E9D5D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29822848"/>
        <c:axId val="1129821408"/>
      </c:barChart>
      <c:catAx>
        <c:axId val="1129822848"/>
        <c:scaling>
          <c:orientation val="minMax"/>
        </c:scaling>
        <c:delete val="1"/>
        <c:axPos val="b"/>
        <c:majorTickMark val="out"/>
        <c:minorTickMark val="none"/>
        <c:tickLblPos val="nextTo"/>
        <c:crossAx val="1129821408"/>
        <c:crosses val="autoZero"/>
        <c:auto val="0"/>
        <c:lblAlgn val="ctr"/>
        <c:lblOffset val="100"/>
        <c:noMultiLvlLbl val="0"/>
      </c:catAx>
      <c:valAx>
        <c:axId val="1129821408"/>
        <c:scaling>
          <c:orientation val="minMax"/>
          <c:max val="35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600" b="1" dirty="0">
                    <a:solidFill>
                      <a:schemeClr val="tx1"/>
                    </a:solidFill>
                  </a:rPr>
                  <a:t>Ct</a:t>
                </a:r>
              </a:p>
            </c:rich>
          </c:tx>
          <c:layout>
            <c:manualLayout>
              <c:xMode val="edge"/>
              <c:yMode val="edge"/>
              <c:x val="2.6609636040641805E-2"/>
              <c:y val="0.45821349939636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.0" sourceLinked="0"/>
        <c:majorTickMark val="out"/>
        <c:minorTickMark val="none"/>
        <c:tickLblPos val="nextTo"/>
        <c:spPr>
          <a:noFill/>
          <a:ln w="6350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12982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764642509858059"/>
          <c:y val="0.10626159654800431"/>
          <c:w val="0.80266190883715727"/>
          <c:h val="0.70893069039913703"/>
        </c:manualLayout>
      </c:layout>
      <c:lineChart>
        <c:grouping val="standard"/>
        <c:varyColors val="0"/>
        <c:ser>
          <c:idx val="0"/>
          <c:order val="0"/>
          <c:tx>
            <c:strRef>
              <c:f>analysis!$C$2</c:f>
              <c:strCache>
                <c:ptCount val="1"/>
                <c:pt idx="0">
                  <c:v>miR-16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3767523837776876E-17"/>
                  <c:y val="1.6986078251875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29-4373-AA98-12A3D8625700}"/>
                </c:ext>
              </c:extLst>
            </c:dLbl>
            <c:dLbl>
              <c:idx val="3"/>
              <c:layout>
                <c:manualLayout>
                  <c:x val="4.3767523837776876E-17"/>
                  <c:y val="1.6986078251875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29-4373-AA98-12A3D86257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analysis!$B$3:$B$13</c:f>
              <c:strCache>
                <c:ptCount val="11"/>
                <c:pt idx="0">
                  <c:v>No beads</c:v>
                </c:pt>
                <c:pt idx="1">
                  <c:v>CD9</c:v>
                </c:pt>
                <c:pt idx="2">
                  <c:v>CD81</c:v>
                </c:pt>
                <c:pt idx="3">
                  <c:v>CD63</c:v>
                </c:pt>
                <c:pt idx="4">
                  <c:v>CD9  CD81</c:v>
                </c:pt>
                <c:pt idx="5">
                  <c:v>CD9 CD81 CD63</c:v>
                </c:pt>
                <c:pt idx="6">
                  <c:v>CD9</c:v>
                </c:pt>
                <c:pt idx="7">
                  <c:v>CD81</c:v>
                </c:pt>
                <c:pt idx="8">
                  <c:v>CD63</c:v>
                </c:pt>
                <c:pt idx="9">
                  <c:v>CD9 CD81</c:v>
                </c:pt>
                <c:pt idx="10">
                  <c:v>CD9 CD81 CD63</c:v>
                </c:pt>
              </c:strCache>
            </c:strRef>
          </c:cat>
          <c:val>
            <c:numRef>
              <c:f>analysis!$C$3:$C$8</c:f>
              <c:numCache>
                <c:formatCode>0.0</c:formatCode>
                <c:ptCount val="6"/>
                <c:pt idx="0">
                  <c:v>24.45</c:v>
                </c:pt>
                <c:pt idx="1">
                  <c:v>28.59</c:v>
                </c:pt>
                <c:pt idx="2">
                  <c:v>28.67</c:v>
                </c:pt>
                <c:pt idx="3">
                  <c:v>27.12</c:v>
                </c:pt>
                <c:pt idx="4">
                  <c:v>27.72</c:v>
                </c:pt>
                <c:pt idx="5">
                  <c:v>30.87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729-4373-AA98-12A3D8625700}"/>
            </c:ext>
          </c:extLst>
        </c:ser>
        <c:ser>
          <c:idx val="1"/>
          <c:order val="1"/>
          <c:tx>
            <c:strRef>
              <c:f>analysis!$D$2</c:f>
              <c:strCache>
                <c:ptCount val="1"/>
                <c:pt idx="0">
                  <c:v>miR-21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1.137281181578419E-2"/>
                  <c:y val="-1.71251348435814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29-4373-AA98-12A3D8625700}"/>
                </c:ext>
              </c:extLst>
            </c:dLbl>
            <c:dLbl>
              <c:idx val="4"/>
              <c:layout>
                <c:manualLayout>
                  <c:x val="-1.5163749087712439E-2"/>
                  <c:y val="-4.43861920172600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29-4373-AA98-12A3D86257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analysis!$B$3:$B$13</c:f>
              <c:strCache>
                <c:ptCount val="11"/>
                <c:pt idx="0">
                  <c:v>No beads</c:v>
                </c:pt>
                <c:pt idx="1">
                  <c:v>CD9</c:v>
                </c:pt>
                <c:pt idx="2">
                  <c:v>CD81</c:v>
                </c:pt>
                <c:pt idx="3">
                  <c:v>CD63</c:v>
                </c:pt>
                <c:pt idx="4">
                  <c:v>CD9  CD81</c:v>
                </c:pt>
                <c:pt idx="5">
                  <c:v>CD9 CD81 CD63</c:v>
                </c:pt>
                <c:pt idx="6">
                  <c:v>CD9</c:v>
                </c:pt>
                <c:pt idx="7">
                  <c:v>CD81</c:v>
                </c:pt>
                <c:pt idx="8">
                  <c:v>CD63</c:v>
                </c:pt>
                <c:pt idx="9">
                  <c:v>CD9 CD81</c:v>
                </c:pt>
                <c:pt idx="10">
                  <c:v>CD9 CD81 CD63</c:v>
                </c:pt>
              </c:strCache>
            </c:strRef>
          </c:cat>
          <c:val>
            <c:numRef>
              <c:f>analysis!$D$3:$D$8</c:f>
              <c:numCache>
                <c:formatCode>0.0</c:formatCode>
                <c:ptCount val="6"/>
                <c:pt idx="0">
                  <c:v>26.16</c:v>
                </c:pt>
                <c:pt idx="1">
                  <c:v>29.24</c:v>
                </c:pt>
                <c:pt idx="2">
                  <c:v>30.55</c:v>
                </c:pt>
                <c:pt idx="3">
                  <c:v>29.32</c:v>
                </c:pt>
                <c:pt idx="4">
                  <c:v>28.63</c:v>
                </c:pt>
                <c:pt idx="5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729-4373-AA98-12A3D8625700}"/>
            </c:ext>
          </c:extLst>
        </c:ser>
        <c:ser>
          <c:idx val="2"/>
          <c:order val="2"/>
          <c:tx>
            <c:strRef>
              <c:f>analysis!$E$2</c:f>
              <c:strCache>
                <c:ptCount val="1"/>
                <c:pt idx="0">
                  <c:v>miR-30c-5p</c:v>
                </c:pt>
              </c:strCache>
            </c:strRef>
          </c:tx>
          <c:spPr>
            <a:ln w="127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-1.5163749087712439E-2"/>
                  <c:y val="-5.82254584681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729-4373-AA98-12A3D86257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analysis!$B$3:$B$13</c:f>
              <c:strCache>
                <c:ptCount val="11"/>
                <c:pt idx="0">
                  <c:v>No beads</c:v>
                </c:pt>
                <c:pt idx="1">
                  <c:v>CD9</c:v>
                </c:pt>
                <c:pt idx="2">
                  <c:v>CD81</c:v>
                </c:pt>
                <c:pt idx="3">
                  <c:v>CD63</c:v>
                </c:pt>
                <c:pt idx="4">
                  <c:v>CD9  CD81</c:v>
                </c:pt>
                <c:pt idx="5">
                  <c:v>CD9 CD81 CD63</c:v>
                </c:pt>
                <c:pt idx="6">
                  <c:v>CD9</c:v>
                </c:pt>
                <c:pt idx="7">
                  <c:v>CD81</c:v>
                </c:pt>
                <c:pt idx="8">
                  <c:v>CD63</c:v>
                </c:pt>
                <c:pt idx="9">
                  <c:v>CD9 CD81</c:v>
                </c:pt>
                <c:pt idx="10">
                  <c:v>CD9 CD81 CD63</c:v>
                </c:pt>
              </c:strCache>
            </c:strRef>
          </c:cat>
          <c:val>
            <c:numRef>
              <c:f>analysis!$E$3:$E$8</c:f>
              <c:numCache>
                <c:formatCode>0.0</c:formatCode>
                <c:ptCount val="6"/>
                <c:pt idx="0">
                  <c:v>29.9</c:v>
                </c:pt>
                <c:pt idx="1">
                  <c:v>30.75</c:v>
                </c:pt>
                <c:pt idx="2">
                  <c:v>33.49</c:v>
                </c:pt>
                <c:pt idx="3">
                  <c:v>32.630000000000003</c:v>
                </c:pt>
                <c:pt idx="4">
                  <c:v>30.85</c:v>
                </c:pt>
                <c:pt idx="5">
                  <c:v>33.22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729-4373-AA98-12A3D86257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7402288"/>
        <c:axId val="747400488"/>
      </c:lineChart>
      <c:catAx>
        <c:axId val="74740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7400488"/>
        <c:crosses val="autoZero"/>
        <c:auto val="1"/>
        <c:lblAlgn val="ctr"/>
        <c:lblOffset val="100"/>
        <c:noMultiLvlLbl val="0"/>
      </c:catAx>
      <c:valAx>
        <c:axId val="747400488"/>
        <c:scaling>
          <c:orientation val="minMax"/>
          <c:max val="40"/>
          <c:min val="2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DE" sz="800">
                    <a:solidFill>
                      <a:schemeClr val="tx1"/>
                    </a:solidFill>
                  </a:rPr>
                  <a:t>Ct</a:t>
                </a:r>
              </a:p>
            </c:rich>
          </c:tx>
          <c:layout>
            <c:manualLayout>
              <c:xMode val="edge"/>
              <c:yMode val="edge"/>
              <c:x val="6.0987624668580372E-3"/>
              <c:y val="0.429152642934196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7402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33010303745248"/>
          <c:y val="8.0218985976267532E-2"/>
          <c:w val="0.75644935500250854"/>
          <c:h val="0.71684169363538297"/>
        </c:manualLayout>
      </c:layout>
      <c:lineChart>
        <c:grouping val="standard"/>
        <c:varyColors val="0"/>
        <c:ser>
          <c:idx val="0"/>
          <c:order val="0"/>
          <c:tx>
            <c:strRef>
              <c:f>analysis!$C$2</c:f>
              <c:strCache>
                <c:ptCount val="1"/>
                <c:pt idx="0">
                  <c:v>miR-16</c:v>
                </c:pt>
              </c:strCache>
            </c:strRef>
          </c:tx>
          <c:spPr>
            <a:ln w="127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0"/>
                  <c:y val="2.83101304197924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5E1-4A15-8089-7C81EB473817}"/>
                </c:ext>
              </c:extLst>
            </c:dLbl>
            <c:dLbl>
              <c:idx val="2"/>
              <c:layout>
                <c:manualLayout>
                  <c:x val="0"/>
                  <c:y val="1.5098736223889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5E1-4A15-8089-7C81EB473817}"/>
                </c:ext>
              </c:extLst>
            </c:dLbl>
            <c:dLbl>
              <c:idx val="5"/>
              <c:layout>
                <c:manualLayout>
                  <c:x val="-1.1936735302894659E-3"/>
                  <c:y val="-4.71835506996540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5E1-4A15-8089-7C81EB4738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(analysis!$B$3,analysis!$B$9:$B$13)</c:f>
              <c:strCache>
                <c:ptCount val="6"/>
                <c:pt idx="0">
                  <c:v>No beads</c:v>
                </c:pt>
                <c:pt idx="1">
                  <c:v>CD9</c:v>
                </c:pt>
                <c:pt idx="2">
                  <c:v>CD81</c:v>
                </c:pt>
                <c:pt idx="3">
                  <c:v>CD63</c:v>
                </c:pt>
                <c:pt idx="4">
                  <c:v>CD9 CD81</c:v>
                </c:pt>
                <c:pt idx="5">
                  <c:v>CD9 CD81 CD63</c:v>
                </c:pt>
              </c:strCache>
            </c:strRef>
          </c:cat>
          <c:val>
            <c:numRef>
              <c:f>(analysis!$C$3,analysis!$C$9:$C$13)</c:f>
              <c:numCache>
                <c:formatCode>0.0</c:formatCode>
                <c:ptCount val="6"/>
                <c:pt idx="0">
                  <c:v>24.45</c:v>
                </c:pt>
                <c:pt idx="1">
                  <c:v>28.34</c:v>
                </c:pt>
                <c:pt idx="2">
                  <c:v>33.28</c:v>
                </c:pt>
                <c:pt idx="3">
                  <c:v>34.450000000000003</c:v>
                </c:pt>
                <c:pt idx="4">
                  <c:v>33.51</c:v>
                </c:pt>
                <c:pt idx="5">
                  <c:v>32.950000000000003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E1-4A15-8089-7C81EB473817}"/>
            </c:ext>
          </c:extLst>
        </c:ser>
        <c:ser>
          <c:idx val="1"/>
          <c:order val="1"/>
          <c:tx>
            <c:strRef>
              <c:f>analysis!$D$2</c:f>
              <c:strCache>
                <c:ptCount val="1"/>
                <c:pt idx="0">
                  <c:v>miR-21</c:v>
                </c:pt>
              </c:strCache>
            </c:strRef>
          </c:tx>
          <c:spPr>
            <a:ln w="127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2"/>
              <c:layout>
                <c:manualLayout>
                  <c:x val="0"/>
                  <c:y val="-4.3408866643681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5E1-4A15-8089-7C81EB4738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(analysis!$B$3,analysis!$B$9:$B$13)</c:f>
              <c:strCache>
                <c:ptCount val="6"/>
                <c:pt idx="0">
                  <c:v>No beads</c:v>
                </c:pt>
                <c:pt idx="1">
                  <c:v>CD9</c:v>
                </c:pt>
                <c:pt idx="2">
                  <c:v>CD81</c:v>
                </c:pt>
                <c:pt idx="3">
                  <c:v>CD63</c:v>
                </c:pt>
                <c:pt idx="4">
                  <c:v>CD9 CD81</c:v>
                </c:pt>
                <c:pt idx="5">
                  <c:v>CD9 CD81 CD63</c:v>
                </c:pt>
              </c:strCache>
            </c:strRef>
          </c:cat>
          <c:val>
            <c:numRef>
              <c:f>(analysis!$D$3,analysis!$D$9:$D$13)</c:f>
              <c:numCache>
                <c:formatCode>0.0</c:formatCode>
                <c:ptCount val="6"/>
                <c:pt idx="0">
                  <c:v>26.16</c:v>
                </c:pt>
                <c:pt idx="1">
                  <c:v>28.46</c:v>
                </c:pt>
                <c:pt idx="2">
                  <c:v>33.53</c:v>
                </c:pt>
                <c:pt idx="3">
                  <c:v>35.729999999999997</c:v>
                </c:pt>
                <c:pt idx="4">
                  <c:v>34.68</c:v>
                </c:pt>
                <c:pt idx="5">
                  <c:v>33.119999999999997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5E1-4A15-8089-7C81EB473817}"/>
            </c:ext>
          </c:extLst>
        </c:ser>
        <c:ser>
          <c:idx val="2"/>
          <c:order val="2"/>
          <c:tx>
            <c:strRef>
              <c:f>analysis!$E$2</c:f>
              <c:strCache>
                <c:ptCount val="1"/>
                <c:pt idx="0">
                  <c:v>miR-30c-5p</c:v>
                </c:pt>
              </c:strCache>
            </c:strRef>
          </c:tx>
          <c:spPr>
            <a:ln w="127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7988893644642069E-3"/>
                  <c:y val="-3.0825242718446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5E1-4A15-8089-7C81EB473817}"/>
                </c:ext>
              </c:extLst>
            </c:dLbl>
            <c:dLbl>
              <c:idx val="1"/>
              <c:layout>
                <c:manualLayout>
                  <c:x val="-3.8994446822321033E-2"/>
                  <c:y val="-5.82254584681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5E1-4A15-8089-7C81EB473817}"/>
                </c:ext>
              </c:extLst>
            </c:dLbl>
            <c:dLbl>
              <c:idx val="2"/>
              <c:layout>
                <c:manualLayout>
                  <c:x val="-7.1488993327303922E-17"/>
                  <c:y val="-3.082524271844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5E1-4A15-8089-7C81EB473817}"/>
                </c:ext>
              </c:extLst>
            </c:dLbl>
            <c:dLbl>
              <c:idx val="4"/>
              <c:layout>
                <c:manualLayout>
                  <c:x val="7.7988893644640638E-3"/>
                  <c:y val="3.7675296655879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5E1-4A15-8089-7C81EB4738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(analysis!$B$3,analysis!$B$9:$B$13)</c:f>
              <c:strCache>
                <c:ptCount val="6"/>
                <c:pt idx="0">
                  <c:v>No beads</c:v>
                </c:pt>
                <c:pt idx="1">
                  <c:v>CD9</c:v>
                </c:pt>
                <c:pt idx="2">
                  <c:v>CD81</c:v>
                </c:pt>
                <c:pt idx="3">
                  <c:v>CD63</c:v>
                </c:pt>
                <c:pt idx="4">
                  <c:v>CD9 CD81</c:v>
                </c:pt>
                <c:pt idx="5">
                  <c:v>CD9 CD81 CD63</c:v>
                </c:pt>
              </c:strCache>
            </c:strRef>
          </c:cat>
          <c:val>
            <c:numRef>
              <c:f>(analysis!$E$3,analysis!$E$9:$E$13)</c:f>
              <c:numCache>
                <c:formatCode>0.0</c:formatCode>
                <c:ptCount val="6"/>
                <c:pt idx="0">
                  <c:v>29.9</c:v>
                </c:pt>
                <c:pt idx="1">
                  <c:v>29.85</c:v>
                </c:pt>
                <c:pt idx="2">
                  <c:v>36.950000000000003</c:v>
                </c:pt>
                <c:pt idx="3">
                  <c:v>37.33</c:v>
                </c:pt>
                <c:pt idx="4">
                  <c:v>33</c:v>
                </c:pt>
                <c:pt idx="5">
                  <c:v>35.18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5E1-4A15-8089-7C81EB473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7402288"/>
        <c:axId val="747400488"/>
      </c:lineChart>
      <c:catAx>
        <c:axId val="747402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7400488"/>
        <c:crosses val="autoZero"/>
        <c:auto val="1"/>
        <c:lblAlgn val="ctr"/>
        <c:lblOffset val="100"/>
        <c:noMultiLvlLbl val="0"/>
      </c:catAx>
      <c:valAx>
        <c:axId val="747400488"/>
        <c:scaling>
          <c:orientation val="minMax"/>
          <c:min val="20"/>
        </c:scaling>
        <c:delete val="1"/>
        <c:axPos val="l"/>
        <c:numFmt formatCode="0" sourceLinked="0"/>
        <c:majorTickMark val="none"/>
        <c:minorTickMark val="none"/>
        <c:tickLblPos val="nextTo"/>
        <c:crossAx val="74740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8503681999822199"/>
          <c:y val="0.49005233835759077"/>
          <c:w val="0.38230545511452113"/>
          <c:h val="0.259166726728752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9286428-3033-F948-BAA0-5E6A7D49C7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3851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15113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472" y="4715406"/>
            <a:ext cx="4982732" cy="44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l">
              <a:defRPr sz="1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r>
              <a:rPr lang="de-DE"/>
              <a:t>1/1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172" tIns="46086" rIns="92172" bIns="46086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1148692A-D6D2-8340-BB47-13E8A19B5FC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1594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pitchFamily="-107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Geneva" pitchFamily="-107" charset="-128"/>
        <a:cs typeface="Geneva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1" y="1325850"/>
            <a:ext cx="8077201" cy="1121807"/>
          </a:xfrm>
        </p:spPr>
        <p:txBody>
          <a:bodyPr anchor="b"/>
          <a:lstStyle>
            <a:lvl1pPr>
              <a:lnSpc>
                <a:spcPts val="4000"/>
              </a:lnSpc>
              <a:defRPr sz="36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2467888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530225" y="3357035"/>
            <a:ext cx="8077200" cy="1162980"/>
          </a:xfrm>
        </p:spPr>
        <p:txBody>
          <a:bodyPr/>
          <a:lstStyle>
            <a:lvl1pPr>
              <a:buNone/>
              <a:defRPr sz="1600">
                <a:solidFill>
                  <a:srgbClr val="000A10"/>
                </a:solidFill>
              </a:defRPr>
            </a:lvl1pPr>
            <a:lvl2pPr>
              <a:defRPr sz="1800">
                <a:solidFill>
                  <a:srgbClr val="000A10"/>
                </a:solidFill>
              </a:defRPr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11" name="Bild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  <p:grpSp>
        <p:nvGrpSpPr>
          <p:cNvPr id="67" name="Gruppierung 66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68" name="Gruppierung 6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82" name="Gerade Verbindung 81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3" name="Gerade Verbindung 82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4" name="Gerade Verbindung 83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5" name="Gerade Verbindung 84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6" name="Gerade Verbindung 85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Gerade Verbindung 86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Gerade Verbindung 87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Gerade Verbindung 88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Gerade Verbindung 89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1" name="Gerade Verbindung 90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2" name="Gerade Verbindung 91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3" name="Rechteck 92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69" name="Gruppierung 68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70" name="Parallelogramm 69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1" name="Parallelogramm 70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2" name="Parallelogramm 71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3" name="Parallelogramm 72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4" name="Parallelogramm 73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5" name="Parallelogramm 74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6" name="Parallelogramm 75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7" name="Parallelogramm 76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8" name="Parallelogramm 77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79" name="Parallelogramm 78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80" name="Parallelogramm 79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81" name="Parallelogramm 80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3832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15"/>
          <p:cNvSpPr>
            <a:spLocks noGrp="1"/>
          </p:cNvSpPr>
          <p:nvPr>
            <p:ph type="pic" sz="quarter" idx="12"/>
          </p:nvPr>
        </p:nvSpPr>
        <p:spPr bwMode="auto">
          <a:xfrm>
            <a:off x="533096" y="928440"/>
            <a:ext cx="8085792" cy="3585177"/>
          </a:xfrm>
          <a:custGeom>
            <a:avLst/>
            <a:gdLst>
              <a:gd name="connsiteX0" fmla="*/ 8 w 8085792"/>
              <a:gd name="connsiteY0" fmla="*/ 0 h 3585177"/>
              <a:gd name="connsiteX1" fmla="*/ 8085792 w 8085792"/>
              <a:gd name="connsiteY1" fmla="*/ 0 h 3585177"/>
              <a:gd name="connsiteX2" fmla="*/ 8083990 w 8085792"/>
              <a:gd name="connsiteY2" fmla="*/ 2920424 h 3585177"/>
              <a:gd name="connsiteX3" fmla="*/ 7426443 w 8085792"/>
              <a:gd name="connsiteY3" fmla="*/ 3585177 h 3585177"/>
              <a:gd name="connsiteX4" fmla="*/ 305 w 8085792"/>
              <a:gd name="connsiteY4" fmla="*/ 3581991 h 3585177"/>
              <a:gd name="connsiteX5" fmla="*/ 3 w 8085792"/>
              <a:gd name="connsiteY5" fmla="*/ 34892 h 3585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792" h="3585177">
                <a:moveTo>
                  <a:pt x="8" y="0"/>
                </a:moveTo>
                <a:lnTo>
                  <a:pt x="8085792" y="0"/>
                </a:lnTo>
                <a:lnTo>
                  <a:pt x="8083990" y="2920424"/>
                </a:lnTo>
                <a:lnTo>
                  <a:pt x="7426443" y="3585177"/>
                </a:lnTo>
                <a:lnTo>
                  <a:pt x="305" y="3581991"/>
                </a:lnTo>
                <a:cubicBezTo>
                  <a:pt x="1165" y="2190443"/>
                  <a:pt x="-71" y="1255292"/>
                  <a:pt x="3" y="34892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4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4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5F8A39F7-97EC-2142-B264-F44D66BBE89D}" type="datetime1">
              <a:rPr lang="de-AT" smtClean="0"/>
              <a:t>25.11.2024</a:t>
            </a:fld>
            <a:endParaRPr lang="de-DE" dirty="0"/>
          </a:p>
        </p:txBody>
      </p:sp>
      <p:grpSp>
        <p:nvGrpSpPr>
          <p:cNvPr id="8" name="Gruppierung 7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9" name="Gruppierung 8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Gerade Verbindung 34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6" name="Rechteck 35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Parallelogramm 23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en-GB" noProof="0" smtClean="0"/>
              <a:pPr>
                <a:defRPr/>
              </a:pPr>
              <a:t>‹Nr.›</a:t>
            </a:fld>
            <a:endParaRPr lang="en-GB" sz="1400" noProof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en-GB" noProof="0" smtClean="0"/>
              <a:t>25/11/2024</a:t>
            </a:fld>
            <a:endParaRPr lang="en-GB" sz="1400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Mastertitelformat bearbeiten</a:t>
            </a:r>
            <a:endParaRPr lang="en-GB" noProof="0" dirty="0"/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2"/>
          </p:nvPr>
        </p:nvSpPr>
        <p:spPr>
          <a:xfrm>
            <a:off x="539752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539752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22"/>
          </p:nvPr>
        </p:nvSpPr>
        <p:spPr>
          <a:xfrm>
            <a:off x="539752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23"/>
          </p:nvPr>
        </p:nvSpPr>
        <p:spPr>
          <a:xfrm>
            <a:off x="2692797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4"/>
          </p:nvPr>
        </p:nvSpPr>
        <p:spPr>
          <a:xfrm>
            <a:off x="2692797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5"/>
          </p:nvPr>
        </p:nvSpPr>
        <p:spPr>
          <a:xfrm>
            <a:off x="2692797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6"/>
          </p:nvPr>
        </p:nvSpPr>
        <p:spPr>
          <a:xfrm>
            <a:off x="4845842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845842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8"/>
          </p:nvPr>
        </p:nvSpPr>
        <p:spPr>
          <a:xfrm>
            <a:off x="4845842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29"/>
          </p:nvPr>
        </p:nvSpPr>
        <p:spPr>
          <a:xfrm>
            <a:off x="6998888" y="1201762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30"/>
          </p:nvPr>
        </p:nvSpPr>
        <p:spPr>
          <a:xfrm>
            <a:off x="6998888" y="234082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20" name="Bildplatzhalter 7"/>
          <p:cNvSpPr>
            <a:spLocks noGrp="1"/>
          </p:cNvSpPr>
          <p:nvPr>
            <p:ph type="pic" sz="quarter" idx="31"/>
          </p:nvPr>
        </p:nvSpPr>
        <p:spPr>
          <a:xfrm>
            <a:off x="6998888" y="3473107"/>
            <a:ext cx="1620000" cy="104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grpSp>
        <p:nvGrpSpPr>
          <p:cNvPr id="21" name="Gruppierung 20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22" name="Gruppierung 21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36" name="Gerade Verbindung 35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Gerade Verbindung 36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Gerade Verbindung 37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Gerade Verbindung 38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Gerade Verbindung 39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" name="Gerade Verbindung 40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Gerade Verbindung 41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Gerade Verbindung 42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Gerade Verbindung 43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Gerade Verbindung 44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Gerade Verbindung 45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7" name="Rechteck 46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23" name="Gruppierung 22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24" name="Parallelogramm 23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5" name="Parallelogramm 24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6" name="Parallelogramm 25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7" name="Parallelogramm 26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8" name="Parallelogramm 27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9" name="Parallelogramm 28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0" name="Parallelogramm 29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1" name="Parallelogramm 30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2" name="Parallelogramm 31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Parallelogramm 32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Parallelogramm 33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Parallelogramm 34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522001" y="1296000"/>
            <a:ext cx="8077201" cy="816769"/>
          </a:xfrm>
        </p:spPr>
        <p:txBody>
          <a:bodyPr anchor="b"/>
          <a:lstStyle>
            <a:lvl1pPr>
              <a:lnSpc>
                <a:spcPts val="4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213300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grpSp>
        <p:nvGrpSpPr>
          <p:cNvPr id="6" name="Gruppierung 5"/>
          <p:cNvGrpSpPr/>
          <p:nvPr userDrawn="1"/>
        </p:nvGrpSpPr>
        <p:grpSpPr>
          <a:xfrm>
            <a:off x="3635896" y="3840832"/>
            <a:ext cx="5508104" cy="1302668"/>
            <a:chOff x="3635896" y="5555331"/>
            <a:chExt cx="5508104" cy="1302668"/>
          </a:xfrm>
        </p:grpSpPr>
        <p:sp>
          <p:nvSpPr>
            <p:cNvPr id="7" name="Parallelogramm 6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8" name="Freihandform 7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9" name="Gruppierung 8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16" name="Parallelogramm 15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2" name="Gruppierung 11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13" name="Parallelogramm 12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grpSp>
        <p:nvGrpSpPr>
          <p:cNvPr id="22" name="Gruppierung 21"/>
          <p:cNvGrpSpPr/>
          <p:nvPr userDrawn="1"/>
        </p:nvGrpSpPr>
        <p:grpSpPr>
          <a:xfrm>
            <a:off x="2587960" y="2984548"/>
            <a:ext cx="4926351" cy="389740"/>
            <a:chOff x="2587960" y="4027999"/>
            <a:chExt cx="4926351" cy="389740"/>
          </a:xfrm>
        </p:grpSpPr>
        <p:sp>
          <p:nvSpPr>
            <p:cNvPr id="23" name="Parallelogramm 22"/>
            <p:cNvSpPr/>
            <p:nvPr userDrawn="1"/>
          </p:nvSpPr>
          <p:spPr bwMode="auto">
            <a:xfrm>
              <a:off x="2587960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9A0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4" name="Parallelogramm 23"/>
            <p:cNvSpPr/>
            <p:nvPr userDrawn="1"/>
          </p:nvSpPr>
          <p:spPr bwMode="auto">
            <a:xfrm>
              <a:off x="348178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B8A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5" name="Parallelogramm 24"/>
            <p:cNvSpPr/>
            <p:nvPr userDrawn="1"/>
          </p:nvSpPr>
          <p:spPr bwMode="auto">
            <a:xfrm>
              <a:off x="436906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D6D8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6" name="Parallelogramm 25"/>
            <p:cNvSpPr/>
            <p:nvPr userDrawn="1"/>
          </p:nvSpPr>
          <p:spPr bwMode="auto">
            <a:xfrm>
              <a:off x="526414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F577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7" name="Parallelogramm 26"/>
            <p:cNvSpPr/>
            <p:nvPr userDrawn="1"/>
          </p:nvSpPr>
          <p:spPr bwMode="auto">
            <a:xfrm>
              <a:off x="6157479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0427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8" name="Parallelogramm 27"/>
            <p:cNvSpPr/>
            <p:nvPr userDrawn="1"/>
          </p:nvSpPr>
          <p:spPr bwMode="auto">
            <a:xfrm>
              <a:off x="7050774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22B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pic>
        <p:nvPicPr>
          <p:cNvPr id="29" name="Bild 2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709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pierung 58"/>
          <p:cNvGrpSpPr/>
          <p:nvPr userDrawn="1"/>
        </p:nvGrpSpPr>
        <p:grpSpPr>
          <a:xfrm>
            <a:off x="-7816" y="0"/>
            <a:ext cx="9159631" cy="5143500"/>
            <a:chOff x="-7816" y="0"/>
            <a:chExt cx="9159631" cy="5143500"/>
          </a:xfrm>
        </p:grpSpPr>
        <p:grpSp>
          <p:nvGrpSpPr>
            <p:cNvPr id="25" name="Gruppierung 24"/>
            <p:cNvGrpSpPr/>
            <p:nvPr userDrawn="1"/>
          </p:nvGrpSpPr>
          <p:grpSpPr>
            <a:xfrm>
              <a:off x="-7816" y="0"/>
              <a:ext cx="9159631" cy="5143500"/>
              <a:chOff x="-7816" y="0"/>
              <a:chExt cx="9159631" cy="5143500"/>
            </a:xfrm>
          </p:grpSpPr>
          <p:grpSp>
            <p:nvGrpSpPr>
              <p:cNvPr id="26" name="Gruppierung 25"/>
              <p:cNvGrpSpPr/>
              <p:nvPr userDrawn="1"/>
            </p:nvGrpSpPr>
            <p:grpSpPr>
              <a:xfrm>
                <a:off x="-7816" y="0"/>
                <a:ext cx="9159631" cy="5143500"/>
                <a:chOff x="-7816" y="0"/>
                <a:chExt cx="9159631" cy="5143500"/>
              </a:xfrm>
            </p:grpSpPr>
            <p:cxnSp>
              <p:nvCxnSpPr>
                <p:cNvPr id="28" name="Gerade Verbindung 27"/>
                <p:cNvCxnSpPr/>
                <p:nvPr userDrawn="1"/>
              </p:nvCxnSpPr>
              <p:spPr bwMode="auto">
                <a:xfrm>
                  <a:off x="53022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9" name="Gerade Verbindung 28"/>
                <p:cNvCxnSpPr/>
                <p:nvPr userDrawn="1"/>
              </p:nvCxnSpPr>
              <p:spPr bwMode="auto">
                <a:xfrm>
                  <a:off x="8615685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0" name="Gerade Verbindung 29"/>
                <p:cNvCxnSpPr/>
                <p:nvPr userDrawn="1"/>
              </p:nvCxnSpPr>
              <p:spPr bwMode="auto">
                <a:xfrm>
                  <a:off x="7815" y="1201842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1" name="Gerade Verbindung 30"/>
                <p:cNvCxnSpPr/>
                <p:nvPr userDrawn="1"/>
              </p:nvCxnSpPr>
              <p:spPr bwMode="auto">
                <a:xfrm>
                  <a:off x="0" y="578550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2" name="Gerade Verbindung 31"/>
                <p:cNvCxnSpPr/>
                <p:nvPr userDrawn="1"/>
              </p:nvCxnSpPr>
              <p:spPr bwMode="auto">
                <a:xfrm>
                  <a:off x="-7816" y="481418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3" name="Gerade Verbindung 32"/>
                <p:cNvCxnSpPr/>
                <p:nvPr userDrawn="1"/>
              </p:nvCxnSpPr>
              <p:spPr bwMode="auto">
                <a:xfrm>
                  <a:off x="7956376" y="0"/>
                  <a:ext cx="0" cy="514350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34" name="Gerade Verbindung 33"/>
                <p:cNvCxnSpPr/>
                <p:nvPr userDrawn="1"/>
              </p:nvCxnSpPr>
              <p:spPr bwMode="auto">
                <a:xfrm>
                  <a:off x="0" y="4515966"/>
                  <a:ext cx="9144000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27" name="Gerade Verbindung 26"/>
              <p:cNvCxnSpPr/>
              <p:nvPr userDrawn="1"/>
            </p:nvCxnSpPr>
            <p:spPr bwMode="auto">
              <a:xfrm>
                <a:off x="0" y="928439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55" name="Gerade Verbindung 54"/>
            <p:cNvCxnSpPr/>
            <p:nvPr userDrawn="1"/>
          </p:nvCxnSpPr>
          <p:spPr bwMode="auto">
            <a:xfrm>
              <a:off x="3572273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Gerade Verbindung 55"/>
            <p:cNvCxnSpPr/>
            <p:nvPr userDrawn="1"/>
          </p:nvCxnSpPr>
          <p:spPr bwMode="auto">
            <a:xfrm>
              <a:off x="3419872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Gerade Verbindung 56"/>
            <p:cNvCxnSpPr/>
            <p:nvPr userDrawn="1"/>
          </p:nvCxnSpPr>
          <p:spPr bwMode="auto">
            <a:xfrm>
              <a:off x="4641850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Gerade Verbindung 57"/>
            <p:cNvCxnSpPr/>
            <p:nvPr userDrawn="1"/>
          </p:nvCxnSpPr>
          <p:spPr bwMode="auto">
            <a:xfrm>
              <a:off x="4489449" y="0"/>
              <a:ext cx="0" cy="51435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910402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D66D3-C8B6-4C45-AF21-FBFE3F944AB3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3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2151-8713-4660-AB46-BFF4320BE216}" type="datetime1">
              <a:rPr lang="de-DE"/>
              <a:pPr>
                <a:defRPr/>
              </a:pPr>
              <a:t>25.11.2024</a:t>
            </a:fld>
            <a:endParaRPr lang="de-DE" sz="1050"/>
          </a:p>
        </p:txBody>
      </p:sp>
    </p:spTree>
    <p:extLst>
      <p:ext uri="{BB962C8B-B14F-4D97-AF65-F5344CB8AC3E}">
        <p14:creationId xmlns:p14="http://schemas.microsoft.com/office/powerpoint/2010/main" val="2368486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CADAA-0E0F-4CCF-A4EE-0670361578A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2036619" y="204571"/>
            <a:ext cx="6478732" cy="994172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89968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4" y="1296002"/>
            <a:ext cx="8077201" cy="816769"/>
          </a:xfrm>
        </p:spPr>
        <p:txBody>
          <a:bodyPr anchor="b"/>
          <a:lstStyle>
            <a:lvl1pPr>
              <a:lnSpc>
                <a:spcPts val="3000"/>
              </a:lnSpc>
              <a:defRPr sz="30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2133000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Inhaltsplatzhalter 3"/>
          <p:cNvSpPr>
            <a:spLocks noGrp="1"/>
          </p:cNvSpPr>
          <p:nvPr>
            <p:ph sz="half" idx="2"/>
          </p:nvPr>
        </p:nvSpPr>
        <p:spPr>
          <a:xfrm>
            <a:off x="530225" y="3028950"/>
            <a:ext cx="8077200" cy="1162980"/>
          </a:xfrm>
        </p:spPr>
        <p:txBody>
          <a:bodyPr/>
          <a:lstStyle>
            <a:lvl1pPr>
              <a:buNone/>
              <a:defRPr sz="1350">
                <a:solidFill>
                  <a:srgbClr val="000A10"/>
                </a:solidFill>
              </a:defRPr>
            </a:lvl1pPr>
            <a:lvl2pPr>
              <a:defRPr sz="1350">
                <a:solidFill>
                  <a:srgbClr val="000A10"/>
                </a:solidFill>
              </a:defRPr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1" y="375483"/>
            <a:ext cx="2237030" cy="494728"/>
          </a:xfrm>
          <a:prstGeom prst="rect">
            <a:avLst/>
          </a:prstGeom>
        </p:spPr>
      </p:pic>
      <p:grpSp>
        <p:nvGrpSpPr>
          <p:cNvPr id="9" name="Gruppierung 8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10" name="Gruppierung 9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Rechteck 34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1" name="Gruppierung 10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82487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4" y="3712580"/>
            <a:ext cx="8077201" cy="459121"/>
          </a:xfrm>
        </p:spPr>
        <p:txBody>
          <a:bodyPr anchor="b"/>
          <a:lstStyle>
            <a:lvl1pPr>
              <a:lnSpc>
                <a:spcPts val="3000"/>
              </a:lnSpc>
              <a:defRPr sz="2025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419193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2"/>
          </p:nvPr>
        </p:nvSpPr>
        <p:spPr bwMode="auto">
          <a:xfrm>
            <a:off x="533406" y="1189324"/>
            <a:ext cx="8084447" cy="2516552"/>
          </a:xfrm>
          <a:custGeom>
            <a:avLst/>
            <a:gdLst>
              <a:gd name="connsiteX0" fmla="*/ 0 w 8084447"/>
              <a:gd name="connsiteY0" fmla="*/ 0 h 3223360"/>
              <a:gd name="connsiteX1" fmla="*/ 8082887 w 8084447"/>
              <a:gd name="connsiteY1" fmla="*/ 0 h 3223360"/>
              <a:gd name="connsiteX2" fmla="*/ 8083177 w 8084447"/>
              <a:gd name="connsiteY2" fmla="*/ 255282 h 3223360"/>
              <a:gd name="connsiteX3" fmla="*/ 8083685 w 8084447"/>
              <a:gd name="connsiteY3" fmla="*/ 2560887 h 3223360"/>
              <a:gd name="connsiteX4" fmla="*/ 7426138 w 8084447"/>
              <a:gd name="connsiteY4" fmla="*/ 3223360 h 3223360"/>
              <a:gd name="connsiteX5" fmla="*/ 0 w 8084447"/>
              <a:gd name="connsiteY5" fmla="*/ 3220185 h 3223360"/>
              <a:gd name="connsiteX0" fmla="*/ 0 w 8084447"/>
              <a:gd name="connsiteY0" fmla="*/ 0 h 3355403"/>
              <a:gd name="connsiteX1" fmla="*/ 8082887 w 8084447"/>
              <a:gd name="connsiteY1" fmla="*/ 132043 h 3355403"/>
              <a:gd name="connsiteX2" fmla="*/ 8083177 w 8084447"/>
              <a:gd name="connsiteY2" fmla="*/ 387325 h 3355403"/>
              <a:gd name="connsiteX3" fmla="*/ 8083685 w 8084447"/>
              <a:gd name="connsiteY3" fmla="*/ 2692930 h 3355403"/>
              <a:gd name="connsiteX4" fmla="*/ 7426138 w 8084447"/>
              <a:gd name="connsiteY4" fmla="*/ 3355403 h 3355403"/>
              <a:gd name="connsiteX5" fmla="*/ 0 w 8084447"/>
              <a:gd name="connsiteY5" fmla="*/ 3352228 h 3355403"/>
              <a:gd name="connsiteX6" fmla="*/ 0 w 8084447"/>
              <a:gd name="connsiteY6" fmla="*/ 0 h 3355403"/>
              <a:gd name="connsiteX0" fmla="*/ 0 w 8084447"/>
              <a:gd name="connsiteY0" fmla="*/ 0 h 3355403"/>
              <a:gd name="connsiteX1" fmla="*/ 8082887 w 8084447"/>
              <a:gd name="connsiteY1" fmla="*/ 0 h 3355403"/>
              <a:gd name="connsiteX2" fmla="*/ 8083177 w 8084447"/>
              <a:gd name="connsiteY2" fmla="*/ 387325 h 3355403"/>
              <a:gd name="connsiteX3" fmla="*/ 8083685 w 8084447"/>
              <a:gd name="connsiteY3" fmla="*/ 2692930 h 3355403"/>
              <a:gd name="connsiteX4" fmla="*/ 7426138 w 8084447"/>
              <a:gd name="connsiteY4" fmla="*/ 3355403 h 3355403"/>
              <a:gd name="connsiteX5" fmla="*/ 0 w 8084447"/>
              <a:gd name="connsiteY5" fmla="*/ 3352228 h 3355403"/>
              <a:gd name="connsiteX6" fmla="*/ 0 w 8084447"/>
              <a:gd name="connsiteY6" fmla="*/ 0 h 3355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84447" h="3355403">
                <a:moveTo>
                  <a:pt x="0" y="0"/>
                </a:moveTo>
                <a:lnTo>
                  <a:pt x="8082887" y="0"/>
                </a:lnTo>
                <a:cubicBezTo>
                  <a:pt x="8082984" y="85094"/>
                  <a:pt x="8083080" y="302231"/>
                  <a:pt x="8083177" y="387325"/>
                </a:cubicBezTo>
                <a:cubicBezTo>
                  <a:pt x="8084149" y="1212833"/>
                  <a:pt x="8085201" y="2044039"/>
                  <a:pt x="8083685" y="2692930"/>
                </a:cubicBezTo>
                <a:lnTo>
                  <a:pt x="7426138" y="3355403"/>
                </a:lnTo>
                <a:lnTo>
                  <a:pt x="0" y="3352228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pic>
        <p:nvPicPr>
          <p:cNvPr id="8" name="Bild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1" y="375483"/>
            <a:ext cx="2237030" cy="494728"/>
          </a:xfrm>
          <a:prstGeom prst="rect">
            <a:avLst/>
          </a:prstGeom>
        </p:spPr>
      </p:pic>
      <p:grpSp>
        <p:nvGrpSpPr>
          <p:cNvPr id="9" name="Gruppierung 8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10" name="Gruppierung 9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Gerade Verbindung 34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6" name="Rechteck 35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2" name="Gruppierung 11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3" name="Parallelogramm 12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Parallelogramm 23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46829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4" y="1296002"/>
            <a:ext cx="8077201" cy="816769"/>
          </a:xfrm>
        </p:spPr>
        <p:txBody>
          <a:bodyPr anchor="b"/>
          <a:lstStyle>
            <a:lvl1pPr>
              <a:lnSpc>
                <a:spcPts val="3000"/>
              </a:lnSpc>
              <a:defRPr sz="2025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2133000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grpSp>
        <p:nvGrpSpPr>
          <p:cNvPr id="8" name="Gruppierung 7"/>
          <p:cNvGrpSpPr/>
          <p:nvPr userDrawn="1"/>
        </p:nvGrpSpPr>
        <p:grpSpPr>
          <a:xfrm>
            <a:off x="3635896" y="4166498"/>
            <a:ext cx="5508104" cy="977001"/>
            <a:chOff x="3635896" y="5555331"/>
            <a:chExt cx="5508104" cy="1302668"/>
          </a:xfrm>
        </p:grpSpPr>
        <p:sp>
          <p:nvSpPr>
            <p:cNvPr id="9" name="Parallelogramm 8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10" name="Freihandform 9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11" name="Gruppierung 10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16" name="Parallelogramm 15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2" name="Gruppierung 11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13" name="Parallelogramm 12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pic>
        <p:nvPicPr>
          <p:cNvPr id="22" name="Bild 21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639"/>
          <a:stretch/>
        </p:blipFill>
        <p:spPr>
          <a:xfrm>
            <a:off x="7066144" y="195534"/>
            <a:ext cx="1543335" cy="26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1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46A82841-864F-0247-95A5-646D1154CD90}" type="slidenum">
              <a:rPr lang="de-DE" smtClean="0"/>
              <a:pPr>
                <a:defRPr/>
              </a:pPr>
              <a:t>‹Nr.›</a:t>
            </a:fld>
            <a:endParaRPr lang="de-DE" sz="1050" dirty="0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30228" y="4811316"/>
            <a:ext cx="1914525" cy="33218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25.11.2024</a:t>
            </a:fld>
            <a:endParaRPr lang="de-DE" sz="1050" dirty="0"/>
          </a:p>
        </p:txBody>
      </p:sp>
      <p:sp>
        <p:nvSpPr>
          <p:cNvPr id="18" name="Inhaltsplatzhalter 17"/>
          <p:cNvSpPr>
            <a:spLocks noGrp="1"/>
          </p:cNvSpPr>
          <p:nvPr>
            <p:ph sz="quarter" idx="12"/>
          </p:nvPr>
        </p:nvSpPr>
        <p:spPr>
          <a:xfrm>
            <a:off x="530226" y="1188599"/>
            <a:ext cx="8085460" cy="332580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39608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ung 8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10" name="Gruppierung 9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Gerade Verbindung 34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6" name="Gerade Verbindung 35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7" name="Rechteck 36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1" name="Gruppierung 10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Parallelogramm 23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5" name="Parallelogramm 24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1" y="3712578"/>
            <a:ext cx="8077201" cy="459121"/>
          </a:xfrm>
        </p:spPr>
        <p:txBody>
          <a:bodyPr anchor="b"/>
          <a:lstStyle>
            <a:lvl1pPr>
              <a:lnSpc>
                <a:spcPts val="4000"/>
              </a:lnSpc>
              <a:defRPr sz="27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419193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3"/>
          </p:nvPr>
        </p:nvSpPr>
        <p:spPr bwMode="auto">
          <a:xfrm>
            <a:off x="533402" y="1435578"/>
            <a:ext cx="8084447" cy="2249098"/>
          </a:xfrm>
          <a:custGeom>
            <a:avLst/>
            <a:gdLst>
              <a:gd name="connsiteX0" fmla="*/ 0 w 8084447"/>
              <a:gd name="connsiteY0" fmla="*/ 0 h 2249098"/>
              <a:gd name="connsiteX1" fmla="*/ 8083969 w 8084447"/>
              <a:gd name="connsiteY1" fmla="*/ 0 h 2249098"/>
              <a:gd name="connsiteX2" fmla="*/ 8084277 w 8084447"/>
              <a:gd name="connsiteY2" fmla="*/ 352027 h 2249098"/>
              <a:gd name="connsiteX3" fmla="*/ 8083685 w 8084447"/>
              <a:gd name="connsiteY3" fmla="*/ 1586625 h 2249098"/>
              <a:gd name="connsiteX4" fmla="*/ 7426138 w 8084447"/>
              <a:gd name="connsiteY4" fmla="*/ 2249098 h 2249098"/>
              <a:gd name="connsiteX5" fmla="*/ 0 w 8084447"/>
              <a:gd name="connsiteY5" fmla="*/ 2245923 h 2249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4447" h="2249098">
                <a:moveTo>
                  <a:pt x="0" y="0"/>
                </a:moveTo>
                <a:lnTo>
                  <a:pt x="8083969" y="0"/>
                </a:lnTo>
                <a:lnTo>
                  <a:pt x="8084277" y="352027"/>
                </a:lnTo>
                <a:cubicBezTo>
                  <a:pt x="8084578" y="798937"/>
                  <a:pt x="8084538" y="1221624"/>
                  <a:pt x="8083685" y="1586625"/>
                </a:cubicBezTo>
                <a:lnTo>
                  <a:pt x="7426138" y="2249098"/>
                </a:lnTo>
                <a:lnTo>
                  <a:pt x="0" y="2245923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pic>
        <p:nvPicPr>
          <p:cNvPr id="7" name="Bild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ubtitel 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530229" y="1188599"/>
            <a:ext cx="8080375" cy="218065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342892" indent="0" algn="ctr">
              <a:buNone/>
              <a:defRPr/>
            </a:lvl2pPr>
            <a:lvl3pPr marL="685783" indent="0" algn="ctr">
              <a:buNone/>
              <a:defRPr/>
            </a:lvl3pPr>
            <a:lvl4pPr marL="1028675" indent="0" algn="ctr">
              <a:buNone/>
              <a:defRPr/>
            </a:lvl4pPr>
            <a:lvl5pPr marL="1371566" indent="0" algn="ctr">
              <a:buNone/>
              <a:defRPr/>
            </a:lvl5pPr>
            <a:lvl6pPr marL="1714457" indent="0" algn="ctr">
              <a:buNone/>
              <a:defRPr/>
            </a:lvl6pPr>
            <a:lvl7pPr marL="2057348" indent="0" algn="ctr">
              <a:buNone/>
              <a:defRPr/>
            </a:lvl7pPr>
            <a:lvl8pPr marL="2400240" indent="0" algn="ctr">
              <a:buNone/>
              <a:defRPr/>
            </a:lvl8pPr>
            <a:lvl9pPr marL="2743132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Inhaltsplatzhalter 17"/>
          <p:cNvSpPr>
            <a:spLocks noGrp="1"/>
          </p:cNvSpPr>
          <p:nvPr>
            <p:ph sz="quarter" idx="12"/>
          </p:nvPr>
        </p:nvSpPr>
        <p:spPr>
          <a:xfrm>
            <a:off x="530226" y="1465121"/>
            <a:ext cx="8085460" cy="3049281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6564" y="4812507"/>
            <a:ext cx="1824037" cy="18951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28434" y="4811317"/>
            <a:ext cx="1905000" cy="19019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25.11.2024</a:t>
            </a:fld>
            <a:endParaRPr lang="de-DE" sz="1050" dirty="0"/>
          </a:p>
        </p:txBody>
      </p:sp>
    </p:spTree>
    <p:extLst>
      <p:ext uri="{BB962C8B-B14F-4D97-AF65-F5344CB8AC3E}">
        <p14:creationId xmlns:p14="http://schemas.microsoft.com/office/powerpoint/2010/main" val="2885039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/>
          <p:cNvSpPr>
            <a:spLocks noGrp="1"/>
          </p:cNvSpPr>
          <p:nvPr>
            <p:ph type="pic" sz="quarter" idx="13"/>
          </p:nvPr>
        </p:nvSpPr>
        <p:spPr bwMode="auto">
          <a:xfrm>
            <a:off x="4641851" y="1190837"/>
            <a:ext cx="3977572" cy="3325947"/>
          </a:xfrm>
          <a:custGeom>
            <a:avLst/>
            <a:gdLst>
              <a:gd name="connsiteX0" fmla="*/ 0 w 3977572"/>
              <a:gd name="connsiteY0" fmla="*/ 0 h 4434596"/>
              <a:gd name="connsiteX1" fmla="*/ 3977572 w 3977572"/>
              <a:gd name="connsiteY1" fmla="*/ 0 h 4434596"/>
              <a:gd name="connsiteX2" fmla="*/ 3975236 w 3977572"/>
              <a:gd name="connsiteY2" fmla="*/ 3772123 h 4434596"/>
              <a:gd name="connsiteX3" fmla="*/ 3317689 w 3977572"/>
              <a:gd name="connsiteY3" fmla="*/ 4434596 h 4434596"/>
              <a:gd name="connsiteX4" fmla="*/ 0 w 3977572"/>
              <a:gd name="connsiteY4" fmla="*/ 4433178 h 4434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7572" h="4434596">
                <a:moveTo>
                  <a:pt x="0" y="0"/>
                </a:moveTo>
                <a:lnTo>
                  <a:pt x="3977572" y="0"/>
                </a:lnTo>
                <a:cubicBezTo>
                  <a:pt x="3974632" y="1258455"/>
                  <a:pt x="3978176" y="2513668"/>
                  <a:pt x="3975236" y="3772123"/>
                </a:cubicBezTo>
                <a:lnTo>
                  <a:pt x="3317689" y="4434596"/>
                </a:lnTo>
                <a:lnTo>
                  <a:pt x="0" y="4433178"/>
                </a:lnTo>
                <a:close/>
              </a:path>
            </a:pathLst>
          </a:cu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5" y="1188000"/>
            <a:ext cx="3959225" cy="3326400"/>
          </a:xfrm>
        </p:spPr>
        <p:txBody>
          <a:bodyPr/>
          <a:lstStyle>
            <a:lvl1pPr>
              <a:buClr>
                <a:schemeClr val="tx1"/>
              </a:buClr>
              <a:defRPr sz="135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350"/>
            </a:lvl2pPr>
            <a:lvl3pPr>
              <a:buClr>
                <a:schemeClr val="accent3"/>
              </a:buClr>
              <a:defRPr sz="1350"/>
            </a:lvl3pPr>
            <a:lvl4pPr>
              <a:buClr>
                <a:schemeClr val="tx1"/>
              </a:buClr>
              <a:defRPr sz="1350"/>
            </a:lvl4pPr>
            <a:lvl5pPr>
              <a:buClr>
                <a:schemeClr val="tx1"/>
              </a:buCl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25.11.2024</a:t>
            </a:fld>
            <a:endParaRPr lang="de-DE" sz="105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0225" y="357505"/>
            <a:ext cx="8080374" cy="57951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65549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5" y="1188000"/>
            <a:ext cx="3959225" cy="3326400"/>
          </a:xfrm>
        </p:spPr>
        <p:txBody>
          <a:bodyPr/>
          <a:lstStyle>
            <a:lvl1pPr>
              <a:buClr>
                <a:schemeClr val="tx1"/>
              </a:buClr>
              <a:defRPr sz="135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350"/>
            </a:lvl2pPr>
            <a:lvl3pPr>
              <a:buClr>
                <a:schemeClr val="accent3"/>
              </a:buClr>
              <a:defRPr sz="1350"/>
            </a:lvl3pPr>
            <a:lvl4pPr>
              <a:buClr>
                <a:schemeClr val="tx1"/>
              </a:buClr>
              <a:defRPr sz="1350"/>
            </a:lvl4pPr>
            <a:lvl5pPr>
              <a:buClr>
                <a:schemeClr val="tx1"/>
              </a:buCl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t>25.11.2024</a:t>
            </a:fld>
            <a:endParaRPr lang="de-DE" sz="105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30225" y="357505"/>
            <a:ext cx="8080374" cy="57951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sz="half" idx="14"/>
          </p:nvPr>
        </p:nvSpPr>
        <p:spPr>
          <a:xfrm>
            <a:off x="4644012" y="1188000"/>
            <a:ext cx="3959225" cy="3326400"/>
          </a:xfrm>
        </p:spPr>
        <p:txBody>
          <a:bodyPr/>
          <a:lstStyle>
            <a:lvl1pPr>
              <a:buClr>
                <a:schemeClr val="tx1"/>
              </a:buClr>
              <a:defRPr sz="135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350"/>
            </a:lvl2pPr>
            <a:lvl3pPr>
              <a:buClr>
                <a:schemeClr val="accent3"/>
              </a:buClr>
              <a:defRPr sz="1350"/>
            </a:lvl3pPr>
            <a:lvl4pPr>
              <a:buClr>
                <a:schemeClr val="tx1"/>
              </a:buClr>
              <a:defRPr sz="1350"/>
            </a:lvl4pPr>
            <a:lvl5pPr>
              <a:buClr>
                <a:schemeClr val="tx1"/>
              </a:buCl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87575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de-DE" smtClean="0"/>
              <a:pPr>
                <a:defRPr/>
              </a:pPr>
              <a:t>‹Nr.›</a:t>
            </a:fld>
            <a:endParaRPr lang="de-DE" sz="1050" dirty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25.11.2024</a:t>
            </a:fld>
            <a:endParaRPr lang="de-DE" sz="10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Bildplatzhalter 5"/>
          <p:cNvSpPr>
            <a:spLocks noGrp="1"/>
          </p:cNvSpPr>
          <p:nvPr>
            <p:ph type="pic" sz="quarter" idx="12"/>
          </p:nvPr>
        </p:nvSpPr>
        <p:spPr bwMode="auto">
          <a:xfrm>
            <a:off x="533096" y="1190835"/>
            <a:ext cx="8086326" cy="3325948"/>
          </a:xfrm>
          <a:custGeom>
            <a:avLst/>
            <a:gdLst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8080375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4427119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9196"/>
              <a:gd name="connsiteY0" fmla="*/ 0 h 5083175"/>
              <a:gd name="connsiteX1" fmla="*/ 8089196 w 8089196"/>
              <a:gd name="connsiteY1" fmla="*/ 651754 h 5083175"/>
              <a:gd name="connsiteX2" fmla="*/ 8080375 w 8089196"/>
              <a:gd name="connsiteY2" fmla="*/ 4427119 h 5083175"/>
              <a:gd name="connsiteX3" fmla="*/ 7422963 w 8089196"/>
              <a:gd name="connsiteY3" fmla="*/ 5083175 h 5083175"/>
              <a:gd name="connsiteX4" fmla="*/ 0 w 8089196"/>
              <a:gd name="connsiteY4" fmla="*/ 5083175 h 5083175"/>
              <a:gd name="connsiteX5" fmla="*/ 0 w 8089196"/>
              <a:gd name="connsiteY5" fmla="*/ 0 h 5083175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0375 w 8089196"/>
              <a:gd name="connsiteY2" fmla="*/ 3775366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6860 w 8089196"/>
              <a:gd name="connsiteY2" fmla="*/ 3772124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7622"/>
              <a:gd name="connsiteY0" fmla="*/ 688974 h 5120396"/>
              <a:gd name="connsiteX1" fmla="*/ 8086021 w 8087622"/>
              <a:gd name="connsiteY1" fmla="*/ 0 h 5120396"/>
              <a:gd name="connsiteX2" fmla="*/ 8086860 w 8087622"/>
              <a:gd name="connsiteY2" fmla="*/ 4461098 h 5120396"/>
              <a:gd name="connsiteX3" fmla="*/ 7422963 w 8087622"/>
              <a:gd name="connsiteY3" fmla="*/ 5120396 h 5120396"/>
              <a:gd name="connsiteX4" fmla="*/ 0 w 8087622"/>
              <a:gd name="connsiteY4" fmla="*/ 5120396 h 5120396"/>
              <a:gd name="connsiteX5" fmla="*/ 0 w 8087622"/>
              <a:gd name="connsiteY5" fmla="*/ 688974 h 5120396"/>
              <a:gd name="connsiteX0" fmla="*/ 3175 w 8087622"/>
              <a:gd name="connsiteY0" fmla="*/ 0 h 5120397"/>
              <a:gd name="connsiteX1" fmla="*/ 8086021 w 8087622"/>
              <a:gd name="connsiteY1" fmla="*/ 1 h 5120397"/>
              <a:gd name="connsiteX2" fmla="*/ 8086860 w 8087622"/>
              <a:gd name="connsiteY2" fmla="*/ 4461099 h 5120397"/>
              <a:gd name="connsiteX3" fmla="*/ 7422963 w 8087622"/>
              <a:gd name="connsiteY3" fmla="*/ 5120397 h 5120397"/>
              <a:gd name="connsiteX4" fmla="*/ 0 w 8087622"/>
              <a:gd name="connsiteY4" fmla="*/ 5120397 h 5120397"/>
              <a:gd name="connsiteX5" fmla="*/ 3175 w 8087622"/>
              <a:gd name="connsiteY5" fmla="*/ 0 h 5120397"/>
              <a:gd name="connsiteX0" fmla="*/ 7 w 8084454"/>
              <a:gd name="connsiteY0" fmla="*/ 0 h 5120397"/>
              <a:gd name="connsiteX1" fmla="*/ 8082853 w 8084454"/>
              <a:gd name="connsiteY1" fmla="*/ 1 h 5120397"/>
              <a:gd name="connsiteX2" fmla="*/ 8083692 w 8084454"/>
              <a:gd name="connsiteY2" fmla="*/ 4461099 h 5120397"/>
              <a:gd name="connsiteX3" fmla="*/ 7419795 w 8084454"/>
              <a:gd name="connsiteY3" fmla="*/ 5120397 h 5120397"/>
              <a:gd name="connsiteX4" fmla="*/ 117482 w 8084454"/>
              <a:gd name="connsiteY4" fmla="*/ 5041022 h 5120397"/>
              <a:gd name="connsiteX5" fmla="*/ 7 w 8084454"/>
              <a:gd name="connsiteY5" fmla="*/ 0 h 5120397"/>
              <a:gd name="connsiteX0" fmla="*/ 305 w 8084752"/>
              <a:gd name="connsiteY0" fmla="*/ 0 h 5120397"/>
              <a:gd name="connsiteX1" fmla="*/ 8083151 w 8084752"/>
              <a:gd name="connsiteY1" fmla="*/ 1 h 5120397"/>
              <a:gd name="connsiteX2" fmla="*/ 8083990 w 8084752"/>
              <a:gd name="connsiteY2" fmla="*/ 4461099 h 5120397"/>
              <a:gd name="connsiteX3" fmla="*/ 7420093 w 8084752"/>
              <a:gd name="connsiteY3" fmla="*/ 5120397 h 5120397"/>
              <a:gd name="connsiteX4" fmla="*/ 305 w 8084752"/>
              <a:gd name="connsiteY4" fmla="*/ 5120397 h 5120397"/>
              <a:gd name="connsiteX5" fmla="*/ 305 w 8084752"/>
              <a:gd name="connsiteY5" fmla="*/ 0 h 5120397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9618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3151"/>
              <a:gd name="connsiteY0" fmla="*/ 0 h 5123572"/>
              <a:gd name="connsiteX1" fmla="*/ 8083151 w 8083151"/>
              <a:gd name="connsiteY1" fmla="*/ 1 h 5123572"/>
              <a:gd name="connsiteX2" fmla="*/ 8036365 w 8083151"/>
              <a:gd name="connsiteY2" fmla="*/ 4445224 h 5123572"/>
              <a:gd name="connsiteX3" fmla="*/ 7426443 w 8083151"/>
              <a:gd name="connsiteY3" fmla="*/ 5123572 h 5123572"/>
              <a:gd name="connsiteX4" fmla="*/ 305 w 8083151"/>
              <a:gd name="connsiteY4" fmla="*/ 5120397 h 5123572"/>
              <a:gd name="connsiteX5" fmla="*/ 305 w 8083151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6326"/>
              <a:gd name="connsiteY0" fmla="*/ 0 h 5123572"/>
              <a:gd name="connsiteX1" fmla="*/ 8086326 w 8086326"/>
              <a:gd name="connsiteY1" fmla="*/ 688976 h 5123572"/>
              <a:gd name="connsiteX2" fmla="*/ 8083990 w 8086326"/>
              <a:gd name="connsiteY2" fmla="*/ 4461099 h 5123572"/>
              <a:gd name="connsiteX3" fmla="*/ 7426443 w 8086326"/>
              <a:gd name="connsiteY3" fmla="*/ 5123572 h 5123572"/>
              <a:gd name="connsiteX4" fmla="*/ 305 w 8086326"/>
              <a:gd name="connsiteY4" fmla="*/ 5120397 h 5123572"/>
              <a:gd name="connsiteX5" fmla="*/ 305 w 8086326"/>
              <a:gd name="connsiteY5" fmla="*/ 0 h 5123572"/>
              <a:gd name="connsiteX0" fmla="*/ 305 w 8086326"/>
              <a:gd name="connsiteY0" fmla="*/ 0 h 4434597"/>
              <a:gd name="connsiteX1" fmla="*/ 8086326 w 8086326"/>
              <a:gd name="connsiteY1" fmla="*/ 1 h 4434597"/>
              <a:gd name="connsiteX2" fmla="*/ 8083990 w 8086326"/>
              <a:gd name="connsiteY2" fmla="*/ 3772124 h 4434597"/>
              <a:gd name="connsiteX3" fmla="*/ 7426443 w 8086326"/>
              <a:gd name="connsiteY3" fmla="*/ 4434597 h 4434597"/>
              <a:gd name="connsiteX4" fmla="*/ 305 w 8086326"/>
              <a:gd name="connsiteY4" fmla="*/ 4431422 h 4434597"/>
              <a:gd name="connsiteX5" fmla="*/ 305 w 8086326"/>
              <a:gd name="connsiteY5" fmla="*/ 0 h 4434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6326" h="4434597">
                <a:moveTo>
                  <a:pt x="305" y="0"/>
                </a:moveTo>
                <a:lnTo>
                  <a:pt x="8086326" y="1"/>
                </a:lnTo>
                <a:cubicBezTo>
                  <a:pt x="8083386" y="1258456"/>
                  <a:pt x="8086930" y="2513669"/>
                  <a:pt x="8083990" y="3772124"/>
                </a:cubicBezTo>
                <a:lnTo>
                  <a:pt x="7426443" y="4434597"/>
                </a:lnTo>
                <a:lnTo>
                  <a:pt x="305" y="4431422"/>
                </a:lnTo>
                <a:cubicBezTo>
                  <a:pt x="1363" y="2724623"/>
                  <a:pt x="-753" y="1706799"/>
                  <a:pt x="305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8" name="Gruppierung 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Rechteck 34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1" name="Parallelogramm 10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24795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6564" y="4812508"/>
            <a:ext cx="1824037" cy="13620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5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28434" y="4811316"/>
            <a:ext cx="1905000" cy="13669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25.11.2024</a:t>
            </a:fld>
            <a:endParaRPr lang="de-DE" sz="1050" dirty="0"/>
          </a:p>
        </p:txBody>
      </p:sp>
      <p:grpSp>
        <p:nvGrpSpPr>
          <p:cNvPr id="6" name="Gruppierung 5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7" name="Gruppierung 6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1" name="Gerade Verbindung 20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2" name="Gerade Verbindung 21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" name="Gerade Verbindung 22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2" name="Rechteck 31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8" name="Gruppierung 7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9" name="Parallelogramm 8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0" name="Parallelogramm 9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1" name="Parallelogramm 10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1085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ss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5"/>
          <p:cNvSpPr>
            <a:spLocks noGrp="1"/>
          </p:cNvSpPr>
          <p:nvPr>
            <p:ph type="pic" sz="quarter" idx="12"/>
          </p:nvPr>
        </p:nvSpPr>
        <p:spPr bwMode="auto">
          <a:xfrm>
            <a:off x="533097" y="674105"/>
            <a:ext cx="8084752" cy="3842679"/>
          </a:xfrm>
          <a:custGeom>
            <a:avLst/>
            <a:gdLst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8080375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847213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0375"/>
              <a:gd name="connsiteY0" fmla="*/ 0 h 5083175"/>
              <a:gd name="connsiteX1" fmla="*/ 7233162 w 8080375"/>
              <a:gd name="connsiteY1" fmla="*/ 0 h 5083175"/>
              <a:gd name="connsiteX2" fmla="*/ 8080375 w 8080375"/>
              <a:gd name="connsiteY2" fmla="*/ 4427119 h 5083175"/>
              <a:gd name="connsiteX3" fmla="*/ 7422963 w 8080375"/>
              <a:gd name="connsiteY3" fmla="*/ 5083175 h 5083175"/>
              <a:gd name="connsiteX4" fmla="*/ 0 w 8080375"/>
              <a:gd name="connsiteY4" fmla="*/ 5083175 h 5083175"/>
              <a:gd name="connsiteX5" fmla="*/ 0 w 8080375"/>
              <a:gd name="connsiteY5" fmla="*/ 0 h 5083175"/>
              <a:gd name="connsiteX0" fmla="*/ 0 w 8089196"/>
              <a:gd name="connsiteY0" fmla="*/ 0 h 5083175"/>
              <a:gd name="connsiteX1" fmla="*/ 8089196 w 8089196"/>
              <a:gd name="connsiteY1" fmla="*/ 651754 h 5083175"/>
              <a:gd name="connsiteX2" fmla="*/ 8080375 w 8089196"/>
              <a:gd name="connsiteY2" fmla="*/ 4427119 h 5083175"/>
              <a:gd name="connsiteX3" fmla="*/ 7422963 w 8089196"/>
              <a:gd name="connsiteY3" fmla="*/ 5083175 h 5083175"/>
              <a:gd name="connsiteX4" fmla="*/ 0 w 8089196"/>
              <a:gd name="connsiteY4" fmla="*/ 5083175 h 5083175"/>
              <a:gd name="connsiteX5" fmla="*/ 0 w 8089196"/>
              <a:gd name="connsiteY5" fmla="*/ 0 h 5083175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0375 w 8089196"/>
              <a:gd name="connsiteY2" fmla="*/ 3775366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9196"/>
              <a:gd name="connsiteY0" fmla="*/ 0 h 4431422"/>
              <a:gd name="connsiteX1" fmla="*/ 8089196 w 8089196"/>
              <a:gd name="connsiteY1" fmla="*/ 1 h 4431422"/>
              <a:gd name="connsiteX2" fmla="*/ 8086860 w 8089196"/>
              <a:gd name="connsiteY2" fmla="*/ 3772124 h 4431422"/>
              <a:gd name="connsiteX3" fmla="*/ 7422963 w 8089196"/>
              <a:gd name="connsiteY3" fmla="*/ 4431422 h 4431422"/>
              <a:gd name="connsiteX4" fmla="*/ 0 w 8089196"/>
              <a:gd name="connsiteY4" fmla="*/ 4431422 h 4431422"/>
              <a:gd name="connsiteX5" fmla="*/ 0 w 8089196"/>
              <a:gd name="connsiteY5" fmla="*/ 0 h 4431422"/>
              <a:gd name="connsiteX0" fmla="*/ 0 w 8087622"/>
              <a:gd name="connsiteY0" fmla="*/ 688974 h 5120396"/>
              <a:gd name="connsiteX1" fmla="*/ 8086021 w 8087622"/>
              <a:gd name="connsiteY1" fmla="*/ 0 h 5120396"/>
              <a:gd name="connsiteX2" fmla="*/ 8086860 w 8087622"/>
              <a:gd name="connsiteY2" fmla="*/ 4461098 h 5120396"/>
              <a:gd name="connsiteX3" fmla="*/ 7422963 w 8087622"/>
              <a:gd name="connsiteY3" fmla="*/ 5120396 h 5120396"/>
              <a:gd name="connsiteX4" fmla="*/ 0 w 8087622"/>
              <a:gd name="connsiteY4" fmla="*/ 5120396 h 5120396"/>
              <a:gd name="connsiteX5" fmla="*/ 0 w 8087622"/>
              <a:gd name="connsiteY5" fmla="*/ 688974 h 5120396"/>
              <a:gd name="connsiteX0" fmla="*/ 3175 w 8087622"/>
              <a:gd name="connsiteY0" fmla="*/ 0 h 5120397"/>
              <a:gd name="connsiteX1" fmla="*/ 8086021 w 8087622"/>
              <a:gd name="connsiteY1" fmla="*/ 1 h 5120397"/>
              <a:gd name="connsiteX2" fmla="*/ 8086860 w 8087622"/>
              <a:gd name="connsiteY2" fmla="*/ 4461099 h 5120397"/>
              <a:gd name="connsiteX3" fmla="*/ 7422963 w 8087622"/>
              <a:gd name="connsiteY3" fmla="*/ 5120397 h 5120397"/>
              <a:gd name="connsiteX4" fmla="*/ 0 w 8087622"/>
              <a:gd name="connsiteY4" fmla="*/ 5120397 h 5120397"/>
              <a:gd name="connsiteX5" fmla="*/ 3175 w 8087622"/>
              <a:gd name="connsiteY5" fmla="*/ 0 h 5120397"/>
              <a:gd name="connsiteX0" fmla="*/ 7 w 8084454"/>
              <a:gd name="connsiteY0" fmla="*/ 0 h 5120397"/>
              <a:gd name="connsiteX1" fmla="*/ 8082853 w 8084454"/>
              <a:gd name="connsiteY1" fmla="*/ 1 h 5120397"/>
              <a:gd name="connsiteX2" fmla="*/ 8083692 w 8084454"/>
              <a:gd name="connsiteY2" fmla="*/ 4461099 h 5120397"/>
              <a:gd name="connsiteX3" fmla="*/ 7419795 w 8084454"/>
              <a:gd name="connsiteY3" fmla="*/ 5120397 h 5120397"/>
              <a:gd name="connsiteX4" fmla="*/ 117482 w 8084454"/>
              <a:gd name="connsiteY4" fmla="*/ 5041022 h 5120397"/>
              <a:gd name="connsiteX5" fmla="*/ 7 w 8084454"/>
              <a:gd name="connsiteY5" fmla="*/ 0 h 5120397"/>
              <a:gd name="connsiteX0" fmla="*/ 305 w 8084752"/>
              <a:gd name="connsiteY0" fmla="*/ 0 h 5120397"/>
              <a:gd name="connsiteX1" fmla="*/ 8083151 w 8084752"/>
              <a:gd name="connsiteY1" fmla="*/ 1 h 5120397"/>
              <a:gd name="connsiteX2" fmla="*/ 8083990 w 8084752"/>
              <a:gd name="connsiteY2" fmla="*/ 4461099 h 5120397"/>
              <a:gd name="connsiteX3" fmla="*/ 7420093 w 8084752"/>
              <a:gd name="connsiteY3" fmla="*/ 5120397 h 5120397"/>
              <a:gd name="connsiteX4" fmla="*/ 305 w 8084752"/>
              <a:gd name="connsiteY4" fmla="*/ 5120397 h 5120397"/>
              <a:gd name="connsiteX5" fmla="*/ 305 w 8084752"/>
              <a:gd name="connsiteY5" fmla="*/ 0 h 5120397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9618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  <a:gd name="connsiteX0" fmla="*/ 305 w 8083151"/>
              <a:gd name="connsiteY0" fmla="*/ 0 h 5123572"/>
              <a:gd name="connsiteX1" fmla="*/ 8083151 w 8083151"/>
              <a:gd name="connsiteY1" fmla="*/ 1 h 5123572"/>
              <a:gd name="connsiteX2" fmla="*/ 8036365 w 8083151"/>
              <a:gd name="connsiteY2" fmla="*/ 4445224 h 5123572"/>
              <a:gd name="connsiteX3" fmla="*/ 7426443 w 8083151"/>
              <a:gd name="connsiteY3" fmla="*/ 5123572 h 5123572"/>
              <a:gd name="connsiteX4" fmla="*/ 305 w 8083151"/>
              <a:gd name="connsiteY4" fmla="*/ 5120397 h 5123572"/>
              <a:gd name="connsiteX5" fmla="*/ 305 w 8083151"/>
              <a:gd name="connsiteY5" fmla="*/ 0 h 5123572"/>
              <a:gd name="connsiteX0" fmla="*/ 305 w 8084752"/>
              <a:gd name="connsiteY0" fmla="*/ 0 h 5123572"/>
              <a:gd name="connsiteX1" fmla="*/ 8083151 w 8084752"/>
              <a:gd name="connsiteY1" fmla="*/ 1 h 5123572"/>
              <a:gd name="connsiteX2" fmla="*/ 8083990 w 8084752"/>
              <a:gd name="connsiteY2" fmla="*/ 4461099 h 5123572"/>
              <a:gd name="connsiteX3" fmla="*/ 7426443 w 8084752"/>
              <a:gd name="connsiteY3" fmla="*/ 5123572 h 5123572"/>
              <a:gd name="connsiteX4" fmla="*/ 305 w 8084752"/>
              <a:gd name="connsiteY4" fmla="*/ 5120397 h 5123572"/>
              <a:gd name="connsiteX5" fmla="*/ 305 w 8084752"/>
              <a:gd name="connsiteY5" fmla="*/ 0 h 5123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4752" h="5123572">
                <a:moveTo>
                  <a:pt x="305" y="0"/>
                </a:moveTo>
                <a:lnTo>
                  <a:pt x="8083151" y="1"/>
                </a:lnTo>
                <a:cubicBezTo>
                  <a:pt x="8080211" y="1258456"/>
                  <a:pt x="8086930" y="3202644"/>
                  <a:pt x="8083990" y="4461099"/>
                </a:cubicBezTo>
                <a:lnTo>
                  <a:pt x="7426443" y="5123572"/>
                </a:lnTo>
                <a:lnTo>
                  <a:pt x="305" y="5120397"/>
                </a:lnTo>
                <a:cubicBezTo>
                  <a:pt x="1363" y="3413598"/>
                  <a:pt x="-753" y="1706799"/>
                  <a:pt x="305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6564" y="4812509"/>
            <a:ext cx="1824037" cy="15293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05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>
          <a:xfrm>
            <a:off x="528434" y="4811317"/>
            <a:ext cx="1905000" cy="153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083-7B1B-CE46-AC06-5C52098048E0}" type="datetime1">
              <a:rPr lang="de-AT" smtClean="0"/>
              <a:pPr>
                <a:defRPr/>
              </a:pPr>
              <a:t>25.11.2024</a:t>
            </a:fld>
            <a:endParaRPr lang="de-DE" sz="1050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8" name="Gruppierung 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3" name="Gerade Verbindung 22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4" name="Rechteck 33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1" name="Parallelogramm 10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887312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de-DE" smtClean="0"/>
              <a:pPr>
                <a:defRPr/>
              </a:pPr>
              <a:t>‹Nr.›</a:t>
            </a:fld>
            <a:endParaRPr lang="de-DE" sz="1050" dirty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9D2028D-284B-DB46-AEB2-FE4D4A733661}" type="datetime1">
              <a:rPr lang="de-AT" smtClean="0"/>
              <a:t>25.11.2024</a:t>
            </a:fld>
            <a:endParaRPr lang="de-DE" sz="10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7" name="Bildplatzhalter 7"/>
          <p:cNvSpPr>
            <a:spLocks noGrp="1"/>
          </p:cNvSpPr>
          <p:nvPr>
            <p:ph type="pic" sz="quarter" idx="12"/>
          </p:nvPr>
        </p:nvSpPr>
        <p:spPr>
          <a:xfrm>
            <a:off x="539752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539752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0" name="Bildplatzhalter 7"/>
          <p:cNvSpPr>
            <a:spLocks noGrp="1"/>
          </p:cNvSpPr>
          <p:nvPr>
            <p:ph type="pic" sz="quarter" idx="22"/>
          </p:nvPr>
        </p:nvSpPr>
        <p:spPr>
          <a:xfrm>
            <a:off x="539752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1" name="Bildplatzhalter 7"/>
          <p:cNvSpPr>
            <a:spLocks noGrp="1"/>
          </p:cNvSpPr>
          <p:nvPr>
            <p:ph type="pic" sz="quarter" idx="23"/>
          </p:nvPr>
        </p:nvSpPr>
        <p:spPr>
          <a:xfrm>
            <a:off x="2622489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2" name="Bildplatzhalter 7"/>
          <p:cNvSpPr>
            <a:spLocks noGrp="1"/>
          </p:cNvSpPr>
          <p:nvPr>
            <p:ph type="pic" sz="quarter" idx="24"/>
          </p:nvPr>
        </p:nvSpPr>
        <p:spPr>
          <a:xfrm>
            <a:off x="2622489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25"/>
          </p:nvPr>
        </p:nvSpPr>
        <p:spPr>
          <a:xfrm>
            <a:off x="2622489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26"/>
          </p:nvPr>
        </p:nvSpPr>
        <p:spPr>
          <a:xfrm>
            <a:off x="4716544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716544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28"/>
          </p:nvPr>
        </p:nvSpPr>
        <p:spPr>
          <a:xfrm>
            <a:off x="4716544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29"/>
          </p:nvPr>
        </p:nvSpPr>
        <p:spPr>
          <a:xfrm>
            <a:off x="6810599" y="132961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30"/>
          </p:nvPr>
        </p:nvSpPr>
        <p:spPr>
          <a:xfrm>
            <a:off x="6810599" y="2409731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31"/>
          </p:nvPr>
        </p:nvSpPr>
        <p:spPr>
          <a:xfrm>
            <a:off x="6810599" y="3489852"/>
            <a:ext cx="1800000" cy="864000"/>
          </a:xfrm>
          <a:solidFill>
            <a:schemeClr val="bg1"/>
          </a:solidFill>
        </p:spPr>
        <p:txBody>
          <a:bodyPr/>
          <a:lstStyle/>
          <a:p>
            <a:r>
              <a:rPr lang="de-DE"/>
              <a:t>Bild auf Platzhalter ziehen oder durch Klicken auf Symbol hinzufügen</a:t>
            </a:r>
          </a:p>
        </p:txBody>
      </p:sp>
      <p:grpSp>
        <p:nvGrpSpPr>
          <p:cNvPr id="21" name="Gruppierung 20"/>
          <p:cNvGrpSpPr/>
          <p:nvPr userDrawn="1"/>
        </p:nvGrpSpPr>
        <p:grpSpPr>
          <a:xfrm>
            <a:off x="3435427" y="4739928"/>
            <a:ext cx="5385049" cy="413062"/>
            <a:chOff x="3435423" y="6319903"/>
            <a:chExt cx="5385049" cy="550749"/>
          </a:xfrm>
        </p:grpSpPr>
        <p:grpSp>
          <p:nvGrpSpPr>
            <p:cNvPr id="22" name="Gruppierung 21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36" name="Gerade Verbindung 35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7" name="Gerade Verbindung 36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Gerade Verbindung 37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9" name="Gerade Verbindung 38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0" name="Gerade Verbindung 39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1" name="Gerade Verbindung 40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2" name="Gerade Verbindung 41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3" name="Gerade Verbindung 42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4" name="Gerade Verbindung 43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5" name="Gerade Verbindung 44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46" name="Gerade Verbindung 45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47" name="Rechteck 46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23" name="Gruppierung 22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24" name="Parallelogramm 23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5" name="Parallelogramm 24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6" name="Parallelogramm 25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7" name="Parallelogramm 26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8" name="Parallelogramm 27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9" name="Parallelogramm 28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0" name="Parallelogramm 29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1" name="Parallelogramm 30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2" name="Parallelogramm 31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Parallelogramm 32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Parallelogramm 33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Parallelogramm 34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39235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522004" y="1296002"/>
            <a:ext cx="8077201" cy="816769"/>
          </a:xfrm>
        </p:spPr>
        <p:txBody>
          <a:bodyPr anchor="b"/>
          <a:lstStyle>
            <a:lvl1pPr>
              <a:lnSpc>
                <a:spcPts val="3000"/>
              </a:lnSpc>
              <a:defRPr sz="3000">
                <a:solidFill>
                  <a:schemeClr val="accent2"/>
                </a:solidFill>
              </a:defRPr>
            </a:lvl1pPr>
          </a:lstStyle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9" y="2133000"/>
            <a:ext cx="8074025" cy="600768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165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3635896" y="4166498"/>
            <a:ext cx="5508104" cy="977001"/>
            <a:chOff x="3635896" y="5555331"/>
            <a:chExt cx="5508104" cy="1302668"/>
          </a:xfrm>
        </p:grpSpPr>
        <p:sp>
          <p:nvSpPr>
            <p:cNvPr id="8" name="Parallelogramm 7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9" name="Freihandform 8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10" name="Gruppierung 9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15" name="Parallelogramm 14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1" name="Gruppierung 10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12" name="Parallelogramm 11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68578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75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grpSp>
        <p:nvGrpSpPr>
          <p:cNvPr id="21" name="Gruppierung 20"/>
          <p:cNvGrpSpPr/>
          <p:nvPr userDrawn="1"/>
        </p:nvGrpSpPr>
        <p:grpSpPr>
          <a:xfrm>
            <a:off x="2587964" y="3524285"/>
            <a:ext cx="4926351" cy="292305"/>
            <a:chOff x="2587960" y="4027999"/>
            <a:chExt cx="4926351" cy="389740"/>
          </a:xfrm>
        </p:grpSpPr>
        <p:sp>
          <p:nvSpPr>
            <p:cNvPr id="22" name="Parallelogramm 21"/>
            <p:cNvSpPr/>
            <p:nvPr userDrawn="1"/>
          </p:nvSpPr>
          <p:spPr bwMode="auto">
            <a:xfrm>
              <a:off x="2587960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9A0A5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3" name="Parallelogramm 22"/>
            <p:cNvSpPr/>
            <p:nvPr userDrawn="1"/>
          </p:nvSpPr>
          <p:spPr bwMode="auto">
            <a:xfrm>
              <a:off x="348178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B8A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4" name="Parallelogramm 23"/>
            <p:cNvSpPr/>
            <p:nvPr userDrawn="1"/>
          </p:nvSpPr>
          <p:spPr bwMode="auto">
            <a:xfrm>
              <a:off x="436906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D6D8C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5" name="Parallelogramm 24"/>
            <p:cNvSpPr/>
            <p:nvPr userDrawn="1"/>
          </p:nvSpPr>
          <p:spPr bwMode="auto">
            <a:xfrm>
              <a:off x="5264146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3F577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6" name="Parallelogramm 25"/>
            <p:cNvSpPr/>
            <p:nvPr userDrawn="1"/>
          </p:nvSpPr>
          <p:spPr bwMode="auto">
            <a:xfrm>
              <a:off x="6157479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0427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7" name="Parallelogramm 26"/>
            <p:cNvSpPr/>
            <p:nvPr userDrawn="1"/>
          </p:nvSpPr>
          <p:spPr bwMode="auto">
            <a:xfrm>
              <a:off x="7050774" y="4027999"/>
              <a:ext cx="463537" cy="389740"/>
            </a:xfrm>
            <a:prstGeom prst="parallelogram">
              <a:avLst>
                <a:gd name="adj" fmla="val 99957"/>
              </a:avLst>
            </a:prstGeom>
            <a:solidFill>
              <a:srgbClr val="422B6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68578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75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</p:grpSp>
      <p:pic>
        <p:nvPicPr>
          <p:cNvPr id="28" name="Bild 2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1" y="375483"/>
            <a:ext cx="2237030" cy="49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8187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ierung 19"/>
          <p:cNvGrpSpPr/>
          <p:nvPr userDrawn="1"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grpSp>
          <p:nvGrpSpPr>
            <p:cNvPr id="11" name="Gruppierung 10"/>
            <p:cNvGrpSpPr/>
            <p:nvPr userDrawn="1"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cxnSp>
            <p:nvCxnSpPr>
              <p:cNvPr id="12" name="Gerade Verbindung 11"/>
              <p:cNvCxnSpPr/>
              <p:nvPr userDrawn="1"/>
            </p:nvCxnSpPr>
            <p:spPr bwMode="auto">
              <a:xfrm>
                <a:off x="530225" y="0"/>
                <a:ext cx="0" cy="685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Gerade Verbindung 12"/>
              <p:cNvCxnSpPr/>
              <p:nvPr userDrawn="1"/>
            </p:nvCxnSpPr>
            <p:spPr bwMode="auto">
              <a:xfrm>
                <a:off x="8615685" y="0"/>
                <a:ext cx="0" cy="685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Gerade Verbindung 13"/>
              <p:cNvCxnSpPr/>
              <p:nvPr userDrawn="1"/>
            </p:nvCxnSpPr>
            <p:spPr bwMode="auto">
              <a:xfrm>
                <a:off x="0" y="6019200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5" name="Gerade Verbindung 14"/>
              <p:cNvCxnSpPr/>
              <p:nvPr userDrawn="1"/>
            </p:nvCxnSpPr>
            <p:spPr bwMode="auto">
              <a:xfrm>
                <a:off x="0" y="1584796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Gerade Verbindung 15"/>
              <p:cNvCxnSpPr/>
              <p:nvPr userDrawn="1"/>
            </p:nvCxnSpPr>
            <p:spPr bwMode="auto">
              <a:xfrm>
                <a:off x="0" y="584969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Gerade Verbindung 16"/>
              <p:cNvCxnSpPr/>
              <p:nvPr userDrawn="1"/>
            </p:nvCxnSpPr>
            <p:spPr bwMode="auto">
              <a:xfrm>
                <a:off x="0" y="5361263"/>
                <a:ext cx="9144000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Gerade Verbindung 17"/>
              <p:cNvCxnSpPr/>
              <p:nvPr userDrawn="1"/>
            </p:nvCxnSpPr>
            <p:spPr bwMode="auto">
              <a:xfrm>
                <a:off x="7956376" y="0"/>
                <a:ext cx="0" cy="685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19" name="Gerade Verbindung 18"/>
            <p:cNvCxnSpPr/>
            <p:nvPr userDrawn="1"/>
          </p:nvCxnSpPr>
          <p:spPr bwMode="auto">
            <a:xfrm>
              <a:off x="0" y="897178"/>
              <a:ext cx="9144000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21" name="Gerade Verbindung 20"/>
          <p:cNvCxnSpPr/>
          <p:nvPr userDrawn="1"/>
        </p:nvCxnSpPr>
        <p:spPr bwMode="auto">
          <a:xfrm>
            <a:off x="3572273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Gerade Verbindung 21"/>
          <p:cNvCxnSpPr/>
          <p:nvPr userDrawn="1"/>
        </p:nvCxnSpPr>
        <p:spPr bwMode="auto">
          <a:xfrm>
            <a:off x="3419872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Gerade Verbindung 22"/>
          <p:cNvCxnSpPr/>
          <p:nvPr userDrawn="1"/>
        </p:nvCxnSpPr>
        <p:spPr bwMode="auto">
          <a:xfrm>
            <a:off x="4641850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Gerade Verbindung 23"/>
          <p:cNvCxnSpPr/>
          <p:nvPr userDrawn="1"/>
        </p:nvCxnSpPr>
        <p:spPr bwMode="auto">
          <a:xfrm>
            <a:off x="4489449" y="0"/>
            <a:ext cx="0" cy="51435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6251085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5" y="1203598"/>
            <a:ext cx="3959225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en-GB" noProof="0" smtClean="0"/>
              <a:pPr>
                <a:defRPr/>
              </a:pPr>
              <a:t>‹Nr.›</a:t>
            </a:fld>
            <a:endParaRPr lang="en-GB" sz="1400" noProof="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en-GB" noProof="0" smtClean="0"/>
              <a:t>25/11/2024</a:t>
            </a:fld>
            <a:endParaRPr lang="en-GB" sz="1400" noProof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530225" y="339502"/>
            <a:ext cx="6274023" cy="648072"/>
          </a:xfrm>
        </p:spPr>
        <p:txBody>
          <a:bodyPr/>
          <a:lstStyle/>
          <a:p>
            <a:r>
              <a:rPr lang="de-DE" noProof="0"/>
              <a:t>Mastertitelformat bearbeiten</a:t>
            </a:r>
            <a:endParaRPr lang="en-GB" noProof="0" dirty="0"/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44009" y="1203598"/>
            <a:ext cx="3960440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97696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tre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11" name="Rectangle 27"/>
          <p:cNvSpPr>
            <a:spLocks noGrp="1" noChangeArrowheads="1"/>
          </p:cNvSpPr>
          <p:nvPr>
            <p:ph type="ctrTitle" sz="quarter"/>
          </p:nvPr>
        </p:nvSpPr>
        <p:spPr>
          <a:xfrm>
            <a:off x="522001" y="1296000"/>
            <a:ext cx="8077201" cy="816769"/>
          </a:xfrm>
        </p:spPr>
        <p:txBody>
          <a:bodyPr anchor="b"/>
          <a:lstStyle>
            <a:lvl1pPr>
              <a:lnSpc>
                <a:spcPts val="4000"/>
              </a:lnSpc>
              <a:defRPr sz="2700" cap="all" baseline="0">
                <a:solidFill>
                  <a:schemeClr val="accent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42012" name="Rectangle 2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0226" y="2133000"/>
            <a:ext cx="8074025" cy="895950"/>
          </a:xfrm>
        </p:spPr>
        <p:txBody>
          <a:bodyPr/>
          <a:lstStyle>
            <a:lvl1pPr marL="0" indent="0">
              <a:buFont typeface="Wingdings" pitchFamily="-65" charset="2"/>
              <a:buNone/>
              <a:defRPr sz="2000">
                <a:solidFill>
                  <a:schemeClr val="accent3"/>
                </a:solidFill>
              </a:defRPr>
            </a:lvl1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pic>
        <p:nvPicPr>
          <p:cNvPr id="6" name="Bild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200" y="455837"/>
            <a:ext cx="2237030" cy="659637"/>
          </a:xfrm>
          <a:prstGeom prst="rect">
            <a:avLst/>
          </a:prstGeom>
        </p:spPr>
      </p:pic>
      <p:grpSp>
        <p:nvGrpSpPr>
          <p:cNvPr id="22" name="Gruppierung 21"/>
          <p:cNvGrpSpPr/>
          <p:nvPr userDrawn="1"/>
        </p:nvGrpSpPr>
        <p:grpSpPr>
          <a:xfrm>
            <a:off x="3635896" y="3840832"/>
            <a:ext cx="5508104" cy="1302668"/>
            <a:chOff x="3635896" y="5555331"/>
            <a:chExt cx="5508104" cy="1302668"/>
          </a:xfrm>
        </p:grpSpPr>
        <p:sp>
          <p:nvSpPr>
            <p:cNvPr id="23" name="Parallelogramm 22"/>
            <p:cNvSpPr/>
            <p:nvPr/>
          </p:nvSpPr>
          <p:spPr bwMode="auto">
            <a:xfrm>
              <a:off x="4957911" y="5558506"/>
              <a:ext cx="2483505" cy="1299493"/>
            </a:xfrm>
            <a:prstGeom prst="parallelogram">
              <a:avLst>
                <a:gd name="adj" fmla="val 99957"/>
              </a:avLst>
            </a:prstGeom>
            <a:gradFill>
              <a:gsLst>
                <a:gs pos="0">
                  <a:srgbClr val="3A9EAA"/>
                </a:gs>
                <a:gs pos="100000">
                  <a:srgbClr val="3D7591"/>
                </a:gs>
              </a:gsLst>
              <a:lin ang="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sp>
          <p:nvSpPr>
            <p:cNvPr id="24" name="Freihandform 23"/>
            <p:cNvSpPr/>
            <p:nvPr/>
          </p:nvSpPr>
          <p:spPr bwMode="auto">
            <a:xfrm>
              <a:off x="8348187" y="6061844"/>
              <a:ext cx="795813" cy="796155"/>
            </a:xfrm>
            <a:custGeom>
              <a:avLst/>
              <a:gdLst>
                <a:gd name="connsiteX0" fmla="*/ 718073 w 718073"/>
                <a:gd name="connsiteY0" fmla="*/ 0 h 718382"/>
                <a:gd name="connsiteX1" fmla="*/ 718073 w 718073"/>
                <a:gd name="connsiteY1" fmla="*/ 718382 h 718382"/>
                <a:gd name="connsiteX2" fmla="*/ 0 w 718073"/>
                <a:gd name="connsiteY2" fmla="*/ 718382 h 71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073" h="718382">
                  <a:moveTo>
                    <a:pt x="718073" y="0"/>
                  </a:moveTo>
                  <a:lnTo>
                    <a:pt x="718073" y="718382"/>
                  </a:lnTo>
                  <a:lnTo>
                    <a:pt x="0" y="718382"/>
                  </a:lnTo>
                  <a:close/>
                </a:path>
              </a:pathLst>
            </a:custGeom>
            <a:solidFill>
              <a:srgbClr val="3D759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000" b="0" i="0" u="none" strike="noStrike" cap="none" normalizeH="0" baseline="0">
                <a:ln>
                  <a:noFill/>
                </a:ln>
                <a:solidFill>
                  <a:srgbClr val="666369"/>
                </a:solidFill>
                <a:effectLst/>
                <a:latin typeface="Arial" pitchFamily="-65" charset="0"/>
                <a:ea typeface="ＭＳ Ｐゴシック" pitchFamily="-65" charset="-128"/>
                <a:cs typeface="ＭＳ Ｐゴシック" pitchFamily="-65" charset="-128"/>
              </a:endParaRPr>
            </a:p>
          </p:txBody>
        </p:sp>
        <p:grpSp>
          <p:nvGrpSpPr>
            <p:cNvPr id="25" name="Gruppierung 24"/>
            <p:cNvGrpSpPr/>
            <p:nvPr/>
          </p:nvGrpSpPr>
          <p:grpSpPr>
            <a:xfrm>
              <a:off x="3635896" y="5555331"/>
              <a:ext cx="2170426" cy="299369"/>
              <a:chOff x="3635896" y="5555331"/>
              <a:chExt cx="2170426" cy="299369"/>
            </a:xfrm>
          </p:grpSpPr>
          <p:sp>
            <p:nvSpPr>
              <p:cNvPr id="30" name="Parallelogramm 29"/>
              <p:cNvSpPr/>
              <p:nvPr/>
            </p:nvSpPr>
            <p:spPr bwMode="auto">
              <a:xfrm>
                <a:off x="363589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1" name="Parallelogramm 30"/>
              <p:cNvSpPr/>
              <p:nvPr/>
            </p:nvSpPr>
            <p:spPr bwMode="auto">
              <a:xfrm>
                <a:off x="400248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2" name="Parallelogramm 31"/>
              <p:cNvSpPr/>
              <p:nvPr/>
            </p:nvSpPr>
            <p:spPr bwMode="auto">
              <a:xfrm>
                <a:off x="436906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Parallelogramm 32"/>
              <p:cNvSpPr/>
              <p:nvPr/>
            </p:nvSpPr>
            <p:spPr bwMode="auto">
              <a:xfrm>
                <a:off x="4735651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Parallelogramm 33"/>
              <p:cNvSpPr/>
              <p:nvPr/>
            </p:nvSpPr>
            <p:spPr bwMode="auto">
              <a:xfrm>
                <a:off x="5102236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Parallelogramm 34"/>
              <p:cNvSpPr/>
              <p:nvPr/>
            </p:nvSpPr>
            <p:spPr bwMode="auto">
              <a:xfrm>
                <a:off x="5468819" y="5555331"/>
                <a:ext cx="337503" cy="299369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26" name="Gruppierung 25"/>
            <p:cNvGrpSpPr/>
            <p:nvPr/>
          </p:nvGrpSpPr>
          <p:grpSpPr>
            <a:xfrm>
              <a:off x="6732240" y="6061844"/>
              <a:ext cx="2045210" cy="592328"/>
              <a:chOff x="6709616" y="6061844"/>
              <a:chExt cx="2045210" cy="592328"/>
            </a:xfrm>
          </p:grpSpPr>
          <p:sp>
            <p:nvSpPr>
              <p:cNvPr id="27" name="Parallelogramm 26"/>
              <p:cNvSpPr/>
              <p:nvPr/>
            </p:nvSpPr>
            <p:spPr bwMode="auto">
              <a:xfrm>
                <a:off x="6709616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8" name="Parallelogramm 27"/>
              <p:cNvSpPr/>
              <p:nvPr/>
            </p:nvSpPr>
            <p:spPr bwMode="auto">
              <a:xfrm>
                <a:off x="74131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9" name="Parallelogramm 28"/>
              <p:cNvSpPr/>
              <p:nvPr/>
            </p:nvSpPr>
            <p:spPr bwMode="auto">
              <a:xfrm>
                <a:off x="8124388" y="6061844"/>
                <a:ext cx="630438" cy="592328"/>
              </a:xfrm>
              <a:prstGeom prst="parallelogram">
                <a:avLst>
                  <a:gd name="adj" fmla="val 99957"/>
                </a:avLst>
              </a:prstGeom>
              <a:solidFill>
                <a:srgbClr val="38B5B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nhaltsplatzhalter 17"/>
          <p:cNvSpPr>
            <a:spLocks noGrp="1"/>
          </p:cNvSpPr>
          <p:nvPr>
            <p:ph sz="quarter" idx="12"/>
          </p:nvPr>
        </p:nvSpPr>
        <p:spPr>
          <a:xfrm>
            <a:off x="530225" y="1203598"/>
            <a:ext cx="8085460" cy="331236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0225" y="267494"/>
            <a:ext cx="6274023" cy="72008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1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7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17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F36B4F74-2901-1B4A-A15E-8C1388FF047B}" type="datetime1">
              <a:rPr lang="de-AT" smtClean="0"/>
              <a:t>25.11.2024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8437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ubtitel 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/>
          <p:cNvSpPr>
            <a:spLocks noGrp="1"/>
          </p:cNvSpPr>
          <p:nvPr>
            <p:ph type="subTitle" idx="1"/>
          </p:nvPr>
        </p:nvSpPr>
        <p:spPr>
          <a:xfrm>
            <a:off x="530226" y="1188597"/>
            <a:ext cx="8080375" cy="218065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8" name="Inhaltsplatzhalter 17"/>
          <p:cNvSpPr>
            <a:spLocks noGrp="1"/>
          </p:cNvSpPr>
          <p:nvPr>
            <p:ph sz="quarter" idx="12"/>
          </p:nvPr>
        </p:nvSpPr>
        <p:spPr>
          <a:xfrm>
            <a:off x="530225" y="1465119"/>
            <a:ext cx="8085460" cy="3050847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4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4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8FC4669-B5B2-424D-A5E6-D35A4A957E17}" type="datetime1">
              <a:rPr lang="de-AT" smtClean="0"/>
              <a:t>25.11.2024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03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4" y="1203598"/>
            <a:ext cx="3959225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40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de-AT" smtClean="0"/>
              <a:t>25.11.2024</a:t>
            </a:fld>
            <a:endParaRPr lang="de-DE" sz="1400"/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2"/>
          </p:nvPr>
        </p:nvSpPr>
        <p:spPr bwMode="auto">
          <a:xfrm>
            <a:off x="4644008" y="1201762"/>
            <a:ext cx="3974719" cy="3314204"/>
          </a:xfrm>
          <a:custGeom>
            <a:avLst/>
            <a:gdLst>
              <a:gd name="connsiteX0" fmla="*/ 0 w 3974719"/>
              <a:gd name="connsiteY0" fmla="*/ 0 h 3314204"/>
              <a:gd name="connsiteX1" fmla="*/ 3974719 w 3974719"/>
              <a:gd name="connsiteY1" fmla="*/ 0 h 3314204"/>
              <a:gd name="connsiteX2" fmla="*/ 3973079 w 3974719"/>
              <a:gd name="connsiteY2" fmla="*/ 2650893 h 3314204"/>
              <a:gd name="connsiteX3" fmla="*/ 3315532 w 3974719"/>
              <a:gd name="connsiteY3" fmla="*/ 3314204 h 3314204"/>
              <a:gd name="connsiteX4" fmla="*/ 0 w 3974719"/>
              <a:gd name="connsiteY4" fmla="*/ 3312785 h 3314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4719" h="3314204">
                <a:moveTo>
                  <a:pt x="0" y="0"/>
                </a:moveTo>
                <a:lnTo>
                  <a:pt x="3974719" y="0"/>
                </a:lnTo>
                <a:lnTo>
                  <a:pt x="3973079" y="2650893"/>
                </a:lnTo>
                <a:lnTo>
                  <a:pt x="3315532" y="3314204"/>
                </a:lnTo>
                <a:lnTo>
                  <a:pt x="0" y="3312785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530225" y="339502"/>
            <a:ext cx="6274023" cy="64807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62309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wei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0224" y="1203598"/>
            <a:ext cx="3959225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7F6EC-59F6-4747-AD02-8B2929E149E7}" type="slidenum">
              <a:rPr lang="de-DE"/>
              <a:pPr>
                <a:defRPr/>
              </a:pPr>
              <a:t>‹Nr.›</a:t>
            </a:fld>
            <a:endParaRPr lang="de-DE" sz="1400"/>
          </a:p>
        </p:txBody>
      </p:sp>
      <p:sp>
        <p:nvSpPr>
          <p:cNvPr id="6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DA6A-1854-574C-A769-87800A426702}" type="datetime1">
              <a:rPr lang="de-AT" smtClean="0"/>
              <a:t>25.11.2024</a:t>
            </a:fld>
            <a:endParaRPr lang="de-DE" sz="1400"/>
          </a:p>
        </p:txBody>
      </p:sp>
      <p:sp>
        <p:nvSpPr>
          <p:cNvPr id="7" name="Titel 2"/>
          <p:cNvSpPr>
            <a:spLocks noGrp="1"/>
          </p:cNvSpPr>
          <p:nvPr>
            <p:ph type="title"/>
          </p:nvPr>
        </p:nvSpPr>
        <p:spPr>
          <a:xfrm>
            <a:off x="530225" y="339502"/>
            <a:ext cx="6274023" cy="648072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9" name="Inhaltsplatzhalter 2"/>
          <p:cNvSpPr>
            <a:spLocks noGrp="1"/>
          </p:cNvSpPr>
          <p:nvPr>
            <p:ph sz="half" idx="13"/>
          </p:nvPr>
        </p:nvSpPr>
        <p:spPr>
          <a:xfrm>
            <a:off x="4644008" y="1203598"/>
            <a:ext cx="3960440" cy="3312368"/>
          </a:xfrm>
        </p:spPr>
        <p:txBody>
          <a:bodyPr/>
          <a:lstStyle>
            <a:lvl1pPr>
              <a:buClr>
                <a:schemeClr val="tx1"/>
              </a:buClr>
              <a:defRPr sz="1600">
                <a:solidFill>
                  <a:srgbClr val="000C20"/>
                </a:solidFill>
              </a:defRPr>
            </a:lvl1pPr>
            <a:lvl2pPr>
              <a:buClr>
                <a:schemeClr val="accent3"/>
              </a:buClr>
              <a:defRPr sz="1600"/>
            </a:lvl2pPr>
            <a:lvl3pPr>
              <a:buClr>
                <a:schemeClr val="accent3"/>
              </a:buClr>
              <a:defRPr sz="1600"/>
            </a:lvl3pPr>
            <a:lvl4pPr>
              <a:buClr>
                <a:schemeClr val="tx1"/>
              </a:buClr>
              <a:defRPr sz="1600"/>
            </a:lvl4pPr>
            <a:lvl5pPr>
              <a:buClr>
                <a:schemeClr val="tx1"/>
              </a:buCl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7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03888D3A-B182-8949-9F70-1309707E4E20}" type="slidenum">
              <a:rPr lang="de-DE" smtClean="0"/>
              <a:pPr>
                <a:defRPr/>
              </a:pPr>
              <a:t>‹Nr.›</a:t>
            </a:fld>
            <a:endParaRPr lang="de-DE" sz="1400" dirty="0"/>
          </a:p>
        </p:txBody>
      </p:sp>
      <p:sp>
        <p:nvSpPr>
          <p:cNvPr id="4" name="Rectangle 51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198AD64C-CCF5-CC4A-BA46-EEB0FF8EC03D}" type="datetime1">
              <a:rPr lang="de-AT" smtClean="0"/>
              <a:t>25.11.2024</a:t>
            </a:fld>
            <a:endParaRPr lang="de-DE" sz="1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0" name="Bildplatzhalter 9"/>
          <p:cNvSpPr>
            <a:spLocks noGrp="1"/>
          </p:cNvSpPr>
          <p:nvPr>
            <p:ph type="pic" sz="quarter" idx="12"/>
          </p:nvPr>
        </p:nvSpPr>
        <p:spPr bwMode="auto">
          <a:xfrm>
            <a:off x="533104" y="1201762"/>
            <a:ext cx="8085623" cy="3314204"/>
          </a:xfrm>
          <a:custGeom>
            <a:avLst/>
            <a:gdLst>
              <a:gd name="connsiteX0" fmla="*/ 0 w 8085623"/>
              <a:gd name="connsiteY0" fmla="*/ 0 h 3310018"/>
              <a:gd name="connsiteX1" fmla="*/ 8085623 w 8085623"/>
              <a:gd name="connsiteY1" fmla="*/ 0 h 3310018"/>
              <a:gd name="connsiteX2" fmla="*/ 8083983 w 8085623"/>
              <a:gd name="connsiteY2" fmla="*/ 2647545 h 3310018"/>
              <a:gd name="connsiteX3" fmla="*/ 7426436 w 8085623"/>
              <a:gd name="connsiteY3" fmla="*/ 3310018 h 3310018"/>
              <a:gd name="connsiteX4" fmla="*/ 298 w 8085623"/>
              <a:gd name="connsiteY4" fmla="*/ 3306843 h 3310018"/>
              <a:gd name="connsiteX5" fmla="*/ 1 w 8085623"/>
              <a:gd name="connsiteY5" fmla="*/ 47868 h 3310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85623" h="3310018">
                <a:moveTo>
                  <a:pt x="0" y="0"/>
                </a:moveTo>
                <a:lnTo>
                  <a:pt x="8085623" y="0"/>
                </a:lnTo>
                <a:lnTo>
                  <a:pt x="8083983" y="2647545"/>
                </a:lnTo>
                <a:lnTo>
                  <a:pt x="7426436" y="3310018"/>
                </a:lnTo>
                <a:lnTo>
                  <a:pt x="298" y="3306843"/>
                </a:lnTo>
                <a:cubicBezTo>
                  <a:pt x="1092" y="2026744"/>
                  <a:pt x="100" y="1134193"/>
                  <a:pt x="1" y="47868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>
            <a:lvl1pPr>
              <a:buClr>
                <a:schemeClr val="tx1"/>
              </a:buClr>
              <a:defRPr/>
            </a:lvl1pPr>
          </a:lstStyle>
          <a:p>
            <a:r>
              <a:rPr lang="de-DE"/>
              <a:t>Bild auf Platzhalter ziehen oder durch Klicken auf Symbol hinzufügen</a:t>
            </a:r>
            <a:endParaRPr lang="de-DE" dirty="0"/>
          </a:p>
        </p:txBody>
      </p:sp>
      <p:grpSp>
        <p:nvGrpSpPr>
          <p:cNvPr id="7" name="Gruppierung 6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8" name="Gruppierung 7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4" name="Gerade Verbindung 33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5" name="Rechteck 34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9" name="Gruppierung 8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2" name="Parallelogramm 11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3" name="Parallelogramm 22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353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437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9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43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2FAF9002-F3AC-9D48-9425-5ADC68E24044}" type="datetime1">
              <a:rPr lang="de-AT" smtClean="0"/>
              <a:t>25.11.2024</a:t>
            </a:fld>
            <a:endParaRPr lang="de-DE" dirty="0"/>
          </a:p>
        </p:txBody>
      </p:sp>
      <p:grpSp>
        <p:nvGrpSpPr>
          <p:cNvPr id="6" name="Gruppierung 5"/>
          <p:cNvGrpSpPr/>
          <p:nvPr userDrawn="1"/>
        </p:nvGrpSpPr>
        <p:grpSpPr>
          <a:xfrm>
            <a:off x="4283968" y="4703373"/>
            <a:ext cx="4461586" cy="456303"/>
            <a:chOff x="3435423" y="6319903"/>
            <a:chExt cx="5385049" cy="550749"/>
          </a:xfrm>
        </p:grpSpPr>
        <p:grpSp>
          <p:nvGrpSpPr>
            <p:cNvPr id="7" name="Gruppierung 6"/>
            <p:cNvGrpSpPr/>
            <p:nvPr userDrawn="1"/>
          </p:nvGrpSpPr>
          <p:grpSpPr>
            <a:xfrm>
              <a:off x="5762625" y="6553928"/>
              <a:ext cx="3057847" cy="316724"/>
              <a:chOff x="5762625" y="6553928"/>
              <a:chExt cx="3057847" cy="316724"/>
            </a:xfrm>
          </p:grpSpPr>
          <p:cxnSp>
            <p:nvCxnSpPr>
              <p:cNvPr id="23" name="Gerade Verbindung 22"/>
              <p:cNvCxnSpPr/>
              <p:nvPr userDrawn="1"/>
            </p:nvCxnSpPr>
            <p:spPr bwMode="auto">
              <a:xfrm flipV="1">
                <a:off x="6022272" y="6597352"/>
                <a:ext cx="270589" cy="27058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Gerade Verbindung 23"/>
              <p:cNvCxnSpPr/>
              <p:nvPr userDrawn="1"/>
            </p:nvCxnSpPr>
            <p:spPr bwMode="auto">
              <a:xfrm flipV="1">
                <a:off x="6282861" y="6597352"/>
                <a:ext cx="268441" cy="26844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" name="Gerade Verbindung 24"/>
              <p:cNvCxnSpPr/>
              <p:nvPr userDrawn="1"/>
            </p:nvCxnSpPr>
            <p:spPr bwMode="auto">
              <a:xfrm flipV="1">
                <a:off x="6541302" y="6597352"/>
                <a:ext cx="268861" cy="26886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6" name="Gerade Verbindung 25"/>
              <p:cNvCxnSpPr/>
              <p:nvPr userDrawn="1"/>
            </p:nvCxnSpPr>
            <p:spPr bwMode="auto">
              <a:xfrm flipV="1">
                <a:off x="6800163" y="6597352"/>
                <a:ext cx="270000" cy="2700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7" name="Gerade Verbindung 26"/>
              <p:cNvCxnSpPr/>
              <p:nvPr userDrawn="1"/>
            </p:nvCxnSpPr>
            <p:spPr bwMode="auto">
              <a:xfrm flipV="1">
                <a:off x="7060163" y="6597352"/>
                <a:ext cx="269194" cy="26919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8" name="Gerade Verbindung 27"/>
              <p:cNvCxnSpPr/>
              <p:nvPr userDrawn="1"/>
            </p:nvCxnSpPr>
            <p:spPr bwMode="auto">
              <a:xfrm flipV="1">
                <a:off x="7319357" y="6597352"/>
                <a:ext cx="269572" cy="269573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Gerade Verbindung 28"/>
              <p:cNvCxnSpPr/>
              <p:nvPr userDrawn="1"/>
            </p:nvCxnSpPr>
            <p:spPr bwMode="auto">
              <a:xfrm flipV="1">
                <a:off x="8362950" y="6597352"/>
                <a:ext cx="272105" cy="27210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0" name="Gerade Verbindung 29"/>
              <p:cNvCxnSpPr/>
              <p:nvPr userDrawn="1"/>
            </p:nvCxnSpPr>
            <p:spPr bwMode="auto">
              <a:xfrm flipV="1">
                <a:off x="8099651" y="6597352"/>
                <a:ext cx="273300" cy="273300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Gerade Verbindung 30"/>
              <p:cNvCxnSpPr/>
              <p:nvPr userDrawn="1"/>
            </p:nvCxnSpPr>
            <p:spPr bwMode="auto">
              <a:xfrm flipV="1">
                <a:off x="7840484" y="6597352"/>
                <a:ext cx="269167" cy="269167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2" name="Gerade Verbindung 31"/>
              <p:cNvCxnSpPr/>
              <p:nvPr userDrawn="1"/>
            </p:nvCxnSpPr>
            <p:spPr bwMode="auto">
              <a:xfrm flipV="1">
                <a:off x="7578929" y="6597352"/>
                <a:ext cx="271555" cy="271554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3" name="Gerade Verbindung 32"/>
              <p:cNvCxnSpPr/>
              <p:nvPr userDrawn="1"/>
            </p:nvCxnSpPr>
            <p:spPr bwMode="auto">
              <a:xfrm flipV="1">
                <a:off x="5762625" y="6597352"/>
                <a:ext cx="269647" cy="269648"/>
              </a:xfrm>
              <a:prstGeom prst="line">
                <a:avLst/>
              </a:prstGeom>
              <a:noFill/>
              <a:ln w="15875" cap="flat" cmpd="sng" algn="ctr">
                <a:solidFill>
                  <a:srgbClr val="37B6B8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4" name="Rechteck 33"/>
              <p:cNvSpPr/>
              <p:nvPr userDrawn="1"/>
            </p:nvSpPr>
            <p:spPr bwMode="auto">
              <a:xfrm>
                <a:off x="5937229" y="6553928"/>
                <a:ext cx="2883243" cy="66665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  <p:grpSp>
          <p:nvGrpSpPr>
            <p:cNvPr id="10" name="Gruppierung 9"/>
            <p:cNvGrpSpPr/>
            <p:nvPr userDrawn="1"/>
          </p:nvGrpSpPr>
          <p:grpSpPr>
            <a:xfrm>
              <a:off x="3435423" y="6319903"/>
              <a:ext cx="3287808" cy="359542"/>
              <a:chOff x="3804474" y="5925146"/>
              <a:chExt cx="3287808" cy="359542"/>
            </a:xfrm>
          </p:grpSpPr>
          <p:sp>
            <p:nvSpPr>
              <p:cNvPr id="11" name="Parallelogramm 10"/>
              <p:cNvSpPr/>
              <p:nvPr userDrawn="1"/>
            </p:nvSpPr>
            <p:spPr bwMode="auto">
              <a:xfrm>
                <a:off x="380447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9EA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2" name="Parallelogramm 11"/>
              <p:cNvSpPr/>
              <p:nvPr userDrawn="1"/>
            </p:nvSpPr>
            <p:spPr bwMode="auto">
              <a:xfrm>
                <a:off x="6678282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00B4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3" name="Parallelogramm 12"/>
              <p:cNvSpPr/>
              <p:nvPr userDrawn="1"/>
            </p:nvSpPr>
            <p:spPr bwMode="auto">
              <a:xfrm>
                <a:off x="641702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2156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4" name="Parallelogramm 13"/>
              <p:cNvSpPr/>
              <p:nvPr userDrawn="1"/>
            </p:nvSpPr>
            <p:spPr bwMode="auto">
              <a:xfrm>
                <a:off x="615576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376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5" name="Parallelogramm 14"/>
              <p:cNvSpPr/>
              <p:nvPr userDrawn="1"/>
            </p:nvSpPr>
            <p:spPr bwMode="auto">
              <a:xfrm>
                <a:off x="589451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4A72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6" name="Parallelogramm 15"/>
              <p:cNvSpPr/>
              <p:nvPr userDrawn="1"/>
            </p:nvSpPr>
            <p:spPr bwMode="auto">
              <a:xfrm>
                <a:off x="563325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587B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7" name="Parallelogramm 16"/>
              <p:cNvSpPr/>
              <p:nvPr userDrawn="1"/>
            </p:nvSpPr>
            <p:spPr bwMode="auto">
              <a:xfrm>
                <a:off x="537200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6585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8" name="Parallelogramm 17"/>
              <p:cNvSpPr/>
              <p:nvPr userDrawn="1"/>
            </p:nvSpPr>
            <p:spPr bwMode="auto">
              <a:xfrm>
                <a:off x="511074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749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19" name="Parallelogramm 18"/>
              <p:cNvSpPr/>
              <p:nvPr userDrawn="1"/>
            </p:nvSpPr>
            <p:spPr bwMode="auto">
              <a:xfrm>
                <a:off x="484949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1819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0" name="Parallelogramm 19"/>
              <p:cNvSpPr/>
              <p:nvPr userDrawn="1"/>
            </p:nvSpPr>
            <p:spPr bwMode="auto">
              <a:xfrm>
                <a:off x="458823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38DA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1" name="Parallelogramm 20"/>
              <p:cNvSpPr/>
              <p:nvPr userDrawn="1"/>
            </p:nvSpPr>
            <p:spPr bwMode="auto">
              <a:xfrm>
                <a:off x="4326984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4A4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2" name="Parallelogramm 21"/>
              <p:cNvSpPr/>
              <p:nvPr userDrawn="1"/>
            </p:nvSpPr>
            <p:spPr bwMode="auto">
              <a:xfrm>
                <a:off x="4065729" y="5925146"/>
                <a:ext cx="414000" cy="359542"/>
              </a:xfrm>
              <a:prstGeom prst="parallelogram">
                <a:avLst>
                  <a:gd name="adj" fmla="val 99957"/>
                </a:avLst>
              </a:prstGeom>
              <a:solidFill>
                <a:srgbClr val="329AA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de-DE" sz="1000" b="0" i="0" u="none" strike="noStrike" cap="none" normalizeH="0" baseline="0">
                  <a:ln>
                    <a:noFill/>
                  </a:ln>
                  <a:solidFill>
                    <a:srgbClr val="666369"/>
                  </a:solidFill>
                  <a:effectLst/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3" y="4706434"/>
            <a:ext cx="1824037" cy="1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704862"/>
            <a:ext cx="1905000" cy="17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A5197BF1-BDDE-E74D-BA45-32BDC1105D8B}" type="datetime1">
              <a:rPr lang="de-AT" smtClean="0"/>
              <a:t>25.11.2024</a:t>
            </a:fld>
            <a:endParaRPr lang="de-DE" dirty="0"/>
          </a:p>
        </p:txBody>
      </p:sp>
      <p:sp>
        <p:nvSpPr>
          <p:cNvPr id="102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530225" y="267494"/>
            <a:ext cx="627402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Mastertitelformat bearbeiten</a:t>
            </a:r>
          </a:p>
        </p:txBody>
      </p:sp>
      <p:sp>
        <p:nvSpPr>
          <p:cNvPr id="1029" name="Rectangle 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0225" y="1201738"/>
            <a:ext cx="8080375" cy="3311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Mastertextformat bearbeiten</a:t>
            </a:r>
          </a:p>
          <a:p>
            <a:pPr lvl="1"/>
            <a:r>
              <a:rPr lang="de-AT" altLang="de-DE" dirty="0"/>
              <a:t>Zweite Ebene</a:t>
            </a:r>
          </a:p>
          <a:p>
            <a:pPr lvl="2"/>
            <a:r>
              <a:rPr lang="de-AT" altLang="de-DE" dirty="0"/>
              <a:t>Dritte Ebene</a:t>
            </a:r>
          </a:p>
          <a:p>
            <a:pPr lvl="3"/>
            <a:r>
              <a:rPr lang="de-AT" altLang="de-DE" dirty="0"/>
              <a:t>Vierte Ebene</a:t>
            </a:r>
          </a:p>
          <a:p>
            <a:pPr lvl="4"/>
            <a:r>
              <a:rPr lang="de-AT" altLang="de-DE" dirty="0"/>
              <a:t>Fünfte Ebene</a:t>
            </a:r>
          </a:p>
        </p:txBody>
      </p:sp>
      <p:cxnSp>
        <p:nvCxnSpPr>
          <p:cNvPr id="1031" name="Gerade Verbindung 12"/>
          <p:cNvCxnSpPr>
            <a:cxnSpLocks noChangeShapeType="1"/>
          </p:cNvCxnSpPr>
          <p:nvPr/>
        </p:nvCxnSpPr>
        <p:spPr bwMode="auto">
          <a:xfrm>
            <a:off x="4516439" y="320279"/>
            <a:ext cx="822325" cy="616744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9" name="Bild 8"/>
          <p:cNvPicPr>
            <a:picLocks noChangeAspect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639"/>
          <a:stretch/>
        </p:blipFill>
        <p:spPr>
          <a:xfrm>
            <a:off x="7066140" y="260712"/>
            <a:ext cx="1543335" cy="3475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694" r:id="rId1"/>
    <p:sldLayoutId id="2147484707" r:id="rId2"/>
    <p:sldLayoutId id="2147484711" r:id="rId3"/>
    <p:sldLayoutId id="2147484696" r:id="rId4"/>
    <p:sldLayoutId id="2147484695" r:id="rId5"/>
    <p:sldLayoutId id="2147484698" r:id="rId6"/>
    <p:sldLayoutId id="2147484714" r:id="rId7"/>
    <p:sldLayoutId id="2147484701" r:id="rId8"/>
    <p:sldLayoutId id="2147484712" r:id="rId9"/>
    <p:sldLayoutId id="2147484706" r:id="rId10"/>
    <p:sldLayoutId id="2147484716" r:id="rId11"/>
    <p:sldLayoutId id="2147484703" r:id="rId12"/>
    <p:sldLayoutId id="2147484713" r:id="rId13"/>
    <p:sldLayoutId id="2147484721" r:id="rId14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69875" indent="-269875" algn="l" rtl="0" eaLnBrk="1" fontAlgn="base" hangingPunct="1">
        <a:spcBef>
          <a:spcPts val="4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5113" algn="l" rtl="0" eaLnBrk="1" fontAlgn="base" hangingPunct="1">
        <a:spcBef>
          <a:spcPts val="4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804863" indent="-269875" algn="l" rtl="0" eaLnBrk="1" fontAlgn="base" hangingPunct="1">
        <a:spcBef>
          <a:spcPts val="4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Geneva" pitchFamily="-107" charset="-128"/>
          <a:cs typeface="Geneva" pitchFamily="-107" charset="-128"/>
        </a:defRPr>
      </a:lvl3pPr>
      <a:lvl4pPr marL="1090612" indent="-285750" algn="l" rtl="0" eaLnBrk="1" fontAlgn="base" hangingPunct="1">
        <a:spcBef>
          <a:spcPts val="4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Geneva" pitchFamily="-107" charset="-128"/>
          <a:cs typeface="Geneva" charset="0"/>
        </a:defRPr>
      </a:lvl4pPr>
      <a:lvl5pPr marL="1355725" indent="-285750" algn="l" rtl="0" eaLnBrk="1" fontAlgn="base" hangingPunct="1">
        <a:spcBef>
          <a:spcPts val="4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 sz="1600">
          <a:solidFill>
            <a:schemeClr val="tx1"/>
          </a:solidFill>
          <a:latin typeface="+mn-lt"/>
          <a:ea typeface="Geneva" pitchFamily="-107" charset="-128"/>
          <a:cs typeface="Geneva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Autor (Vorname Nachname)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Fußzeile (Titel der Präsentation)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B2CADAA-0E0F-4CCF-A4EE-0670361578AD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5274" y="165175"/>
            <a:ext cx="1641491" cy="443522"/>
          </a:xfrm>
          <a:prstGeom prst="rect">
            <a:avLst/>
          </a:prstGeom>
        </p:spPr>
      </p:pic>
      <p:cxnSp>
        <p:nvCxnSpPr>
          <p:cNvPr id="8" name="Gerader Verbinder 7"/>
          <p:cNvCxnSpPr/>
          <p:nvPr userDrawn="1"/>
        </p:nvCxnSpPr>
        <p:spPr>
          <a:xfrm>
            <a:off x="0" y="755855"/>
            <a:ext cx="9126000" cy="0"/>
          </a:xfrm>
          <a:prstGeom prst="line">
            <a:avLst/>
          </a:prstGeom>
          <a:ln w="38100">
            <a:solidFill>
              <a:srgbClr val="BE15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72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0" r:id="rId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Rectangle 4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6564" y="4812508"/>
            <a:ext cx="1824037" cy="13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675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75" name="Rectangle 5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8434" y="4811316"/>
            <a:ext cx="1905000" cy="136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sz="675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fld id="{82B1B25B-28AE-B84E-9B4E-1F6AD112EC3A}" type="datetime1">
              <a:rPr lang="de-AT" smtClean="0"/>
              <a:t>25.11.2024</a:t>
            </a:fld>
            <a:endParaRPr lang="de-DE" dirty="0"/>
          </a:p>
        </p:txBody>
      </p:sp>
      <p:sp>
        <p:nvSpPr>
          <p:cNvPr id="1028" name="Rectangle 52"/>
          <p:cNvSpPr>
            <a:spLocks noGrp="1" noChangeArrowheads="1"/>
          </p:cNvSpPr>
          <p:nvPr>
            <p:ph type="title"/>
          </p:nvPr>
        </p:nvSpPr>
        <p:spPr bwMode="auto">
          <a:xfrm>
            <a:off x="530228" y="357505"/>
            <a:ext cx="6535915" cy="579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Mastertitelformat bearbeiten</a:t>
            </a:r>
          </a:p>
        </p:txBody>
      </p:sp>
      <p:sp>
        <p:nvSpPr>
          <p:cNvPr id="1029" name="Rectangle 5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0228" y="1188244"/>
            <a:ext cx="8080375" cy="3326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altLang="de-DE" dirty="0"/>
              <a:t>Mastertextformat bearbeiten</a:t>
            </a:r>
          </a:p>
          <a:p>
            <a:pPr lvl="1"/>
            <a:r>
              <a:rPr lang="de-AT" altLang="de-DE" dirty="0"/>
              <a:t>Zweite Ebene</a:t>
            </a:r>
          </a:p>
          <a:p>
            <a:pPr lvl="2"/>
            <a:r>
              <a:rPr lang="de-AT" altLang="de-DE" dirty="0"/>
              <a:t>Dritte Ebene</a:t>
            </a:r>
          </a:p>
          <a:p>
            <a:pPr lvl="3"/>
            <a:r>
              <a:rPr lang="de-AT" altLang="de-DE" dirty="0"/>
              <a:t>Vierte Ebene</a:t>
            </a:r>
          </a:p>
          <a:p>
            <a:pPr lvl="4"/>
            <a:r>
              <a:rPr lang="de-AT" altLang="de-DE" dirty="0"/>
              <a:t>Fünfte Ebene</a:t>
            </a:r>
          </a:p>
        </p:txBody>
      </p:sp>
      <p:cxnSp>
        <p:nvCxnSpPr>
          <p:cNvPr id="1031" name="Gerade Verbindung 12"/>
          <p:cNvCxnSpPr>
            <a:cxnSpLocks noChangeShapeType="1"/>
          </p:cNvCxnSpPr>
          <p:nvPr/>
        </p:nvCxnSpPr>
        <p:spPr bwMode="auto">
          <a:xfrm>
            <a:off x="4516442" y="320280"/>
            <a:ext cx="822325" cy="616744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cxnSp>
      <p:pic>
        <p:nvPicPr>
          <p:cNvPr id="3" name="Picture 2" descr="A picture containing text, font, logo, graphics&#10;&#10;Description automatically generated">
            <a:extLst>
              <a:ext uri="{FF2B5EF4-FFF2-40B4-BE49-F238E27FC236}">
                <a16:creationId xmlns:a16="http://schemas.microsoft.com/office/drawing/2014/main" id="{FCC8B4A0-3020-EDAF-32C5-797027935DF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236259" y="-20537"/>
            <a:ext cx="1467534" cy="8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11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24" r:id="rId1"/>
    <p:sldLayoutId id="2147484725" r:id="rId2"/>
    <p:sldLayoutId id="2147484726" r:id="rId3"/>
    <p:sldLayoutId id="2147484727" r:id="rId4"/>
    <p:sldLayoutId id="2147484728" r:id="rId5"/>
    <p:sldLayoutId id="2147484729" r:id="rId6"/>
    <p:sldLayoutId id="2147484730" r:id="rId7"/>
    <p:sldLayoutId id="2147484731" r:id="rId8"/>
    <p:sldLayoutId id="2147484732" r:id="rId9"/>
    <p:sldLayoutId id="2147484733" r:id="rId10"/>
    <p:sldLayoutId id="2147484734" r:id="rId11"/>
    <p:sldLayoutId id="2147484735" r:id="rId12"/>
    <p:sldLayoutId id="2147484736" r:id="rId13"/>
    <p:sldLayoutId id="2147484740" r:id="rId14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8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800">
          <a:solidFill>
            <a:srgbClr val="790B1A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5pPr>
      <a:lvl6pPr marL="342892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6pPr>
      <a:lvl7pPr marL="685783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7pPr>
      <a:lvl8pPr marL="1028675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8pPr>
      <a:lvl9pPr marL="1371566" algn="l" rtl="0" eaLnBrk="1" fontAlgn="base" hangingPunct="1">
        <a:spcBef>
          <a:spcPct val="0"/>
        </a:spcBef>
        <a:spcAft>
          <a:spcPct val="0"/>
        </a:spcAft>
        <a:defRPr sz="1950">
          <a:solidFill>
            <a:srgbClr val="A6173B"/>
          </a:solidFill>
          <a:latin typeface="Arial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202401" indent="-202401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01231" indent="-198830" algn="l" rtl="0" eaLnBrk="1" fontAlgn="base" hangingPunct="1">
        <a:spcBef>
          <a:spcPts val="3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+mn-ea"/>
          <a:cs typeface="ＭＳ Ｐゴシック" charset="0"/>
        </a:defRPr>
      </a:lvl2pPr>
      <a:lvl3pPr marL="603632" indent="-202401" algn="l" rtl="0" eaLnBrk="1" fontAlgn="base" hangingPunct="1">
        <a:spcBef>
          <a:spcPts val="300"/>
        </a:spcBef>
        <a:spcAft>
          <a:spcPct val="0"/>
        </a:spcAft>
        <a:buClr>
          <a:schemeClr val="accent3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Geneva" pitchFamily="-107" charset="-128"/>
          <a:cs typeface="Geneva" pitchFamily="-107" charset="-128"/>
        </a:defRPr>
      </a:lvl3pPr>
      <a:lvl4pPr marL="817939" indent="-214308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Geneva" pitchFamily="-107" charset="-128"/>
          <a:cs typeface="Geneva" charset="0"/>
        </a:defRPr>
      </a:lvl4pPr>
      <a:lvl5pPr marL="1016768" indent="-214308" algn="l" rtl="0" eaLnBrk="1" fontAlgn="base" hangingPunct="1">
        <a:spcBef>
          <a:spcPts val="300"/>
        </a:spcBef>
        <a:spcAft>
          <a:spcPct val="0"/>
        </a:spcAft>
        <a:buClr>
          <a:schemeClr val="tx1"/>
        </a:buClr>
        <a:buFont typeface="Arial" charset="0"/>
        <a:buChar char="•"/>
        <a:tabLst/>
        <a:defRPr>
          <a:solidFill>
            <a:schemeClr val="tx1"/>
          </a:solidFill>
          <a:latin typeface="+mn-lt"/>
          <a:ea typeface="Geneva" pitchFamily="-107" charset="-128"/>
          <a:cs typeface="Geneva" charset="0"/>
        </a:defRPr>
      </a:lvl5pPr>
      <a:lvl6pPr marL="1885903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228795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2571686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2914577" indent="-171446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342892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11" Type="http://schemas.openxmlformats.org/officeDocument/2006/relationships/image" Target="../media/image56.emf"/><Relationship Id="rId5" Type="http://schemas.openxmlformats.org/officeDocument/2006/relationships/image" Target="../media/image51.png"/><Relationship Id="rId10" Type="http://schemas.openxmlformats.org/officeDocument/2006/relationships/image" Target="../media/image55.jpg"/><Relationship Id="rId4" Type="http://schemas.openxmlformats.org/officeDocument/2006/relationships/image" Target="../media/image50.png"/><Relationship Id="rId9" Type="http://schemas.microsoft.com/office/2007/relationships/hdphoto" Target="../media/hdphoto1.wdp"/><Relationship Id="rId1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lecular-diagnostics.ait.ac.at/" TargetMode="External"/><Relationship Id="rId2" Type="http://schemas.openxmlformats.org/officeDocument/2006/relationships/hyperlink" Target="mailto:christa.noehammer@ait.ac.at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www.molecular-diagnostics.ait.ac.at/" TargetMode="External"/><Relationship Id="rId7" Type="http://schemas.openxmlformats.org/officeDocument/2006/relationships/image" Target="../media/image10.png"/><Relationship Id="rId12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6.sv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5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chart" Target="../charts/chart1.xm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svg"/><Relationship Id="rId11" Type="http://schemas.openxmlformats.org/officeDocument/2006/relationships/image" Target="../media/image37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svg"/><Relationship Id="rId4" Type="http://schemas.openxmlformats.org/officeDocument/2006/relationships/image" Target="../media/image28.svg"/><Relationship Id="rId9" Type="http://schemas.openxmlformats.org/officeDocument/2006/relationships/image" Target="../media/image33.png"/><Relationship Id="rId1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4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802"/>
          <a:stretch/>
        </p:blipFill>
        <p:spPr>
          <a:xfrm>
            <a:off x="289561" y="3258816"/>
            <a:ext cx="4168140" cy="1690772"/>
          </a:xfrm>
          <a:noFill/>
        </p:spPr>
      </p:pic>
      <p:sp>
        <p:nvSpPr>
          <p:cNvPr id="2" name="Untertitel 1">
            <a:extLst>
              <a:ext uri="{FF2B5EF4-FFF2-40B4-BE49-F238E27FC236}">
                <a16:creationId xmlns:a16="http://schemas.microsoft.com/office/drawing/2014/main" id="{9B41AF39-72A5-43DA-A267-EE0EE6369DD6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539552" y="1870589"/>
            <a:ext cx="8380413" cy="600768"/>
          </a:xfrm>
        </p:spPr>
        <p:txBody>
          <a:bodyPr/>
          <a:lstStyle/>
          <a:p>
            <a:r>
              <a:rPr lang="en-US" sz="2100" b="1" cap="all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A novel and sensitive approach for EV surface protein characterization</a:t>
            </a:r>
          </a:p>
          <a:p>
            <a:endParaRPr lang="de-DE" sz="1500" b="1" dirty="0"/>
          </a:p>
        </p:txBody>
      </p:sp>
      <p:sp>
        <p:nvSpPr>
          <p:cNvPr id="5" name="Titel 5">
            <a:extLst>
              <a:ext uri="{FF2B5EF4-FFF2-40B4-BE49-F238E27FC236}">
                <a16:creationId xmlns:a16="http://schemas.microsoft.com/office/drawing/2014/main" id="{96484D44-6948-4EA0-A4DC-6E699904ECAD}"/>
              </a:ext>
            </a:extLst>
          </p:cNvPr>
          <p:cNvSpPr txBox="1">
            <a:spLocks/>
          </p:cNvSpPr>
          <p:nvPr/>
        </p:nvSpPr>
        <p:spPr bwMode="auto">
          <a:xfrm>
            <a:off x="5197906" y="3176218"/>
            <a:ext cx="8077201" cy="459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ts val="5333"/>
              </a:lnSpc>
              <a:spcBef>
                <a:spcPct val="0"/>
              </a:spcBef>
              <a:spcAft>
                <a:spcPct val="0"/>
              </a:spcAft>
              <a:defRPr sz="3600" cap="all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GB" sz="1050" kern="0" dirty="0"/>
              <a:t>Molecular Diagnostics</a:t>
            </a:r>
            <a:endParaRPr lang="de-DE" sz="1050" kern="0" dirty="0"/>
          </a:p>
        </p:txBody>
      </p:sp>
      <p:sp>
        <p:nvSpPr>
          <p:cNvPr id="7" name="Untertitel 1">
            <a:extLst>
              <a:ext uri="{FF2B5EF4-FFF2-40B4-BE49-F238E27FC236}">
                <a16:creationId xmlns:a16="http://schemas.microsoft.com/office/drawing/2014/main" id="{F8E84FB2-A48D-4F7D-B457-EA6E8C39CCCB}"/>
              </a:ext>
            </a:extLst>
          </p:cNvPr>
          <p:cNvSpPr txBox="1">
            <a:spLocks/>
          </p:cNvSpPr>
          <p:nvPr/>
        </p:nvSpPr>
        <p:spPr bwMode="auto">
          <a:xfrm>
            <a:off x="5206564" y="3651870"/>
            <a:ext cx="8074025" cy="60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Wingdings" pitchFamily="-65" charset="2"/>
              <a:buNone/>
              <a:tabLst/>
              <a:defRPr sz="2667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13300" indent="-353475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+mn-ea"/>
                <a:cs typeface="ＭＳ Ｐゴシック" charset="0"/>
              </a:defRPr>
            </a:lvl2pPr>
            <a:lvl3pPr marL="1073124" indent="-359824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accent3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pitchFamily="-107" charset="-128"/>
              </a:defRPr>
            </a:lvl3pPr>
            <a:lvl4pPr marL="1454113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4pPr>
            <a:lvl5pPr marL="1807588" indent="-380990" algn="l" rtl="0" eaLnBrk="1" fontAlgn="base" hangingPunct="1">
              <a:spcBef>
                <a:spcPts val="533"/>
              </a:spcBef>
              <a:spcAft>
                <a:spcPct val="0"/>
              </a:spcAft>
              <a:buClr>
                <a:schemeClr val="tx1"/>
              </a:buClr>
              <a:buFont typeface="Arial" charset="0"/>
              <a:buChar char="•"/>
              <a:tabLst/>
              <a:defRPr sz="2133">
                <a:solidFill>
                  <a:schemeClr val="tx1"/>
                </a:solidFill>
                <a:latin typeface="+mn-lt"/>
                <a:ea typeface="Geneva" pitchFamily="-107" charset="-128"/>
                <a:cs typeface="Geneva" charset="0"/>
              </a:defRPr>
            </a:lvl5pPr>
            <a:lvl6pPr marL="335271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3962301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4571886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5181470" indent="-304792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e-DE" sz="1350" kern="0" dirty="0"/>
              <a:t>AIT Austrian Institute of Technology</a:t>
            </a:r>
          </a:p>
          <a:p>
            <a:endParaRPr lang="de-DE" sz="1350" kern="0" dirty="0"/>
          </a:p>
          <a:p>
            <a:r>
              <a:rPr lang="de-DE" sz="1100" kern="0" cap="all" dirty="0">
                <a:solidFill>
                  <a:schemeClr val="accent2"/>
                </a:solidFill>
                <a:latin typeface="+mj-lt"/>
                <a:ea typeface="+mj-ea"/>
                <a:cs typeface="+mj-cs"/>
              </a:rPr>
              <a:t>Christa Nöhammer, PhD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C370759-F1C4-4498-936F-441DE447537C}"/>
              </a:ext>
            </a:extLst>
          </p:cNvPr>
          <p:cNvSpPr txBox="1"/>
          <p:nvPr/>
        </p:nvSpPr>
        <p:spPr bwMode="auto">
          <a:xfrm>
            <a:off x="5129014" y="4340200"/>
            <a:ext cx="663892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100" b="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christa.noehammer@ait.ac.ac</a:t>
            </a:r>
          </a:p>
        </p:txBody>
      </p:sp>
      <p:pic>
        <p:nvPicPr>
          <p:cNvPr id="4" name="Grafik 3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77E53F4B-8958-B683-4030-FAACAAAC1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1" y="411510"/>
            <a:ext cx="1218477" cy="48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9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900ED65-D283-7A7E-214D-5D5DBB0656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10</a:t>
            </a:fld>
            <a:endParaRPr lang="de-DE" sz="1050"/>
          </a:p>
        </p:txBody>
      </p:sp>
      <p:sp>
        <p:nvSpPr>
          <p:cNvPr id="4" name="Titel 2">
            <a:extLst>
              <a:ext uri="{FF2B5EF4-FFF2-40B4-BE49-F238E27FC236}">
                <a16:creationId xmlns:a16="http://schemas.microsoft.com/office/drawing/2014/main" id="{8077840C-FDF6-3577-71AE-CA3CF8211F45}"/>
              </a:ext>
            </a:extLst>
          </p:cNvPr>
          <p:cNvSpPr txBox="1">
            <a:spLocks/>
          </p:cNvSpPr>
          <p:nvPr/>
        </p:nvSpPr>
        <p:spPr>
          <a:xfrm>
            <a:off x="107504" y="195486"/>
            <a:ext cx="6309703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US" kern="0" cap="none" dirty="0"/>
              <a:t>Preliminary results: isolation of miRNA from bead-captured EVs and detection with qPCR</a:t>
            </a:r>
            <a:endParaRPr lang="de-DE" kern="0" dirty="0"/>
          </a:p>
          <a:p>
            <a:endParaRPr lang="de-DE" kern="0" dirty="0"/>
          </a:p>
        </p:txBody>
      </p:sp>
      <p:pic>
        <p:nvPicPr>
          <p:cNvPr id="5" name="Grafik 4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81D80C0E-B155-1085-F582-04EC800D08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44CE6136-DC7E-EF26-5648-815A459D29EA}"/>
              </a:ext>
            </a:extLst>
          </p:cNvPr>
          <p:cNvSpPr/>
          <p:nvPr/>
        </p:nvSpPr>
        <p:spPr bwMode="auto">
          <a:xfrm>
            <a:off x="1770508" y="1304190"/>
            <a:ext cx="5269463" cy="3499808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endParaRPr lang="de-DE" sz="1200" dirty="0" err="1">
              <a:solidFill>
                <a:schemeClr val="accent2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7" name="TextBox 15">
            <a:extLst>
              <a:ext uri="{FF2B5EF4-FFF2-40B4-BE49-F238E27FC236}">
                <a16:creationId xmlns:a16="http://schemas.microsoft.com/office/drawing/2014/main" id="{56D1C72E-B5E6-35FA-5B5C-044C949067F8}"/>
              </a:ext>
            </a:extLst>
          </p:cNvPr>
          <p:cNvSpPr txBox="1"/>
          <p:nvPr/>
        </p:nvSpPr>
        <p:spPr bwMode="auto">
          <a:xfrm>
            <a:off x="1763688" y="1193883"/>
            <a:ext cx="5269463" cy="169277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400"/>
              </a:spcBef>
            </a:pPr>
            <a:r>
              <a:rPr lang="en-US" sz="1100" b="1" kern="0" dirty="0">
                <a:solidFill>
                  <a:schemeClr val="bg1"/>
                </a:solidFill>
              </a:rPr>
              <a:t> Testing different combinations of beads and incubation times</a:t>
            </a:r>
            <a:endParaRPr lang="de-DE" sz="1100" b="1" kern="0" dirty="0" err="1">
              <a:solidFill>
                <a:schemeClr val="bg1"/>
              </a:solidFill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F20113E9-56C3-922F-F2FD-233F3104ABBE}"/>
              </a:ext>
            </a:extLst>
          </p:cNvPr>
          <p:cNvSpPr/>
          <p:nvPr/>
        </p:nvSpPr>
        <p:spPr bwMode="auto">
          <a:xfrm>
            <a:off x="1897131" y="1474779"/>
            <a:ext cx="4971389" cy="316147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endParaRPr lang="de-DE" sz="1200" dirty="0" err="1">
              <a:solidFill>
                <a:schemeClr val="accent2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12B8C454-8026-73FC-92AA-2417CEDB4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501241"/>
              </p:ext>
            </p:extLst>
          </p:nvPr>
        </p:nvGraphicFramePr>
        <p:xfrm>
          <a:off x="1897131" y="1323885"/>
          <a:ext cx="2556801" cy="3260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8">
            <a:extLst>
              <a:ext uri="{FF2B5EF4-FFF2-40B4-BE49-F238E27FC236}">
                <a16:creationId xmlns:a16="http://schemas.microsoft.com/office/drawing/2014/main" id="{EDB49381-CF10-E411-71E0-6C466DA12C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5809584"/>
              </p:ext>
            </p:extLst>
          </p:nvPr>
        </p:nvGraphicFramePr>
        <p:xfrm>
          <a:off x="4244930" y="1375738"/>
          <a:ext cx="2722162" cy="3260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1">
            <a:extLst>
              <a:ext uri="{FF2B5EF4-FFF2-40B4-BE49-F238E27FC236}">
                <a16:creationId xmlns:a16="http://schemas.microsoft.com/office/drawing/2014/main" id="{30CD4361-8AA5-3433-43CA-CAAF4B0D904C}"/>
              </a:ext>
            </a:extLst>
          </p:cNvPr>
          <p:cNvSpPr txBox="1"/>
          <p:nvPr/>
        </p:nvSpPr>
        <p:spPr bwMode="auto">
          <a:xfrm>
            <a:off x="2343378" y="4430511"/>
            <a:ext cx="242993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sz="1100" b="1" kern="0" dirty="0"/>
              <a:t>24 </a:t>
            </a:r>
            <a:r>
              <a:rPr lang="en-US" sz="1100" b="1" kern="0" dirty="0" err="1"/>
              <a:t>hrs</a:t>
            </a:r>
            <a:r>
              <a:rPr lang="en-US" sz="1100" b="1" kern="0" dirty="0"/>
              <a:t> </a:t>
            </a:r>
            <a:endParaRPr lang="de-DE" sz="1100" b="1" kern="0" dirty="0" err="1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179C16FD-D96A-E707-0020-F28705D7CAE5}"/>
              </a:ext>
            </a:extLst>
          </p:cNvPr>
          <p:cNvSpPr txBox="1"/>
          <p:nvPr/>
        </p:nvSpPr>
        <p:spPr bwMode="auto">
          <a:xfrm>
            <a:off x="4445366" y="4423994"/>
            <a:ext cx="2521725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ts val="400"/>
              </a:spcBef>
            </a:pPr>
            <a:r>
              <a:rPr lang="en-US" sz="1100" b="1" kern="0" dirty="0"/>
              <a:t>1 </a:t>
            </a:r>
            <a:r>
              <a:rPr lang="en-US" sz="1100" b="1" kern="0" dirty="0" err="1"/>
              <a:t>hr</a:t>
            </a:r>
            <a:endParaRPr lang="de-DE" sz="1100" b="1" kern="0" dirty="0" err="1"/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FBF4E127-8244-647B-DDC7-D13E9BE5D66C}"/>
              </a:ext>
            </a:extLst>
          </p:cNvPr>
          <p:cNvSpPr/>
          <p:nvPr/>
        </p:nvSpPr>
        <p:spPr bwMode="auto">
          <a:xfrm>
            <a:off x="2278903" y="1673306"/>
            <a:ext cx="389092" cy="2757541"/>
          </a:xfrm>
          <a:prstGeom prst="rect">
            <a:avLst/>
          </a:prstGeom>
          <a:solidFill>
            <a:schemeClr val="bg2">
              <a:lumMod val="50000"/>
              <a:alpha val="21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endParaRPr lang="de-DE" sz="1200" dirty="0" err="1">
              <a:solidFill>
                <a:schemeClr val="accent2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4" name="Rectangle 24">
            <a:extLst>
              <a:ext uri="{FF2B5EF4-FFF2-40B4-BE49-F238E27FC236}">
                <a16:creationId xmlns:a16="http://schemas.microsoft.com/office/drawing/2014/main" id="{729DDFA2-8EE0-0C64-1967-287D7DAA4C4E}"/>
              </a:ext>
            </a:extLst>
          </p:cNvPr>
          <p:cNvSpPr/>
          <p:nvPr/>
        </p:nvSpPr>
        <p:spPr bwMode="auto">
          <a:xfrm>
            <a:off x="4511082" y="1666453"/>
            <a:ext cx="435769" cy="2757541"/>
          </a:xfrm>
          <a:prstGeom prst="rect">
            <a:avLst/>
          </a:prstGeom>
          <a:solidFill>
            <a:schemeClr val="bg2">
              <a:lumMod val="50000"/>
              <a:alpha val="21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endParaRPr lang="de-DE" sz="1200" dirty="0" err="1">
              <a:solidFill>
                <a:schemeClr val="accent2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5" name="Arrow: Down 4">
            <a:extLst>
              <a:ext uri="{FF2B5EF4-FFF2-40B4-BE49-F238E27FC236}">
                <a16:creationId xmlns:a16="http://schemas.microsoft.com/office/drawing/2014/main" id="{98F55FD7-81EF-70E8-DDDE-0459E205F1BF}"/>
              </a:ext>
            </a:extLst>
          </p:cNvPr>
          <p:cNvSpPr/>
          <p:nvPr/>
        </p:nvSpPr>
        <p:spPr>
          <a:xfrm>
            <a:off x="3746449" y="2215286"/>
            <a:ext cx="128839" cy="300038"/>
          </a:xfrm>
          <a:prstGeom prst="down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750"/>
          </a:p>
        </p:txBody>
      </p:sp>
    </p:spTree>
    <p:extLst>
      <p:ext uri="{BB962C8B-B14F-4D97-AF65-F5344CB8AC3E}">
        <p14:creationId xmlns:p14="http://schemas.microsoft.com/office/powerpoint/2010/main" val="192482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55B4F03-7578-4BA6-BDBC-7B57C2ACDF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11</a:t>
            </a:fld>
            <a:endParaRPr lang="de-DE" sz="1050"/>
          </a:p>
        </p:txBody>
      </p:sp>
      <p:sp>
        <p:nvSpPr>
          <p:cNvPr id="4" name="Titel 2">
            <a:extLst>
              <a:ext uri="{FF2B5EF4-FFF2-40B4-BE49-F238E27FC236}">
                <a16:creationId xmlns:a16="http://schemas.microsoft.com/office/drawing/2014/main" id="{308516F2-6471-1A2B-4A45-4776CB8FE74A}"/>
              </a:ext>
            </a:extLst>
          </p:cNvPr>
          <p:cNvSpPr txBox="1">
            <a:spLocks/>
          </p:cNvSpPr>
          <p:nvPr/>
        </p:nvSpPr>
        <p:spPr>
          <a:xfrm>
            <a:off x="142189" y="171340"/>
            <a:ext cx="6820727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de-DE" sz="2200" kern="0" dirty="0"/>
              <a:t>Summary &amp; CONCLUSIONS</a:t>
            </a:r>
            <a:br>
              <a:rPr lang="de-DE" sz="2200" kern="0" dirty="0"/>
            </a:br>
            <a:endParaRPr lang="de-DE" sz="2200" kern="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3620D54-499F-FDCE-9A17-E7222923541C}"/>
              </a:ext>
            </a:extLst>
          </p:cNvPr>
          <p:cNvSpPr txBox="1"/>
          <p:nvPr/>
        </p:nvSpPr>
        <p:spPr bwMode="auto">
          <a:xfrm>
            <a:off x="723604" y="1027467"/>
            <a:ext cx="564577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</a:pPr>
            <a:r>
              <a:rPr lang="de-DE" sz="1200" b="1" kern="0" dirty="0" err="1"/>
              <a:t>Successfully</a:t>
            </a:r>
            <a:r>
              <a:rPr lang="de-DE" sz="1200" b="1" kern="0" dirty="0"/>
              <a:t> </a:t>
            </a:r>
            <a:r>
              <a:rPr lang="de-DE" sz="1200" b="1" kern="0" dirty="0" err="1"/>
              <a:t>adpated</a:t>
            </a:r>
            <a:r>
              <a:rPr lang="de-DE" sz="1200" b="1" kern="0" dirty="0"/>
              <a:t> Sun et. al </a:t>
            </a:r>
            <a:r>
              <a:rPr lang="de-DE" sz="1200" b="1" kern="0" dirty="0" err="1"/>
              <a:t>protocol</a:t>
            </a:r>
            <a:r>
              <a:rPr lang="de-DE" sz="1200" b="1" kern="0" dirty="0"/>
              <a:t> </a:t>
            </a:r>
            <a:r>
              <a:rPr lang="de-DE" sz="1200" b="1" kern="0" dirty="0" err="1"/>
              <a:t>from</a:t>
            </a:r>
            <a:r>
              <a:rPr lang="de-DE" sz="1200" b="1" kern="0" dirty="0"/>
              <a:t> </a:t>
            </a:r>
            <a:r>
              <a:rPr lang="de-DE" sz="1200" b="1" kern="0" dirty="0" err="1"/>
              <a:t>membranes</a:t>
            </a:r>
            <a:r>
              <a:rPr lang="de-DE" sz="1200" b="1" kern="0" dirty="0"/>
              <a:t> </a:t>
            </a:r>
            <a:r>
              <a:rPr lang="de-DE" sz="1200" b="1" kern="0" dirty="0" err="1"/>
              <a:t>to</a:t>
            </a:r>
            <a:r>
              <a:rPr lang="de-DE" sz="1200" b="1" kern="0" dirty="0"/>
              <a:t> </a:t>
            </a:r>
            <a:r>
              <a:rPr lang="de-DE" sz="1200" b="1" kern="0" dirty="0" err="1"/>
              <a:t>magnetic</a:t>
            </a:r>
            <a:r>
              <a:rPr lang="de-DE" sz="1200" b="1" kern="0" dirty="0"/>
              <a:t> </a:t>
            </a:r>
            <a:r>
              <a:rPr lang="de-DE" sz="1200" b="1" kern="0" dirty="0" err="1"/>
              <a:t>beads</a:t>
            </a:r>
            <a:endParaRPr lang="de-DE" sz="1200" b="1" kern="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95283AE-5770-0760-7238-3C357347CB39}"/>
              </a:ext>
            </a:extLst>
          </p:cNvPr>
          <p:cNvSpPr txBox="1"/>
          <p:nvPr/>
        </p:nvSpPr>
        <p:spPr bwMode="auto">
          <a:xfrm>
            <a:off x="761291" y="1629978"/>
            <a:ext cx="566982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defPPr>
              <a:defRPr lang="de-DE"/>
            </a:defPPr>
            <a:lvl1pPr indent="0">
              <a:spcBef>
                <a:spcPts val="400"/>
              </a:spcBef>
              <a:buFont typeface="Arial" charset="0"/>
              <a:buNone/>
              <a:defRPr sz="1600" b="1" kern="0"/>
            </a:lvl1pPr>
          </a:lstStyle>
          <a:p>
            <a:r>
              <a:rPr lang="de-DE" sz="1200" dirty="0"/>
              <a:t>Immuno qPCR </a:t>
            </a:r>
            <a:r>
              <a:rPr lang="de-DE" sz="1200" dirty="0" err="1"/>
              <a:t>approach</a:t>
            </a:r>
            <a:r>
              <a:rPr lang="de-DE" sz="1200" dirty="0"/>
              <a:t> for EV </a:t>
            </a:r>
            <a:r>
              <a:rPr lang="de-DE" sz="1200" dirty="0" err="1"/>
              <a:t>characterization</a:t>
            </a:r>
            <a:r>
              <a:rPr lang="de-DE" sz="1200" dirty="0"/>
              <a:t> </a:t>
            </a:r>
            <a:r>
              <a:rPr lang="de-DE" sz="1200" dirty="0" err="1"/>
              <a:t>more</a:t>
            </a:r>
            <a:r>
              <a:rPr lang="de-DE" sz="1200" dirty="0"/>
              <a:t> sensitive </a:t>
            </a:r>
            <a:r>
              <a:rPr lang="de-DE" sz="1200" dirty="0" err="1"/>
              <a:t>than</a:t>
            </a:r>
            <a:r>
              <a:rPr lang="de-DE" sz="1200" dirty="0"/>
              <a:t> </a:t>
            </a:r>
            <a:r>
              <a:rPr lang="de-DE" sz="1200" dirty="0" err="1"/>
              <a:t>MagPlex</a:t>
            </a:r>
            <a:endParaRPr lang="de-DE" sz="12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EEA10BC-5C66-76BE-A182-66F453ADF9D3}"/>
              </a:ext>
            </a:extLst>
          </p:cNvPr>
          <p:cNvSpPr txBox="1"/>
          <p:nvPr/>
        </p:nvSpPr>
        <p:spPr bwMode="auto">
          <a:xfrm>
            <a:off x="761291" y="2168686"/>
            <a:ext cx="560808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</a:pPr>
            <a:r>
              <a:rPr lang="de-DE" sz="1200" b="1" kern="0" dirty="0"/>
              <a:t>Analysis of </a:t>
            </a:r>
            <a:r>
              <a:rPr lang="de-DE" sz="1200" b="1" kern="0" dirty="0" err="1"/>
              <a:t>Atopic</a:t>
            </a:r>
            <a:r>
              <a:rPr lang="de-DE" sz="1200" b="1" kern="0" dirty="0"/>
              <a:t> </a:t>
            </a:r>
            <a:r>
              <a:rPr lang="de-DE" sz="1200" b="1" kern="0" dirty="0" err="1"/>
              <a:t>dermatitis</a:t>
            </a:r>
            <a:r>
              <a:rPr lang="de-DE" sz="1200" b="1" kern="0" dirty="0"/>
              <a:t> </a:t>
            </a:r>
            <a:r>
              <a:rPr lang="de-DE" sz="1200" b="1" kern="0" dirty="0" err="1"/>
              <a:t>patients</a:t>
            </a:r>
            <a:r>
              <a:rPr lang="de-DE" sz="1200" b="1" kern="0" dirty="0"/>
              <a:t> </a:t>
            </a:r>
            <a:r>
              <a:rPr lang="de-DE" sz="1200" b="1" kern="0" dirty="0" err="1"/>
              <a:t>revealed</a:t>
            </a:r>
            <a:r>
              <a:rPr lang="de-DE" sz="1200" b="1" kern="0" dirty="0"/>
              <a:t> </a:t>
            </a:r>
            <a:r>
              <a:rPr lang="de-DE" sz="1200" b="1" kern="0" dirty="0" err="1"/>
              <a:t>differences</a:t>
            </a:r>
            <a:r>
              <a:rPr lang="de-DE" sz="1200" b="1" kern="0" dirty="0"/>
              <a:t> in CD25 on EVs </a:t>
            </a:r>
            <a:endParaRPr lang="de-DE" sz="1200" kern="0" dirty="0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02E7D0-70B4-6450-7A9F-3560A26ED3E3}"/>
              </a:ext>
            </a:extLst>
          </p:cNvPr>
          <p:cNvSpPr/>
          <p:nvPr/>
        </p:nvSpPr>
        <p:spPr>
          <a:xfrm>
            <a:off x="551294" y="4304441"/>
            <a:ext cx="7740858" cy="715581"/>
          </a:xfrm>
          <a:prstGeom prst="rect">
            <a:avLst/>
          </a:prstGeom>
          <a:solidFill>
            <a:srgbClr val="790B1A"/>
          </a:solidFill>
        </p:spPr>
        <p:txBody>
          <a:bodyPr wrap="square">
            <a:spAutoFit/>
          </a:bodyPr>
          <a:lstStyle/>
          <a:p>
            <a:pPr algn="ctr"/>
            <a:r>
              <a:rPr lang="en-GB" sz="1350" b="1" dirty="0">
                <a:solidFill>
                  <a:schemeClr val="bg1"/>
                </a:solidFill>
              </a:rPr>
              <a:t>CONCLUSION </a:t>
            </a:r>
          </a:p>
          <a:p>
            <a:pPr algn="ctr"/>
            <a:r>
              <a:rPr lang="en-GB" sz="1350" b="1" dirty="0">
                <a:solidFill>
                  <a:schemeClr val="bg1"/>
                </a:solidFill>
              </a:rPr>
              <a:t>Surface protein characterization on EVs via immune qPCR is an interesting approach due to its high sensitivity, versatility and simplicity</a:t>
            </a:r>
            <a:endParaRPr lang="de-AT" sz="1350" b="1" dirty="0">
              <a:solidFill>
                <a:schemeClr val="bg1"/>
              </a:solidFill>
            </a:endParaRPr>
          </a:p>
        </p:txBody>
      </p:sp>
      <p:pic>
        <p:nvPicPr>
          <p:cNvPr id="5" name="Grafik 4" descr="Ein Bild, das Kreis, Entwurf, Schwarzweiß enthält.&#10;&#10;Automatisch generierte Beschreibung">
            <a:extLst>
              <a:ext uri="{FF2B5EF4-FFF2-40B4-BE49-F238E27FC236}">
                <a16:creationId xmlns:a16="http://schemas.microsoft.com/office/drawing/2014/main" id="{435C8D86-79B6-89D0-4193-9C180C33F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9512" y="915566"/>
            <a:ext cx="417712" cy="408468"/>
          </a:xfrm>
          <a:prstGeom prst="rect">
            <a:avLst/>
          </a:prstGeom>
        </p:spPr>
      </p:pic>
      <p:pic>
        <p:nvPicPr>
          <p:cNvPr id="17" name="Grafik 16" descr="Ein Bild, das Kreis, Entwurf, Schwarzweiß enthält.&#10;&#10;Automatisch generierte Beschreibung">
            <a:extLst>
              <a:ext uri="{FF2B5EF4-FFF2-40B4-BE49-F238E27FC236}">
                <a16:creationId xmlns:a16="http://schemas.microsoft.com/office/drawing/2014/main" id="{1BE02F8D-D2CD-94AC-499F-D80F903B4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9512" y="1534571"/>
            <a:ext cx="417712" cy="408468"/>
          </a:xfrm>
          <a:prstGeom prst="rect">
            <a:avLst/>
          </a:prstGeom>
        </p:spPr>
      </p:pic>
      <p:pic>
        <p:nvPicPr>
          <p:cNvPr id="18" name="Grafik 17" descr="Ein Bild, das Kreis, Entwurf, Schwarzweiß enthält.&#10;&#10;Automatisch generierte Beschreibung">
            <a:extLst>
              <a:ext uri="{FF2B5EF4-FFF2-40B4-BE49-F238E27FC236}">
                <a16:creationId xmlns:a16="http://schemas.microsoft.com/office/drawing/2014/main" id="{5BA3004F-56F8-F79D-933B-0AF08C620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9512" y="2067694"/>
            <a:ext cx="417712" cy="408468"/>
          </a:xfrm>
          <a:prstGeom prst="rect">
            <a:avLst/>
          </a:prstGeom>
        </p:spPr>
      </p:pic>
      <p:pic>
        <p:nvPicPr>
          <p:cNvPr id="19" name="Grafik 18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5F290B53-AB40-5EC3-B4D6-2AC0C2D4B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pic>
        <p:nvPicPr>
          <p:cNvPr id="13" name="Inhaltsplatzhalter 6" descr="Fig. 3">
            <a:extLst>
              <a:ext uri="{FF2B5EF4-FFF2-40B4-BE49-F238E27FC236}">
                <a16:creationId xmlns:a16="http://schemas.microsoft.com/office/drawing/2014/main" id="{7C7A41B6-B246-8A2C-4574-F71EFA3897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740" y="1231713"/>
            <a:ext cx="1824037" cy="1873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73" descr="A group of colorful lines with text&#10;&#10;Description automatically generated with medium confidence">
            <a:extLst>
              <a:ext uri="{FF2B5EF4-FFF2-40B4-BE49-F238E27FC236}">
                <a16:creationId xmlns:a16="http://schemas.microsoft.com/office/drawing/2014/main" id="{F350D6DE-A567-227E-E669-A07011FD56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05" t="1634" r="21402" b="69081"/>
          <a:stretch/>
        </p:blipFill>
        <p:spPr>
          <a:xfrm rot="19055555">
            <a:off x="7938943" y="1468490"/>
            <a:ext cx="1056730" cy="35336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8BA3561B-EE48-906C-F652-654EE8C02916}"/>
              </a:ext>
            </a:extLst>
          </p:cNvPr>
          <p:cNvSpPr txBox="1"/>
          <p:nvPr/>
        </p:nvSpPr>
        <p:spPr bwMode="auto">
          <a:xfrm>
            <a:off x="764111" y="2624314"/>
            <a:ext cx="56080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</a:pPr>
            <a:r>
              <a:rPr lang="de-DE" sz="1200" b="1" kern="0" dirty="0" err="1"/>
              <a:t>Direct</a:t>
            </a:r>
            <a:r>
              <a:rPr lang="de-DE" sz="1200" b="1" kern="0" dirty="0"/>
              <a:t> </a:t>
            </a:r>
            <a:r>
              <a:rPr lang="de-DE" sz="1200" b="1" kern="0" dirty="0" err="1"/>
              <a:t>analysis</a:t>
            </a:r>
            <a:r>
              <a:rPr lang="de-DE" sz="1200" b="1" kern="0" dirty="0"/>
              <a:t> of </a:t>
            </a:r>
            <a:r>
              <a:rPr lang="de-DE" sz="1200" b="1" kern="0" dirty="0" err="1"/>
              <a:t>serum</a:t>
            </a:r>
            <a:r>
              <a:rPr lang="de-DE" sz="1200" b="1" kern="0" dirty="0"/>
              <a:t> and </a:t>
            </a:r>
            <a:r>
              <a:rPr lang="de-DE" sz="1200" b="1" kern="0" dirty="0" err="1"/>
              <a:t>plasma</a:t>
            </a:r>
            <a:r>
              <a:rPr lang="de-DE" sz="1200" b="1" kern="0" dirty="0"/>
              <a:t> </a:t>
            </a:r>
            <a:r>
              <a:rPr lang="de-DE" sz="1200" b="1" kern="0" dirty="0" err="1"/>
              <a:t>using</a:t>
            </a:r>
            <a:r>
              <a:rPr lang="de-DE" sz="1200" b="1" kern="0" dirty="0"/>
              <a:t> CD9/CD81 </a:t>
            </a:r>
            <a:r>
              <a:rPr lang="de-DE" sz="1200" b="1" kern="0" dirty="0" err="1"/>
              <a:t>bead</a:t>
            </a:r>
            <a:r>
              <a:rPr lang="de-DE" sz="1200" b="1" kern="0" dirty="0"/>
              <a:t> EV </a:t>
            </a:r>
            <a:r>
              <a:rPr lang="de-DE" sz="1200" b="1" kern="0" dirty="0" err="1"/>
              <a:t>enrichment</a:t>
            </a:r>
            <a:r>
              <a:rPr lang="de-DE" sz="1200" b="1" kern="0" dirty="0"/>
              <a:t> </a:t>
            </a:r>
            <a:r>
              <a:rPr lang="de-DE" sz="1200" b="1" kern="0" dirty="0" err="1"/>
              <a:t>works</a:t>
            </a:r>
            <a:r>
              <a:rPr lang="de-DE" sz="1200" b="1" kern="0" dirty="0"/>
              <a:t> and </a:t>
            </a:r>
            <a:r>
              <a:rPr lang="de-DE" sz="1200" b="1" kern="0" dirty="0" err="1"/>
              <a:t>gives</a:t>
            </a:r>
            <a:r>
              <a:rPr lang="de-DE" sz="1200" b="1" kern="0" dirty="0"/>
              <a:t> </a:t>
            </a:r>
            <a:r>
              <a:rPr lang="de-DE" sz="1200" b="1" kern="0" dirty="0" err="1"/>
              <a:t>similar</a:t>
            </a:r>
            <a:r>
              <a:rPr lang="de-DE" sz="1200" b="1" kern="0" dirty="0"/>
              <a:t> </a:t>
            </a:r>
            <a:r>
              <a:rPr lang="de-DE" sz="1200" b="1" kern="0" dirty="0" err="1"/>
              <a:t>results</a:t>
            </a:r>
            <a:r>
              <a:rPr lang="de-DE" sz="1200" b="1" kern="0" dirty="0"/>
              <a:t> </a:t>
            </a:r>
            <a:r>
              <a:rPr lang="de-DE" sz="1200" b="1" kern="0" dirty="0" err="1"/>
              <a:t>than</a:t>
            </a:r>
            <a:r>
              <a:rPr lang="de-DE" sz="1200" b="1" kern="0" dirty="0"/>
              <a:t> </a:t>
            </a:r>
            <a:r>
              <a:rPr lang="de-DE" sz="1200" b="1" kern="0" dirty="0" err="1"/>
              <a:t>precipitated</a:t>
            </a:r>
            <a:r>
              <a:rPr lang="de-DE" sz="1200" b="1" kern="0" dirty="0"/>
              <a:t> EVs </a:t>
            </a:r>
            <a:r>
              <a:rPr lang="de-DE" sz="1200" b="1" kern="0" dirty="0" err="1"/>
              <a:t>enriched</a:t>
            </a:r>
            <a:r>
              <a:rPr lang="de-DE" sz="1200" b="1" kern="0" dirty="0"/>
              <a:t> </a:t>
            </a:r>
            <a:r>
              <a:rPr lang="de-DE" sz="1200" b="1" kern="0" dirty="0" err="1"/>
              <a:t>by</a:t>
            </a:r>
            <a:r>
              <a:rPr lang="de-DE" sz="1200" b="1" kern="0" dirty="0"/>
              <a:t> </a:t>
            </a:r>
            <a:r>
              <a:rPr lang="de-DE" sz="1200" b="1" kern="0" dirty="0" err="1"/>
              <a:t>beads</a:t>
            </a:r>
            <a:r>
              <a:rPr lang="de-DE" sz="1200" b="1" kern="0" dirty="0"/>
              <a:t>. </a:t>
            </a:r>
            <a:endParaRPr lang="de-DE" sz="1200" kern="0" dirty="0"/>
          </a:p>
        </p:txBody>
      </p:sp>
      <p:pic>
        <p:nvPicPr>
          <p:cNvPr id="21" name="Grafik 20" descr="Ein Bild, das Kreis, Entwurf, Schwarzweiß enthält.&#10;&#10;Automatisch generierte Beschreibung">
            <a:extLst>
              <a:ext uri="{FF2B5EF4-FFF2-40B4-BE49-F238E27FC236}">
                <a16:creationId xmlns:a16="http://schemas.microsoft.com/office/drawing/2014/main" id="{DCC5C114-AAAA-B53E-73AF-DE3BADBBE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82332" y="2595330"/>
            <a:ext cx="417712" cy="408468"/>
          </a:xfrm>
          <a:prstGeom prst="rect">
            <a:avLst/>
          </a:prstGeom>
        </p:spPr>
      </p:pic>
      <p:sp>
        <p:nvSpPr>
          <p:cNvPr id="22" name="Textfeld 21">
            <a:extLst>
              <a:ext uri="{FF2B5EF4-FFF2-40B4-BE49-F238E27FC236}">
                <a16:creationId xmlns:a16="http://schemas.microsoft.com/office/drawing/2014/main" id="{2894D76F-980B-6AFA-4757-8FD7CAAA0197}"/>
              </a:ext>
            </a:extLst>
          </p:cNvPr>
          <p:cNvSpPr txBox="1"/>
          <p:nvPr/>
        </p:nvSpPr>
        <p:spPr bwMode="auto">
          <a:xfrm>
            <a:off x="761291" y="3317487"/>
            <a:ext cx="690705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</a:pPr>
            <a:r>
              <a:rPr lang="de-DE" sz="1200" b="1" kern="0" dirty="0" err="1"/>
              <a:t>Distinct</a:t>
            </a:r>
            <a:r>
              <a:rPr lang="de-DE" sz="1200" b="1" kern="0" dirty="0"/>
              <a:t> </a:t>
            </a:r>
            <a:r>
              <a:rPr lang="de-DE" sz="1200" b="1" kern="0" dirty="0" err="1"/>
              <a:t>differences</a:t>
            </a:r>
            <a:r>
              <a:rPr lang="de-DE" sz="1200" b="1" kern="0" dirty="0"/>
              <a:t> in EV </a:t>
            </a:r>
            <a:r>
              <a:rPr lang="de-DE" sz="1200" b="1" kern="0" dirty="0" err="1"/>
              <a:t>surface</a:t>
            </a:r>
            <a:r>
              <a:rPr lang="de-DE" sz="1200" b="1" kern="0" dirty="0"/>
              <a:t> </a:t>
            </a:r>
            <a:r>
              <a:rPr lang="de-DE" sz="1200" b="1" kern="0" dirty="0" err="1"/>
              <a:t>protein</a:t>
            </a:r>
            <a:r>
              <a:rPr lang="de-DE" sz="1200" b="1" kern="0" dirty="0"/>
              <a:t> </a:t>
            </a:r>
            <a:r>
              <a:rPr lang="de-DE" sz="1200" b="1" kern="0" dirty="0" err="1"/>
              <a:t>expression</a:t>
            </a:r>
            <a:r>
              <a:rPr lang="de-DE" sz="1200" b="1" kern="0" dirty="0"/>
              <a:t> </a:t>
            </a:r>
            <a:r>
              <a:rPr lang="de-DE" sz="1200" b="1" kern="0" dirty="0" err="1"/>
              <a:t>detected</a:t>
            </a:r>
            <a:r>
              <a:rPr lang="de-DE" sz="1200" b="1" kern="0" dirty="0"/>
              <a:t> </a:t>
            </a:r>
            <a:r>
              <a:rPr lang="de-DE" sz="1200" b="1" kern="0" dirty="0" err="1"/>
              <a:t>between</a:t>
            </a:r>
            <a:r>
              <a:rPr lang="de-DE" sz="1200" b="1" kern="0" dirty="0"/>
              <a:t> </a:t>
            </a:r>
            <a:r>
              <a:rPr lang="de-DE" sz="1200" b="1" kern="0" dirty="0" err="1"/>
              <a:t>serum</a:t>
            </a:r>
            <a:r>
              <a:rPr lang="de-DE" sz="1200" b="1" kern="0" dirty="0"/>
              <a:t> and </a:t>
            </a:r>
            <a:r>
              <a:rPr lang="de-DE" sz="1200" b="1" kern="0" dirty="0" err="1"/>
              <a:t>plasma</a:t>
            </a:r>
            <a:r>
              <a:rPr lang="de-DE" sz="1200" b="1" kern="0" dirty="0"/>
              <a:t> EVs </a:t>
            </a:r>
            <a:endParaRPr lang="de-DE" sz="1200" kern="0" dirty="0"/>
          </a:p>
        </p:txBody>
      </p:sp>
      <p:pic>
        <p:nvPicPr>
          <p:cNvPr id="23" name="Grafik 22" descr="Ein Bild, das Kreis, Entwurf, Schwarzweiß enthält.&#10;&#10;Automatisch generierte Beschreibung">
            <a:extLst>
              <a:ext uri="{FF2B5EF4-FFF2-40B4-BE49-F238E27FC236}">
                <a16:creationId xmlns:a16="http://schemas.microsoft.com/office/drawing/2014/main" id="{DCA96303-59A7-4DE6-A5D7-1F00EB7AA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9512" y="3219822"/>
            <a:ext cx="417712" cy="408468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7BAD3611-B0F9-8013-71FF-BA50FCE570AA}"/>
              </a:ext>
            </a:extLst>
          </p:cNvPr>
          <p:cNvSpPr txBox="1"/>
          <p:nvPr/>
        </p:nvSpPr>
        <p:spPr bwMode="auto">
          <a:xfrm>
            <a:off x="761291" y="3845123"/>
            <a:ext cx="560808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</a:pPr>
            <a:r>
              <a:rPr lang="de-DE" sz="1200" b="1" kern="0" dirty="0"/>
              <a:t>Proof of </a:t>
            </a:r>
            <a:r>
              <a:rPr lang="de-DE" sz="1200" b="1" kern="0" dirty="0" err="1"/>
              <a:t>concept</a:t>
            </a:r>
            <a:r>
              <a:rPr lang="de-DE" sz="1200" b="1" kern="0" dirty="0"/>
              <a:t> for </a:t>
            </a:r>
            <a:r>
              <a:rPr lang="de-DE" sz="1200" b="1" kern="0" dirty="0" err="1"/>
              <a:t>miRNA</a:t>
            </a:r>
            <a:r>
              <a:rPr lang="de-DE" sz="1200" b="1" kern="0" dirty="0"/>
              <a:t> </a:t>
            </a:r>
            <a:r>
              <a:rPr lang="de-DE" sz="1200" b="1" kern="0" dirty="0" err="1"/>
              <a:t>detection</a:t>
            </a:r>
            <a:r>
              <a:rPr lang="de-DE" sz="1200" b="1" kern="0" dirty="0"/>
              <a:t> </a:t>
            </a:r>
            <a:r>
              <a:rPr lang="de-DE" sz="1200" b="1" kern="0" dirty="0" err="1"/>
              <a:t>from</a:t>
            </a:r>
            <a:r>
              <a:rPr lang="de-DE" sz="1200" b="1" kern="0" dirty="0"/>
              <a:t> CD9/CD81 </a:t>
            </a:r>
            <a:r>
              <a:rPr lang="de-DE" sz="1200" b="1" kern="0" dirty="0" err="1"/>
              <a:t>bead</a:t>
            </a:r>
            <a:r>
              <a:rPr lang="de-DE" sz="1200" b="1" kern="0" dirty="0"/>
              <a:t> </a:t>
            </a:r>
            <a:r>
              <a:rPr lang="de-DE" sz="1200" b="1" kern="0" dirty="0" err="1"/>
              <a:t>captured</a:t>
            </a:r>
            <a:r>
              <a:rPr lang="de-DE" sz="1200" b="1" kern="0" dirty="0"/>
              <a:t> EVs </a:t>
            </a:r>
            <a:endParaRPr lang="de-DE" sz="1200" kern="0" dirty="0"/>
          </a:p>
        </p:txBody>
      </p:sp>
      <p:pic>
        <p:nvPicPr>
          <p:cNvPr id="6" name="Grafik 5" descr="Ein Bild, das Kreis, Entwurf, Schwarzweiß enthält.&#10;&#10;Automatisch generierte Beschreibung">
            <a:extLst>
              <a:ext uri="{FF2B5EF4-FFF2-40B4-BE49-F238E27FC236}">
                <a16:creationId xmlns:a16="http://schemas.microsoft.com/office/drawing/2014/main" id="{FB3973DD-B4ED-00D1-9225-E1E1249EA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9512" y="3747458"/>
            <a:ext cx="417712" cy="40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35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el 1"/>
          <p:cNvSpPr>
            <a:spLocks noGrp="1"/>
          </p:cNvSpPr>
          <p:nvPr>
            <p:ph type="title"/>
          </p:nvPr>
        </p:nvSpPr>
        <p:spPr>
          <a:xfrm>
            <a:off x="499051" y="309031"/>
            <a:ext cx="6057900" cy="526256"/>
          </a:xfrm>
        </p:spPr>
        <p:txBody>
          <a:bodyPr/>
          <a:lstStyle/>
          <a:p>
            <a:r>
              <a:rPr lang="de-AT" dirty="0" err="1"/>
              <a:t>ACKnowledgments</a:t>
            </a:r>
            <a:endParaRPr lang="de-DE" dirty="0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1306785" y="3705876"/>
            <a:ext cx="6667593" cy="1188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en-GB" sz="1200" kern="0" dirty="0">
              <a:solidFill>
                <a:srgbClr val="000A10"/>
              </a:solidFill>
              <a:latin typeface="Arial"/>
              <a:ea typeface="ＭＳ Ｐゴシック"/>
            </a:endParaRPr>
          </a:p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1200" kern="0" dirty="0">
              <a:solidFill>
                <a:srgbClr val="000C20"/>
              </a:solidFill>
            </a:endParaRPr>
          </a:p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  <a:p>
            <a:pPr marL="139304" indent="-139304" eaLnBrk="1" fontAlgn="auto" hangingPunct="1">
              <a:lnSpc>
                <a:spcPts val="9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de-DE" sz="900" u="sng" kern="0" dirty="0">
              <a:solidFill>
                <a:srgbClr val="000000"/>
              </a:solidFill>
            </a:endParaRPr>
          </a:p>
        </p:txBody>
      </p:sp>
      <p:sp>
        <p:nvSpPr>
          <p:cNvPr id="3" name="AutoShape 2" descr="Bildergebnis für fp7 logo"/>
          <p:cNvSpPr>
            <a:spLocks noChangeAspect="1" noChangeArrowheads="1"/>
          </p:cNvSpPr>
          <p:nvPr/>
        </p:nvSpPr>
        <p:spPr bwMode="auto">
          <a:xfrm>
            <a:off x="1190625" y="-102394"/>
            <a:ext cx="1071563" cy="87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de-DE" sz="750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7" r="34002"/>
          <a:stretch/>
        </p:blipFill>
        <p:spPr bwMode="auto">
          <a:xfrm>
            <a:off x="6988878" y="1589505"/>
            <a:ext cx="952424" cy="88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 bwMode="auto">
          <a:xfrm>
            <a:off x="5344024" y="4731949"/>
            <a:ext cx="918102" cy="55386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/>
            <a:endParaRPr lang="de-DE" sz="75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8182477" y="3619463"/>
            <a:ext cx="987771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50" dirty="0">
                <a:ea typeface="ＭＳ Ｐゴシック" pitchFamily="-112" charset="-128"/>
              </a:rPr>
              <a:t>Christa </a:t>
            </a:r>
            <a:r>
              <a:rPr lang="de-DE" sz="750" dirty="0" err="1">
                <a:ea typeface="ＭＳ Ｐゴシック" pitchFamily="-112" charset="-128"/>
              </a:rPr>
              <a:t>Nöhammer</a:t>
            </a:r>
            <a:endParaRPr lang="de-DE" sz="750" dirty="0">
              <a:ea typeface="ＭＳ Ｐゴシック" pitchFamily="-112" charset="-128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B5A0B4F-5BA5-D5EC-983D-471A86116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8986" y="2623111"/>
            <a:ext cx="724796" cy="900913"/>
          </a:xfrm>
          <a:prstGeom prst="rect">
            <a:avLst/>
          </a:prstGeom>
          <a:noFill/>
          <a:ln w="1270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26" name="Afbeelding 4">
            <a:extLst>
              <a:ext uri="{FF2B5EF4-FFF2-40B4-BE49-F238E27FC236}">
                <a16:creationId xmlns:a16="http://schemas.microsoft.com/office/drawing/2014/main" id="{727245E6-6EE1-7441-A7E7-47A290E594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688" y="730691"/>
            <a:ext cx="1818876" cy="775864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D096C72F-E904-C183-922A-6A9A57126E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1799" y="888395"/>
            <a:ext cx="1321848" cy="408989"/>
          </a:xfrm>
          <a:prstGeom prst="rect">
            <a:avLst/>
          </a:prstGeom>
        </p:spPr>
      </p:pic>
      <p:pic>
        <p:nvPicPr>
          <p:cNvPr id="37888" name="Grafik 37887">
            <a:extLst>
              <a:ext uri="{FF2B5EF4-FFF2-40B4-BE49-F238E27FC236}">
                <a16:creationId xmlns:a16="http://schemas.microsoft.com/office/drawing/2014/main" id="{00AE401E-8781-39F0-46C6-0F8C435F30D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730"/>
          <a:stretch/>
        </p:blipFill>
        <p:spPr>
          <a:xfrm>
            <a:off x="7251750" y="2638323"/>
            <a:ext cx="829042" cy="90171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37895" name="Textfeld 37894">
            <a:extLst>
              <a:ext uri="{FF2B5EF4-FFF2-40B4-BE49-F238E27FC236}">
                <a16:creationId xmlns:a16="http://schemas.microsoft.com/office/drawing/2014/main" id="{44B97C69-9260-0004-AAFE-5888B2E5A7D3}"/>
              </a:ext>
            </a:extLst>
          </p:cNvPr>
          <p:cNvSpPr txBox="1"/>
          <p:nvPr/>
        </p:nvSpPr>
        <p:spPr>
          <a:xfrm>
            <a:off x="7264145" y="3619463"/>
            <a:ext cx="74732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algn="ctr">
              <a:defRPr sz="1100">
                <a:ea typeface="ＭＳ Ｐゴシック" pitchFamily="-112" charset="-128"/>
              </a:defRPr>
            </a:lvl1pPr>
          </a:lstStyle>
          <a:p>
            <a:r>
              <a:rPr lang="de-DE" sz="825" dirty="0"/>
              <a:t>Lucia Ciglar</a:t>
            </a:r>
          </a:p>
        </p:txBody>
      </p:sp>
      <p:sp>
        <p:nvSpPr>
          <p:cNvPr id="37896" name="Textfeld 37895">
            <a:extLst>
              <a:ext uri="{FF2B5EF4-FFF2-40B4-BE49-F238E27FC236}">
                <a16:creationId xmlns:a16="http://schemas.microsoft.com/office/drawing/2014/main" id="{4DC833FD-9BAE-C4A2-CD4D-8B7E5211C105}"/>
              </a:ext>
            </a:extLst>
          </p:cNvPr>
          <p:cNvSpPr txBox="1"/>
          <p:nvPr/>
        </p:nvSpPr>
        <p:spPr>
          <a:xfrm>
            <a:off x="5236283" y="3968579"/>
            <a:ext cx="2588618" cy="108930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>
            <a:defPPr>
              <a:defRPr lang="de-DE"/>
            </a:defPPr>
            <a:lvl1pPr marL="342900" indent="-342900" algn="l">
              <a:spcBef>
                <a:spcPct val="20000"/>
              </a:spcBef>
              <a:buClr>
                <a:srgbClr val="A6173B"/>
              </a:buClr>
              <a:buFont typeface="Arial" pitchFamily="34" charset="0"/>
              <a:buChar char="•"/>
              <a:defRPr sz="1200" b="1" kern="0">
                <a:solidFill>
                  <a:srgbClr val="000A10"/>
                </a:solidFill>
                <a:latin typeface="Arial"/>
                <a:ea typeface="ＭＳ Ｐゴシック"/>
              </a:defRPr>
            </a:lvl1pPr>
          </a:lstStyle>
          <a:p>
            <a:pPr marL="0" indent="0">
              <a:buClr>
                <a:schemeClr val="bg1"/>
              </a:buClr>
              <a:buNone/>
              <a:defRPr/>
            </a:pPr>
            <a:endParaRPr lang="en-US" sz="900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defRPr/>
            </a:pPr>
            <a:r>
              <a:rPr lang="en-US" sz="1050" dirty="0">
                <a:solidFill>
                  <a:schemeClr val="bg1"/>
                </a:solidFill>
              </a:rPr>
              <a:t>Clinical partners</a:t>
            </a:r>
          </a:p>
          <a:p>
            <a:pPr marL="0" indent="0">
              <a:buClr>
                <a:schemeClr val="bg1"/>
              </a:buClr>
              <a:buNone/>
              <a:defRPr/>
            </a:pPr>
            <a:endParaRPr lang="en-US" sz="900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defRPr/>
            </a:pPr>
            <a:r>
              <a:rPr lang="en-US" sz="900" dirty="0">
                <a:solidFill>
                  <a:schemeClr val="bg1"/>
                </a:solidFill>
              </a:rPr>
              <a:t>Inken Harder</a:t>
            </a:r>
          </a:p>
          <a:p>
            <a:pPr marL="0" indent="0">
              <a:buClr>
                <a:schemeClr val="bg1"/>
              </a:buClr>
              <a:buNone/>
              <a:defRPr/>
            </a:pPr>
            <a:r>
              <a:rPr lang="en-US" sz="900" dirty="0">
                <a:solidFill>
                  <a:schemeClr val="bg1"/>
                </a:solidFill>
              </a:rPr>
              <a:t>Robert </a:t>
            </a:r>
            <a:r>
              <a:rPr lang="en-US" sz="900" dirty="0" err="1">
                <a:solidFill>
                  <a:schemeClr val="bg1"/>
                </a:solidFill>
              </a:rPr>
              <a:t>Hässler</a:t>
            </a:r>
            <a:endParaRPr lang="en-US" sz="900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defRPr/>
            </a:pPr>
            <a:r>
              <a:rPr lang="en-US" sz="900" dirty="0">
                <a:solidFill>
                  <a:schemeClr val="bg1"/>
                </a:solidFill>
              </a:rPr>
              <a:t>Stefan Weidinger</a:t>
            </a:r>
            <a:endParaRPr lang="de-AT" sz="825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defRPr/>
            </a:pPr>
            <a:endParaRPr lang="de-AT" sz="825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  <a:defRPr/>
            </a:pPr>
            <a:endParaRPr lang="en-US" sz="1050" dirty="0">
              <a:solidFill>
                <a:schemeClr val="bg1"/>
              </a:solidFill>
            </a:endParaRPr>
          </a:p>
        </p:txBody>
      </p:sp>
      <p:pic>
        <p:nvPicPr>
          <p:cNvPr id="37898" name="Grafik 37897">
            <a:extLst>
              <a:ext uri="{FF2B5EF4-FFF2-40B4-BE49-F238E27FC236}">
                <a16:creationId xmlns:a16="http://schemas.microsoft.com/office/drawing/2014/main" id="{43D9064A-CC8F-BA51-D1DE-2C4C4A6048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8944" y="4059098"/>
            <a:ext cx="546361" cy="369845"/>
          </a:xfrm>
          <a:prstGeom prst="rect">
            <a:avLst/>
          </a:prstGeom>
        </p:spPr>
      </p:pic>
      <p:sp>
        <p:nvSpPr>
          <p:cNvPr id="37899" name="Titel 1">
            <a:extLst>
              <a:ext uri="{FF2B5EF4-FFF2-40B4-BE49-F238E27FC236}">
                <a16:creationId xmlns:a16="http://schemas.microsoft.com/office/drawing/2014/main" id="{11F291F9-23B5-0541-7F0C-5FFA6DD579D3}"/>
              </a:ext>
            </a:extLst>
          </p:cNvPr>
          <p:cNvSpPr txBox="1">
            <a:spLocks/>
          </p:cNvSpPr>
          <p:nvPr/>
        </p:nvSpPr>
        <p:spPr bwMode="auto">
          <a:xfrm>
            <a:off x="6467126" y="1652467"/>
            <a:ext cx="1043504" cy="526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933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609585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1219170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2438339" algn="l" rtl="0" eaLnBrk="1" fontAlgn="base" hangingPunct="1">
              <a:spcBef>
                <a:spcPct val="0"/>
              </a:spcBef>
              <a:spcAft>
                <a:spcPct val="0"/>
              </a:spcAft>
              <a:defRPr sz="3467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de-AT" sz="2200" kern="0" dirty="0"/>
              <a:t>EV-</a:t>
            </a:r>
            <a:endParaRPr lang="de-DE" sz="2200" kern="0" dirty="0"/>
          </a:p>
        </p:txBody>
      </p:sp>
      <p:pic>
        <p:nvPicPr>
          <p:cNvPr id="37906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97BBB05F-311D-10D1-8162-E293C243618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5181" t="6994"/>
          <a:stretch/>
        </p:blipFill>
        <p:spPr>
          <a:xfrm>
            <a:off x="98346" y="1207483"/>
            <a:ext cx="4959398" cy="3734559"/>
          </a:xfrm>
          <a:prstGeom prst="rect">
            <a:avLst/>
          </a:prstGeom>
        </p:spPr>
      </p:pic>
      <p:pic>
        <p:nvPicPr>
          <p:cNvPr id="2" name="Picture 2" descr="A person with long hair smiling&#10;&#10;Description automatically generated">
            <a:extLst>
              <a:ext uri="{FF2B5EF4-FFF2-40B4-BE49-F238E27FC236}">
                <a16:creationId xmlns:a16="http://schemas.microsoft.com/office/drawing/2014/main" id="{01A97E3B-9687-0E4E-E7C3-999E177594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48492" y="2658765"/>
            <a:ext cx="911046" cy="911046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103C968-CE52-C6A4-7181-EA998A379D5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9918" r="26686"/>
          <a:stretch/>
        </p:blipFill>
        <p:spPr>
          <a:xfrm>
            <a:off x="6286029" y="2650932"/>
            <a:ext cx="789516" cy="901710"/>
          </a:xfrm>
          <a:prstGeom prst="rect">
            <a:avLst/>
          </a:prstGeom>
          <a:noFill/>
          <a:ln w="2857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id="{46BE4951-B1B7-F137-5389-327CC5CF49FF}"/>
              </a:ext>
            </a:extLst>
          </p:cNvPr>
          <p:cNvSpPr txBox="1"/>
          <p:nvPr/>
        </p:nvSpPr>
        <p:spPr bwMode="auto">
          <a:xfrm>
            <a:off x="5204193" y="3628321"/>
            <a:ext cx="1081836" cy="219291"/>
          </a:xfrm>
          <a:prstGeom prst="rect">
            <a:avLst/>
          </a:prstGeom>
          <a:noFill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825">
                <a:ea typeface="ＭＳ Ｐゴシック" pitchFamily="-112" charset="-128"/>
              </a:defRPr>
            </a:lvl1pPr>
          </a:lstStyle>
          <a:p>
            <a:r>
              <a:rPr lang="it-IT" dirty="0"/>
              <a:t>Ulrike Kegler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7E59733C-3223-9421-9788-F96A7D8EC5DF}"/>
              </a:ext>
            </a:extLst>
          </p:cNvPr>
          <p:cNvSpPr txBox="1"/>
          <p:nvPr/>
        </p:nvSpPr>
        <p:spPr bwMode="auto">
          <a:xfrm>
            <a:off x="6159538" y="3632073"/>
            <a:ext cx="1128285" cy="219291"/>
          </a:xfrm>
          <a:prstGeom prst="rect">
            <a:avLst/>
          </a:prstGeom>
          <a:noFill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825">
                <a:ea typeface="ＭＳ Ｐゴシック" pitchFamily="-112" charset="-128"/>
              </a:defRPr>
            </a:lvl1pPr>
          </a:lstStyle>
          <a:p>
            <a:r>
              <a:rPr lang="it-IT" dirty="0"/>
              <a:t>Janine Strieder</a:t>
            </a:r>
          </a:p>
        </p:txBody>
      </p:sp>
      <p:pic>
        <p:nvPicPr>
          <p:cNvPr id="13" name="Picture 12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A2D21D01-EE66-9B94-9F40-A615DC5A14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4908" y="4569515"/>
            <a:ext cx="1310078" cy="433333"/>
          </a:xfrm>
          <a:prstGeom prst="rect">
            <a:avLst/>
          </a:prstGeom>
        </p:spPr>
      </p:pic>
      <p:pic>
        <p:nvPicPr>
          <p:cNvPr id="15" name="Grafik 14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12FAD47C-539C-7C7C-634A-2EECF3B417E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5AC15B10-19D7-5B03-CA25-AE48D1B543DA}"/>
              </a:ext>
            </a:extLst>
          </p:cNvPr>
          <p:cNvSpPr txBox="1"/>
          <p:nvPr/>
        </p:nvSpPr>
        <p:spPr bwMode="auto">
          <a:xfrm>
            <a:off x="1197854" y="4801695"/>
            <a:ext cx="27010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ts val="400"/>
              </a:spcBef>
              <a:buFont typeface="Arial" charset="0"/>
              <a:buNone/>
            </a:pPr>
            <a:r>
              <a:rPr lang="de-DE" sz="1200" kern="0" dirty="0">
                <a:solidFill>
                  <a:schemeClr val="tx1"/>
                </a:solidFill>
              </a:rPr>
              <a:t>CCC TRIO MEETING VIENNA 04/2023</a:t>
            </a:r>
          </a:p>
        </p:txBody>
      </p:sp>
      <p:pic>
        <p:nvPicPr>
          <p:cNvPr id="20" name="Picture 28" descr="A close-up of a logo&#10;&#10;Description automatically generated">
            <a:extLst>
              <a:ext uri="{FF2B5EF4-FFF2-40B4-BE49-F238E27FC236}">
                <a16:creationId xmlns:a16="http://schemas.microsoft.com/office/drawing/2014/main" id="{43BA86E9-7AE6-B9AD-9E4B-EEB971E4C8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62723" y="3944880"/>
            <a:ext cx="1132929" cy="31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6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err="1"/>
              <a:t>Thank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!</a:t>
            </a:r>
          </a:p>
        </p:txBody>
      </p:sp>
      <p:sp>
        <p:nvSpPr>
          <p:cNvPr id="4" name="Untertitel 3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/>
              <a:t>Christa Nöhammer, 26.11.2024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279720EC-580D-416B-A164-88D65428EB08}"/>
              </a:ext>
            </a:extLst>
          </p:cNvPr>
          <p:cNvSpPr txBox="1">
            <a:spLocks/>
          </p:cNvSpPr>
          <p:nvPr/>
        </p:nvSpPr>
        <p:spPr bwMode="auto">
          <a:xfrm>
            <a:off x="251520" y="4407955"/>
            <a:ext cx="3672408" cy="52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+mj-lt"/>
                <a:ea typeface="ＭＳ Ｐゴシック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34" charset="-128"/>
                <a:cs typeface="ＭＳ Ｐゴシック" pitchFamily="-65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34" charset="-128"/>
                <a:cs typeface="ＭＳ Ｐゴシック" pitchFamily="-65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34" charset="-128"/>
                <a:cs typeface="ＭＳ Ｐゴシック" pitchFamily="-65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34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de-AT" sz="1800" kern="0" dirty="0"/>
              <a:t>Contact:  </a:t>
            </a:r>
            <a:r>
              <a:rPr lang="de-AT" sz="1500" kern="0" dirty="0">
                <a:hlinkClick r:id="rId2"/>
              </a:rPr>
              <a:t>christa.noehammer@ait.ac.at</a:t>
            </a:r>
            <a:endParaRPr lang="de-AT" sz="1500" kern="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C3F345C-AE33-179F-73AB-03B3263F96BE}"/>
              </a:ext>
            </a:extLst>
          </p:cNvPr>
          <p:cNvSpPr txBox="1"/>
          <p:nvPr/>
        </p:nvSpPr>
        <p:spPr bwMode="auto">
          <a:xfrm>
            <a:off x="197514" y="4502511"/>
            <a:ext cx="4665888" cy="51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en-US" sz="1050" dirty="0">
                <a:solidFill>
                  <a:srgbClr val="7C8388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e-DE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en-US" sz="105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www.molecular-diagnostics.ait.ac.at</a:t>
            </a:r>
            <a:endParaRPr lang="de-DE" sz="105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502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Foliennummernplatzhalt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790B1A"/>
              </a:buClr>
              <a:buFont typeface="Wingdings" charset="2"/>
              <a:buChar char="§"/>
              <a:defRPr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742931" indent="-285743">
              <a:spcBef>
                <a:spcPct val="20000"/>
              </a:spcBef>
              <a:buClr>
                <a:schemeClr val="accent2"/>
              </a:buClr>
              <a:buFont typeface="Wingdings" charset="2"/>
              <a:buChar char="§"/>
              <a:defRPr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1142972" indent="-228594">
              <a:spcBef>
                <a:spcPct val="20000"/>
              </a:spcBef>
              <a:buChar char="•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600160" indent="-228594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4pPr>
            <a:lvl5pPr marL="2057348" indent="-228594">
              <a:spcBef>
                <a:spcPct val="20000"/>
              </a:spcBef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514537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971726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428915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886103" indent="-228594" fontAlgn="base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8584D0E-2203-2D47-9F18-14C70725E08F}" type="slidenum">
              <a:rPr lang="de-DE" altLang="de-DE">
                <a:solidFill>
                  <a:schemeClr val="accent2"/>
                </a:solidFill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de-DE" altLang="de-DE">
              <a:solidFill>
                <a:schemeClr val="accent2"/>
              </a:solidFill>
            </a:endParaRPr>
          </a:p>
        </p:txBody>
      </p:sp>
      <p:sp>
        <p:nvSpPr>
          <p:cNvPr id="19457" name="Titel 1"/>
          <p:cNvSpPr>
            <a:spLocks noGrp="1"/>
          </p:cNvSpPr>
          <p:nvPr>
            <p:ph type="title"/>
          </p:nvPr>
        </p:nvSpPr>
        <p:spPr>
          <a:xfrm>
            <a:off x="225201" y="28403"/>
            <a:ext cx="6274023" cy="648072"/>
          </a:xfrm>
        </p:spPr>
        <p:txBody>
          <a:bodyPr/>
          <a:lstStyle/>
          <a:p>
            <a:r>
              <a:rPr lang="nl-NL" altLang="de-DE" dirty="0"/>
              <a:t>MOLECULAR DIAGNOSTICS UNIT</a:t>
            </a:r>
            <a:endParaRPr lang="de-DE" altLang="de-DE" dirty="0"/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08FDF7EA-6C0E-485E-85A3-EBD806A68394}"/>
              </a:ext>
            </a:extLst>
          </p:cNvPr>
          <p:cNvSpPr/>
          <p:nvPr/>
        </p:nvSpPr>
        <p:spPr bwMode="auto">
          <a:xfrm rot="18900000">
            <a:off x="8110272" y="1765680"/>
            <a:ext cx="1008112" cy="485154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78"/>
            <a:r>
              <a:rPr lang="de-DE" sz="1200" dirty="0">
                <a:solidFill>
                  <a:schemeClr val="accent2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rPr>
              <a:t>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86A8433-975D-52F3-612E-454825FBC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8814" y="360247"/>
            <a:ext cx="2610437" cy="1388752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24CDEAB8-942D-9C4A-C42C-DC90330C48CD}"/>
              </a:ext>
            </a:extLst>
          </p:cNvPr>
          <p:cNvSpPr txBox="1"/>
          <p:nvPr/>
        </p:nvSpPr>
        <p:spPr>
          <a:xfrm>
            <a:off x="7409515" y="2774353"/>
            <a:ext cx="1403528" cy="28854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685800">
              <a:defRPr/>
            </a:pPr>
            <a:endParaRPr lang="de-AT" sz="1500" dirty="0">
              <a:solidFill>
                <a:srgbClr val="5D6C74"/>
              </a:solidFill>
              <a:cs typeface="+mn-cs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6160E2D-2027-353C-1125-BD113C50E64B}"/>
              </a:ext>
            </a:extLst>
          </p:cNvPr>
          <p:cNvSpPr txBox="1"/>
          <p:nvPr/>
        </p:nvSpPr>
        <p:spPr>
          <a:xfrm>
            <a:off x="7516676" y="841262"/>
            <a:ext cx="1591828" cy="30008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defTabSz="685800">
              <a:defRPr/>
            </a:pPr>
            <a:r>
              <a:rPr lang="de-DE" sz="1500" dirty="0">
                <a:solidFill>
                  <a:srgbClr val="5D6C74"/>
                </a:solidFill>
                <a:cs typeface="+mn-cs"/>
              </a:rPr>
              <a:t>Austria‘s </a:t>
            </a:r>
            <a:r>
              <a:rPr lang="de-DE" sz="1500" dirty="0" err="1">
                <a:solidFill>
                  <a:srgbClr val="5D6C74"/>
                </a:solidFill>
                <a:cs typeface="+mn-cs"/>
              </a:rPr>
              <a:t>largest</a:t>
            </a:r>
            <a:r>
              <a:rPr lang="de-DE" sz="1500" dirty="0">
                <a:solidFill>
                  <a:srgbClr val="5D6C74"/>
                </a:solidFill>
                <a:cs typeface="+mn-cs"/>
              </a:rPr>
              <a:t> </a:t>
            </a:r>
          </a:p>
          <a:p>
            <a:pPr defTabSz="685800">
              <a:defRPr/>
            </a:pPr>
            <a:r>
              <a:rPr lang="de-DE" sz="1500" dirty="0">
                <a:solidFill>
                  <a:srgbClr val="5D6C74"/>
                </a:solidFill>
                <a:cs typeface="+mn-cs"/>
              </a:rPr>
              <a:t>        </a:t>
            </a:r>
            <a:r>
              <a:rPr lang="de-DE" sz="2250" dirty="0">
                <a:solidFill>
                  <a:srgbClr val="40AA9B"/>
                </a:solidFill>
                <a:cs typeface="+mn-cs"/>
              </a:rPr>
              <a:t>RTO</a:t>
            </a:r>
          </a:p>
        </p:txBody>
      </p:sp>
      <p:grpSp>
        <p:nvGrpSpPr>
          <p:cNvPr id="30" name="Gruppierung 13">
            <a:extLst>
              <a:ext uri="{FF2B5EF4-FFF2-40B4-BE49-F238E27FC236}">
                <a16:creationId xmlns:a16="http://schemas.microsoft.com/office/drawing/2014/main" id="{80ABC582-CB13-190D-89C5-0355BDE236B1}"/>
              </a:ext>
            </a:extLst>
          </p:cNvPr>
          <p:cNvGrpSpPr/>
          <p:nvPr/>
        </p:nvGrpSpPr>
        <p:grpSpPr>
          <a:xfrm>
            <a:off x="5946612" y="1739685"/>
            <a:ext cx="3070958" cy="328009"/>
            <a:chOff x="593045" y="1442274"/>
            <a:chExt cx="4094611" cy="437345"/>
          </a:xfrm>
        </p:grpSpPr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A50F621A-FD10-52BC-7473-6F90435C5675}"/>
                </a:ext>
              </a:extLst>
            </p:cNvPr>
            <p:cNvSpPr txBox="1"/>
            <p:nvPr/>
          </p:nvSpPr>
          <p:spPr>
            <a:xfrm>
              <a:off x="2807709" y="1466297"/>
              <a:ext cx="1879947" cy="39930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defTabSz="685800">
                <a:defRPr/>
              </a:pPr>
              <a:r>
                <a:rPr lang="de-AT" sz="1875" dirty="0" err="1">
                  <a:solidFill>
                    <a:srgbClr val="40AA9B"/>
                  </a:solidFill>
                  <a:cs typeface="+mn-cs"/>
                </a:rPr>
                <a:t>employees</a:t>
              </a:r>
              <a:r>
                <a:rPr lang="de-AT" sz="1875" dirty="0">
                  <a:solidFill>
                    <a:srgbClr val="5D6C74"/>
                  </a:solidFill>
                  <a:cs typeface="+mn-cs"/>
                </a:rPr>
                <a:t> </a:t>
              </a:r>
            </a:p>
          </p:txBody>
        </p:sp>
        <p:sp>
          <p:nvSpPr>
            <p:cNvPr id="40" name="Textfeld 39">
              <a:extLst>
                <a:ext uri="{FF2B5EF4-FFF2-40B4-BE49-F238E27FC236}">
                  <a16:creationId xmlns:a16="http://schemas.microsoft.com/office/drawing/2014/main" id="{66D9A69D-FE7A-4033-7DDB-1046F7893B2C}"/>
                </a:ext>
              </a:extLst>
            </p:cNvPr>
            <p:cNvSpPr txBox="1"/>
            <p:nvPr/>
          </p:nvSpPr>
          <p:spPr>
            <a:xfrm>
              <a:off x="721788" y="1496985"/>
              <a:ext cx="2509436" cy="37667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algn="ctr" defTabSz="685800">
                <a:defRPr/>
              </a:pPr>
              <a:r>
                <a:rPr lang="de-AT" sz="3200" b="1" dirty="0">
                  <a:solidFill>
                    <a:srgbClr val="40AA9B"/>
                  </a:solidFill>
                  <a:cs typeface="+mn-cs"/>
                </a:rPr>
                <a:t>1,500</a:t>
              </a:r>
              <a:endParaRPr lang="de-AT" sz="3200" dirty="0">
                <a:solidFill>
                  <a:srgbClr val="5D6C74"/>
                </a:solidFill>
                <a:cs typeface="+mn-cs"/>
              </a:endParaRPr>
            </a:p>
          </p:txBody>
        </p:sp>
        <p:sp>
          <p:nvSpPr>
            <p:cNvPr id="41" name="Textfeld 40">
              <a:extLst>
                <a:ext uri="{FF2B5EF4-FFF2-40B4-BE49-F238E27FC236}">
                  <a16:creationId xmlns:a16="http://schemas.microsoft.com/office/drawing/2014/main" id="{BE7D042E-E297-1FD3-EF44-B604073D81F0}"/>
                </a:ext>
              </a:extLst>
            </p:cNvPr>
            <p:cNvSpPr txBox="1"/>
            <p:nvPr/>
          </p:nvSpPr>
          <p:spPr>
            <a:xfrm>
              <a:off x="593045" y="1442274"/>
              <a:ext cx="860708" cy="43734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noAutofit/>
            </a:bodyPr>
            <a:lstStyle/>
            <a:p>
              <a:pPr defTabSz="685800">
                <a:defRPr/>
              </a:pPr>
              <a:r>
                <a:rPr lang="de-AT" sz="1500" dirty="0" err="1">
                  <a:solidFill>
                    <a:srgbClr val="5D6C74"/>
                  </a:solidFill>
                  <a:cs typeface="+mn-cs"/>
                </a:rPr>
                <a:t>over</a:t>
              </a:r>
              <a:endParaRPr lang="de-AT" sz="1500" dirty="0">
                <a:solidFill>
                  <a:srgbClr val="5D6C74"/>
                </a:solidFill>
                <a:cs typeface="+mn-cs"/>
              </a:endParaRPr>
            </a:p>
          </p:txBody>
        </p:sp>
      </p:grpSp>
      <p:sp>
        <p:nvSpPr>
          <p:cNvPr id="53" name="Rechteck 52">
            <a:extLst>
              <a:ext uri="{FF2B5EF4-FFF2-40B4-BE49-F238E27FC236}">
                <a16:creationId xmlns:a16="http://schemas.microsoft.com/office/drawing/2014/main" id="{C4A76FCE-FA08-9FA1-B355-30FD0C800AED}"/>
              </a:ext>
            </a:extLst>
          </p:cNvPr>
          <p:cNvSpPr/>
          <p:nvPr/>
        </p:nvSpPr>
        <p:spPr bwMode="auto">
          <a:xfrm>
            <a:off x="5053452" y="4555340"/>
            <a:ext cx="562835" cy="3240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r" defTabSz="685800"/>
            <a:endParaRPr lang="de-DE" sz="750"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61" name="Rechteck 60">
            <a:extLst>
              <a:ext uri="{FF2B5EF4-FFF2-40B4-BE49-F238E27FC236}">
                <a16:creationId xmlns:a16="http://schemas.microsoft.com/office/drawing/2014/main" id="{2722A028-3E1D-02BA-E75D-DA676D918C2A}"/>
              </a:ext>
            </a:extLst>
          </p:cNvPr>
          <p:cNvSpPr/>
          <p:nvPr/>
        </p:nvSpPr>
        <p:spPr bwMode="auto">
          <a:xfrm>
            <a:off x="536580" y="1059582"/>
            <a:ext cx="2891489" cy="501778"/>
          </a:xfrm>
          <a:prstGeom prst="rect">
            <a:avLst/>
          </a:prstGeom>
          <a:solidFill>
            <a:schemeClr val="tx2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  <a:lvl2pPr marL="609585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1219170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828754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2438339" algn="l" rtl="0" eaLnBrk="0" fontAlgn="base" hangingPunct="0">
              <a:spcBef>
                <a:spcPct val="0"/>
              </a:spcBef>
              <a:spcAft>
                <a:spcPct val="0"/>
              </a:spcAft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3047924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3657509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4267093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4876678" algn="l" defTabSz="1219170" rtl="0" eaLnBrk="1" latinLnBrk="0" hangingPunct="1">
              <a:defRPr sz="1333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 algn="ctr" defTabSz="685783">
              <a:defRPr/>
            </a:pPr>
            <a:r>
              <a:rPr lang="en-US" sz="1100" b="1" dirty="0">
                <a:solidFill>
                  <a:srgbClr val="FFFFFF">
                    <a:lumMod val="95000"/>
                  </a:srgbClr>
                </a:solidFill>
              </a:rPr>
              <a:t>MINIMALLY INVASIVE BIOMARKERS</a:t>
            </a:r>
            <a:endParaRPr lang="en-US" sz="1100" b="1" kern="0" dirty="0">
              <a:solidFill>
                <a:srgbClr val="FFFFFF">
                  <a:lumMod val="95000"/>
                </a:srgbClr>
              </a:solidFill>
              <a:cs typeface="+mj-cs"/>
            </a:endParaRPr>
          </a:p>
        </p:txBody>
      </p:sp>
      <p:grpSp>
        <p:nvGrpSpPr>
          <p:cNvPr id="19481" name="Gruppieren 19480">
            <a:extLst>
              <a:ext uri="{FF2B5EF4-FFF2-40B4-BE49-F238E27FC236}">
                <a16:creationId xmlns:a16="http://schemas.microsoft.com/office/drawing/2014/main" id="{8F81C39C-C47B-C955-25FB-06C166E97B0F}"/>
              </a:ext>
            </a:extLst>
          </p:cNvPr>
          <p:cNvGrpSpPr/>
          <p:nvPr/>
        </p:nvGrpSpPr>
        <p:grpSpPr>
          <a:xfrm>
            <a:off x="3957584" y="2141220"/>
            <a:ext cx="6949033" cy="2905093"/>
            <a:chOff x="6786563" y="1939992"/>
            <a:chExt cx="6949033" cy="2905093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6FC5AF53-52C3-4EC3-B126-5EBE0E3A1468}"/>
                </a:ext>
              </a:extLst>
            </p:cNvPr>
            <p:cNvSpPr/>
            <p:nvPr/>
          </p:nvSpPr>
          <p:spPr>
            <a:xfrm>
              <a:off x="7565368" y="1985993"/>
              <a:ext cx="149444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3200" b="1" dirty="0">
                  <a:solidFill>
                    <a:schemeClr val="accent1"/>
                  </a:solidFill>
                </a:rPr>
                <a:t> 60</a:t>
              </a: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5B16EDF-C357-9F7C-5E14-9C3D4D10819A}"/>
                </a:ext>
              </a:extLst>
            </p:cNvPr>
            <p:cNvSpPr/>
            <p:nvPr/>
          </p:nvSpPr>
          <p:spPr>
            <a:xfrm>
              <a:off x="8323192" y="2624443"/>
              <a:ext cx="78531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sz="600" dirty="0">
                  <a:solidFill>
                    <a:schemeClr val="tx1"/>
                  </a:solidFill>
                </a:rPr>
                <a:t>Christa </a:t>
              </a:r>
              <a:r>
                <a:rPr lang="de-DE" sz="600" dirty="0" err="1">
                  <a:solidFill>
                    <a:schemeClr val="tx1"/>
                  </a:solidFill>
                </a:rPr>
                <a:t>Nöhammer</a:t>
              </a:r>
              <a:endParaRPr lang="de-DE" sz="600" dirty="0">
                <a:solidFill>
                  <a:schemeClr val="tx1"/>
                </a:solidFill>
              </a:endParaRPr>
            </a:p>
          </p:txBody>
        </p:sp>
        <p:grpSp>
          <p:nvGrpSpPr>
            <p:cNvPr id="19480" name="Gruppieren 19479">
              <a:extLst>
                <a:ext uri="{FF2B5EF4-FFF2-40B4-BE49-F238E27FC236}">
                  <a16:creationId xmlns:a16="http://schemas.microsoft.com/office/drawing/2014/main" id="{A5D48416-7927-538E-0D3A-DC1F261536BB}"/>
                </a:ext>
              </a:extLst>
            </p:cNvPr>
            <p:cNvGrpSpPr/>
            <p:nvPr/>
          </p:nvGrpSpPr>
          <p:grpSpPr>
            <a:xfrm>
              <a:off x="6786563" y="1939992"/>
              <a:ext cx="6949033" cy="2905093"/>
              <a:chOff x="4095687" y="2194566"/>
              <a:chExt cx="6949033" cy="2905093"/>
            </a:xfrm>
          </p:grpSpPr>
          <p:sp>
            <p:nvSpPr>
              <p:cNvPr id="31" name="Textfeld 30">
                <a:extLst>
                  <a:ext uri="{FF2B5EF4-FFF2-40B4-BE49-F238E27FC236}">
                    <a16:creationId xmlns:a16="http://schemas.microsoft.com/office/drawing/2014/main" id="{029EC6CF-511D-4588-8A62-B1678A0BC67E}"/>
                  </a:ext>
                </a:extLst>
              </p:cNvPr>
              <p:cNvSpPr txBox="1"/>
              <p:nvPr/>
            </p:nvSpPr>
            <p:spPr>
              <a:xfrm>
                <a:off x="4095687" y="2347804"/>
                <a:ext cx="1429212" cy="5863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r>
                  <a:rPr lang="de-DE" sz="1200" b="1" dirty="0">
                    <a:solidFill>
                      <a:schemeClr val="accent1"/>
                    </a:solidFill>
                  </a:rPr>
                  <a:t>#</a:t>
                </a:r>
                <a:r>
                  <a:rPr lang="de-DE" sz="1200" b="1" dirty="0" err="1">
                    <a:solidFill>
                      <a:schemeClr val="accent1"/>
                    </a:solidFill>
                  </a:rPr>
                  <a:t>employees</a:t>
                </a:r>
                <a:r>
                  <a:rPr lang="de-DE" sz="1200" b="1" dirty="0">
                    <a:solidFill>
                      <a:schemeClr val="accent1"/>
                    </a:solidFill>
                  </a:rPr>
                  <a:t> </a:t>
                </a:r>
              </a:p>
              <a:p>
                <a:r>
                  <a:rPr lang="de-DE" sz="1200" b="1" dirty="0">
                    <a:solidFill>
                      <a:schemeClr val="accent1"/>
                    </a:solidFill>
                  </a:rPr>
                  <a:t>  &amp; </a:t>
                </a:r>
                <a:r>
                  <a:rPr lang="de-DE" sz="1200" b="1" dirty="0" err="1">
                    <a:solidFill>
                      <a:schemeClr val="accent1"/>
                    </a:solidFill>
                  </a:rPr>
                  <a:t>students</a:t>
                </a:r>
                <a:r>
                  <a:rPr lang="de-DE" sz="1200" b="1" dirty="0">
                    <a:solidFill>
                      <a:schemeClr val="accent1"/>
                    </a:solidFill>
                  </a:rPr>
                  <a:t>:</a:t>
                </a:r>
              </a:p>
            </p:txBody>
          </p: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549373A4-B69B-BACF-AA3B-CE6C93E96669}"/>
                  </a:ext>
                </a:extLst>
              </p:cNvPr>
              <p:cNvSpPr txBox="1"/>
              <p:nvPr/>
            </p:nvSpPr>
            <p:spPr bwMode="auto">
              <a:xfrm>
                <a:off x="6378832" y="2194566"/>
                <a:ext cx="4665888" cy="5642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Aft>
                    <a:spcPts val="750"/>
                  </a:spcAft>
                </a:pPr>
                <a:r>
                  <a:rPr lang="en-US" sz="1200" b="1" dirty="0">
                    <a:solidFill>
                      <a:srgbClr val="7C8388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  <a:endParaRPr lang="de-DE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750"/>
                  </a:spcAft>
                </a:pPr>
                <a:r>
                  <a:rPr lang="en-US" sz="1200" b="1" u="sng" dirty="0">
                    <a:solidFill>
                      <a:srgbClr val="0000FF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  <a:hlinkClick r:id="rId3"/>
                  </a:rPr>
                  <a:t>www.molecular-diagnostics.ait.ac.at</a:t>
                </a:r>
                <a:endParaRPr lang="de-DE" sz="1200" b="1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9" name="Grafik 28">
                <a:extLst>
                  <a:ext uri="{FF2B5EF4-FFF2-40B4-BE49-F238E27FC236}">
                    <a16:creationId xmlns:a16="http://schemas.microsoft.com/office/drawing/2014/main" id="{E4FCCEA6-E266-4951-2B8C-712548BCBC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b="16402"/>
              <a:stretch/>
            </p:blipFill>
            <p:spPr>
              <a:xfrm>
                <a:off x="5694115" y="2295636"/>
                <a:ext cx="469954" cy="589309"/>
              </a:xfrm>
              <a:prstGeom prst="rect">
                <a:avLst/>
              </a:prstGeom>
              <a:noFill/>
              <a:ln>
                <a:solidFill>
                  <a:schemeClr val="accent2"/>
                </a:solidFill>
              </a:ln>
            </p:spPr>
          </p:pic>
          <p:pic>
            <p:nvPicPr>
              <p:cNvPr id="48" name="Grafik 47">
                <a:extLst>
                  <a:ext uri="{FF2B5EF4-FFF2-40B4-BE49-F238E27FC236}">
                    <a16:creationId xmlns:a16="http://schemas.microsoft.com/office/drawing/2014/main" id="{3E63DDAF-FECF-5E17-726C-DF3DFD70EA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95687" y="2843706"/>
                <a:ext cx="4986844" cy="2255953"/>
              </a:xfrm>
              <a:prstGeom prst="rect">
                <a:avLst/>
              </a:prstGeom>
            </p:spPr>
          </p:pic>
          <p:sp>
            <p:nvSpPr>
              <p:cNvPr id="49" name="Sechseck 48">
                <a:extLst>
                  <a:ext uri="{FF2B5EF4-FFF2-40B4-BE49-F238E27FC236}">
                    <a16:creationId xmlns:a16="http://schemas.microsoft.com/office/drawing/2014/main" id="{1A0225EF-BD24-0895-ED18-1CA4F6DCA807}"/>
                  </a:ext>
                </a:extLst>
              </p:cNvPr>
              <p:cNvSpPr/>
              <p:nvPr/>
            </p:nvSpPr>
            <p:spPr bwMode="auto">
              <a:xfrm>
                <a:off x="5497841" y="3203393"/>
                <a:ext cx="823694" cy="738845"/>
              </a:xfrm>
              <a:prstGeom prst="hexagon">
                <a:avLst/>
              </a:prstGeom>
              <a:noFill/>
              <a:ln w="28575" cap="flat" cmpd="sng" algn="ctr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68580" tIns="34290" rIns="68580" bIns="3429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r" defTabSz="685800"/>
                <a:endParaRPr lang="de-DE" sz="750"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</p:grpSp>
      </p:grpSp>
      <p:pic>
        <p:nvPicPr>
          <p:cNvPr id="19466" name="Grafik 19465">
            <a:extLst>
              <a:ext uri="{FF2B5EF4-FFF2-40B4-BE49-F238E27FC236}">
                <a16:creationId xmlns:a16="http://schemas.microsoft.com/office/drawing/2014/main" id="{BF7ABF62-6E21-2853-C78B-A68AD17A9B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26" y="1632154"/>
            <a:ext cx="3246728" cy="2821962"/>
          </a:xfrm>
          <a:prstGeom prst="rect">
            <a:avLst/>
          </a:prstGeom>
        </p:spPr>
      </p:pic>
      <p:pic>
        <p:nvPicPr>
          <p:cNvPr id="19471" name="Grafik 19470">
            <a:extLst>
              <a:ext uri="{FF2B5EF4-FFF2-40B4-BE49-F238E27FC236}">
                <a16:creationId xmlns:a16="http://schemas.microsoft.com/office/drawing/2014/main" id="{F97A872F-70BC-194D-DC09-36A89D1E38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731" y="4689949"/>
            <a:ext cx="754168" cy="323215"/>
          </a:xfrm>
          <a:prstGeom prst="rect">
            <a:avLst/>
          </a:prstGeom>
        </p:spPr>
      </p:pic>
      <p:pic>
        <p:nvPicPr>
          <p:cNvPr id="19473" name="Grafik 19472">
            <a:extLst>
              <a:ext uri="{FF2B5EF4-FFF2-40B4-BE49-F238E27FC236}">
                <a16:creationId xmlns:a16="http://schemas.microsoft.com/office/drawing/2014/main" id="{0BD887FC-E157-9974-4CCE-76394604AF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2117" y="4554005"/>
            <a:ext cx="528311" cy="505341"/>
          </a:xfrm>
          <a:prstGeom prst="rect">
            <a:avLst/>
          </a:prstGeom>
        </p:spPr>
      </p:pic>
      <p:pic>
        <p:nvPicPr>
          <p:cNvPr id="19475" name="Grafik 19474">
            <a:extLst>
              <a:ext uri="{FF2B5EF4-FFF2-40B4-BE49-F238E27FC236}">
                <a16:creationId xmlns:a16="http://schemas.microsoft.com/office/drawing/2014/main" id="{93721D27-5EEE-E676-81E6-5C39F9E25CD8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60567"/>
          <a:stretch/>
        </p:blipFill>
        <p:spPr>
          <a:xfrm>
            <a:off x="1588145" y="4582686"/>
            <a:ext cx="582161" cy="508929"/>
          </a:xfrm>
          <a:prstGeom prst="rect">
            <a:avLst/>
          </a:prstGeom>
        </p:spPr>
      </p:pic>
      <p:pic>
        <p:nvPicPr>
          <p:cNvPr id="19476" name="Grafik 19475">
            <a:extLst>
              <a:ext uri="{FF2B5EF4-FFF2-40B4-BE49-F238E27FC236}">
                <a16:creationId xmlns:a16="http://schemas.microsoft.com/office/drawing/2014/main" id="{9D103536-0195-0368-F382-06461379B5B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6718"/>
          <a:stretch/>
        </p:blipFill>
        <p:spPr>
          <a:xfrm>
            <a:off x="2109236" y="4590977"/>
            <a:ext cx="638981" cy="508929"/>
          </a:xfrm>
          <a:prstGeom prst="rect">
            <a:avLst/>
          </a:prstGeom>
        </p:spPr>
      </p:pic>
      <p:pic>
        <p:nvPicPr>
          <p:cNvPr id="19479" name="Grafik 19478">
            <a:extLst>
              <a:ext uri="{FF2B5EF4-FFF2-40B4-BE49-F238E27FC236}">
                <a16:creationId xmlns:a16="http://schemas.microsoft.com/office/drawing/2014/main" id="{726DD651-D2B4-9680-EEFD-005D9B1821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9863" y="4112799"/>
            <a:ext cx="638981" cy="549147"/>
          </a:xfrm>
          <a:prstGeom prst="rect">
            <a:avLst/>
          </a:prstGeom>
        </p:spPr>
      </p:pic>
      <p:pic>
        <p:nvPicPr>
          <p:cNvPr id="19482" name="Grafik 19481">
            <a:extLst>
              <a:ext uri="{FF2B5EF4-FFF2-40B4-BE49-F238E27FC236}">
                <a16:creationId xmlns:a16="http://schemas.microsoft.com/office/drawing/2014/main" id="{CFE5AAB9-0645-EA78-8106-6436C98179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49741" y="4432906"/>
            <a:ext cx="694344" cy="618435"/>
          </a:xfrm>
          <a:prstGeom prst="rect">
            <a:avLst/>
          </a:prstGeom>
        </p:spPr>
      </p:pic>
      <p:pic>
        <p:nvPicPr>
          <p:cNvPr id="19483" name="Grafik 19482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8318D200-C9D2-A195-8E2C-AA55C01F455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9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6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75A1A102-0E5F-47DB-5574-E2898A9A6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7158" y="958468"/>
            <a:ext cx="8080375" cy="218065"/>
          </a:xfrm>
        </p:spPr>
        <p:txBody>
          <a:bodyPr/>
          <a:lstStyle/>
          <a:p>
            <a:r>
              <a:rPr lang="de-DE" dirty="0"/>
              <a:t>I</a:t>
            </a:r>
            <a:r>
              <a:rPr lang="en-US" dirty="0">
                <a:solidFill>
                  <a:srgbClr val="002060"/>
                </a:solidFill>
              </a:rPr>
              <a:t>dentification and validation of circulating biomarkers </a:t>
            </a:r>
          </a:p>
          <a:p>
            <a:r>
              <a:rPr lang="en-US" dirty="0">
                <a:solidFill>
                  <a:srgbClr val="002060"/>
                </a:solidFill>
              </a:rPr>
              <a:t>for disease progression and treatment response</a:t>
            </a:r>
            <a:endParaRPr lang="de-DE" dirty="0">
              <a:solidFill>
                <a:srgbClr val="002060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F44F5D-F24A-D786-F828-F5E14544B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99654"/>
            <a:ext cx="6274023" cy="720080"/>
          </a:xfrm>
        </p:spPr>
        <p:txBody>
          <a:bodyPr/>
          <a:lstStyle/>
          <a:p>
            <a:r>
              <a:rPr lang="de-DE" dirty="0" err="1"/>
              <a:t>Immuniverse</a:t>
            </a:r>
            <a:r>
              <a:rPr lang="de-DE" dirty="0"/>
              <a:t> </a:t>
            </a:r>
            <a:r>
              <a:rPr lang="de-DE" dirty="0" err="1"/>
              <a:t>project</a:t>
            </a:r>
            <a:r>
              <a:rPr lang="de-DE" dirty="0"/>
              <a:t> (IHI)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9A84E-9E4D-B23E-23F2-8ABB81B090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9FF9BEAF-778C-7446-863C-7292389481CB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pic>
        <p:nvPicPr>
          <p:cNvPr id="7" name="Graphic 11">
            <a:extLst>
              <a:ext uri="{FF2B5EF4-FFF2-40B4-BE49-F238E27FC236}">
                <a16:creationId xmlns:a16="http://schemas.microsoft.com/office/drawing/2014/main" id="{2777E3F6-331D-89F0-C2D2-64A54264E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39075" y="642561"/>
            <a:ext cx="1066280" cy="754198"/>
          </a:xfrm>
          <a:prstGeom prst="rect">
            <a:avLst/>
          </a:prstGeom>
        </p:spPr>
      </p:pic>
      <p:sp>
        <p:nvSpPr>
          <p:cNvPr id="8" name="TextBox 8">
            <a:extLst>
              <a:ext uri="{FF2B5EF4-FFF2-40B4-BE49-F238E27FC236}">
                <a16:creationId xmlns:a16="http://schemas.microsoft.com/office/drawing/2014/main" id="{F99842E5-31D4-B1D5-6128-BFFCAF897721}"/>
              </a:ext>
            </a:extLst>
          </p:cNvPr>
          <p:cNvSpPr txBox="1"/>
          <p:nvPr/>
        </p:nvSpPr>
        <p:spPr bwMode="auto">
          <a:xfrm>
            <a:off x="6686517" y="991867"/>
            <a:ext cx="309634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533"/>
              </a:spcBef>
            </a:pPr>
            <a:r>
              <a:rPr lang="en-US" sz="1200" b="1" kern="0" dirty="0">
                <a:solidFill>
                  <a:srgbClr val="E72B7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www.immuniverse.eu</a:t>
            </a:r>
            <a:endParaRPr lang="de-DE" sz="1200" b="1" kern="0" dirty="0" err="1">
              <a:solidFill>
                <a:srgbClr val="E72B7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atumsplatzhalter 4">
            <a:extLst>
              <a:ext uri="{FF2B5EF4-FFF2-40B4-BE49-F238E27FC236}">
                <a16:creationId xmlns:a16="http://schemas.microsoft.com/office/drawing/2014/main" id="{51970358-2966-0A16-F579-B49FCED81825}"/>
              </a:ext>
            </a:extLst>
          </p:cNvPr>
          <p:cNvSpPr txBox="1">
            <a:spLocks/>
          </p:cNvSpPr>
          <p:nvPr/>
        </p:nvSpPr>
        <p:spPr bwMode="auto">
          <a:xfrm>
            <a:off x="780769" y="3079804"/>
            <a:ext cx="1905000" cy="17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fld id="{F36B4F74-2901-1B4A-A15E-8C1388FF047B}" type="datetime1">
              <a:rPr lang="de-AT" smtClean="0"/>
              <a:pPr>
                <a:defRPr/>
              </a:pPr>
              <a:t>25.11.2024</a:t>
            </a:fld>
            <a:endParaRPr lang="de-DE" dirty="0"/>
          </a:p>
        </p:txBody>
      </p:sp>
      <p:pic>
        <p:nvPicPr>
          <p:cNvPr id="10" name="Grafik 55">
            <a:extLst>
              <a:ext uri="{FF2B5EF4-FFF2-40B4-BE49-F238E27FC236}">
                <a16:creationId xmlns:a16="http://schemas.microsoft.com/office/drawing/2014/main" id="{290F6686-5A14-8110-47FD-1E2FA62A83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74" t="66903" r="35548"/>
          <a:stretch/>
        </p:blipFill>
        <p:spPr>
          <a:xfrm>
            <a:off x="128351" y="3744592"/>
            <a:ext cx="1269442" cy="601405"/>
          </a:xfrm>
          <a:prstGeom prst="rect">
            <a:avLst/>
          </a:prstGeom>
        </p:spPr>
      </p:pic>
      <p:pic>
        <p:nvPicPr>
          <p:cNvPr id="11" name="Grafik 55">
            <a:extLst>
              <a:ext uri="{FF2B5EF4-FFF2-40B4-BE49-F238E27FC236}">
                <a16:creationId xmlns:a16="http://schemas.microsoft.com/office/drawing/2014/main" id="{800AF106-12CE-5143-9761-DC05EC2931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23" t="66903"/>
          <a:stretch/>
        </p:blipFill>
        <p:spPr>
          <a:xfrm>
            <a:off x="168828" y="2810819"/>
            <a:ext cx="1269440" cy="601405"/>
          </a:xfrm>
          <a:prstGeom prst="rect">
            <a:avLst/>
          </a:prstGeom>
        </p:spPr>
      </p:pic>
      <p:pic>
        <p:nvPicPr>
          <p:cNvPr id="12" name="Grafik 5">
            <a:extLst>
              <a:ext uri="{FF2B5EF4-FFF2-40B4-BE49-F238E27FC236}">
                <a16:creationId xmlns:a16="http://schemas.microsoft.com/office/drawing/2014/main" id="{A0E2F78E-A6E4-7F9F-9F66-96F0D67059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8123" b="31052"/>
          <a:stretch/>
        </p:blipFill>
        <p:spPr>
          <a:xfrm>
            <a:off x="523833" y="4285810"/>
            <a:ext cx="513653" cy="506940"/>
          </a:xfrm>
          <a:prstGeom prst="rect">
            <a:avLst/>
          </a:prstGeom>
        </p:spPr>
      </p:pic>
      <p:pic>
        <p:nvPicPr>
          <p:cNvPr id="13" name="Grafik 5">
            <a:extLst>
              <a:ext uri="{FF2B5EF4-FFF2-40B4-BE49-F238E27FC236}">
                <a16:creationId xmlns:a16="http://schemas.microsoft.com/office/drawing/2014/main" id="{48EB37CC-7ACF-6CF8-0E6B-8B8822AC35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3481" r="70263" b="1"/>
          <a:stretch/>
        </p:blipFill>
        <p:spPr>
          <a:xfrm>
            <a:off x="148176" y="4777081"/>
            <a:ext cx="1184199" cy="48186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C40A1D-5406-76FC-3FE0-8C4E736BF8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583" r="6825"/>
          <a:stretch/>
        </p:blipFill>
        <p:spPr>
          <a:xfrm>
            <a:off x="1518610" y="2574881"/>
            <a:ext cx="3097666" cy="2388517"/>
          </a:xfrm>
          <a:prstGeom prst="rect">
            <a:avLst/>
          </a:prstGeom>
        </p:spPr>
      </p:pic>
      <p:pic>
        <p:nvPicPr>
          <p:cNvPr id="15" name="Grafik 55">
            <a:extLst>
              <a:ext uri="{FF2B5EF4-FFF2-40B4-BE49-F238E27FC236}">
                <a16:creationId xmlns:a16="http://schemas.microsoft.com/office/drawing/2014/main" id="{977C4D39-124E-3987-1B10-FD5EE4B2A2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74" r="35548" b="30048"/>
          <a:stretch/>
        </p:blipFill>
        <p:spPr>
          <a:xfrm>
            <a:off x="499998" y="3365481"/>
            <a:ext cx="513653" cy="514321"/>
          </a:xfrm>
          <a:prstGeom prst="rect">
            <a:avLst/>
          </a:prstGeom>
        </p:spPr>
      </p:pic>
      <p:pic>
        <p:nvPicPr>
          <p:cNvPr id="16" name="Grafik 55">
            <a:extLst>
              <a:ext uri="{FF2B5EF4-FFF2-40B4-BE49-F238E27FC236}">
                <a16:creationId xmlns:a16="http://schemas.microsoft.com/office/drawing/2014/main" id="{B7458F46-44AF-6F0A-3D9A-84119F3E4E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123" r="3196" b="30048"/>
          <a:stretch/>
        </p:blipFill>
        <p:spPr>
          <a:xfrm>
            <a:off x="543154" y="2429145"/>
            <a:ext cx="462151" cy="514321"/>
          </a:xfrm>
          <a:prstGeom prst="rect">
            <a:avLst/>
          </a:prstGeom>
        </p:spPr>
      </p:pic>
      <p:pic>
        <p:nvPicPr>
          <p:cNvPr id="23" name="Picture 6" descr="2111.i305.012.F.m005.c9.realistic human colon ulcerative colitis types.png">
            <a:extLst>
              <a:ext uri="{FF2B5EF4-FFF2-40B4-BE49-F238E27FC236}">
                <a16:creationId xmlns:a16="http://schemas.microsoft.com/office/drawing/2014/main" id="{EC8B572E-BF0D-C146-41BB-831BB97CE1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4" y="1612602"/>
            <a:ext cx="643241" cy="720080"/>
          </a:xfrm>
          <a:prstGeom prst="rect">
            <a:avLst/>
          </a:prstGeom>
        </p:spPr>
      </p:pic>
      <p:pic>
        <p:nvPicPr>
          <p:cNvPr id="24" name="Picture 7" descr="skin-01.png">
            <a:extLst>
              <a:ext uri="{FF2B5EF4-FFF2-40B4-BE49-F238E27FC236}">
                <a16:creationId xmlns:a16="http://schemas.microsoft.com/office/drawing/2014/main" id="{18C1C2E7-8D87-F008-9215-A500B3E0F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821" y="1606184"/>
            <a:ext cx="784511" cy="720470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6856C65-1EB7-EE8D-CFEC-2257574FD073}"/>
              </a:ext>
            </a:extLst>
          </p:cNvPr>
          <p:cNvSpPr txBox="1"/>
          <p:nvPr/>
        </p:nvSpPr>
        <p:spPr bwMode="auto">
          <a:xfrm>
            <a:off x="1554697" y="1679294"/>
            <a:ext cx="905697" cy="48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 err="1">
                <a:solidFill>
                  <a:srgbClr val="002060"/>
                </a:solidFill>
              </a:rPr>
              <a:t>Ulcerative</a:t>
            </a:r>
            <a:r>
              <a:rPr lang="de-DE" sz="1400" b="1" kern="0" dirty="0">
                <a:solidFill>
                  <a:srgbClr val="002060"/>
                </a:solidFill>
              </a:rPr>
              <a:t> </a:t>
            </a:r>
          </a:p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>
                <a:solidFill>
                  <a:srgbClr val="002060"/>
                </a:solidFill>
              </a:rPr>
              <a:t>Colitis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C0A99B9-9744-C5FA-5C86-64DEE4A11526}"/>
              </a:ext>
            </a:extLst>
          </p:cNvPr>
          <p:cNvSpPr txBox="1"/>
          <p:nvPr/>
        </p:nvSpPr>
        <p:spPr bwMode="auto">
          <a:xfrm>
            <a:off x="3680838" y="1649201"/>
            <a:ext cx="926536" cy="482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 err="1">
                <a:solidFill>
                  <a:srgbClr val="002060"/>
                </a:solidFill>
              </a:rPr>
              <a:t>Atopic</a:t>
            </a:r>
            <a:endParaRPr lang="de-DE" sz="1400" b="1" kern="0" dirty="0">
              <a:solidFill>
                <a:srgbClr val="002060"/>
              </a:solidFill>
            </a:endParaRPr>
          </a:p>
          <a:p>
            <a:pPr marL="0" indent="0" algn="ctr">
              <a:spcBef>
                <a:spcPts val="400"/>
              </a:spcBef>
              <a:buFont typeface="Arial" charset="0"/>
              <a:buNone/>
            </a:pPr>
            <a:r>
              <a:rPr lang="de-DE" sz="1400" b="1" kern="0" dirty="0">
                <a:solidFill>
                  <a:srgbClr val="002060"/>
                </a:solidFill>
              </a:rPr>
              <a:t>Dermatitis </a:t>
            </a:r>
          </a:p>
        </p:txBody>
      </p:sp>
      <p:pic>
        <p:nvPicPr>
          <p:cNvPr id="27" name="Grafik 26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56F7A6BF-1998-77B3-C6A3-A050FC8BD2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B54CD8F-0D57-8FA9-A2AC-696D9EB5F7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3885" y="1584479"/>
            <a:ext cx="3943588" cy="35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6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hteck 25">
            <a:extLst>
              <a:ext uri="{FF2B5EF4-FFF2-40B4-BE49-F238E27FC236}">
                <a16:creationId xmlns:a16="http://schemas.microsoft.com/office/drawing/2014/main" id="{FF9CC571-77A7-17AF-244A-54AE560D6829}"/>
              </a:ext>
            </a:extLst>
          </p:cNvPr>
          <p:cNvSpPr/>
          <p:nvPr/>
        </p:nvSpPr>
        <p:spPr bwMode="auto">
          <a:xfrm>
            <a:off x="4572000" y="991279"/>
            <a:ext cx="1985392" cy="2795625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4AF3A641-B9E7-5693-4A16-1F8BF3ACEE1D}"/>
              </a:ext>
            </a:extLst>
          </p:cNvPr>
          <p:cNvSpPr txBox="1">
            <a:spLocks/>
          </p:cNvSpPr>
          <p:nvPr/>
        </p:nvSpPr>
        <p:spPr>
          <a:xfrm>
            <a:off x="134504" y="160183"/>
            <a:ext cx="6391027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de-DE" kern="0" dirty="0"/>
              <a:t>Small </a:t>
            </a:r>
            <a:r>
              <a:rPr lang="de-DE" kern="0" dirty="0" err="1"/>
              <a:t>Extracellular</a:t>
            </a:r>
            <a:r>
              <a:rPr lang="de-DE" kern="0" dirty="0"/>
              <a:t> </a:t>
            </a:r>
            <a:r>
              <a:rPr lang="de-DE" kern="0" dirty="0" err="1"/>
              <a:t>Vesicles</a:t>
            </a:r>
            <a:r>
              <a:rPr lang="de-DE" kern="0" dirty="0"/>
              <a:t> (EV</a:t>
            </a:r>
            <a:r>
              <a:rPr lang="de-DE" kern="0" cap="none" dirty="0"/>
              <a:t>s</a:t>
            </a:r>
            <a:r>
              <a:rPr lang="de-DE" kern="0" dirty="0"/>
              <a:t>)      = </a:t>
            </a:r>
            <a:r>
              <a:rPr lang="de-DE" kern="0" dirty="0" err="1"/>
              <a:t>Exosomes</a:t>
            </a:r>
            <a:r>
              <a:rPr lang="de-DE" kern="0" dirty="0"/>
              <a:t> </a:t>
            </a:r>
          </a:p>
          <a:p>
            <a:endParaRPr lang="de-DE" kern="0" dirty="0"/>
          </a:p>
          <a:p>
            <a:endParaRPr lang="de-DE" kern="0" dirty="0"/>
          </a:p>
        </p:txBody>
      </p:sp>
      <p:pic>
        <p:nvPicPr>
          <p:cNvPr id="9" name="Grafik 8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E0F245BA-04BC-E648-F4FE-A38691FD1F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11" name="Rectangle 4">
            <a:extLst>
              <a:ext uri="{FF2B5EF4-FFF2-40B4-BE49-F238E27FC236}">
                <a16:creationId xmlns:a16="http://schemas.microsoft.com/office/drawing/2014/main" id="{D0A57593-9F97-ED61-B873-7C57ECC44C5F}"/>
              </a:ext>
            </a:extLst>
          </p:cNvPr>
          <p:cNvSpPr/>
          <p:nvPr/>
        </p:nvSpPr>
        <p:spPr bwMode="auto">
          <a:xfrm>
            <a:off x="164370" y="1059582"/>
            <a:ext cx="4392488" cy="3234679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57C62A5B-7952-780C-BEEB-7F695959E9C1}"/>
              </a:ext>
            </a:extLst>
          </p:cNvPr>
          <p:cNvSpPr txBox="1"/>
          <p:nvPr/>
        </p:nvSpPr>
        <p:spPr bwMode="auto">
          <a:xfrm>
            <a:off x="339260" y="1144574"/>
            <a:ext cx="1997886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>
            <a:spAutoFit/>
          </a:bodyPr>
          <a:lstStyle/>
          <a:p>
            <a:pPr>
              <a:buSzPct val="120000"/>
            </a:pPr>
            <a:endParaRPr lang="en-US" sz="1100" dirty="0">
              <a:solidFill>
                <a:schemeClr val="tx1"/>
              </a:solidFill>
            </a:endParaRPr>
          </a:p>
          <a:p>
            <a:pPr marL="171450" indent="-171450"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Nano-sized, membrane-derived vesicles released by virtually all cells and abundantly present in </a:t>
            </a:r>
            <a:r>
              <a:rPr lang="en-US" sz="1100" b="1" dirty="0">
                <a:solidFill>
                  <a:schemeClr val="tx1"/>
                </a:solidFill>
              </a:rPr>
              <a:t>biological fluids.</a:t>
            </a:r>
            <a:endParaRPr lang="en-US" sz="1100" dirty="0">
              <a:solidFill>
                <a:schemeClr val="tx1"/>
              </a:solidFill>
            </a:endParaRPr>
          </a:p>
          <a:p>
            <a:pPr marL="171450" indent="-171450"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Contain diverse </a:t>
            </a:r>
            <a:r>
              <a:rPr lang="en-US" sz="1100" b="1" dirty="0">
                <a:solidFill>
                  <a:schemeClr val="tx1"/>
                </a:solidFill>
              </a:rPr>
              <a:t>bioactive components </a:t>
            </a:r>
            <a:r>
              <a:rPr lang="en-US" sz="1100" dirty="0">
                <a:solidFill>
                  <a:schemeClr val="tx1"/>
                </a:solidFill>
              </a:rPr>
              <a:t>such as proteins, lipids, nucleic acids, or metabolites.</a:t>
            </a:r>
          </a:p>
          <a:p>
            <a:pPr marL="171450" indent="-171450"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Small EVs (exosomes, 30-150nm)</a:t>
            </a:r>
          </a:p>
          <a:p>
            <a:pPr marL="171450" indent="-171450">
              <a:buSzPct val="120000"/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Reflect the features of the </a:t>
            </a:r>
            <a:r>
              <a:rPr lang="en-US" sz="1100" b="1" dirty="0">
                <a:solidFill>
                  <a:schemeClr val="tx1"/>
                </a:solidFill>
              </a:rPr>
              <a:t>original cell</a:t>
            </a:r>
            <a:r>
              <a:rPr lang="en-US" sz="11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2" name="TextBox 9">
            <a:extLst>
              <a:ext uri="{FF2B5EF4-FFF2-40B4-BE49-F238E27FC236}">
                <a16:creationId xmlns:a16="http://schemas.microsoft.com/office/drawing/2014/main" id="{8D83C405-4D6F-30ED-D387-A65CB1991415}"/>
              </a:ext>
            </a:extLst>
          </p:cNvPr>
          <p:cNvSpPr txBox="1"/>
          <p:nvPr/>
        </p:nvSpPr>
        <p:spPr bwMode="auto">
          <a:xfrm>
            <a:off x="164370" y="1059582"/>
            <a:ext cx="4392488" cy="153888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en-US" b="1" kern="0" dirty="0">
                <a:solidFill>
                  <a:schemeClr val="bg1"/>
                </a:solidFill>
              </a:rPr>
              <a:t> Why are we interested in extracellular vesicles?</a:t>
            </a:r>
            <a:endParaRPr lang="de-DE" b="1" kern="0" dirty="0" err="1">
              <a:solidFill>
                <a:schemeClr val="bg1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B5DC849-9911-8F7C-3C98-36C302838C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87" b="2729"/>
          <a:stretch/>
        </p:blipFill>
        <p:spPr>
          <a:xfrm>
            <a:off x="2565412" y="1325504"/>
            <a:ext cx="1896590" cy="284963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62F748B-DD3F-F7F3-4666-82C5314B687A}"/>
              </a:ext>
            </a:extLst>
          </p:cNvPr>
          <p:cNvSpPr txBox="1"/>
          <p:nvPr/>
        </p:nvSpPr>
        <p:spPr bwMode="auto">
          <a:xfrm>
            <a:off x="257858" y="4052028"/>
            <a:ext cx="243656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de-DE" sz="800" kern="0" dirty="0">
                <a:solidFill>
                  <a:schemeClr val="accent1"/>
                </a:solidFill>
              </a:rPr>
              <a:t>Spilak et al.,  Advanced Drug Delivery Reviews  2021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3CDA7433-805E-C15E-674D-8E3A0521B7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416"/>
          <a:stretch/>
        </p:blipFill>
        <p:spPr>
          <a:xfrm>
            <a:off x="314323" y="4346394"/>
            <a:ext cx="4401693" cy="720080"/>
          </a:xfrm>
          <a:prstGeom prst="rect">
            <a:avLst/>
          </a:prstGeom>
        </p:spPr>
      </p:pic>
      <p:sp>
        <p:nvSpPr>
          <p:cNvPr id="16" name="Foliennummernplatzhalter 1">
            <a:extLst>
              <a:ext uri="{FF2B5EF4-FFF2-40B4-BE49-F238E27FC236}">
                <a16:creationId xmlns:a16="http://schemas.microsoft.com/office/drawing/2014/main" id="{F0E51C02-6665-3606-967C-35585CCB19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21159" y="4710139"/>
            <a:ext cx="1824037" cy="170531"/>
          </a:xfrm>
        </p:spPr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4</a:t>
            </a:fld>
            <a:endParaRPr lang="de-DE" sz="1050" dirty="0"/>
          </a:p>
        </p:txBody>
      </p:sp>
      <p:sp>
        <p:nvSpPr>
          <p:cNvPr id="31" name="Rectangle 11">
            <a:extLst>
              <a:ext uri="{FF2B5EF4-FFF2-40B4-BE49-F238E27FC236}">
                <a16:creationId xmlns:a16="http://schemas.microsoft.com/office/drawing/2014/main" id="{520B6C71-AA8A-E65A-95DE-D555C6EA5952}"/>
              </a:ext>
            </a:extLst>
          </p:cNvPr>
          <p:cNvSpPr/>
          <p:nvPr/>
        </p:nvSpPr>
        <p:spPr bwMode="auto">
          <a:xfrm>
            <a:off x="4660359" y="880263"/>
            <a:ext cx="4392488" cy="4056798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7D7336F4-BA19-6950-E029-3BA70BD4D86C}"/>
              </a:ext>
            </a:extLst>
          </p:cNvPr>
          <p:cNvSpPr txBox="1"/>
          <p:nvPr/>
        </p:nvSpPr>
        <p:spPr bwMode="auto">
          <a:xfrm>
            <a:off x="4760142" y="3897920"/>
            <a:ext cx="4238832" cy="122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responsible for facilitating EV interactions with the recipient cells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reflects the identity and state of the parent cells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linked to specific diseases, such as particular cancers, neurodegenerative disorders, or inflammatory conditions</a:t>
            </a:r>
          </a:p>
          <a:p>
            <a:pPr marL="171450" indent="-171450">
              <a:spcBef>
                <a:spcPts val="400"/>
              </a:spcBef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tx1"/>
              </a:solidFill>
            </a:endParaRPr>
          </a:p>
          <a:p>
            <a:pPr indent="0">
              <a:spcBef>
                <a:spcPts val="400"/>
              </a:spcBef>
              <a:buFont typeface="Arial" charset="0"/>
              <a:buNone/>
            </a:pPr>
            <a:endParaRPr lang="de-DE" sz="1100" kern="0" dirty="0" err="1">
              <a:solidFill>
                <a:schemeClr val="tx1"/>
              </a:solidFill>
            </a:endParaRPr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E9937D27-E15B-1AA2-3F03-F3BEDB66E4C6}"/>
              </a:ext>
            </a:extLst>
          </p:cNvPr>
          <p:cNvSpPr txBox="1"/>
          <p:nvPr/>
        </p:nvSpPr>
        <p:spPr bwMode="auto">
          <a:xfrm>
            <a:off x="4659391" y="843558"/>
            <a:ext cx="4391240" cy="153888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en-US" b="1" kern="0" dirty="0">
                <a:solidFill>
                  <a:schemeClr val="bg1"/>
                </a:solidFill>
              </a:rPr>
              <a:t>  EVs have a large, highly interactive and dynamic surface area</a:t>
            </a:r>
            <a:endParaRPr lang="de-DE" b="1" kern="0" dirty="0" err="1">
              <a:solidFill>
                <a:schemeClr val="bg1"/>
              </a:solidFill>
            </a:endParaRPr>
          </a:p>
        </p:txBody>
      </p:sp>
      <p:pic>
        <p:nvPicPr>
          <p:cNvPr id="53" name="Picture 133" descr="A diagram of a cell&#10;&#10;Description automatically generated">
            <a:extLst>
              <a:ext uri="{FF2B5EF4-FFF2-40B4-BE49-F238E27FC236}">
                <a16:creationId xmlns:a16="http://schemas.microsoft.com/office/drawing/2014/main" id="{67585B33-4A7B-2668-958A-0CF328F30D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14" t="3958" r="89502" b="87024"/>
          <a:stretch/>
        </p:blipFill>
        <p:spPr>
          <a:xfrm>
            <a:off x="5858336" y="1303803"/>
            <a:ext cx="273051" cy="205390"/>
          </a:xfrm>
          <a:prstGeom prst="rect">
            <a:avLst/>
          </a:prstGeom>
        </p:spPr>
      </p:pic>
      <p:sp>
        <p:nvSpPr>
          <p:cNvPr id="54" name="Rectangle 136">
            <a:extLst>
              <a:ext uri="{FF2B5EF4-FFF2-40B4-BE49-F238E27FC236}">
                <a16:creationId xmlns:a16="http://schemas.microsoft.com/office/drawing/2014/main" id="{03974CBE-C255-9392-404A-685CDF74F127}"/>
              </a:ext>
            </a:extLst>
          </p:cNvPr>
          <p:cNvSpPr/>
          <p:nvPr/>
        </p:nvSpPr>
        <p:spPr bwMode="auto">
          <a:xfrm>
            <a:off x="7066040" y="2235992"/>
            <a:ext cx="273051" cy="137290"/>
          </a:xfrm>
          <a:prstGeom prst="rect">
            <a:avLst/>
          </a:prstGeom>
          <a:solidFill>
            <a:srgbClr val="FEF0D5"/>
          </a:solidFill>
          <a:ln w="19050" cap="flat" cmpd="sng" algn="ctr">
            <a:solidFill>
              <a:srgbClr val="FEF0D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5" name="Rectangle 137">
            <a:extLst>
              <a:ext uri="{FF2B5EF4-FFF2-40B4-BE49-F238E27FC236}">
                <a16:creationId xmlns:a16="http://schemas.microsoft.com/office/drawing/2014/main" id="{6C491846-4FF5-FE91-702B-10639DE7357D}"/>
              </a:ext>
            </a:extLst>
          </p:cNvPr>
          <p:cNvSpPr/>
          <p:nvPr/>
        </p:nvSpPr>
        <p:spPr bwMode="auto">
          <a:xfrm>
            <a:off x="6945948" y="2168595"/>
            <a:ext cx="115026" cy="57834"/>
          </a:xfrm>
          <a:prstGeom prst="rect">
            <a:avLst/>
          </a:prstGeom>
          <a:solidFill>
            <a:srgbClr val="FEF0D5"/>
          </a:solidFill>
          <a:ln w="19050" cap="flat" cmpd="sng" algn="ctr">
            <a:solidFill>
              <a:srgbClr val="FEF0D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6" name="Rectangle 138">
            <a:extLst>
              <a:ext uri="{FF2B5EF4-FFF2-40B4-BE49-F238E27FC236}">
                <a16:creationId xmlns:a16="http://schemas.microsoft.com/office/drawing/2014/main" id="{FAC7273B-397C-D4E9-BD70-A6E73F4B78E3}"/>
              </a:ext>
            </a:extLst>
          </p:cNvPr>
          <p:cNvSpPr/>
          <p:nvPr/>
        </p:nvSpPr>
        <p:spPr bwMode="auto">
          <a:xfrm>
            <a:off x="6785658" y="2598289"/>
            <a:ext cx="275316" cy="100179"/>
          </a:xfrm>
          <a:prstGeom prst="rect">
            <a:avLst/>
          </a:prstGeom>
          <a:solidFill>
            <a:srgbClr val="FEF0D5"/>
          </a:solidFill>
          <a:ln w="19050" cap="flat" cmpd="sng" algn="ctr">
            <a:solidFill>
              <a:srgbClr val="FEF0D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68D5459-0134-E212-E871-AD8214E6A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7574" y="1093655"/>
            <a:ext cx="2668193" cy="2744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2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6" grpId="0"/>
      <p:bldP spid="31" grpId="0" animBg="1"/>
      <p:bldP spid="33" grpId="0"/>
      <p:bldP spid="34" grpId="0" animBg="1"/>
      <p:bldP spid="54" grpId="0" animBg="1"/>
      <p:bldP spid="55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>
            <a:extLst>
              <a:ext uri="{FF2B5EF4-FFF2-40B4-BE49-F238E27FC236}">
                <a16:creationId xmlns:a16="http://schemas.microsoft.com/office/drawing/2014/main" id="{86981663-E59E-ECD2-E54D-8E23705B6ACF}"/>
              </a:ext>
            </a:extLst>
          </p:cNvPr>
          <p:cNvSpPr/>
          <p:nvPr/>
        </p:nvSpPr>
        <p:spPr bwMode="auto">
          <a:xfrm>
            <a:off x="-1676" y="2110614"/>
            <a:ext cx="3960762" cy="2946523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1915FA1-5D24-34A4-6822-575332C313C2}"/>
              </a:ext>
            </a:extLst>
          </p:cNvPr>
          <p:cNvSpPr/>
          <p:nvPr/>
        </p:nvSpPr>
        <p:spPr bwMode="auto">
          <a:xfrm>
            <a:off x="8064" y="1035232"/>
            <a:ext cx="3960762" cy="1008112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B77282EC-FED2-2C0A-39C0-F35A7ADD9BFE}"/>
              </a:ext>
            </a:extLst>
          </p:cNvPr>
          <p:cNvSpPr txBox="1"/>
          <p:nvPr/>
        </p:nvSpPr>
        <p:spPr bwMode="auto">
          <a:xfrm>
            <a:off x="138479" y="1303931"/>
            <a:ext cx="3790332" cy="55399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0"/>
              </a:spcBef>
              <a:buFont typeface="Arial" charset="0"/>
              <a:buNone/>
            </a:pPr>
            <a:r>
              <a:rPr lang="en-US" sz="1200" dirty="0">
                <a:solidFill>
                  <a:schemeClr val="tx1"/>
                </a:solidFill>
              </a:rPr>
              <a:t>Can we develop a </a:t>
            </a:r>
            <a:r>
              <a:rPr lang="en-US" sz="1200" b="1" dirty="0">
                <a:solidFill>
                  <a:schemeClr val="tx1"/>
                </a:solidFill>
              </a:rPr>
              <a:t>highly sensitive,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b="1" dirty="0">
                <a:solidFill>
                  <a:schemeClr val="tx1"/>
                </a:solidFill>
              </a:rPr>
              <a:t>user-friendly</a:t>
            </a:r>
            <a:r>
              <a:rPr lang="en-US" sz="1200" dirty="0">
                <a:solidFill>
                  <a:schemeClr val="tx1"/>
                </a:solidFill>
              </a:rPr>
              <a:t> and </a:t>
            </a:r>
            <a:r>
              <a:rPr lang="en-US" sz="1200" b="1" dirty="0">
                <a:solidFill>
                  <a:schemeClr val="tx1"/>
                </a:solidFill>
              </a:rPr>
              <a:t>cost-effective assay </a:t>
            </a:r>
            <a:r>
              <a:rPr lang="en-US" sz="1200" dirty="0">
                <a:solidFill>
                  <a:schemeClr val="tx1"/>
                </a:solidFill>
              </a:rPr>
              <a:t>for accurately quantifying </a:t>
            </a:r>
            <a:r>
              <a:rPr lang="en-US" sz="1200" b="1" dirty="0">
                <a:solidFill>
                  <a:schemeClr val="tx1"/>
                </a:solidFill>
              </a:rPr>
              <a:t>EV surface proteins </a:t>
            </a:r>
            <a:r>
              <a:rPr lang="en-US" sz="1200" dirty="0">
                <a:solidFill>
                  <a:schemeClr val="tx1"/>
                </a:solidFill>
              </a:rPr>
              <a:t>in clinical liquid biopsy samples?</a:t>
            </a:r>
            <a:endParaRPr lang="de-DE" sz="1200" kern="0" dirty="0" err="1">
              <a:solidFill>
                <a:schemeClr val="tx1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928AE36-B52A-C4D4-EA01-920DCD0EFF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3" t="17473" r="74590" b="32306"/>
          <a:stretch/>
        </p:blipFill>
        <p:spPr>
          <a:xfrm>
            <a:off x="212068" y="2490064"/>
            <a:ext cx="3425936" cy="22134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15">
            <a:extLst>
              <a:ext uri="{FF2B5EF4-FFF2-40B4-BE49-F238E27FC236}">
                <a16:creationId xmlns:a16="http://schemas.microsoft.com/office/drawing/2014/main" id="{577A98BE-8426-0101-3A92-C2236BFDA75A}"/>
              </a:ext>
            </a:extLst>
          </p:cNvPr>
          <p:cNvSpPr txBox="1"/>
          <p:nvPr/>
        </p:nvSpPr>
        <p:spPr bwMode="auto">
          <a:xfrm>
            <a:off x="9312" y="1032491"/>
            <a:ext cx="3959514" cy="153888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en-US" b="1" kern="0" dirty="0">
                <a:solidFill>
                  <a:schemeClr val="bg1"/>
                </a:solidFill>
              </a:rPr>
              <a:t> Research question</a:t>
            </a:r>
            <a:endParaRPr lang="de-DE" b="1" kern="0" dirty="0" err="1">
              <a:solidFill>
                <a:schemeClr val="bg1"/>
              </a:solidFill>
            </a:endParaRPr>
          </a:p>
        </p:txBody>
      </p:sp>
      <p:sp>
        <p:nvSpPr>
          <p:cNvPr id="9" name="TextBox 17">
            <a:extLst>
              <a:ext uri="{FF2B5EF4-FFF2-40B4-BE49-F238E27FC236}">
                <a16:creationId xmlns:a16="http://schemas.microsoft.com/office/drawing/2014/main" id="{CF4B1694-0F0A-56DB-E347-0ABF67A1453E}"/>
              </a:ext>
            </a:extLst>
          </p:cNvPr>
          <p:cNvSpPr txBox="1"/>
          <p:nvPr/>
        </p:nvSpPr>
        <p:spPr bwMode="auto">
          <a:xfrm>
            <a:off x="-428" y="2112809"/>
            <a:ext cx="3959514" cy="153888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en-US" b="1" kern="0" dirty="0">
                <a:solidFill>
                  <a:schemeClr val="bg1"/>
                </a:solidFill>
              </a:rPr>
              <a:t> Method of choice: immuno-qPCR</a:t>
            </a:r>
            <a:endParaRPr lang="de-DE" b="1" kern="0" dirty="0" err="1">
              <a:solidFill>
                <a:schemeClr val="bg1"/>
              </a:solidFill>
            </a:endParaRPr>
          </a:p>
        </p:txBody>
      </p:sp>
      <p:sp>
        <p:nvSpPr>
          <p:cNvPr id="10" name="Foliennummernplatzhalter 1">
            <a:extLst>
              <a:ext uri="{FF2B5EF4-FFF2-40B4-BE49-F238E27FC236}">
                <a16:creationId xmlns:a16="http://schemas.microsoft.com/office/drawing/2014/main" id="{9D0E0142-6590-CC53-22CB-76633394B9DD}"/>
              </a:ext>
            </a:extLst>
          </p:cNvPr>
          <p:cNvSpPr txBox="1">
            <a:spLocks/>
          </p:cNvSpPr>
          <p:nvPr/>
        </p:nvSpPr>
        <p:spPr bwMode="auto">
          <a:xfrm>
            <a:off x="6650547" y="4706434"/>
            <a:ext cx="1824037" cy="17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accent2"/>
                </a:solidFill>
                <a:latin typeface="Arial" pitchFamily="34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5pPr>
            <a:lvl6pPr marL="22860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6pPr>
            <a:lvl7pPr marL="27432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7pPr>
            <a:lvl8pPr marL="32004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8pPr>
            <a:lvl9pPr marL="3657600" algn="l" defTabSz="914400" rtl="0" eaLnBrk="1" latinLnBrk="0" hangingPunct="1">
              <a:defRPr sz="1000" kern="1200">
                <a:solidFill>
                  <a:srgbClr val="666369"/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9pPr>
          </a:lstStyle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5</a:t>
            </a:fld>
            <a:endParaRPr lang="de-DE" sz="1050" dirty="0"/>
          </a:p>
        </p:txBody>
      </p:sp>
      <p:sp>
        <p:nvSpPr>
          <p:cNvPr id="11" name="Titel 2">
            <a:extLst>
              <a:ext uri="{FF2B5EF4-FFF2-40B4-BE49-F238E27FC236}">
                <a16:creationId xmlns:a16="http://schemas.microsoft.com/office/drawing/2014/main" id="{C2FBC80E-6CD2-ADD0-CB46-B6C241BCEC6F}"/>
              </a:ext>
            </a:extLst>
          </p:cNvPr>
          <p:cNvSpPr txBox="1">
            <a:spLocks/>
          </p:cNvSpPr>
          <p:nvPr/>
        </p:nvSpPr>
        <p:spPr>
          <a:xfrm>
            <a:off x="237919" y="51470"/>
            <a:ext cx="6309703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de-DE" kern="0" dirty="0"/>
              <a:t>NEW Approach for EV Surface  Protein </a:t>
            </a:r>
            <a:r>
              <a:rPr lang="de-DE" kern="0" dirty="0" err="1"/>
              <a:t>characterisation</a:t>
            </a:r>
            <a:endParaRPr lang="de-DE" kern="0" dirty="0"/>
          </a:p>
          <a:p>
            <a:endParaRPr lang="de-DE" kern="0" dirty="0"/>
          </a:p>
          <a:p>
            <a:endParaRPr lang="de-DE" kern="0" dirty="0"/>
          </a:p>
        </p:txBody>
      </p:sp>
      <p:pic>
        <p:nvPicPr>
          <p:cNvPr id="12" name="Grafik 11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F08791CE-F6D3-1FD3-7DD8-6CB32A14E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13" name="Rectangle 71">
            <a:extLst>
              <a:ext uri="{FF2B5EF4-FFF2-40B4-BE49-F238E27FC236}">
                <a16:creationId xmlns:a16="http://schemas.microsoft.com/office/drawing/2014/main" id="{9A1F8615-C8CB-604A-B546-EAECD93EAE1B}"/>
              </a:ext>
            </a:extLst>
          </p:cNvPr>
          <p:cNvSpPr/>
          <p:nvPr/>
        </p:nvSpPr>
        <p:spPr bwMode="auto">
          <a:xfrm>
            <a:off x="7066600" y="1032491"/>
            <a:ext cx="2133216" cy="4056798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4" name="Rectangle 45">
            <a:extLst>
              <a:ext uri="{FF2B5EF4-FFF2-40B4-BE49-F238E27FC236}">
                <a16:creationId xmlns:a16="http://schemas.microsoft.com/office/drawing/2014/main" id="{3438049B-4D2B-E473-9E67-3B173C116B66}"/>
              </a:ext>
            </a:extLst>
          </p:cNvPr>
          <p:cNvSpPr/>
          <p:nvPr/>
        </p:nvSpPr>
        <p:spPr bwMode="auto">
          <a:xfrm>
            <a:off x="4003936" y="1032491"/>
            <a:ext cx="3018410" cy="4056798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dirty="0" err="1">
              <a:ln>
                <a:noFill/>
              </a:ln>
              <a:solidFill>
                <a:schemeClr val="accent2"/>
              </a:solidFill>
              <a:effectLst/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15" name="TextBox 13">
            <a:extLst>
              <a:ext uri="{FF2B5EF4-FFF2-40B4-BE49-F238E27FC236}">
                <a16:creationId xmlns:a16="http://schemas.microsoft.com/office/drawing/2014/main" id="{0F63114B-D772-5299-1920-B43AC3549DD2}"/>
              </a:ext>
            </a:extLst>
          </p:cNvPr>
          <p:cNvSpPr txBox="1"/>
          <p:nvPr/>
        </p:nvSpPr>
        <p:spPr bwMode="auto">
          <a:xfrm>
            <a:off x="4005183" y="1032491"/>
            <a:ext cx="3017163" cy="153888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en-US" b="1" kern="0" dirty="0">
                <a:solidFill>
                  <a:schemeClr val="bg1"/>
                </a:solidFill>
              </a:rPr>
              <a:t>  Principle: Total-</a:t>
            </a:r>
            <a:r>
              <a:rPr lang="en-US" b="1" kern="0" dirty="0" err="1">
                <a:solidFill>
                  <a:schemeClr val="bg1"/>
                </a:solidFill>
              </a:rPr>
              <a:t>Seq</a:t>
            </a:r>
            <a:r>
              <a:rPr lang="en-US" b="1" kern="0" baseline="30000" dirty="0" err="1">
                <a:solidFill>
                  <a:schemeClr val="bg1"/>
                </a:solidFill>
              </a:rPr>
              <a:t>TM</a:t>
            </a:r>
            <a:r>
              <a:rPr lang="en-US" b="1" kern="0" dirty="0">
                <a:solidFill>
                  <a:schemeClr val="bg1"/>
                </a:solidFill>
              </a:rPr>
              <a:t> A antibodies (</a:t>
            </a:r>
            <a:r>
              <a:rPr lang="en-US" b="1" kern="0" dirty="0" err="1">
                <a:solidFill>
                  <a:schemeClr val="bg1"/>
                </a:solidFill>
              </a:rPr>
              <a:t>BioLegend</a:t>
            </a:r>
            <a:r>
              <a:rPr lang="en-US" b="1" kern="0" dirty="0">
                <a:solidFill>
                  <a:schemeClr val="bg1"/>
                </a:solidFill>
              </a:rPr>
              <a:t>)</a:t>
            </a:r>
            <a:endParaRPr lang="de-DE" b="1" kern="0" dirty="0" err="1">
              <a:solidFill>
                <a:schemeClr val="bg1"/>
              </a:solidFill>
            </a:endParaRPr>
          </a:p>
        </p:txBody>
      </p:sp>
      <p:sp>
        <p:nvSpPr>
          <p:cNvPr id="16" name="TextBox 54">
            <a:extLst>
              <a:ext uri="{FF2B5EF4-FFF2-40B4-BE49-F238E27FC236}">
                <a16:creationId xmlns:a16="http://schemas.microsoft.com/office/drawing/2014/main" id="{EC356256-4ABB-15CB-9460-C07DD06B4EB4}"/>
              </a:ext>
            </a:extLst>
          </p:cNvPr>
          <p:cNvSpPr txBox="1"/>
          <p:nvPr/>
        </p:nvSpPr>
        <p:spPr bwMode="auto">
          <a:xfrm>
            <a:off x="7066598" y="1032491"/>
            <a:ext cx="2133217" cy="153888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indent="0">
              <a:spcBef>
                <a:spcPts val="400"/>
              </a:spcBef>
              <a:buFont typeface="Arial" charset="0"/>
              <a:buNone/>
            </a:pPr>
            <a:r>
              <a:rPr lang="en-US" b="1" kern="0" dirty="0">
                <a:solidFill>
                  <a:schemeClr val="bg1"/>
                </a:solidFill>
              </a:rPr>
              <a:t>  Workflow</a:t>
            </a:r>
            <a:endParaRPr lang="de-DE" b="1" kern="0" dirty="0" err="1">
              <a:solidFill>
                <a:schemeClr val="bg1"/>
              </a:solidFill>
            </a:endParaRPr>
          </a:p>
        </p:txBody>
      </p:sp>
      <p:grpSp>
        <p:nvGrpSpPr>
          <p:cNvPr id="17" name="Group 70">
            <a:extLst>
              <a:ext uri="{FF2B5EF4-FFF2-40B4-BE49-F238E27FC236}">
                <a16:creationId xmlns:a16="http://schemas.microsoft.com/office/drawing/2014/main" id="{D2FF7397-7436-F35D-8CF3-9D25C22CBC10}"/>
              </a:ext>
            </a:extLst>
          </p:cNvPr>
          <p:cNvGrpSpPr/>
          <p:nvPr/>
        </p:nvGrpSpPr>
        <p:grpSpPr>
          <a:xfrm>
            <a:off x="7187479" y="1291089"/>
            <a:ext cx="1022155" cy="622484"/>
            <a:chOff x="3913953" y="1132612"/>
            <a:chExt cx="1022155" cy="622484"/>
          </a:xfrm>
        </p:grpSpPr>
        <p:pic>
          <p:nvPicPr>
            <p:cNvPr id="18" name="Graphic 62" descr="Badge 1 outline">
              <a:extLst>
                <a:ext uri="{FF2B5EF4-FFF2-40B4-BE49-F238E27FC236}">
                  <a16:creationId xmlns:a16="http://schemas.microsoft.com/office/drawing/2014/main" id="{709DBA71-538C-F3F0-6E8F-B28B7FB76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81030" y="1132612"/>
              <a:ext cx="252000" cy="252000"/>
            </a:xfrm>
            <a:prstGeom prst="rect">
              <a:avLst/>
            </a:prstGeom>
          </p:spPr>
        </p:pic>
        <p:sp>
          <p:nvSpPr>
            <p:cNvPr id="19" name="TextBox 63">
              <a:extLst>
                <a:ext uri="{FF2B5EF4-FFF2-40B4-BE49-F238E27FC236}">
                  <a16:creationId xmlns:a16="http://schemas.microsoft.com/office/drawing/2014/main" id="{BCC2CD61-5CB4-19B2-F51C-A4F49566295D}"/>
                </a:ext>
              </a:extLst>
            </p:cNvPr>
            <p:cNvSpPr txBox="1"/>
            <p:nvPr/>
          </p:nvSpPr>
          <p:spPr bwMode="auto">
            <a:xfrm>
              <a:off x="3913953" y="1385764"/>
              <a:ext cx="1022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 algn="ctr">
                <a:spcBef>
                  <a:spcPts val="0"/>
                </a:spcBef>
                <a:buFont typeface="Arial" charset="0"/>
                <a:buNone/>
              </a:pPr>
              <a:r>
                <a:rPr lang="en-US" sz="800" kern="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Immobilization of EVs on a nitrocellulose membrane. </a:t>
              </a:r>
              <a:endParaRPr lang="de-DE" sz="600" kern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oup 69">
            <a:extLst>
              <a:ext uri="{FF2B5EF4-FFF2-40B4-BE49-F238E27FC236}">
                <a16:creationId xmlns:a16="http://schemas.microsoft.com/office/drawing/2014/main" id="{F7FB08A3-BAEC-2C4E-50B3-D9AE08C30DFC}"/>
              </a:ext>
            </a:extLst>
          </p:cNvPr>
          <p:cNvGrpSpPr/>
          <p:nvPr/>
        </p:nvGrpSpPr>
        <p:grpSpPr>
          <a:xfrm>
            <a:off x="7187479" y="2236519"/>
            <a:ext cx="1022155" cy="754591"/>
            <a:chOff x="3913953" y="1959004"/>
            <a:chExt cx="1022155" cy="754591"/>
          </a:xfrm>
        </p:grpSpPr>
        <p:pic>
          <p:nvPicPr>
            <p:cNvPr id="21" name="Graphic 60" descr="Badge outline">
              <a:extLst>
                <a:ext uri="{FF2B5EF4-FFF2-40B4-BE49-F238E27FC236}">
                  <a16:creationId xmlns:a16="http://schemas.microsoft.com/office/drawing/2014/main" id="{B2C29757-F383-5909-5113-982F8D74F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281030" y="1959004"/>
              <a:ext cx="252000" cy="252000"/>
            </a:xfrm>
            <a:prstGeom prst="rect">
              <a:avLst/>
            </a:prstGeom>
          </p:spPr>
        </p:pic>
        <p:sp>
          <p:nvSpPr>
            <p:cNvPr id="22" name="TextBox 64">
              <a:extLst>
                <a:ext uri="{FF2B5EF4-FFF2-40B4-BE49-F238E27FC236}">
                  <a16:creationId xmlns:a16="http://schemas.microsoft.com/office/drawing/2014/main" id="{CE793ECA-CB16-6A37-C82E-75CF4A8DFA05}"/>
                </a:ext>
              </a:extLst>
            </p:cNvPr>
            <p:cNvSpPr txBox="1"/>
            <p:nvPr/>
          </p:nvSpPr>
          <p:spPr bwMode="auto">
            <a:xfrm>
              <a:off x="3913953" y="2221152"/>
              <a:ext cx="102215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 algn="ctr">
                <a:spcBef>
                  <a:spcPts val="0"/>
                </a:spcBef>
                <a:buFont typeface="Arial" charset="0"/>
                <a:buNone/>
              </a:pPr>
              <a:r>
                <a:rPr lang="en-US" sz="800" kern="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Formation of immuno-complexes between EV proteins and antibodies.</a:t>
              </a:r>
              <a:endParaRPr lang="de-DE" sz="600" kern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Group 68">
            <a:extLst>
              <a:ext uri="{FF2B5EF4-FFF2-40B4-BE49-F238E27FC236}">
                <a16:creationId xmlns:a16="http://schemas.microsoft.com/office/drawing/2014/main" id="{E0BC647D-EAF0-079E-3E34-883AF35AEA7F}"/>
              </a:ext>
            </a:extLst>
          </p:cNvPr>
          <p:cNvGrpSpPr/>
          <p:nvPr/>
        </p:nvGrpSpPr>
        <p:grpSpPr>
          <a:xfrm>
            <a:off x="7187479" y="3314056"/>
            <a:ext cx="1022155" cy="631480"/>
            <a:chOff x="3913953" y="3211234"/>
            <a:chExt cx="1022155" cy="631480"/>
          </a:xfrm>
        </p:grpSpPr>
        <p:pic>
          <p:nvPicPr>
            <p:cNvPr id="24" name="Graphic 58" descr="Badge 3 outline">
              <a:extLst>
                <a:ext uri="{FF2B5EF4-FFF2-40B4-BE49-F238E27FC236}">
                  <a16:creationId xmlns:a16="http://schemas.microsoft.com/office/drawing/2014/main" id="{6AA722CC-BB2B-F77B-2F0C-B09C94EC92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281030" y="3211234"/>
              <a:ext cx="252000" cy="252000"/>
            </a:xfrm>
            <a:prstGeom prst="rect">
              <a:avLst/>
            </a:prstGeom>
          </p:spPr>
        </p:pic>
        <p:sp>
          <p:nvSpPr>
            <p:cNvPr id="25" name="TextBox 65">
              <a:extLst>
                <a:ext uri="{FF2B5EF4-FFF2-40B4-BE49-F238E27FC236}">
                  <a16:creationId xmlns:a16="http://schemas.microsoft.com/office/drawing/2014/main" id="{D55D589F-4BA7-48C3-9EE8-9B1D1ACC87FA}"/>
                </a:ext>
              </a:extLst>
            </p:cNvPr>
            <p:cNvSpPr txBox="1"/>
            <p:nvPr/>
          </p:nvSpPr>
          <p:spPr bwMode="auto">
            <a:xfrm>
              <a:off x="3913953" y="3473382"/>
              <a:ext cx="1022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 algn="ctr">
                <a:spcBef>
                  <a:spcPts val="0"/>
                </a:spcBef>
                <a:buFont typeface="Arial" charset="0"/>
                <a:buNone/>
              </a:pPr>
              <a:r>
                <a:rPr lang="en-US" sz="800" kern="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Extension of ADTs with an adaptor and their release.</a:t>
              </a:r>
              <a:endParaRPr lang="de-DE" sz="600" kern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Group 67">
            <a:extLst>
              <a:ext uri="{FF2B5EF4-FFF2-40B4-BE49-F238E27FC236}">
                <a16:creationId xmlns:a16="http://schemas.microsoft.com/office/drawing/2014/main" id="{421073A8-93BD-3E75-F73D-E1C80E4A9D1C}"/>
              </a:ext>
            </a:extLst>
          </p:cNvPr>
          <p:cNvGrpSpPr/>
          <p:nvPr/>
        </p:nvGrpSpPr>
        <p:grpSpPr>
          <a:xfrm>
            <a:off x="7187479" y="4268482"/>
            <a:ext cx="1022155" cy="621332"/>
            <a:chOff x="3913953" y="4110005"/>
            <a:chExt cx="1022155" cy="621332"/>
          </a:xfrm>
        </p:grpSpPr>
        <p:pic>
          <p:nvPicPr>
            <p:cNvPr id="27" name="Graphic 56" descr="Badge 4 outline">
              <a:extLst>
                <a:ext uri="{FF2B5EF4-FFF2-40B4-BE49-F238E27FC236}">
                  <a16:creationId xmlns:a16="http://schemas.microsoft.com/office/drawing/2014/main" id="{3295DFD9-11EC-150D-FD0A-E8157A4E5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273663" y="4110005"/>
              <a:ext cx="252000" cy="252000"/>
            </a:xfrm>
            <a:prstGeom prst="rect">
              <a:avLst/>
            </a:prstGeom>
          </p:spPr>
        </p:pic>
        <p:sp>
          <p:nvSpPr>
            <p:cNvPr id="28" name="TextBox 66">
              <a:extLst>
                <a:ext uri="{FF2B5EF4-FFF2-40B4-BE49-F238E27FC236}">
                  <a16:creationId xmlns:a16="http://schemas.microsoft.com/office/drawing/2014/main" id="{AE745EB1-F932-0448-E205-B2C73D6FE20F}"/>
                </a:ext>
              </a:extLst>
            </p:cNvPr>
            <p:cNvSpPr txBox="1"/>
            <p:nvPr/>
          </p:nvSpPr>
          <p:spPr bwMode="auto">
            <a:xfrm>
              <a:off x="3913953" y="4362005"/>
              <a:ext cx="1022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 algn="ctr">
                <a:spcBef>
                  <a:spcPts val="0"/>
                </a:spcBef>
                <a:buFont typeface="Arial" charset="0"/>
                <a:buNone/>
              </a:pPr>
              <a:r>
                <a:rPr lang="en-US" sz="800" kern="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qPCR with one antibody-specific and one universal primer.</a:t>
              </a:r>
              <a:endParaRPr lang="de-DE" sz="600" kern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endParaRPr>
            </a:p>
          </p:txBody>
        </p:sp>
      </p:grpSp>
      <p:grpSp>
        <p:nvGrpSpPr>
          <p:cNvPr id="29" name="Group 1">
            <a:extLst>
              <a:ext uri="{FF2B5EF4-FFF2-40B4-BE49-F238E27FC236}">
                <a16:creationId xmlns:a16="http://schemas.microsoft.com/office/drawing/2014/main" id="{C8F17BEC-2F6A-9E56-E7DE-BC4C72647F53}"/>
              </a:ext>
            </a:extLst>
          </p:cNvPr>
          <p:cNvGrpSpPr/>
          <p:nvPr/>
        </p:nvGrpSpPr>
        <p:grpSpPr>
          <a:xfrm>
            <a:off x="4145994" y="1822213"/>
            <a:ext cx="2659460" cy="2889789"/>
            <a:chOff x="326782" y="1306231"/>
            <a:chExt cx="3453130" cy="3368497"/>
          </a:xfrm>
        </p:grpSpPr>
        <p:cxnSp>
          <p:nvCxnSpPr>
            <p:cNvPr id="30" name="Straight Arrow Connector 43">
              <a:extLst>
                <a:ext uri="{FF2B5EF4-FFF2-40B4-BE49-F238E27FC236}">
                  <a16:creationId xmlns:a16="http://schemas.microsoft.com/office/drawing/2014/main" id="{985E2A0B-8371-A92A-9E00-07C32E61C33E}"/>
                </a:ext>
              </a:extLst>
            </p:cNvPr>
            <p:cNvCxnSpPr/>
            <p:nvPr/>
          </p:nvCxnSpPr>
          <p:spPr bwMode="auto">
            <a:xfrm>
              <a:off x="1043608" y="4515966"/>
              <a:ext cx="2736304" cy="0"/>
            </a:xfrm>
            <a:prstGeom prst="straightConnector1">
              <a:avLst/>
            </a:prstGeom>
            <a:ln w="6350"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44">
              <a:extLst>
                <a:ext uri="{FF2B5EF4-FFF2-40B4-BE49-F238E27FC236}">
                  <a16:creationId xmlns:a16="http://schemas.microsoft.com/office/drawing/2014/main" id="{ADE94718-5142-741C-CBB8-808CA320467A}"/>
                </a:ext>
              </a:extLst>
            </p:cNvPr>
            <p:cNvSpPr txBox="1"/>
            <p:nvPr/>
          </p:nvSpPr>
          <p:spPr bwMode="auto">
            <a:xfrm>
              <a:off x="1041466" y="4536229"/>
              <a:ext cx="273630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indent="0" algn="ctr">
                <a:spcBef>
                  <a:spcPts val="400"/>
                </a:spcBef>
                <a:buFont typeface="Arial" charset="0"/>
                <a:buNone/>
              </a:pPr>
              <a:r>
                <a:rPr lang="en-US" sz="900" kern="0" dirty="0">
                  <a:solidFill>
                    <a:schemeClr val="tx1"/>
                  </a:solidFill>
                </a:rPr>
                <a:t>600+ antibodies available</a:t>
              </a:r>
              <a:endParaRPr lang="de-DE" sz="900" kern="0" dirty="0" err="1">
                <a:solidFill>
                  <a:schemeClr val="tx1"/>
                </a:solidFill>
              </a:endParaRPr>
            </a:p>
          </p:txBody>
        </p:sp>
        <p:pic>
          <p:nvPicPr>
            <p:cNvPr id="32" name="Picture 73" descr="A group of colorful lines with text&#10;&#10;Description automatically generated with medium confidence">
              <a:extLst>
                <a:ext uri="{FF2B5EF4-FFF2-40B4-BE49-F238E27FC236}">
                  <a16:creationId xmlns:a16="http://schemas.microsoft.com/office/drawing/2014/main" id="{42D2757D-127E-D59A-F368-C44869DBD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26782" y="1306231"/>
              <a:ext cx="3389271" cy="3109267"/>
            </a:xfrm>
            <a:prstGeom prst="rect">
              <a:avLst/>
            </a:prstGeom>
          </p:spPr>
        </p:pic>
      </p:grpSp>
      <p:pic>
        <p:nvPicPr>
          <p:cNvPr id="33" name="Picture 75" descr="A black and white diagram with different colored circles and dots&#10;&#10;Description automatically generated with medium confidence">
            <a:extLst>
              <a:ext uri="{FF2B5EF4-FFF2-40B4-BE49-F238E27FC236}">
                <a16:creationId xmlns:a16="http://schemas.microsoft.com/office/drawing/2014/main" id="{589E2092-E85C-C625-CE69-1FFD6E8F8BB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53604" y="1291089"/>
            <a:ext cx="843715" cy="372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9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39A3F11D-B50B-5A6B-4113-41D56F5CF1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6</a:t>
            </a:fld>
            <a:endParaRPr lang="de-DE" sz="1050"/>
          </a:p>
        </p:txBody>
      </p:sp>
      <p:pic>
        <p:nvPicPr>
          <p:cNvPr id="4" name="Grafik 3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B29CEEE2-ECBA-287A-10AD-17841D666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3D55A6-7835-8C20-204E-CAB3499B8F4D}"/>
              </a:ext>
            </a:extLst>
          </p:cNvPr>
          <p:cNvSpPr/>
          <p:nvPr/>
        </p:nvSpPr>
        <p:spPr bwMode="auto">
          <a:xfrm>
            <a:off x="159551" y="915005"/>
            <a:ext cx="2007349" cy="4183601"/>
          </a:xfrm>
          <a:prstGeom prst="rect">
            <a:avLst/>
          </a:prstGeom>
          <a:solidFill>
            <a:srgbClr val="D7E9E6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defTabSz="914355"/>
            <a:endParaRPr lang="de-DE" sz="1200" dirty="0" err="1">
              <a:solidFill>
                <a:srgbClr val="5D6C74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5B642053-9A74-74AF-BDC1-3B799530DF78}"/>
              </a:ext>
            </a:extLst>
          </p:cNvPr>
          <p:cNvSpPr txBox="1"/>
          <p:nvPr/>
        </p:nvSpPr>
        <p:spPr bwMode="auto">
          <a:xfrm>
            <a:off x="159551" y="857992"/>
            <a:ext cx="2007349" cy="161583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14378">
              <a:spcBef>
                <a:spcPts val="400"/>
              </a:spcBef>
            </a:pPr>
            <a:r>
              <a:rPr lang="en-US" sz="1050" b="1" kern="0" dirty="0">
                <a:solidFill>
                  <a:srgbClr val="FFFFFF"/>
                </a:solidFill>
                <a:cs typeface="+mn-cs"/>
              </a:rPr>
              <a:t> Enhanced workflow</a:t>
            </a:r>
            <a:endParaRPr lang="de-DE" sz="1050" b="1" kern="0" dirty="0" err="1">
              <a:solidFill>
                <a:srgbClr val="FFFFFF"/>
              </a:solidFill>
              <a:cs typeface="+mn-cs"/>
            </a:endParaRP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8693A071-AFCF-7521-FF9B-0B75A13B270F}"/>
              </a:ext>
            </a:extLst>
          </p:cNvPr>
          <p:cNvGrpSpPr/>
          <p:nvPr/>
        </p:nvGrpSpPr>
        <p:grpSpPr>
          <a:xfrm>
            <a:off x="213355" y="1230785"/>
            <a:ext cx="1022155" cy="622484"/>
            <a:chOff x="3913953" y="1132612"/>
            <a:chExt cx="1022155" cy="622484"/>
          </a:xfrm>
        </p:grpSpPr>
        <p:pic>
          <p:nvPicPr>
            <p:cNvPr id="7" name="Graphic 9" descr="Badge 1 outline">
              <a:extLst>
                <a:ext uri="{FF2B5EF4-FFF2-40B4-BE49-F238E27FC236}">
                  <a16:creationId xmlns:a16="http://schemas.microsoft.com/office/drawing/2014/main" id="{4713C657-D239-8185-EA42-B86945635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81030" y="1132612"/>
              <a:ext cx="252000" cy="252000"/>
            </a:xfrm>
            <a:prstGeom prst="rect">
              <a:avLst/>
            </a:prstGeom>
          </p:spPr>
        </p:pic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FE68ACE6-1C8D-91E0-5C06-D0AD063087BB}"/>
                </a:ext>
              </a:extLst>
            </p:cNvPr>
            <p:cNvSpPr txBox="1"/>
            <p:nvPr/>
          </p:nvSpPr>
          <p:spPr bwMode="auto">
            <a:xfrm>
              <a:off x="3913953" y="1385764"/>
              <a:ext cx="1022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378"/>
              <a:r>
                <a:rPr lang="en-US" sz="800" kern="0" dirty="0">
                  <a:latin typeface="Arial" panose="020B0604020202020204"/>
                  <a:cs typeface="Calibri" panose="020F0502020204030204" pitchFamily="34" charset="0"/>
                </a:rPr>
                <a:t>Immobilization of EVs on NHS-activated magnetic beads.</a:t>
              </a:r>
              <a:endParaRPr lang="de-DE" sz="600" kern="0" dirty="0" err="1">
                <a:latin typeface="Arial" panose="020B0604020202020204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D0EFADC0-A15C-BB91-D67F-B86CD338628C}"/>
              </a:ext>
            </a:extLst>
          </p:cNvPr>
          <p:cNvGrpSpPr/>
          <p:nvPr/>
        </p:nvGrpSpPr>
        <p:grpSpPr>
          <a:xfrm>
            <a:off x="213355" y="2176210"/>
            <a:ext cx="1022155" cy="754591"/>
            <a:chOff x="3913953" y="1959004"/>
            <a:chExt cx="1022155" cy="754591"/>
          </a:xfrm>
        </p:grpSpPr>
        <p:pic>
          <p:nvPicPr>
            <p:cNvPr id="10" name="Graphic 15" descr="Badge outline">
              <a:extLst>
                <a:ext uri="{FF2B5EF4-FFF2-40B4-BE49-F238E27FC236}">
                  <a16:creationId xmlns:a16="http://schemas.microsoft.com/office/drawing/2014/main" id="{CF5E0DAE-1D2C-9A8D-1697-793026D282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281030" y="1959004"/>
              <a:ext cx="252000" cy="252000"/>
            </a:xfrm>
            <a:prstGeom prst="rect">
              <a:avLst/>
            </a:prstGeom>
          </p:spPr>
        </p:pic>
        <p:sp>
          <p:nvSpPr>
            <p:cNvPr id="11" name="TextBox 16">
              <a:extLst>
                <a:ext uri="{FF2B5EF4-FFF2-40B4-BE49-F238E27FC236}">
                  <a16:creationId xmlns:a16="http://schemas.microsoft.com/office/drawing/2014/main" id="{540907F4-21A5-993D-B112-85054DF2305C}"/>
                </a:ext>
              </a:extLst>
            </p:cNvPr>
            <p:cNvSpPr txBox="1"/>
            <p:nvPr/>
          </p:nvSpPr>
          <p:spPr bwMode="auto">
            <a:xfrm>
              <a:off x="3913953" y="2221152"/>
              <a:ext cx="1022155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378"/>
              <a:r>
                <a:rPr lang="en-US" sz="800" kern="0" dirty="0">
                  <a:latin typeface="Arial" panose="020B0604020202020204"/>
                  <a:cs typeface="Calibri" panose="020F0502020204030204" pitchFamily="34" charset="0"/>
                </a:rPr>
                <a:t>Formation of immuno-complexes between EV proteins and antibodies.</a:t>
              </a:r>
              <a:endParaRPr lang="de-DE" sz="600" kern="0" dirty="0" err="1">
                <a:latin typeface="Arial" panose="020B0604020202020204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7">
            <a:extLst>
              <a:ext uri="{FF2B5EF4-FFF2-40B4-BE49-F238E27FC236}">
                <a16:creationId xmlns:a16="http://schemas.microsoft.com/office/drawing/2014/main" id="{541A803A-6203-FBAE-90F9-E8234D5E4FEF}"/>
              </a:ext>
            </a:extLst>
          </p:cNvPr>
          <p:cNvGrpSpPr/>
          <p:nvPr/>
        </p:nvGrpSpPr>
        <p:grpSpPr>
          <a:xfrm>
            <a:off x="213355" y="3253755"/>
            <a:ext cx="1022155" cy="631480"/>
            <a:chOff x="3913953" y="3211234"/>
            <a:chExt cx="1022155" cy="631480"/>
          </a:xfrm>
        </p:grpSpPr>
        <p:pic>
          <p:nvPicPr>
            <p:cNvPr id="13" name="Graphic 18" descr="Badge 3 outline">
              <a:extLst>
                <a:ext uri="{FF2B5EF4-FFF2-40B4-BE49-F238E27FC236}">
                  <a16:creationId xmlns:a16="http://schemas.microsoft.com/office/drawing/2014/main" id="{8409F0C9-4008-6AE6-AB0C-FABD0E50B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81030" y="3211234"/>
              <a:ext cx="252000" cy="252000"/>
            </a:xfrm>
            <a:prstGeom prst="rect">
              <a:avLst/>
            </a:prstGeom>
          </p:spPr>
        </p:pic>
        <p:sp>
          <p:nvSpPr>
            <p:cNvPr id="14" name="TextBox 19">
              <a:extLst>
                <a:ext uri="{FF2B5EF4-FFF2-40B4-BE49-F238E27FC236}">
                  <a16:creationId xmlns:a16="http://schemas.microsoft.com/office/drawing/2014/main" id="{AD78F90E-4113-56C4-2AF7-80116A82BC36}"/>
                </a:ext>
              </a:extLst>
            </p:cNvPr>
            <p:cNvSpPr txBox="1"/>
            <p:nvPr/>
          </p:nvSpPr>
          <p:spPr bwMode="auto">
            <a:xfrm>
              <a:off x="3913953" y="3473382"/>
              <a:ext cx="1022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378"/>
              <a:r>
                <a:rPr lang="en-US" sz="800" kern="0" dirty="0">
                  <a:latin typeface="Arial" panose="020B0604020202020204"/>
                  <a:cs typeface="Calibri" panose="020F0502020204030204" pitchFamily="34" charset="0"/>
                </a:rPr>
                <a:t>Extension of ADTs with an adaptor and their release.</a:t>
              </a:r>
              <a:endParaRPr lang="de-DE" sz="600" kern="0" dirty="0" err="1">
                <a:latin typeface="Arial" panose="020B0604020202020204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20">
            <a:extLst>
              <a:ext uri="{FF2B5EF4-FFF2-40B4-BE49-F238E27FC236}">
                <a16:creationId xmlns:a16="http://schemas.microsoft.com/office/drawing/2014/main" id="{35A26B6B-F1A6-2376-E894-91D417E19026}"/>
              </a:ext>
            </a:extLst>
          </p:cNvPr>
          <p:cNvGrpSpPr/>
          <p:nvPr/>
        </p:nvGrpSpPr>
        <p:grpSpPr>
          <a:xfrm>
            <a:off x="213355" y="4208177"/>
            <a:ext cx="1022155" cy="621332"/>
            <a:chOff x="3913953" y="4110005"/>
            <a:chExt cx="1022155" cy="621332"/>
          </a:xfrm>
        </p:grpSpPr>
        <p:pic>
          <p:nvPicPr>
            <p:cNvPr id="16" name="Graphic 21" descr="Badge 4 outline">
              <a:extLst>
                <a:ext uri="{FF2B5EF4-FFF2-40B4-BE49-F238E27FC236}">
                  <a16:creationId xmlns:a16="http://schemas.microsoft.com/office/drawing/2014/main" id="{F7C2587F-FF69-A63A-D357-18A967D42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273663" y="4110005"/>
              <a:ext cx="252000" cy="252000"/>
            </a:xfrm>
            <a:prstGeom prst="rect">
              <a:avLst/>
            </a:prstGeom>
          </p:spPr>
        </p:pic>
        <p:sp>
          <p:nvSpPr>
            <p:cNvPr id="17" name="TextBox 22">
              <a:extLst>
                <a:ext uri="{FF2B5EF4-FFF2-40B4-BE49-F238E27FC236}">
                  <a16:creationId xmlns:a16="http://schemas.microsoft.com/office/drawing/2014/main" id="{3361AA33-C291-8EFC-C54B-C2A4E1A11250}"/>
                </a:ext>
              </a:extLst>
            </p:cNvPr>
            <p:cNvSpPr txBox="1"/>
            <p:nvPr/>
          </p:nvSpPr>
          <p:spPr bwMode="auto">
            <a:xfrm>
              <a:off x="3913953" y="4362005"/>
              <a:ext cx="102215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:ma14="http://schemas.microsoft.com/office/mac/drawingml/2011/main" xmlns="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914378"/>
              <a:r>
                <a:rPr lang="en-US" sz="800" kern="0" dirty="0">
                  <a:latin typeface="Arial" panose="020B0604020202020204"/>
                  <a:cs typeface="Calibri" panose="020F0502020204030204" pitchFamily="34" charset="0"/>
                </a:rPr>
                <a:t>qPCR with one antibody-specific and one universal primer.</a:t>
              </a:r>
              <a:endParaRPr lang="de-DE" sz="600" kern="0" dirty="0" err="1">
                <a:latin typeface="Arial" panose="020B0604020202020204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5" descr="A magnet with a magnet and a magnet&#10;&#10;Description automatically generated with medium confidence">
            <a:extLst>
              <a:ext uri="{FF2B5EF4-FFF2-40B4-BE49-F238E27FC236}">
                <a16:creationId xmlns:a16="http://schemas.microsoft.com/office/drawing/2014/main" id="{BA685925-CFCC-E002-8678-4F38F95AC2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2809" y="1249032"/>
            <a:ext cx="796791" cy="3705557"/>
          </a:xfrm>
          <a:prstGeom prst="rect">
            <a:avLst/>
          </a:prstGeom>
        </p:spPr>
      </p:pic>
      <p:grpSp>
        <p:nvGrpSpPr>
          <p:cNvPr id="19" name="Group 33">
            <a:extLst>
              <a:ext uri="{FF2B5EF4-FFF2-40B4-BE49-F238E27FC236}">
                <a16:creationId xmlns:a16="http://schemas.microsoft.com/office/drawing/2014/main" id="{956F76E1-40F7-58EF-5D40-631B6DC2A197}"/>
              </a:ext>
            </a:extLst>
          </p:cNvPr>
          <p:cNvGrpSpPr/>
          <p:nvPr/>
        </p:nvGrpSpPr>
        <p:grpSpPr>
          <a:xfrm>
            <a:off x="2277419" y="857994"/>
            <a:ext cx="3243855" cy="4240611"/>
            <a:chOff x="3036559" y="1039216"/>
            <a:chExt cx="4325140" cy="5654148"/>
          </a:xfrm>
        </p:grpSpPr>
        <p:grpSp>
          <p:nvGrpSpPr>
            <p:cNvPr id="20" name="Group 46">
              <a:extLst>
                <a:ext uri="{FF2B5EF4-FFF2-40B4-BE49-F238E27FC236}">
                  <a16:creationId xmlns:a16="http://schemas.microsoft.com/office/drawing/2014/main" id="{62288A04-13C1-20CD-4177-6AF48F849C7B}"/>
                </a:ext>
              </a:extLst>
            </p:cNvPr>
            <p:cNvGrpSpPr/>
            <p:nvPr/>
          </p:nvGrpSpPr>
          <p:grpSpPr>
            <a:xfrm>
              <a:off x="3036559" y="1039216"/>
              <a:ext cx="4325140" cy="5654148"/>
              <a:chOff x="2277419" y="779411"/>
              <a:chExt cx="3243855" cy="4240611"/>
            </a:xfrm>
          </p:grpSpPr>
          <p:sp>
            <p:nvSpPr>
              <p:cNvPr id="23" name="Rectangle 53">
                <a:extLst>
                  <a:ext uri="{FF2B5EF4-FFF2-40B4-BE49-F238E27FC236}">
                    <a16:creationId xmlns:a16="http://schemas.microsoft.com/office/drawing/2014/main" id="{3CB7BC9F-E8F8-480F-56B1-AEEB1F2CC81C}"/>
                  </a:ext>
                </a:extLst>
              </p:cNvPr>
              <p:cNvSpPr/>
              <p:nvPr/>
            </p:nvSpPr>
            <p:spPr bwMode="auto">
              <a:xfrm>
                <a:off x="2277419" y="781213"/>
                <a:ext cx="3243855" cy="4238809"/>
              </a:xfrm>
              <a:prstGeom prst="rect">
                <a:avLst/>
              </a:prstGeom>
              <a:solidFill>
                <a:srgbClr val="D7E9E6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24" name="Rectangle 59">
                <a:extLst>
                  <a:ext uri="{FF2B5EF4-FFF2-40B4-BE49-F238E27FC236}">
                    <a16:creationId xmlns:a16="http://schemas.microsoft.com/office/drawing/2014/main" id="{F76BCF59-0F2B-000E-CFE9-BB2D22BABF61}"/>
                  </a:ext>
                </a:extLst>
              </p:cNvPr>
              <p:cNvSpPr/>
              <p:nvPr/>
            </p:nvSpPr>
            <p:spPr bwMode="auto">
              <a:xfrm>
                <a:off x="2397306" y="1098269"/>
                <a:ext cx="2987832" cy="190552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3E415D62-A4FF-5A9F-91A0-5B27ED9BAA9B}"/>
                  </a:ext>
                </a:extLst>
              </p:cNvPr>
              <p:cNvGrpSpPr/>
              <p:nvPr/>
            </p:nvGrpSpPr>
            <p:grpSpPr>
              <a:xfrm>
                <a:off x="2398753" y="3111214"/>
                <a:ext cx="2987832" cy="1728260"/>
                <a:chOff x="4644008" y="2582966"/>
                <a:chExt cx="3964226" cy="2293039"/>
              </a:xfrm>
            </p:grpSpPr>
            <p:pic>
              <p:nvPicPr>
                <p:cNvPr id="38" name="Grafik 2">
                  <a:extLst>
                    <a:ext uri="{FF2B5EF4-FFF2-40B4-BE49-F238E27FC236}">
                      <a16:creationId xmlns:a16="http://schemas.microsoft.com/office/drawing/2014/main" id="{82A352A4-567E-4A6B-B7AE-F7DDB98F8B3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2"/>
                <a:srcRect t="11726"/>
                <a:stretch/>
              </p:blipFill>
              <p:spPr>
                <a:xfrm>
                  <a:off x="4644008" y="2582966"/>
                  <a:ext cx="3964226" cy="2293039"/>
                </a:xfrm>
                <a:prstGeom prst="rect">
                  <a:avLst/>
                </a:prstGeom>
                <a:ln>
                  <a:solidFill>
                    <a:schemeClr val="tx1"/>
                  </a:solidFill>
                </a:ln>
              </p:spPr>
            </p:pic>
            <p:sp>
              <p:nvSpPr>
                <p:cNvPr id="39" name="Rectangle 26">
                  <a:extLst>
                    <a:ext uri="{FF2B5EF4-FFF2-40B4-BE49-F238E27FC236}">
                      <a16:creationId xmlns:a16="http://schemas.microsoft.com/office/drawing/2014/main" id="{1A64158C-7206-2874-6683-3929E5C9B8AD}"/>
                    </a:ext>
                  </a:extLst>
                </p:cNvPr>
                <p:cNvSpPr/>
                <p:nvPr/>
              </p:nvSpPr>
              <p:spPr bwMode="auto">
                <a:xfrm>
                  <a:off x="4644008" y="2583063"/>
                  <a:ext cx="288032" cy="305866"/>
                </a:xfrm>
                <a:prstGeom prst="rect">
                  <a:avLst/>
                </a:prstGeom>
                <a:solidFill>
                  <a:schemeClr val="bg1"/>
                </a:solidFill>
                <a:ln w="190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0" tIns="0" rIns="0" bIns="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algn="ctr" defTabSz="914355"/>
                  <a:endParaRPr lang="de-DE" sz="1200" dirty="0" err="1">
                    <a:solidFill>
                      <a:srgbClr val="5D6C74"/>
                    </a:solidFill>
                    <a:latin typeface="Arial" pitchFamily="-65" charset="0"/>
                    <a:ea typeface="ＭＳ Ｐゴシック" pitchFamily="-65" charset="-128"/>
                    <a:cs typeface="ＭＳ Ｐゴシック" pitchFamily="-65" charset="-128"/>
                  </a:endParaRPr>
                </a:p>
              </p:txBody>
            </p:sp>
          </p:grpSp>
          <p:sp>
            <p:nvSpPr>
              <p:cNvPr id="26" name="TextBox 51">
                <a:extLst>
                  <a:ext uri="{FF2B5EF4-FFF2-40B4-BE49-F238E27FC236}">
                    <a16:creationId xmlns:a16="http://schemas.microsoft.com/office/drawing/2014/main" id="{EE4B2F76-9DD2-022A-1998-15A4B0B693F7}"/>
                  </a:ext>
                </a:extLst>
              </p:cNvPr>
              <p:cNvSpPr txBox="1"/>
              <p:nvPr/>
            </p:nvSpPr>
            <p:spPr bwMode="auto">
              <a:xfrm>
                <a:off x="2392777" y="4869014"/>
                <a:ext cx="2987832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800" kern="0" dirty="0">
                    <a:cs typeface="+mn-cs"/>
                  </a:rPr>
                  <a:t>Sun and </a:t>
                </a:r>
                <a:r>
                  <a:rPr lang="en-US" sz="800" kern="0" dirty="0" err="1">
                    <a:cs typeface="+mn-cs"/>
                  </a:rPr>
                  <a:t>Meckes</a:t>
                </a:r>
                <a:r>
                  <a:rPr lang="en-US" sz="800" kern="0" dirty="0">
                    <a:cs typeface="+mn-cs"/>
                  </a:rPr>
                  <a:t>, 2021</a:t>
                </a:r>
                <a:endParaRPr lang="de-DE" sz="800" kern="0" dirty="0" err="1">
                  <a:cs typeface="+mn-cs"/>
                </a:endParaRPr>
              </a:p>
            </p:txBody>
          </p:sp>
          <p:sp>
            <p:nvSpPr>
              <p:cNvPr id="27" name="TextBox 57">
                <a:extLst>
                  <a:ext uri="{FF2B5EF4-FFF2-40B4-BE49-F238E27FC236}">
                    <a16:creationId xmlns:a16="http://schemas.microsoft.com/office/drawing/2014/main" id="{FF52C5C9-4900-041A-0403-84ED882A4E0C}"/>
                  </a:ext>
                </a:extLst>
              </p:cNvPr>
              <p:cNvSpPr txBox="1"/>
              <p:nvPr/>
            </p:nvSpPr>
            <p:spPr bwMode="auto">
              <a:xfrm>
                <a:off x="2286213" y="779411"/>
                <a:ext cx="3235061" cy="16158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1050" b="1" kern="0" dirty="0">
                    <a:solidFill>
                      <a:srgbClr val="FFFFFF"/>
                    </a:solidFill>
                    <a:cs typeface="+mn-cs"/>
                  </a:rPr>
                  <a:t> 4-plex assay on lysed EVs</a:t>
                </a:r>
                <a:endParaRPr lang="de-DE" sz="1050" b="1" kern="0" dirty="0" err="1">
                  <a:solidFill>
                    <a:srgbClr val="FFFFFF"/>
                  </a:solidFill>
                  <a:cs typeface="+mn-cs"/>
                </a:endParaRPr>
              </a:p>
            </p:txBody>
          </p:sp>
          <p:graphicFrame>
            <p:nvGraphicFramePr>
              <p:cNvPr id="28" name="Chart 4">
                <a:extLst>
                  <a:ext uri="{FF2B5EF4-FFF2-40B4-BE49-F238E27FC236}">
                    <a16:creationId xmlns:a16="http://schemas.microsoft.com/office/drawing/2014/main" id="{1A72741C-7306-EDB9-EB16-DAC9CF2E7C07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2392062" y="1113641"/>
              <a:ext cx="2974124" cy="189015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3"/>
              </a:graphicData>
            </a:graphic>
          </p:graphicFrame>
          <p:sp>
            <p:nvSpPr>
              <p:cNvPr id="29" name="TextBox 30">
                <a:extLst>
                  <a:ext uri="{FF2B5EF4-FFF2-40B4-BE49-F238E27FC236}">
                    <a16:creationId xmlns:a16="http://schemas.microsoft.com/office/drawing/2014/main" id="{B3473AF1-1127-F0F2-FA89-4DEF437E10CD}"/>
                  </a:ext>
                </a:extLst>
              </p:cNvPr>
              <p:cNvSpPr txBox="1"/>
              <p:nvPr/>
            </p:nvSpPr>
            <p:spPr bwMode="auto">
              <a:xfrm>
                <a:off x="4602706" y="1324732"/>
                <a:ext cx="699885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600" kern="0" dirty="0">
                    <a:cs typeface="+mn-cs"/>
                  </a:rPr>
                  <a:t>CD63 R</a:t>
                </a:r>
                <a:r>
                  <a:rPr lang="en-US" sz="600" kern="0" baseline="30000" dirty="0">
                    <a:cs typeface="+mn-cs"/>
                  </a:rPr>
                  <a:t>2</a:t>
                </a:r>
                <a:r>
                  <a:rPr lang="en-US" sz="600" kern="0" dirty="0">
                    <a:cs typeface="+mn-cs"/>
                  </a:rPr>
                  <a:t>=0.989</a:t>
                </a:r>
                <a:endParaRPr lang="de-DE" sz="600" kern="0" dirty="0" err="1">
                  <a:cs typeface="+mn-cs"/>
                </a:endParaRPr>
              </a:p>
            </p:txBody>
          </p:sp>
          <p:sp>
            <p:nvSpPr>
              <p:cNvPr id="30" name="TextBox 31">
                <a:extLst>
                  <a:ext uri="{FF2B5EF4-FFF2-40B4-BE49-F238E27FC236}">
                    <a16:creationId xmlns:a16="http://schemas.microsoft.com/office/drawing/2014/main" id="{1639AE90-B6A6-31CD-8109-B90F6CF6F33F}"/>
                  </a:ext>
                </a:extLst>
              </p:cNvPr>
              <p:cNvSpPr txBox="1"/>
              <p:nvPr/>
            </p:nvSpPr>
            <p:spPr bwMode="auto">
              <a:xfrm>
                <a:off x="4602706" y="1462761"/>
                <a:ext cx="649208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600" kern="0" dirty="0">
                    <a:cs typeface="+mn-cs"/>
                  </a:rPr>
                  <a:t>CD81 R</a:t>
                </a:r>
                <a:r>
                  <a:rPr lang="en-US" sz="600" kern="0" baseline="30000" dirty="0">
                    <a:cs typeface="+mn-cs"/>
                  </a:rPr>
                  <a:t>2</a:t>
                </a:r>
                <a:r>
                  <a:rPr lang="en-US" sz="600" kern="0" dirty="0">
                    <a:cs typeface="+mn-cs"/>
                  </a:rPr>
                  <a:t>=0.992</a:t>
                </a:r>
                <a:endParaRPr lang="de-DE" sz="600" kern="0" dirty="0" err="1">
                  <a:cs typeface="+mn-cs"/>
                </a:endParaRPr>
              </a:p>
            </p:txBody>
          </p:sp>
          <p:sp>
            <p:nvSpPr>
              <p:cNvPr id="31" name="TextBox 32">
                <a:extLst>
                  <a:ext uri="{FF2B5EF4-FFF2-40B4-BE49-F238E27FC236}">
                    <a16:creationId xmlns:a16="http://schemas.microsoft.com/office/drawing/2014/main" id="{DD7E5369-CD38-0E41-246F-F96C9586DBEC}"/>
                  </a:ext>
                </a:extLst>
              </p:cNvPr>
              <p:cNvSpPr txBox="1"/>
              <p:nvPr/>
            </p:nvSpPr>
            <p:spPr bwMode="auto">
              <a:xfrm>
                <a:off x="4602706" y="1190978"/>
                <a:ext cx="276935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600" kern="0" dirty="0">
                    <a:cs typeface="+mn-cs"/>
                  </a:rPr>
                  <a:t>Ctrl Ig</a:t>
                </a:r>
                <a:endParaRPr lang="de-DE" sz="600" kern="0" dirty="0" err="1">
                  <a:cs typeface="+mn-cs"/>
                </a:endParaRPr>
              </a:p>
            </p:txBody>
          </p:sp>
          <p:sp>
            <p:nvSpPr>
              <p:cNvPr id="32" name="Oval 34">
                <a:extLst>
                  <a:ext uri="{FF2B5EF4-FFF2-40B4-BE49-F238E27FC236}">
                    <a16:creationId xmlns:a16="http://schemas.microsoft.com/office/drawing/2014/main" id="{453E29A0-BE16-4D25-10E8-9998856A48F5}"/>
                  </a:ext>
                </a:extLst>
              </p:cNvPr>
              <p:cNvSpPr/>
              <p:nvPr/>
            </p:nvSpPr>
            <p:spPr bwMode="auto">
              <a:xfrm>
                <a:off x="4512398" y="1346474"/>
                <a:ext cx="58254" cy="58254"/>
              </a:xfrm>
              <a:prstGeom prst="ellipse">
                <a:avLst/>
              </a:prstGeom>
              <a:solidFill>
                <a:srgbClr val="4A90CD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3" name="Oval 35">
                <a:extLst>
                  <a:ext uri="{FF2B5EF4-FFF2-40B4-BE49-F238E27FC236}">
                    <a16:creationId xmlns:a16="http://schemas.microsoft.com/office/drawing/2014/main" id="{C206CAEA-409B-6772-8029-F55B75DF5955}"/>
                  </a:ext>
                </a:extLst>
              </p:cNvPr>
              <p:cNvSpPr/>
              <p:nvPr/>
            </p:nvSpPr>
            <p:spPr bwMode="auto">
              <a:xfrm>
                <a:off x="4512398" y="1482444"/>
                <a:ext cx="58254" cy="58254"/>
              </a:xfrm>
              <a:prstGeom prst="ellipse">
                <a:avLst/>
              </a:prstGeom>
              <a:solidFill>
                <a:srgbClr val="B271AC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4" name="Oval 36">
                <a:extLst>
                  <a:ext uri="{FF2B5EF4-FFF2-40B4-BE49-F238E27FC236}">
                    <a16:creationId xmlns:a16="http://schemas.microsoft.com/office/drawing/2014/main" id="{D7A16C26-11B1-5418-3511-EDC3DEE80F34}"/>
                  </a:ext>
                </a:extLst>
              </p:cNvPr>
              <p:cNvSpPr/>
              <p:nvPr/>
            </p:nvSpPr>
            <p:spPr bwMode="auto">
              <a:xfrm>
                <a:off x="4512398" y="1210504"/>
                <a:ext cx="58254" cy="58254"/>
              </a:xfrm>
              <a:prstGeom prst="ellipse">
                <a:avLst/>
              </a:prstGeom>
              <a:solidFill>
                <a:srgbClr val="848484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5" name="TextBox 23">
                <a:extLst>
                  <a:ext uri="{FF2B5EF4-FFF2-40B4-BE49-F238E27FC236}">
                    <a16:creationId xmlns:a16="http://schemas.microsoft.com/office/drawing/2014/main" id="{659A4FEC-74F6-7FE2-B4E5-7ECB23048ADE}"/>
                  </a:ext>
                </a:extLst>
              </p:cNvPr>
              <p:cNvSpPr txBox="1"/>
              <p:nvPr/>
            </p:nvSpPr>
            <p:spPr bwMode="auto">
              <a:xfrm>
                <a:off x="4602706" y="1601374"/>
                <a:ext cx="649208" cy="923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600" kern="0" dirty="0">
                    <a:cs typeface="+mn-cs"/>
                  </a:rPr>
                  <a:t>CD9 R</a:t>
                </a:r>
                <a:r>
                  <a:rPr lang="en-US" sz="600" kern="0" baseline="30000" dirty="0">
                    <a:cs typeface="+mn-cs"/>
                  </a:rPr>
                  <a:t>2</a:t>
                </a:r>
                <a:r>
                  <a:rPr lang="en-US" sz="600" kern="0" dirty="0">
                    <a:cs typeface="+mn-cs"/>
                  </a:rPr>
                  <a:t>=0.867</a:t>
                </a:r>
                <a:endParaRPr lang="de-DE" sz="600" kern="0" dirty="0" err="1">
                  <a:cs typeface="+mn-cs"/>
                </a:endParaRPr>
              </a:p>
            </p:txBody>
          </p:sp>
          <p:sp>
            <p:nvSpPr>
              <p:cNvPr id="36" name="Oval 27">
                <a:extLst>
                  <a:ext uri="{FF2B5EF4-FFF2-40B4-BE49-F238E27FC236}">
                    <a16:creationId xmlns:a16="http://schemas.microsoft.com/office/drawing/2014/main" id="{409292CF-6C57-1BD4-2635-C52C6F4DEE57}"/>
                  </a:ext>
                </a:extLst>
              </p:cNvPr>
              <p:cNvSpPr/>
              <p:nvPr/>
            </p:nvSpPr>
            <p:spPr bwMode="auto">
              <a:xfrm>
                <a:off x="4512398" y="1618414"/>
                <a:ext cx="58254" cy="58254"/>
              </a:xfrm>
              <a:prstGeom prst="ellipse">
                <a:avLst/>
              </a:prstGeom>
              <a:solidFill>
                <a:srgbClr val="86B963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37" name="TextBox 43">
                <a:extLst>
                  <a:ext uri="{FF2B5EF4-FFF2-40B4-BE49-F238E27FC236}">
                    <a16:creationId xmlns:a16="http://schemas.microsoft.com/office/drawing/2014/main" id="{BD10B726-0296-2FAB-C82A-D931719346DE}"/>
                  </a:ext>
                </a:extLst>
              </p:cNvPr>
              <p:cNvSpPr txBox="1"/>
              <p:nvPr/>
            </p:nvSpPr>
            <p:spPr bwMode="auto">
              <a:xfrm>
                <a:off x="3538265" y="1434350"/>
                <a:ext cx="21602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800" b="1" kern="0" dirty="0">
                    <a:solidFill>
                      <a:srgbClr val="000000"/>
                    </a:solidFill>
                    <a:cs typeface="+mn-cs"/>
                  </a:rPr>
                  <a:t>1µg</a:t>
                </a:r>
                <a:endParaRPr lang="de-DE" sz="800" b="1" kern="0" dirty="0" err="1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21" name="TextBox 1">
              <a:extLst>
                <a:ext uri="{FF2B5EF4-FFF2-40B4-BE49-F238E27FC236}">
                  <a16:creationId xmlns:a16="http://schemas.microsoft.com/office/drawing/2014/main" id="{3E76B64C-D890-B081-7202-F25E23E8A8B8}"/>
                </a:ext>
              </a:extLst>
            </p:cNvPr>
            <p:cNvSpPr txBox="1"/>
            <p:nvPr/>
          </p:nvSpPr>
          <p:spPr>
            <a:xfrm>
              <a:off x="6192011" y="6218967"/>
              <a:ext cx="988173" cy="2616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914378"/>
              <a:r>
                <a:rPr lang="en-US" sz="675" dirty="0">
                  <a:cs typeface="+mn-cs"/>
                </a:rPr>
                <a:t>membrane</a:t>
              </a:r>
              <a:endParaRPr lang="de-DE" sz="675" dirty="0">
                <a:cs typeface="+mn-cs"/>
              </a:endParaRPr>
            </a:p>
          </p:txBody>
        </p:sp>
        <p:sp>
          <p:nvSpPr>
            <p:cNvPr id="22" name="TextBox 12">
              <a:extLst>
                <a:ext uri="{FF2B5EF4-FFF2-40B4-BE49-F238E27FC236}">
                  <a16:creationId xmlns:a16="http://schemas.microsoft.com/office/drawing/2014/main" id="{058C01A5-46D3-A40F-361C-17935294C18A}"/>
                </a:ext>
              </a:extLst>
            </p:cNvPr>
            <p:cNvSpPr txBox="1"/>
            <p:nvPr/>
          </p:nvSpPr>
          <p:spPr>
            <a:xfrm>
              <a:off x="6506190" y="3765636"/>
              <a:ext cx="664861" cy="2616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914378"/>
              <a:r>
                <a:rPr lang="en-US" sz="675" dirty="0">
                  <a:cs typeface="+mn-cs"/>
                </a:rPr>
                <a:t>beads</a:t>
              </a:r>
              <a:endParaRPr lang="de-DE" sz="675" dirty="0">
                <a:cs typeface="+mn-cs"/>
              </a:endParaRPr>
            </a:p>
          </p:txBody>
        </p:sp>
      </p:grpSp>
      <p:grpSp>
        <p:nvGrpSpPr>
          <p:cNvPr id="40" name="Group 48">
            <a:extLst>
              <a:ext uri="{FF2B5EF4-FFF2-40B4-BE49-F238E27FC236}">
                <a16:creationId xmlns:a16="http://schemas.microsoft.com/office/drawing/2014/main" id="{BBA33730-8972-A88A-2E5F-EB17C92F3851}"/>
              </a:ext>
            </a:extLst>
          </p:cNvPr>
          <p:cNvGrpSpPr/>
          <p:nvPr/>
        </p:nvGrpSpPr>
        <p:grpSpPr>
          <a:xfrm>
            <a:off x="5656808" y="857993"/>
            <a:ext cx="3163665" cy="4240611"/>
            <a:chOff x="7542410" y="1039216"/>
            <a:chExt cx="4218220" cy="5654148"/>
          </a:xfrm>
        </p:grpSpPr>
        <p:grpSp>
          <p:nvGrpSpPr>
            <p:cNvPr id="41" name="Group 47">
              <a:extLst>
                <a:ext uri="{FF2B5EF4-FFF2-40B4-BE49-F238E27FC236}">
                  <a16:creationId xmlns:a16="http://schemas.microsoft.com/office/drawing/2014/main" id="{63FF2905-118C-A80D-840A-E37497430A41}"/>
                </a:ext>
              </a:extLst>
            </p:cNvPr>
            <p:cNvGrpSpPr/>
            <p:nvPr/>
          </p:nvGrpSpPr>
          <p:grpSpPr>
            <a:xfrm>
              <a:off x="7542410" y="1039216"/>
              <a:ext cx="4218220" cy="5654148"/>
              <a:chOff x="5656807" y="779411"/>
              <a:chExt cx="3163665" cy="4240611"/>
            </a:xfrm>
          </p:grpSpPr>
          <p:sp>
            <p:nvSpPr>
              <p:cNvPr id="44" name="Rectangle 58">
                <a:extLst>
                  <a:ext uri="{FF2B5EF4-FFF2-40B4-BE49-F238E27FC236}">
                    <a16:creationId xmlns:a16="http://schemas.microsoft.com/office/drawing/2014/main" id="{01CDA4AA-6BEE-5F86-BE9E-96EE8A47EC83}"/>
                  </a:ext>
                </a:extLst>
              </p:cNvPr>
              <p:cNvSpPr/>
              <p:nvPr/>
            </p:nvSpPr>
            <p:spPr bwMode="auto">
              <a:xfrm>
                <a:off x="5656807" y="836421"/>
                <a:ext cx="3163665" cy="4183601"/>
              </a:xfrm>
              <a:prstGeom prst="rect">
                <a:avLst/>
              </a:prstGeom>
              <a:solidFill>
                <a:srgbClr val="D7E9E6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graphicFrame>
            <p:nvGraphicFramePr>
              <p:cNvPr id="45" name="Chart 37">
                <a:extLst>
                  <a:ext uri="{FF2B5EF4-FFF2-40B4-BE49-F238E27FC236}">
                    <a16:creationId xmlns:a16="http://schemas.microsoft.com/office/drawing/2014/main" id="{751CC979-2789-35A0-4932-C99D2A8B3B28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5771125" y="1098268"/>
              <a:ext cx="3012235" cy="1905529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4"/>
              </a:graphicData>
            </a:graphic>
          </p:graphicFrame>
          <p:pic>
            <p:nvPicPr>
              <p:cNvPr id="46" name="Picture 38">
                <a:extLst>
                  <a:ext uri="{FF2B5EF4-FFF2-40B4-BE49-F238E27FC236}">
                    <a16:creationId xmlns:a16="http://schemas.microsoft.com/office/drawing/2014/main" id="{6D33BB92-3849-7EE8-6CEB-B2B9BBB230F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5"/>
              <a:srcRect l="48516" t="48839" r="42024" b="25208"/>
              <a:stretch/>
            </p:blipFill>
            <p:spPr>
              <a:xfrm>
                <a:off x="5783046" y="3111214"/>
                <a:ext cx="2855513" cy="172826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47" name="TextBox 39">
                <a:extLst>
                  <a:ext uri="{FF2B5EF4-FFF2-40B4-BE49-F238E27FC236}">
                    <a16:creationId xmlns:a16="http://schemas.microsoft.com/office/drawing/2014/main" id="{AC469327-0484-FC98-4106-3741F5F2D232}"/>
                  </a:ext>
                </a:extLst>
              </p:cNvPr>
              <p:cNvSpPr txBox="1"/>
              <p:nvPr/>
            </p:nvSpPr>
            <p:spPr bwMode="auto">
              <a:xfrm>
                <a:off x="6059156" y="2880687"/>
                <a:ext cx="864096" cy="107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700" kern="0" dirty="0">
                    <a:cs typeface="+mn-cs"/>
                  </a:rPr>
                  <a:t>untreated</a:t>
                </a:r>
                <a:endParaRPr lang="de-DE" sz="700" kern="0" dirty="0" err="1">
                  <a:cs typeface="+mn-cs"/>
                </a:endParaRPr>
              </a:p>
            </p:txBody>
          </p:sp>
          <p:sp>
            <p:nvSpPr>
              <p:cNvPr id="48" name="TextBox 40">
                <a:extLst>
                  <a:ext uri="{FF2B5EF4-FFF2-40B4-BE49-F238E27FC236}">
                    <a16:creationId xmlns:a16="http://schemas.microsoft.com/office/drawing/2014/main" id="{42A8FAD4-9DDB-015B-E4FD-FB548D71EEA3}"/>
                  </a:ext>
                </a:extLst>
              </p:cNvPr>
              <p:cNvSpPr txBox="1"/>
              <p:nvPr/>
            </p:nvSpPr>
            <p:spPr bwMode="auto">
              <a:xfrm>
                <a:off x="6563212" y="2880687"/>
                <a:ext cx="864096" cy="107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700" kern="0" dirty="0">
                    <a:cs typeface="+mn-cs"/>
                  </a:rPr>
                  <a:t>lysate</a:t>
                </a:r>
                <a:endParaRPr lang="de-DE" sz="700" kern="0" dirty="0" err="1">
                  <a:cs typeface="+mn-cs"/>
                </a:endParaRPr>
              </a:p>
            </p:txBody>
          </p:sp>
          <p:sp>
            <p:nvSpPr>
              <p:cNvPr id="49" name="TextBox 41">
                <a:extLst>
                  <a:ext uri="{FF2B5EF4-FFF2-40B4-BE49-F238E27FC236}">
                    <a16:creationId xmlns:a16="http://schemas.microsoft.com/office/drawing/2014/main" id="{B4E66E19-C2B8-EFBB-D36A-AE28C0B657A2}"/>
                  </a:ext>
                </a:extLst>
              </p:cNvPr>
              <p:cNvSpPr txBox="1"/>
              <p:nvPr/>
            </p:nvSpPr>
            <p:spPr bwMode="auto">
              <a:xfrm>
                <a:off x="7067268" y="2880687"/>
                <a:ext cx="864096" cy="107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700" kern="0" dirty="0">
                    <a:cs typeface="+mn-cs"/>
                  </a:rPr>
                  <a:t>untreated</a:t>
                </a:r>
                <a:endParaRPr lang="de-DE" sz="700" kern="0" dirty="0" err="1">
                  <a:cs typeface="+mn-cs"/>
                </a:endParaRPr>
              </a:p>
            </p:txBody>
          </p:sp>
          <p:sp>
            <p:nvSpPr>
              <p:cNvPr id="50" name="TextBox 42">
                <a:extLst>
                  <a:ext uri="{FF2B5EF4-FFF2-40B4-BE49-F238E27FC236}">
                    <a16:creationId xmlns:a16="http://schemas.microsoft.com/office/drawing/2014/main" id="{96DD36BD-DC01-9184-167C-E405854C8725}"/>
                  </a:ext>
                </a:extLst>
              </p:cNvPr>
              <p:cNvSpPr txBox="1"/>
              <p:nvPr/>
            </p:nvSpPr>
            <p:spPr bwMode="auto">
              <a:xfrm>
                <a:off x="7571324" y="2876599"/>
                <a:ext cx="864096" cy="1077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700" kern="0" dirty="0">
                    <a:cs typeface="+mn-cs"/>
                  </a:rPr>
                  <a:t>lysate</a:t>
                </a:r>
                <a:endParaRPr lang="de-DE" sz="700" kern="0" dirty="0" err="1">
                  <a:cs typeface="+mn-cs"/>
                </a:endParaRPr>
              </a:p>
            </p:txBody>
          </p:sp>
          <p:cxnSp>
            <p:nvCxnSpPr>
              <p:cNvPr id="51" name="Straight Connector 44">
                <a:extLst>
                  <a:ext uri="{FF2B5EF4-FFF2-40B4-BE49-F238E27FC236}">
                    <a16:creationId xmlns:a16="http://schemas.microsoft.com/office/drawing/2014/main" id="{DBD31C79-FABF-D677-1072-4ABFF14B090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381355" y="1353835"/>
                <a:ext cx="685913" cy="0"/>
              </a:xfrm>
              <a:prstGeom prst="line">
                <a:avLst/>
              </a:prstGeom>
              <a:ln w="635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45">
                <a:extLst>
                  <a:ext uri="{FF2B5EF4-FFF2-40B4-BE49-F238E27FC236}">
                    <a16:creationId xmlns:a16="http://schemas.microsoft.com/office/drawing/2014/main" id="{F9288712-29B5-F4C9-B058-4C766016F33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370574" y="1354492"/>
                <a:ext cx="717515" cy="0"/>
              </a:xfrm>
              <a:prstGeom prst="line">
                <a:avLst/>
              </a:prstGeom>
              <a:ln w="6350"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3" name="TextBox 49">
                <a:extLst>
                  <a:ext uri="{FF2B5EF4-FFF2-40B4-BE49-F238E27FC236}">
                    <a16:creationId xmlns:a16="http://schemas.microsoft.com/office/drawing/2014/main" id="{0D1EAD1D-DC6B-0534-7D83-672B12CD7446}"/>
                  </a:ext>
                </a:extLst>
              </p:cNvPr>
              <p:cNvSpPr txBox="1"/>
              <p:nvPr/>
            </p:nvSpPr>
            <p:spPr bwMode="auto">
              <a:xfrm>
                <a:off x="6370566" y="1213188"/>
                <a:ext cx="68591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800" kern="0" dirty="0">
                    <a:cs typeface="+mn-cs"/>
                  </a:rPr>
                  <a:t>PBS</a:t>
                </a:r>
                <a:endParaRPr lang="de-DE" sz="800" kern="0" dirty="0" err="1">
                  <a:cs typeface="+mn-cs"/>
                </a:endParaRPr>
              </a:p>
            </p:txBody>
          </p:sp>
          <p:sp>
            <p:nvSpPr>
              <p:cNvPr id="54" name="TextBox 50">
                <a:extLst>
                  <a:ext uri="{FF2B5EF4-FFF2-40B4-BE49-F238E27FC236}">
                    <a16:creationId xmlns:a16="http://schemas.microsoft.com/office/drawing/2014/main" id="{BA3B7D40-4170-836B-DABE-A0DC5FD10BFB}"/>
                  </a:ext>
                </a:extLst>
              </p:cNvPr>
              <p:cNvSpPr txBox="1"/>
              <p:nvPr/>
            </p:nvSpPr>
            <p:spPr bwMode="auto">
              <a:xfrm>
                <a:off x="7402175" y="1225368"/>
                <a:ext cx="68591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800" kern="0" dirty="0">
                    <a:cs typeface="+mn-cs"/>
                  </a:rPr>
                  <a:t>TBS</a:t>
                </a:r>
                <a:endParaRPr lang="de-DE" sz="800" kern="0" dirty="0" err="1">
                  <a:cs typeface="+mn-cs"/>
                </a:endParaRPr>
              </a:p>
            </p:txBody>
          </p:sp>
          <p:sp>
            <p:nvSpPr>
              <p:cNvPr id="55" name="TextBox 52">
                <a:extLst>
                  <a:ext uri="{FF2B5EF4-FFF2-40B4-BE49-F238E27FC236}">
                    <a16:creationId xmlns:a16="http://schemas.microsoft.com/office/drawing/2014/main" id="{7E006DD0-5DA8-FCB7-6BDD-6C795743BA60}"/>
                  </a:ext>
                </a:extLst>
              </p:cNvPr>
              <p:cNvSpPr txBox="1"/>
              <p:nvPr/>
            </p:nvSpPr>
            <p:spPr bwMode="auto">
              <a:xfrm>
                <a:off x="5771124" y="4869014"/>
                <a:ext cx="2880320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800" kern="0" dirty="0">
                    <a:cs typeface="+mn-cs"/>
                  </a:rPr>
                  <a:t>Sun and </a:t>
                </a:r>
                <a:r>
                  <a:rPr lang="en-US" sz="800" kern="0" dirty="0" err="1">
                    <a:cs typeface="+mn-cs"/>
                  </a:rPr>
                  <a:t>Meckes</a:t>
                </a:r>
                <a:r>
                  <a:rPr lang="en-US" sz="800" kern="0" dirty="0">
                    <a:cs typeface="+mn-cs"/>
                  </a:rPr>
                  <a:t>, 2021</a:t>
                </a:r>
                <a:endParaRPr lang="de-DE" sz="800" kern="0" dirty="0" err="1">
                  <a:cs typeface="+mn-cs"/>
                </a:endParaRPr>
              </a:p>
            </p:txBody>
          </p:sp>
          <p:sp>
            <p:nvSpPr>
              <p:cNvPr id="56" name="TextBox 54">
                <a:extLst>
                  <a:ext uri="{FF2B5EF4-FFF2-40B4-BE49-F238E27FC236}">
                    <a16:creationId xmlns:a16="http://schemas.microsoft.com/office/drawing/2014/main" id="{F5338BB4-C4ED-AE46-2140-7EE753187814}"/>
                  </a:ext>
                </a:extLst>
              </p:cNvPr>
              <p:cNvSpPr txBox="1"/>
              <p:nvPr/>
            </p:nvSpPr>
            <p:spPr bwMode="auto">
              <a:xfrm>
                <a:off x="8190606" y="2205345"/>
                <a:ext cx="347940" cy="12311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800" b="1" kern="0" dirty="0">
                    <a:solidFill>
                      <a:srgbClr val="FFFFFF"/>
                    </a:solidFill>
                    <a:cs typeface="+mn-cs"/>
                  </a:rPr>
                  <a:t>CD63</a:t>
                </a:r>
                <a:endParaRPr lang="de-DE" sz="800" b="1" kern="0" dirty="0" err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57" name="Rectangle 55">
                <a:extLst>
                  <a:ext uri="{FF2B5EF4-FFF2-40B4-BE49-F238E27FC236}">
                    <a16:creationId xmlns:a16="http://schemas.microsoft.com/office/drawing/2014/main" id="{5E76C5FE-B059-18BC-7E08-D7EAB1750FE1}"/>
                  </a:ext>
                </a:extLst>
              </p:cNvPr>
              <p:cNvSpPr/>
              <p:nvPr/>
            </p:nvSpPr>
            <p:spPr bwMode="auto">
              <a:xfrm>
                <a:off x="5771124" y="1098269"/>
                <a:ext cx="2867435" cy="1905528"/>
              </a:xfrm>
              <a:prstGeom prst="rect">
                <a:avLst/>
              </a:pr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sp>
            <p:nvSpPr>
              <p:cNvPr id="58" name="TextBox 56">
                <a:extLst>
                  <a:ext uri="{FF2B5EF4-FFF2-40B4-BE49-F238E27FC236}">
                    <a16:creationId xmlns:a16="http://schemas.microsoft.com/office/drawing/2014/main" id="{EED2E4EF-C48F-63DD-F337-EB4E27F0EC7E}"/>
                  </a:ext>
                </a:extLst>
              </p:cNvPr>
              <p:cNvSpPr txBox="1"/>
              <p:nvPr/>
            </p:nvSpPr>
            <p:spPr bwMode="auto">
              <a:xfrm>
                <a:off x="8181894" y="1490605"/>
                <a:ext cx="347940" cy="123111"/>
              </a:xfrm>
              <a:prstGeom prst="rect">
                <a:avLst/>
              </a:prstGeom>
              <a:solidFill>
                <a:srgbClr val="7F7F7F"/>
              </a:solidFill>
              <a:ln>
                <a:noFill/>
              </a:ln>
              <a:extLs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defTabSz="914378">
                  <a:spcBef>
                    <a:spcPts val="400"/>
                  </a:spcBef>
                </a:pPr>
                <a:r>
                  <a:rPr lang="en-US" sz="800" b="1" kern="0" dirty="0">
                    <a:solidFill>
                      <a:srgbClr val="FFFFFF"/>
                    </a:solidFill>
                    <a:cs typeface="+mn-cs"/>
                  </a:rPr>
                  <a:t>Ctrl</a:t>
                </a:r>
                <a:endParaRPr lang="de-DE" sz="800" b="1" kern="0" dirty="0" err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59" name="Rectangle 60">
                <a:extLst>
                  <a:ext uri="{FF2B5EF4-FFF2-40B4-BE49-F238E27FC236}">
                    <a16:creationId xmlns:a16="http://schemas.microsoft.com/office/drawing/2014/main" id="{1FBA5728-0D1B-B290-16FF-D9A71D2DC07D}"/>
                  </a:ext>
                </a:extLst>
              </p:cNvPr>
              <p:cNvSpPr/>
              <p:nvPr/>
            </p:nvSpPr>
            <p:spPr bwMode="auto">
              <a:xfrm>
                <a:off x="8643804" y="1025543"/>
                <a:ext cx="151656" cy="1993526"/>
              </a:xfrm>
              <a:prstGeom prst="rect">
                <a:avLst/>
              </a:prstGeom>
              <a:solidFill>
                <a:srgbClr val="D7E9E6"/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914355"/>
                <a:endParaRPr lang="de-DE" sz="1200" dirty="0" err="1">
                  <a:solidFill>
                    <a:srgbClr val="5D6C74"/>
                  </a:solidFill>
                  <a:latin typeface="Arial" pitchFamily="-65" charset="0"/>
                  <a:ea typeface="ＭＳ Ｐゴシック" pitchFamily="-65" charset="-128"/>
                  <a:cs typeface="ＭＳ Ｐゴシック" pitchFamily="-65" charset="-128"/>
                </a:endParaRPr>
              </a:p>
            </p:txBody>
          </p:sp>
          <p:cxnSp>
            <p:nvCxnSpPr>
              <p:cNvPr id="60" name="Straight Connector 64">
                <a:extLst>
                  <a:ext uri="{FF2B5EF4-FFF2-40B4-BE49-F238E27FC236}">
                    <a16:creationId xmlns:a16="http://schemas.microsoft.com/office/drawing/2014/main" id="{7D6C8BF2-4C88-BAF9-B316-38745E0E72EC}"/>
                  </a:ext>
                </a:extLst>
              </p:cNvPr>
              <p:cNvCxnSpPr/>
              <p:nvPr/>
            </p:nvCxnSpPr>
            <p:spPr bwMode="auto">
              <a:xfrm>
                <a:off x="6203172" y="2848041"/>
                <a:ext cx="2017859" cy="0"/>
              </a:xfrm>
              <a:prstGeom prst="line">
                <a:avLst/>
              </a:prstGeom>
              <a:noFill/>
              <a:ln w="63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61" name="TextBox 65">
                <a:extLst>
                  <a:ext uri="{FF2B5EF4-FFF2-40B4-BE49-F238E27FC236}">
                    <a16:creationId xmlns:a16="http://schemas.microsoft.com/office/drawing/2014/main" id="{0BB269C5-5C8E-5254-EE85-B5C154A62D11}"/>
                  </a:ext>
                </a:extLst>
              </p:cNvPr>
              <p:cNvSpPr txBox="1"/>
              <p:nvPr/>
            </p:nvSpPr>
            <p:spPr bwMode="auto">
              <a:xfrm>
                <a:off x="5659711" y="779411"/>
                <a:ext cx="3160761" cy="16158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xtLst>
                <a:ext uri="{FAA26D3D-D897-4be2-8F04-BA451C77F1D7}">
                  <ma14:placeholderFlag xmlns:ma14="http://schemas.microsoft.com/office/mac/drawingml/2011/main" xmlns="" val="1"/>
                </a:ext>
              </a:extLst>
            </p:spPr>
            <p:txBody>
              <a:bodyPr vert="horz" wrap="square" lIns="0" tIns="0" rIns="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defTabSz="914378">
                  <a:spcBef>
                    <a:spcPts val="400"/>
                  </a:spcBef>
                </a:pPr>
                <a:r>
                  <a:rPr lang="en-US" sz="1050" b="1" kern="0" dirty="0">
                    <a:solidFill>
                      <a:srgbClr val="FFFFFF"/>
                    </a:solidFill>
                    <a:cs typeface="+mn-cs"/>
                  </a:rPr>
                  <a:t>  Comparison of lysed and intact EVs</a:t>
                </a:r>
                <a:endParaRPr lang="de-DE" sz="1050" b="1" kern="0" dirty="0" err="1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62" name="TextBox 2">
                <a:extLst>
                  <a:ext uri="{FF2B5EF4-FFF2-40B4-BE49-F238E27FC236}">
                    <a16:creationId xmlns:a16="http://schemas.microsoft.com/office/drawing/2014/main" id="{203C66F1-8D27-E934-1B32-7D3A53A7DCD6}"/>
                  </a:ext>
                </a:extLst>
              </p:cNvPr>
              <p:cNvSpPr txBox="1"/>
              <p:nvPr/>
            </p:nvSpPr>
            <p:spPr bwMode="auto">
              <a:xfrm>
                <a:off x="8124455" y="1106037"/>
                <a:ext cx="651144" cy="1846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FAA26D3D-D897-4be2-8F04-BA451C77F1D7}">
                  <ma14:placeholderFlag xmlns="" xmlns:ma14="http://schemas.microsoft.com/office/mac/drawingml/2011/main" val="1"/>
                </a:ext>
              </a:extLst>
            </p:spPr>
            <p:txBody>
              <a:bodyPr wrap="square">
                <a:spAutoFit/>
              </a:bodyPr>
              <a:lstStyle/>
              <a:p>
                <a:pPr defTabSz="914378"/>
                <a:r>
                  <a:rPr lang="en-US" sz="600" kern="0" dirty="0">
                    <a:cs typeface="+mn-cs"/>
                  </a:rPr>
                  <a:t>4</a:t>
                </a:r>
                <a:r>
                  <a:rPr lang="el-GR" sz="600" kern="0" dirty="0">
                    <a:cs typeface="+mn-cs"/>
                  </a:rPr>
                  <a:t>µ</a:t>
                </a:r>
                <a:r>
                  <a:rPr lang="en-US" sz="600" kern="0" dirty="0">
                    <a:cs typeface="+mn-cs"/>
                  </a:rPr>
                  <a:t>g protein </a:t>
                </a:r>
              </a:p>
            </p:txBody>
          </p:sp>
        </p:grpSp>
        <p:sp>
          <p:nvSpPr>
            <p:cNvPr id="42" name="TextBox 28">
              <a:extLst>
                <a:ext uri="{FF2B5EF4-FFF2-40B4-BE49-F238E27FC236}">
                  <a16:creationId xmlns:a16="http://schemas.microsoft.com/office/drawing/2014/main" id="{D0F361EF-3529-3ED5-1E0A-DFE770A4CB49}"/>
                </a:ext>
              </a:extLst>
            </p:cNvPr>
            <p:cNvSpPr txBox="1"/>
            <p:nvPr/>
          </p:nvSpPr>
          <p:spPr>
            <a:xfrm>
              <a:off x="10565546" y="6219349"/>
              <a:ext cx="944545" cy="2616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914378"/>
              <a:r>
                <a:rPr lang="en-US" sz="675" dirty="0">
                  <a:cs typeface="+mn-cs"/>
                </a:rPr>
                <a:t>membrane</a:t>
              </a:r>
              <a:endParaRPr lang="de-DE" sz="675" dirty="0">
                <a:cs typeface="+mn-cs"/>
              </a:endParaRPr>
            </a:p>
          </p:txBody>
        </p:sp>
        <p:sp>
          <p:nvSpPr>
            <p:cNvPr id="43" name="TextBox 29">
              <a:extLst>
                <a:ext uri="{FF2B5EF4-FFF2-40B4-BE49-F238E27FC236}">
                  <a16:creationId xmlns:a16="http://schemas.microsoft.com/office/drawing/2014/main" id="{9B6D44A1-722D-E3BB-5505-5F3C32089590}"/>
                </a:ext>
              </a:extLst>
            </p:cNvPr>
            <p:cNvSpPr txBox="1"/>
            <p:nvPr/>
          </p:nvSpPr>
          <p:spPr>
            <a:xfrm>
              <a:off x="10831330" y="3772393"/>
              <a:ext cx="677611" cy="2616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914378"/>
              <a:r>
                <a:rPr lang="en-US" sz="675" dirty="0">
                  <a:cs typeface="+mn-cs"/>
                </a:rPr>
                <a:t>beads</a:t>
              </a:r>
              <a:endParaRPr lang="de-DE" sz="675" dirty="0">
                <a:cs typeface="+mn-cs"/>
              </a:endParaRPr>
            </a:p>
          </p:txBody>
        </p:sp>
      </p:grpSp>
      <p:sp>
        <p:nvSpPr>
          <p:cNvPr id="63" name="Titel 2">
            <a:extLst>
              <a:ext uri="{FF2B5EF4-FFF2-40B4-BE49-F238E27FC236}">
                <a16:creationId xmlns:a16="http://schemas.microsoft.com/office/drawing/2014/main" id="{FCC683A8-8CCF-2B8A-ECB2-E4D06728CB16}"/>
              </a:ext>
            </a:extLst>
          </p:cNvPr>
          <p:cNvSpPr txBox="1">
            <a:spLocks/>
          </p:cNvSpPr>
          <p:nvPr/>
        </p:nvSpPr>
        <p:spPr>
          <a:xfrm>
            <a:off x="237919" y="51470"/>
            <a:ext cx="6309703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US" kern="0" dirty="0"/>
              <a:t>Immuno-qPCR with immobilization on (NHS-activated) magnetic beads</a:t>
            </a:r>
            <a:endParaRPr lang="de-DE" kern="0" dirty="0"/>
          </a:p>
          <a:p>
            <a:endParaRPr lang="de-DE" kern="0" dirty="0"/>
          </a:p>
          <a:p>
            <a:endParaRPr lang="de-DE" kern="0" dirty="0"/>
          </a:p>
          <a:p>
            <a:endParaRPr lang="de-DE" kern="0" dirty="0"/>
          </a:p>
        </p:txBody>
      </p:sp>
    </p:spTree>
    <p:extLst>
      <p:ext uri="{BB962C8B-B14F-4D97-AF65-F5344CB8AC3E}">
        <p14:creationId xmlns:p14="http://schemas.microsoft.com/office/powerpoint/2010/main" val="89403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80CC53C-3179-6491-1CEF-0A76A8995D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7</a:t>
            </a:fld>
            <a:endParaRPr lang="de-DE" sz="1050"/>
          </a:p>
        </p:txBody>
      </p:sp>
      <p:pic>
        <p:nvPicPr>
          <p:cNvPr id="4" name="Grafik 3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3D897FC6-4034-1DD9-2182-9D8577C5A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CA1FA156-A61E-D932-48CD-D449C5F06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8" y="1040358"/>
            <a:ext cx="2232248" cy="3971831"/>
          </a:xfrm>
          <a:prstGeom prst="rect">
            <a:avLst/>
          </a:prstGeom>
        </p:spPr>
      </p:pic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452B8083-F012-6375-CCBA-5DD9643C9B70}"/>
              </a:ext>
            </a:extLst>
          </p:cNvPr>
          <p:cNvGrpSpPr/>
          <p:nvPr/>
        </p:nvGrpSpPr>
        <p:grpSpPr>
          <a:xfrm>
            <a:off x="5370730" y="3605152"/>
            <a:ext cx="3303577" cy="1513235"/>
            <a:chOff x="5370730" y="3605152"/>
            <a:chExt cx="3303577" cy="1513235"/>
          </a:xfrm>
        </p:grpSpPr>
        <p:sp>
          <p:nvSpPr>
            <p:cNvPr id="27" name="TextBox 18">
              <a:extLst>
                <a:ext uri="{FF2B5EF4-FFF2-40B4-BE49-F238E27FC236}">
                  <a16:creationId xmlns:a16="http://schemas.microsoft.com/office/drawing/2014/main" id="{2E5A3C9E-8698-8407-EBF9-ECCCD5B14C3E}"/>
                </a:ext>
              </a:extLst>
            </p:cNvPr>
            <p:cNvSpPr txBox="1"/>
            <p:nvPr/>
          </p:nvSpPr>
          <p:spPr bwMode="auto">
            <a:xfrm>
              <a:off x="7170091" y="3624784"/>
              <a:ext cx="1504216" cy="95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533"/>
                </a:spcBef>
              </a:pPr>
              <a:r>
                <a:rPr lang="en-US" sz="900" u="sng" kern="0" dirty="0"/>
                <a:t>Filtering criteria:</a:t>
              </a:r>
            </a:p>
            <a:p>
              <a:pPr marL="116414" indent="-116414">
                <a:spcBef>
                  <a:spcPts val="533"/>
                </a:spcBef>
                <a:buFont typeface="Arial" panose="020B0604020202020204" pitchFamily="34" charset="0"/>
                <a:buChar char="•"/>
              </a:pPr>
              <a:r>
                <a:rPr lang="el-GR" sz="900" kern="0" dirty="0"/>
                <a:t>Δ</a:t>
              </a:r>
              <a:r>
                <a:rPr lang="en-US" sz="900" kern="0" dirty="0"/>
                <a:t>Ct at least 1 between target and BSA</a:t>
              </a:r>
            </a:p>
            <a:p>
              <a:pPr marL="116414" indent="-116414">
                <a:spcBef>
                  <a:spcPts val="533"/>
                </a:spcBef>
                <a:buFont typeface="Arial" panose="020B0604020202020204" pitchFamily="34" charset="0"/>
                <a:buChar char="•"/>
              </a:pPr>
              <a:r>
                <a:rPr lang="en-US" sz="900" kern="0" dirty="0"/>
                <a:t>In both AD and HC, at least 9 samples must pass the filter</a:t>
              </a:r>
              <a:endParaRPr lang="de-DE" sz="900" kern="0" dirty="0" err="1"/>
            </a:p>
          </p:txBody>
        </p:sp>
        <p:sp>
          <p:nvSpPr>
            <p:cNvPr id="30" name="TextBox 25">
              <a:extLst>
                <a:ext uri="{FF2B5EF4-FFF2-40B4-BE49-F238E27FC236}">
                  <a16:creationId xmlns:a16="http://schemas.microsoft.com/office/drawing/2014/main" id="{3B8EBF69-044D-0C79-9723-74C19D7CF3AC}"/>
                </a:ext>
              </a:extLst>
            </p:cNvPr>
            <p:cNvSpPr txBox="1"/>
            <p:nvPr/>
          </p:nvSpPr>
          <p:spPr bwMode="auto">
            <a:xfrm>
              <a:off x="5370730" y="3605152"/>
              <a:ext cx="1604076" cy="15132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FAA26D3D-D897-4be2-8F04-BA451C77F1D7}">
                <ma14:placeholderFlag xmlns="" xmlns:ma14="http://schemas.microsoft.com/office/mac/drawingml/2011/main" val="1"/>
              </a:ext>
            </a:extLst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spcBef>
                  <a:spcPts val="533"/>
                </a:spcBef>
              </a:pPr>
              <a:r>
                <a:rPr lang="en-US" sz="900" u="sng" kern="0" dirty="0"/>
                <a:t>Input:</a:t>
              </a:r>
            </a:p>
            <a:p>
              <a:pPr marL="116414" indent="-116414">
                <a:spcBef>
                  <a:spcPts val="533"/>
                </a:spcBef>
                <a:buFont typeface="Arial" panose="020B0604020202020204" pitchFamily="34" charset="0"/>
                <a:buChar char="•"/>
              </a:pPr>
              <a:r>
                <a:rPr lang="en-US" sz="900" kern="0" dirty="0"/>
                <a:t>Intact (</a:t>
              </a:r>
              <a:r>
                <a:rPr lang="en-US" sz="900" kern="0" dirty="0" err="1"/>
                <a:t>unlysed</a:t>
              </a:r>
              <a:r>
                <a:rPr lang="en-US" sz="900" kern="0" dirty="0"/>
                <a:t>) EVs precipitated from 190</a:t>
              </a:r>
              <a:r>
                <a:rPr lang="el-GR" sz="900" kern="0" dirty="0"/>
                <a:t>µ</a:t>
              </a:r>
              <a:r>
                <a:rPr lang="en-US" sz="900" kern="0" dirty="0"/>
                <a:t>L serum and resuspended in 310</a:t>
              </a:r>
              <a:r>
                <a:rPr lang="el-GR" sz="900" kern="0" dirty="0"/>
                <a:t>µ</a:t>
              </a:r>
              <a:r>
                <a:rPr lang="en-US" sz="900" kern="0" dirty="0"/>
                <a:t>L TBS</a:t>
              </a:r>
            </a:p>
            <a:p>
              <a:pPr marL="116414" indent="-116414">
                <a:spcBef>
                  <a:spcPts val="533"/>
                </a:spcBef>
                <a:buFont typeface="Arial" panose="020B0604020202020204" pitchFamily="34" charset="0"/>
                <a:buChar char="•"/>
              </a:pPr>
              <a:r>
                <a:rPr lang="en-US" sz="900" kern="0" dirty="0"/>
                <a:t>Amount:</a:t>
              </a:r>
            </a:p>
            <a:p>
              <a:r>
                <a:rPr lang="en-US" sz="900" kern="0" dirty="0"/>
                <a:t>   8</a:t>
              </a:r>
              <a:r>
                <a:rPr lang="el-GR" sz="900" kern="0" dirty="0"/>
                <a:t>µ</a:t>
              </a:r>
              <a:r>
                <a:rPr lang="en-US" sz="900" kern="0" dirty="0"/>
                <a:t>g protein </a:t>
              </a:r>
            </a:p>
            <a:p>
              <a:r>
                <a:rPr lang="en-US" sz="900" kern="0" dirty="0"/>
                <a:t>   ~ 0.4 - 1.4</a:t>
              </a:r>
              <a:r>
                <a:rPr lang="el-GR" sz="900" kern="0" dirty="0"/>
                <a:t>µ</a:t>
              </a:r>
              <a:r>
                <a:rPr lang="en-US" sz="900" kern="0" dirty="0"/>
                <a:t>L EVs</a:t>
              </a:r>
            </a:p>
            <a:p>
              <a:r>
                <a:rPr lang="en-US" sz="900" kern="0" dirty="0"/>
                <a:t>   ~ 10</a:t>
              </a:r>
              <a:r>
                <a:rPr lang="en-US" sz="900" kern="0" baseline="30000" dirty="0"/>
                <a:t>7</a:t>
              </a:r>
              <a:r>
                <a:rPr lang="en-US" sz="900" kern="0" dirty="0"/>
                <a:t> - 10</a:t>
              </a:r>
              <a:r>
                <a:rPr lang="en-US" sz="900" kern="0" baseline="30000" dirty="0"/>
                <a:t>8</a:t>
              </a:r>
              <a:r>
                <a:rPr lang="en-US" sz="900" kern="0" dirty="0"/>
                <a:t> particles</a:t>
              </a:r>
            </a:p>
            <a:p>
              <a:r>
                <a:rPr lang="en-US" sz="900" kern="0" dirty="0"/>
                <a:t>   ~ 0.25 - 0.9</a:t>
              </a:r>
              <a:r>
                <a:rPr lang="el-GR" sz="900" kern="0" dirty="0"/>
                <a:t>µ</a:t>
              </a:r>
              <a:r>
                <a:rPr lang="en-US" sz="900" kern="0" dirty="0"/>
                <a:t>L serum  </a:t>
              </a:r>
              <a:endParaRPr lang="de-DE" sz="900" kern="0" dirty="0" err="1"/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7430DC76-95BC-FB69-4873-59A63291C3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215"/>
          <a:stretch/>
        </p:blipFill>
        <p:spPr>
          <a:xfrm>
            <a:off x="5119688" y="689566"/>
            <a:ext cx="3594248" cy="3895175"/>
          </a:xfrm>
          <a:prstGeom prst="rect">
            <a:avLst/>
          </a:prstGeom>
        </p:spPr>
      </p:pic>
      <p:sp>
        <p:nvSpPr>
          <p:cNvPr id="34" name="Titel 2">
            <a:extLst>
              <a:ext uri="{FF2B5EF4-FFF2-40B4-BE49-F238E27FC236}">
                <a16:creationId xmlns:a16="http://schemas.microsoft.com/office/drawing/2014/main" id="{8B26C0C3-79CB-6160-1017-7008971301DF}"/>
              </a:ext>
            </a:extLst>
          </p:cNvPr>
          <p:cNvSpPr txBox="1">
            <a:spLocks/>
          </p:cNvSpPr>
          <p:nvPr/>
        </p:nvSpPr>
        <p:spPr>
          <a:xfrm>
            <a:off x="107504" y="195486"/>
            <a:ext cx="6309703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US" kern="0" dirty="0"/>
              <a:t>10-plex immuno-qPCR analysis of </a:t>
            </a:r>
            <a:r>
              <a:rPr lang="en-US" i="1" kern="0" dirty="0"/>
              <a:t>Atopic Dermatitis </a:t>
            </a:r>
            <a:r>
              <a:rPr lang="en-US" kern="0" dirty="0"/>
              <a:t>samples</a:t>
            </a:r>
            <a:endParaRPr lang="de-DE" kern="0" dirty="0"/>
          </a:p>
          <a:p>
            <a:endParaRPr lang="de-DE" kern="0" dirty="0"/>
          </a:p>
          <a:p>
            <a:endParaRPr lang="de-DE" kern="0" dirty="0"/>
          </a:p>
          <a:p>
            <a:endParaRPr lang="de-DE" kern="0" dirty="0"/>
          </a:p>
        </p:txBody>
      </p:sp>
      <p:sp>
        <p:nvSpPr>
          <p:cNvPr id="35" name="TextBox 3">
            <a:extLst>
              <a:ext uri="{FF2B5EF4-FFF2-40B4-BE49-F238E27FC236}">
                <a16:creationId xmlns:a16="http://schemas.microsoft.com/office/drawing/2014/main" id="{A26C4C90-CEC4-FF55-FBA4-F4860C7C3B8B}"/>
              </a:ext>
            </a:extLst>
          </p:cNvPr>
          <p:cNvSpPr txBox="1"/>
          <p:nvPr/>
        </p:nvSpPr>
        <p:spPr bwMode="auto">
          <a:xfrm>
            <a:off x="5111373" y="3372368"/>
            <a:ext cx="3726865" cy="161583"/>
          </a:xfrm>
          <a:prstGeom prst="rect">
            <a:avLst/>
          </a:prstGeom>
          <a:solidFill>
            <a:schemeClr val="accent3"/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400"/>
              </a:spcBef>
            </a:pPr>
            <a:r>
              <a:rPr lang="en-US" sz="1050" b="1" kern="0" dirty="0">
                <a:solidFill>
                  <a:schemeClr val="bg1"/>
                </a:solidFill>
              </a:rPr>
              <a:t> CD25, CD1c and CD3 could not be detected by </a:t>
            </a:r>
            <a:r>
              <a:rPr lang="en-US" sz="1050" b="1" kern="0" dirty="0" err="1">
                <a:solidFill>
                  <a:schemeClr val="bg1"/>
                </a:solidFill>
              </a:rPr>
              <a:t>MACSPlex</a:t>
            </a:r>
            <a:r>
              <a:rPr lang="en-US" sz="1050" b="1" kern="0" dirty="0">
                <a:solidFill>
                  <a:schemeClr val="bg1"/>
                </a:solidFill>
              </a:rPr>
              <a:t> </a:t>
            </a:r>
            <a:endParaRPr lang="de-DE" sz="1050" b="1" kern="0" dirty="0" err="1">
              <a:solidFill>
                <a:schemeClr val="bg1"/>
              </a:solidFill>
            </a:endParaRP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AA73043D-DCCE-F96C-BD1E-BEC4359694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8851" y="1049613"/>
            <a:ext cx="2746535" cy="396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5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rafik 47">
            <a:extLst>
              <a:ext uri="{FF2B5EF4-FFF2-40B4-BE49-F238E27FC236}">
                <a16:creationId xmlns:a16="http://schemas.microsoft.com/office/drawing/2014/main" id="{ACC52DCA-DA7E-74D9-60BC-A3FA2F7783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17" t="-1222" b="80903"/>
          <a:stretch/>
        </p:blipFill>
        <p:spPr>
          <a:xfrm>
            <a:off x="1475656" y="1205079"/>
            <a:ext cx="3960440" cy="213393"/>
          </a:xfrm>
          <a:prstGeom prst="rect">
            <a:avLst/>
          </a:prstGeom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724F5C4-90B3-D4B1-BBF1-4B63635D2E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8</a:t>
            </a:fld>
            <a:endParaRPr lang="de-DE" sz="1050"/>
          </a:p>
        </p:txBody>
      </p:sp>
      <p:pic>
        <p:nvPicPr>
          <p:cNvPr id="4" name="Grafik 3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41EE800C-4DC9-D4CC-D467-27B42B93B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  <p:sp>
        <p:nvSpPr>
          <p:cNvPr id="43" name="Titel 2">
            <a:extLst>
              <a:ext uri="{FF2B5EF4-FFF2-40B4-BE49-F238E27FC236}">
                <a16:creationId xmlns:a16="http://schemas.microsoft.com/office/drawing/2014/main" id="{38F3C4F3-15B3-563C-271A-F7976275932F}"/>
              </a:ext>
            </a:extLst>
          </p:cNvPr>
          <p:cNvSpPr txBox="1">
            <a:spLocks/>
          </p:cNvSpPr>
          <p:nvPr/>
        </p:nvSpPr>
        <p:spPr>
          <a:xfrm>
            <a:off x="107504" y="195486"/>
            <a:ext cx="6309703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US" kern="0" dirty="0"/>
              <a:t>CD9/CD81 Beads &amp; </a:t>
            </a:r>
          </a:p>
          <a:p>
            <a:r>
              <a:rPr lang="en-US" kern="0" dirty="0"/>
              <a:t>Antibody titration 4-plex</a:t>
            </a:r>
            <a:endParaRPr lang="de-DE" kern="0" dirty="0"/>
          </a:p>
          <a:p>
            <a:endParaRPr lang="de-DE" kern="0" dirty="0"/>
          </a:p>
          <a:p>
            <a:endParaRPr lang="de-DE" kern="0" dirty="0"/>
          </a:p>
        </p:txBody>
      </p:sp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D5770945-9D11-33A3-556B-0F766F31E5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683040"/>
              </p:ext>
            </p:extLst>
          </p:nvPr>
        </p:nvGraphicFramePr>
        <p:xfrm>
          <a:off x="6786563" y="915566"/>
          <a:ext cx="2163834" cy="4133905"/>
        </p:xfrm>
        <a:graphic>
          <a:graphicData uri="http://schemas.openxmlformats.org/drawingml/2006/table">
            <a:tbl>
              <a:tblPr firstRow="1" firstCol="1" bandRow="1"/>
              <a:tblGrid>
                <a:gridCol w="209360">
                  <a:extLst>
                    <a:ext uri="{9D8B030D-6E8A-4147-A177-3AD203B41FA5}">
                      <a16:colId xmlns:a16="http://schemas.microsoft.com/office/drawing/2014/main" val="2142233940"/>
                    </a:ext>
                  </a:extLst>
                </a:gridCol>
                <a:gridCol w="421851">
                  <a:extLst>
                    <a:ext uri="{9D8B030D-6E8A-4147-A177-3AD203B41FA5}">
                      <a16:colId xmlns:a16="http://schemas.microsoft.com/office/drawing/2014/main" val="604843086"/>
                    </a:ext>
                  </a:extLst>
                </a:gridCol>
                <a:gridCol w="443772">
                  <a:extLst>
                    <a:ext uri="{9D8B030D-6E8A-4147-A177-3AD203B41FA5}">
                      <a16:colId xmlns:a16="http://schemas.microsoft.com/office/drawing/2014/main" val="1637197659"/>
                    </a:ext>
                  </a:extLst>
                </a:gridCol>
                <a:gridCol w="391431">
                  <a:extLst>
                    <a:ext uri="{9D8B030D-6E8A-4147-A177-3AD203B41FA5}">
                      <a16:colId xmlns:a16="http://schemas.microsoft.com/office/drawing/2014/main" val="3076281903"/>
                    </a:ext>
                  </a:extLst>
                </a:gridCol>
                <a:gridCol w="697420">
                  <a:extLst>
                    <a:ext uri="{9D8B030D-6E8A-4147-A177-3AD203B41FA5}">
                      <a16:colId xmlns:a16="http://schemas.microsoft.com/office/drawing/2014/main" val="1285398511"/>
                    </a:ext>
                  </a:extLst>
                </a:gridCol>
              </a:tblGrid>
              <a:tr h="1278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EVs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TBS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Beads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Antibodies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512168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1A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557530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1B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1:500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8823999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1C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1619628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1D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704053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1E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1:4000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372311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1F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1:8000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2489460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1G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1:16000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870063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1H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1:32000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323315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2A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7963144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2B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1:500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334537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2C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599602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2D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309923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2E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1:4000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554423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2F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1:8000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5613343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2G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1:16000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611522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2H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1:32000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774391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3A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8668846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3B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1:500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999580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3C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265214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3D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014146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3E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1:4000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040111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3F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1:8000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918712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3G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1:16000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5289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3H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1:32000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1020274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4A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304073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4B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1:500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47838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4C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45016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4D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1:2000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628286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4E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1:4000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22933"/>
                  </a:ext>
                </a:extLst>
              </a:tr>
              <a:tr h="1278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4F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1:8000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9971192"/>
                  </a:ext>
                </a:extLst>
              </a:tr>
              <a:tr h="117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4G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1:16000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497863"/>
                  </a:ext>
                </a:extLst>
              </a:tr>
              <a:tr h="1113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4H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 </a:t>
                      </a:r>
                      <a:r>
                        <a:rPr lang="en-GB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 </a:t>
                      </a:r>
                      <a:r>
                        <a:rPr lang="en-GB" sz="7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µL</a:t>
                      </a:r>
                      <a:endParaRPr lang="de-DE" sz="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7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1:32000</a:t>
                      </a:r>
                      <a:endParaRPr lang="de-DE" sz="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314" marR="483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088685"/>
                  </a:ext>
                </a:extLst>
              </a:tr>
            </a:tbl>
          </a:graphicData>
        </a:graphic>
      </p:graphicFrame>
      <p:pic>
        <p:nvPicPr>
          <p:cNvPr id="45" name="Grafik 44">
            <a:extLst>
              <a:ext uri="{FF2B5EF4-FFF2-40B4-BE49-F238E27FC236}">
                <a16:creationId xmlns:a16="http://schemas.microsoft.com/office/drawing/2014/main" id="{AE1D6260-8B29-DEC3-CD6A-659ECC1BB4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368" y="1707985"/>
            <a:ext cx="6383412" cy="319604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E399EA4-3728-1C5D-170E-1218DE7C4F61}"/>
              </a:ext>
            </a:extLst>
          </p:cNvPr>
          <p:cNvSpPr txBox="1"/>
          <p:nvPr/>
        </p:nvSpPr>
        <p:spPr bwMode="auto">
          <a:xfrm>
            <a:off x="2300672" y="1440118"/>
            <a:ext cx="219932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indent="0">
              <a:spcBef>
                <a:spcPts val="400"/>
              </a:spcBef>
              <a:buFont typeface="Arial" charset="0"/>
              <a:buNone/>
            </a:pPr>
            <a:r>
              <a:rPr lang="de-DE" sz="1200" kern="0" dirty="0">
                <a:solidFill>
                  <a:schemeClr val="tx1"/>
                </a:solidFill>
              </a:rPr>
              <a:t>7 Ab </a:t>
            </a:r>
            <a:r>
              <a:rPr lang="de-DE" sz="1200" kern="0" dirty="0" err="1">
                <a:solidFill>
                  <a:schemeClr val="tx1"/>
                </a:solidFill>
              </a:rPr>
              <a:t>dilutions</a:t>
            </a:r>
            <a:r>
              <a:rPr lang="de-DE" sz="1200" kern="0" dirty="0">
                <a:solidFill>
                  <a:schemeClr val="tx1"/>
                </a:solidFill>
              </a:rPr>
              <a:t> (down </a:t>
            </a:r>
            <a:r>
              <a:rPr lang="de-DE" sz="1200" kern="0" dirty="0" err="1">
                <a:solidFill>
                  <a:schemeClr val="tx1"/>
                </a:solidFill>
              </a:rPr>
              <a:t>to</a:t>
            </a:r>
            <a:r>
              <a:rPr lang="de-DE" sz="1200" kern="0" dirty="0">
                <a:solidFill>
                  <a:schemeClr val="tx1"/>
                </a:solidFill>
              </a:rPr>
              <a:t> 1:32000)</a:t>
            </a:r>
          </a:p>
        </p:txBody>
      </p:sp>
    </p:spTree>
    <p:extLst>
      <p:ext uri="{BB962C8B-B14F-4D97-AF65-F5344CB8AC3E}">
        <p14:creationId xmlns:p14="http://schemas.microsoft.com/office/powerpoint/2010/main" val="3551484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A6B6666-2C17-A19A-B138-45A931149E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5D66D3-C8B6-4C45-AF21-FBFE3F944AB3}" type="slidenum">
              <a:rPr lang="de-DE" smtClean="0"/>
              <a:pPr>
                <a:defRPr/>
              </a:pPr>
              <a:t>9</a:t>
            </a:fld>
            <a:endParaRPr lang="de-DE" sz="105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0B38FA4-44C3-4279-77DD-96ACDB13C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09" y="1131590"/>
            <a:ext cx="6915072" cy="3851164"/>
          </a:xfrm>
          <a:prstGeom prst="rect">
            <a:avLst/>
          </a:prstGeom>
        </p:spPr>
      </p:pic>
      <p:sp>
        <p:nvSpPr>
          <p:cNvPr id="5" name="Titel 2">
            <a:extLst>
              <a:ext uri="{FF2B5EF4-FFF2-40B4-BE49-F238E27FC236}">
                <a16:creationId xmlns:a16="http://schemas.microsoft.com/office/drawing/2014/main" id="{2EFF7D19-9830-1B2A-1F7C-35CD22184778}"/>
              </a:ext>
            </a:extLst>
          </p:cNvPr>
          <p:cNvSpPr txBox="1">
            <a:spLocks/>
          </p:cNvSpPr>
          <p:nvPr/>
        </p:nvSpPr>
        <p:spPr>
          <a:xfrm>
            <a:off x="107504" y="195486"/>
            <a:ext cx="7056784" cy="72008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790B1A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600">
                <a:solidFill>
                  <a:srgbClr val="A6173B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r>
              <a:rPr lang="en-US" kern="0" dirty="0" err="1"/>
              <a:t>Plasma&amp;Serum</a:t>
            </a:r>
            <a:r>
              <a:rPr lang="en-US" kern="0" dirty="0"/>
              <a:t> vs Plasma-&amp;Serum EV</a:t>
            </a:r>
            <a:r>
              <a:rPr lang="en-US" kern="0" cap="none" dirty="0"/>
              <a:t>s</a:t>
            </a:r>
            <a:r>
              <a:rPr lang="en-US" kern="0" dirty="0"/>
              <a:t> </a:t>
            </a:r>
          </a:p>
          <a:p>
            <a:r>
              <a:rPr lang="en-US" sz="1800" kern="0" dirty="0"/>
              <a:t>CD9/CD81 bead capture, 4-plex Antibody 1:16000</a:t>
            </a:r>
            <a:endParaRPr lang="de-DE" sz="1800" kern="0" dirty="0"/>
          </a:p>
          <a:p>
            <a:endParaRPr lang="de-DE" kern="0" dirty="0"/>
          </a:p>
          <a:p>
            <a:endParaRPr lang="de-DE" kern="0" dirty="0"/>
          </a:p>
        </p:txBody>
      </p:sp>
      <p:pic>
        <p:nvPicPr>
          <p:cNvPr id="6" name="Grafik 5" descr="Ein Bild, das Grafiken, Logo, Screenshot, Farbigkeit enthält.&#10;&#10;Automatisch generierte Beschreibung">
            <a:extLst>
              <a:ext uri="{FF2B5EF4-FFF2-40B4-BE49-F238E27FC236}">
                <a16:creationId xmlns:a16="http://schemas.microsoft.com/office/drawing/2014/main" id="{2C4DEDA6-A273-F935-2770-C03565CE4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525" y="298940"/>
            <a:ext cx="754168" cy="299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48687"/>
      </p:ext>
    </p:extLst>
  </p:cSld>
  <p:clrMapOvr>
    <a:masterClrMapping/>
  </p:clrMapOvr>
</p:sld>
</file>

<file path=ppt/theme/theme1.xml><?xml version="1.0" encoding="utf-8"?>
<a:theme xmlns:a="http://schemas.openxmlformats.org/drawingml/2006/main" name="AIT_Power_Point_Vorlage-1">
  <a:themeElements>
    <a:clrScheme name="AIT RZ">
      <a:dk1>
        <a:srgbClr val="000000"/>
      </a:dk1>
      <a:lt1>
        <a:srgbClr val="FFFFFF"/>
      </a:lt1>
      <a:dk2>
        <a:srgbClr val="790B1A"/>
      </a:dk2>
      <a:lt2>
        <a:srgbClr val="FFFFFF"/>
      </a:lt2>
      <a:accent1>
        <a:srgbClr val="790B1A"/>
      </a:accent1>
      <a:accent2>
        <a:srgbClr val="5D6C74"/>
      </a:accent2>
      <a:accent3>
        <a:srgbClr val="40AA9B"/>
      </a:accent3>
      <a:accent4>
        <a:srgbClr val="330040"/>
      </a:accent4>
      <a:accent5>
        <a:srgbClr val="BDBDBD"/>
      </a:accent5>
      <a:accent6>
        <a:srgbClr val="000000"/>
      </a:accent6>
      <a:hlink>
        <a:srgbClr val="790B1A"/>
      </a:hlink>
      <a:folHlink>
        <a:srgbClr val="790B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dirty="0" err="1" smtClean="0">
            <a:ln>
              <a:noFill/>
            </a:ln>
            <a:solidFill>
              <a:schemeClr val="accent2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noFill/>
        <a:ln w="1905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="" xmlns:ma14="http://schemas.microsoft.com/office/mac/drawingml/2011/main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0" indent="0">
          <a:spcBef>
            <a:spcPts val="400"/>
          </a:spcBef>
          <a:buFont typeface="Arial" charset="0"/>
          <a:buNone/>
          <a:defRPr sz="1600" kern="0" dirty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ARC_BasisPP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A6173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T_PPTMaster_16zu9_DE_170216" id="{92118B5A-6DD9-4C9D-BA50-BADADBE1D9DA}" vid="{D08C5BBC-2536-4915-B781-D01E21470AF6}"/>
    </a:ext>
  </a:extLst>
</a:theme>
</file>

<file path=ppt/theme/theme2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AIT_Power_Point_Vorlage-1">
  <a:themeElements>
    <a:clrScheme name="AIT RZ">
      <a:dk1>
        <a:srgbClr val="000000"/>
      </a:dk1>
      <a:lt1>
        <a:srgbClr val="FFFFFF"/>
      </a:lt1>
      <a:dk2>
        <a:srgbClr val="790B1A"/>
      </a:dk2>
      <a:lt2>
        <a:srgbClr val="FFFFFF"/>
      </a:lt2>
      <a:accent1>
        <a:srgbClr val="790B1A"/>
      </a:accent1>
      <a:accent2>
        <a:srgbClr val="5D6C74"/>
      </a:accent2>
      <a:accent3>
        <a:srgbClr val="40AA9B"/>
      </a:accent3>
      <a:accent4>
        <a:srgbClr val="330040"/>
      </a:accent4>
      <a:accent5>
        <a:srgbClr val="BDBDBD"/>
      </a:accent5>
      <a:accent6>
        <a:srgbClr val="000000"/>
      </a:accent6>
      <a:hlink>
        <a:srgbClr val="790B1A"/>
      </a:hlink>
      <a:folHlink>
        <a:srgbClr val="790B1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000" b="0" i="0" u="none" strike="noStrike" cap="none" normalizeH="0" baseline="0">
            <a:ln>
              <a:noFill/>
            </a:ln>
            <a:solidFill>
              <a:srgbClr val="666369"/>
            </a:solidFill>
            <a:effectLst/>
            <a:latin typeface="Arial" pitchFamily="-65" charset="0"/>
            <a:ea typeface="ＭＳ Ｐゴシック" pitchFamily="-65" charset="-128"/>
            <a:cs typeface="ＭＳ Ｐゴシック" pitchFamily="-65" charset="-128"/>
          </a:defRPr>
        </a:defPPr>
      </a:lstStyle>
    </a:spDef>
    <a:lnDef>
      <a:spPr bwMode="auto">
        <a:noFill/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  <a:ext uri="{FAA26D3D-D897-4be2-8F04-BA451C77F1D7}">
            <ma14:placeholderFlag xmlns:ma14="http://schemas.microsoft.com/office/mac/drawingml/2011/main" xmlns="" val="1"/>
          </a:ext>
        </a:extLst>
      </a:spPr>
      <a:bodyPr vert="horz" wrap="square" lIns="0" tIns="0" rIns="0" bIns="0" numCol="1" rtlCol="0" anchor="t" anchorCtr="0" compatLnSpc="1">
        <a:prstTxWarp prst="textNoShape">
          <a:avLst/>
        </a:prstTxWarp>
        <a:spAutoFit/>
      </a:bodyPr>
      <a:lstStyle>
        <a:defPPr marL="0" indent="0">
          <a:spcBef>
            <a:spcPts val="400"/>
          </a:spcBef>
          <a:buFont typeface="Arial" charset="0"/>
          <a:buNone/>
          <a:defRPr sz="1800" kern="0" smtClean="0">
            <a:solidFill>
              <a:schemeClr val="tx1"/>
            </a:solidFill>
          </a:defRPr>
        </a:defPPr>
      </a:lstStyle>
    </a:txDef>
  </a:objectDefaults>
  <a:extraClrSchemeLst>
    <a:extraClrScheme>
      <a:clrScheme name="ARC_BasisPPT_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_BasisPPT_Vorlag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_BasisPPT_Vorlag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4D4D4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454545"/>
        </a:accent6>
        <a:hlink>
          <a:srgbClr val="A6173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AIT_PPTMaster_4zu3_DE_170216" id="{171EB9A2-E437-4854-B0BF-23A9721AA780}" vid="{EDA5F302-46C6-43CE-A7FF-3D5CAAA6BF45}"/>
    </a:ext>
  </a:extLst>
</a:theme>
</file>

<file path=ppt/theme/theme4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1008</Words>
  <Application>Microsoft Office PowerPoint</Application>
  <PresentationFormat>Bildschirmpräsentation (16:9)</PresentationFormat>
  <Paragraphs>331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ＭＳ Ｐゴシック</vt:lpstr>
      <vt:lpstr>Arial</vt:lpstr>
      <vt:lpstr>Calibri</vt:lpstr>
      <vt:lpstr>Wingdings</vt:lpstr>
      <vt:lpstr>AIT_Power_Point_Vorlage-1</vt:lpstr>
      <vt:lpstr>2_Benutzerdefiniertes Design</vt:lpstr>
      <vt:lpstr>1_AIT_Power_Point_Vorlage-1</vt:lpstr>
      <vt:lpstr>PowerPoint-Präsentation</vt:lpstr>
      <vt:lpstr>MOLECULAR DIAGNOSTICS UNIT</vt:lpstr>
      <vt:lpstr>Immuniverse project (IHI)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ACKnowledgments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AIT Austrian Institute  of Technology</dc:title>
  <dc:creator>Purtscher Fabian</dc:creator>
  <cp:lastModifiedBy>Nöhammer Christa</cp:lastModifiedBy>
  <cp:revision>62</cp:revision>
  <dcterms:created xsi:type="dcterms:W3CDTF">2021-07-05T11:55:13Z</dcterms:created>
  <dcterms:modified xsi:type="dcterms:W3CDTF">2024-11-25T18:46:58Z</dcterms:modified>
</cp:coreProperties>
</file>