
<file path=[Content_Types].xml><?xml version="1.0" encoding="utf-8"?>
<Types xmlns="http://schemas.openxmlformats.org/package/2006/content-types">
  <Default Extension="png" ContentType="image/png"/>
  <Default Extension="svg" ContentType="image/svg+xml"/>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5" r:id="rId1"/>
  </p:sldMasterIdLst>
  <p:notesMasterIdLst>
    <p:notesMasterId r:id="rId14"/>
  </p:notesMasterIdLst>
  <p:sldIdLst>
    <p:sldId id="6985" r:id="rId2"/>
    <p:sldId id="6986" r:id="rId3"/>
    <p:sldId id="6988" r:id="rId4"/>
    <p:sldId id="6994" r:id="rId5"/>
    <p:sldId id="6989" r:id="rId6"/>
    <p:sldId id="6995" r:id="rId7"/>
    <p:sldId id="6996" r:id="rId8"/>
    <p:sldId id="6998" r:id="rId9"/>
    <p:sldId id="6999" r:id="rId10"/>
    <p:sldId id="7000" r:id="rId11"/>
    <p:sldId id="6992" r:id="rId12"/>
    <p:sldId id="6993" r:id="rId13"/>
  </p:sldIdLst>
  <p:sldSz cx="12192000" cy="6858000"/>
  <p:notesSz cx="6858000" cy="9144000"/>
  <p:defaultTextStyle>
    <a:defPPr>
      <a:defRPr lang="en-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2600"/>
    <a:srgbClr val="F0FFA7"/>
    <a:srgbClr val="E2F09C"/>
    <a:srgbClr val="197BA7"/>
    <a:srgbClr val="23B6F6"/>
    <a:srgbClr val="23AAE6"/>
    <a:srgbClr val="22A3D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483"/>
    <p:restoredTop sz="95349"/>
  </p:normalViewPr>
  <p:slideViewPr>
    <p:cSldViewPr snapToGrid="0">
      <p:cViewPr varScale="1">
        <p:scale>
          <a:sx n="60" d="100"/>
          <a:sy n="60" d="100"/>
        </p:scale>
        <p:origin x="860"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AA7F4D1-CDA7-CF42-B3FF-A3346CBB5BD8}" type="datetimeFigureOut">
              <a:rPr lang="en-US" smtClean="0"/>
              <a:t>11/26/2024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CFA7A87-DBEB-FD40-87B4-208402D71B4C}" type="slidenum">
              <a:rPr lang="en-US" smtClean="0"/>
              <a:t>‹#›</a:t>
            </a:fld>
            <a:endParaRPr lang="en-US"/>
          </a:p>
        </p:txBody>
      </p:sp>
    </p:spTree>
    <p:extLst>
      <p:ext uri="{BB962C8B-B14F-4D97-AF65-F5344CB8AC3E}">
        <p14:creationId xmlns:p14="http://schemas.microsoft.com/office/powerpoint/2010/main" val="3012331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F33F00-6737-F46D-0420-59C89B89292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324463-6026-F47B-64C4-8133B94AA6E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9D62042-7EF5-1275-B247-669CC430A84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1D73BC7-A863-F6FA-98DC-CD4F0336229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3CEE2B-4156-8D44-8E19-30B67ADED3C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147841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CFA7A87-DBEB-FD40-87B4-208402D71B4C}" type="slidenum">
              <a:rPr lang="en-US" smtClean="0"/>
              <a:t>12</a:t>
            </a:fld>
            <a:endParaRPr lang="en-US"/>
          </a:p>
        </p:txBody>
      </p:sp>
    </p:spTree>
    <p:extLst>
      <p:ext uri="{BB962C8B-B14F-4D97-AF65-F5344CB8AC3E}">
        <p14:creationId xmlns:p14="http://schemas.microsoft.com/office/powerpoint/2010/main" val="26924265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7A28D-8E46-31B4-C0F6-A704681CE1F6}"/>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0575FB7D-5400-9C49-EA1D-5F6900C8339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F98452B0-D410-C28D-3BD9-2CA8DE8FD1EF}"/>
              </a:ext>
            </a:extLst>
          </p:cNvPr>
          <p:cNvSpPr>
            <a:spLocks noGrp="1"/>
          </p:cNvSpPr>
          <p:nvPr>
            <p:ph type="dt" sz="half" idx="10"/>
          </p:nvPr>
        </p:nvSpPr>
        <p:spPr/>
        <p:txBody>
          <a:bodyPr/>
          <a:lstStyle/>
          <a:p>
            <a:fld id="{82FC2102-10A2-B447-96E9-A1AF96319C0C}" type="datetimeFigureOut">
              <a:rPr lang="en-US" smtClean="0"/>
              <a:t>11/26/2024</a:t>
            </a:fld>
            <a:endParaRPr lang="en-US"/>
          </a:p>
        </p:txBody>
      </p:sp>
      <p:sp>
        <p:nvSpPr>
          <p:cNvPr id="5" name="Footer Placeholder 4">
            <a:extLst>
              <a:ext uri="{FF2B5EF4-FFF2-40B4-BE49-F238E27FC236}">
                <a16:creationId xmlns:a16="http://schemas.microsoft.com/office/drawing/2014/main" id="{75BA5AFA-5AC1-109D-46B2-13A5021C1EB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3E64EEE-E9E7-26D5-6713-5957D9F47706}"/>
              </a:ext>
            </a:extLst>
          </p:cNvPr>
          <p:cNvSpPr>
            <a:spLocks noGrp="1"/>
          </p:cNvSpPr>
          <p:nvPr>
            <p:ph type="sldNum" sz="quarter" idx="12"/>
          </p:nvPr>
        </p:nvSpPr>
        <p:spPr/>
        <p:txBody>
          <a:bodyPr/>
          <a:lstStyle/>
          <a:p>
            <a:fld id="{473B831A-E131-9B4B-B6DA-C2A3D5C9C3B5}" type="slidenum">
              <a:rPr lang="en-US" smtClean="0"/>
              <a:t>‹#›</a:t>
            </a:fld>
            <a:endParaRPr lang="en-US"/>
          </a:p>
        </p:txBody>
      </p:sp>
    </p:spTree>
    <p:extLst>
      <p:ext uri="{BB962C8B-B14F-4D97-AF65-F5344CB8AC3E}">
        <p14:creationId xmlns:p14="http://schemas.microsoft.com/office/powerpoint/2010/main" val="14259052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44D00E-8633-0CB9-22D4-DB684E2BB4F4}"/>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7EEB4470-AA5D-3498-553A-6A29FFCF5983}"/>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11A20812-D96D-75B7-180D-A62DD19576C3}"/>
              </a:ext>
            </a:extLst>
          </p:cNvPr>
          <p:cNvSpPr>
            <a:spLocks noGrp="1"/>
          </p:cNvSpPr>
          <p:nvPr>
            <p:ph type="dt" sz="half" idx="10"/>
          </p:nvPr>
        </p:nvSpPr>
        <p:spPr/>
        <p:txBody>
          <a:bodyPr/>
          <a:lstStyle/>
          <a:p>
            <a:fld id="{82FC2102-10A2-B447-96E9-A1AF96319C0C}" type="datetimeFigureOut">
              <a:rPr lang="en-US" smtClean="0"/>
              <a:t>11/26/2024</a:t>
            </a:fld>
            <a:endParaRPr lang="en-US"/>
          </a:p>
        </p:txBody>
      </p:sp>
      <p:sp>
        <p:nvSpPr>
          <p:cNvPr id="5" name="Footer Placeholder 4">
            <a:extLst>
              <a:ext uri="{FF2B5EF4-FFF2-40B4-BE49-F238E27FC236}">
                <a16:creationId xmlns:a16="http://schemas.microsoft.com/office/drawing/2014/main" id="{CD038A15-1A14-740A-F6BE-8E0751813CF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82EBB1D-D5F1-72A8-939A-B42A8B8E34CD}"/>
              </a:ext>
            </a:extLst>
          </p:cNvPr>
          <p:cNvSpPr>
            <a:spLocks noGrp="1"/>
          </p:cNvSpPr>
          <p:nvPr>
            <p:ph type="sldNum" sz="quarter" idx="12"/>
          </p:nvPr>
        </p:nvSpPr>
        <p:spPr/>
        <p:txBody>
          <a:bodyPr/>
          <a:lstStyle/>
          <a:p>
            <a:fld id="{473B831A-E131-9B4B-B6DA-C2A3D5C9C3B5}" type="slidenum">
              <a:rPr lang="en-US" smtClean="0"/>
              <a:t>‹#›</a:t>
            </a:fld>
            <a:endParaRPr lang="en-US"/>
          </a:p>
        </p:txBody>
      </p:sp>
    </p:spTree>
    <p:extLst>
      <p:ext uri="{BB962C8B-B14F-4D97-AF65-F5344CB8AC3E}">
        <p14:creationId xmlns:p14="http://schemas.microsoft.com/office/powerpoint/2010/main" val="32865030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27BADBC-64F4-5C70-EAA0-A1C1AAD31FCB}"/>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4B72ABB6-119E-A09F-A679-AA07CB04C03A}"/>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984EA97-7753-79D3-4A67-A192FBC84633}"/>
              </a:ext>
            </a:extLst>
          </p:cNvPr>
          <p:cNvSpPr>
            <a:spLocks noGrp="1"/>
          </p:cNvSpPr>
          <p:nvPr>
            <p:ph type="dt" sz="half" idx="10"/>
          </p:nvPr>
        </p:nvSpPr>
        <p:spPr/>
        <p:txBody>
          <a:bodyPr/>
          <a:lstStyle/>
          <a:p>
            <a:fld id="{82FC2102-10A2-B447-96E9-A1AF96319C0C}" type="datetimeFigureOut">
              <a:rPr lang="en-US" smtClean="0"/>
              <a:t>11/26/2024</a:t>
            </a:fld>
            <a:endParaRPr lang="en-US"/>
          </a:p>
        </p:txBody>
      </p:sp>
      <p:sp>
        <p:nvSpPr>
          <p:cNvPr id="5" name="Footer Placeholder 4">
            <a:extLst>
              <a:ext uri="{FF2B5EF4-FFF2-40B4-BE49-F238E27FC236}">
                <a16:creationId xmlns:a16="http://schemas.microsoft.com/office/drawing/2014/main" id="{71C81D24-C991-B232-9E56-04533241D2B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76B279C-221D-ADCF-96F0-83B62EA27EA1}"/>
              </a:ext>
            </a:extLst>
          </p:cNvPr>
          <p:cNvSpPr>
            <a:spLocks noGrp="1"/>
          </p:cNvSpPr>
          <p:nvPr>
            <p:ph type="sldNum" sz="quarter" idx="12"/>
          </p:nvPr>
        </p:nvSpPr>
        <p:spPr/>
        <p:txBody>
          <a:bodyPr/>
          <a:lstStyle/>
          <a:p>
            <a:fld id="{473B831A-E131-9B4B-B6DA-C2A3D5C9C3B5}" type="slidenum">
              <a:rPr lang="en-US" smtClean="0"/>
              <a:t>‹#›</a:t>
            </a:fld>
            <a:endParaRPr lang="en-US"/>
          </a:p>
        </p:txBody>
      </p:sp>
    </p:spTree>
    <p:extLst>
      <p:ext uri="{BB962C8B-B14F-4D97-AF65-F5344CB8AC3E}">
        <p14:creationId xmlns:p14="http://schemas.microsoft.com/office/powerpoint/2010/main" val="20404657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665435-4AA1-215F-ECDE-A9B770A9B156}"/>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4B1F2E31-C534-4F35-0F3A-40AE38C6C8CD}"/>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A270455-C799-4F8F-3351-8D48D210825A}"/>
              </a:ext>
            </a:extLst>
          </p:cNvPr>
          <p:cNvSpPr>
            <a:spLocks noGrp="1"/>
          </p:cNvSpPr>
          <p:nvPr>
            <p:ph type="dt" sz="half" idx="10"/>
          </p:nvPr>
        </p:nvSpPr>
        <p:spPr/>
        <p:txBody>
          <a:bodyPr/>
          <a:lstStyle/>
          <a:p>
            <a:fld id="{82FC2102-10A2-B447-96E9-A1AF96319C0C}" type="datetimeFigureOut">
              <a:rPr lang="en-US" smtClean="0"/>
              <a:t>11/26/2024</a:t>
            </a:fld>
            <a:endParaRPr lang="en-US"/>
          </a:p>
        </p:txBody>
      </p:sp>
      <p:sp>
        <p:nvSpPr>
          <p:cNvPr id="5" name="Footer Placeholder 4">
            <a:extLst>
              <a:ext uri="{FF2B5EF4-FFF2-40B4-BE49-F238E27FC236}">
                <a16:creationId xmlns:a16="http://schemas.microsoft.com/office/drawing/2014/main" id="{4AF3CED4-1CD8-20AA-A27F-7927B68332C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DDD870E-C2B3-52E3-5BC3-BFB4115FF6D8}"/>
              </a:ext>
            </a:extLst>
          </p:cNvPr>
          <p:cNvSpPr>
            <a:spLocks noGrp="1"/>
          </p:cNvSpPr>
          <p:nvPr>
            <p:ph type="sldNum" sz="quarter" idx="12"/>
          </p:nvPr>
        </p:nvSpPr>
        <p:spPr/>
        <p:txBody>
          <a:bodyPr/>
          <a:lstStyle/>
          <a:p>
            <a:fld id="{473B831A-E131-9B4B-B6DA-C2A3D5C9C3B5}" type="slidenum">
              <a:rPr lang="en-US" smtClean="0"/>
              <a:t>‹#›</a:t>
            </a:fld>
            <a:endParaRPr lang="en-US"/>
          </a:p>
        </p:txBody>
      </p:sp>
    </p:spTree>
    <p:extLst>
      <p:ext uri="{BB962C8B-B14F-4D97-AF65-F5344CB8AC3E}">
        <p14:creationId xmlns:p14="http://schemas.microsoft.com/office/powerpoint/2010/main" val="38009336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2CFA74-E267-DB17-6B60-C885ED297C2B}"/>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A4D9840F-B13B-F8F5-770F-E6282414C25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8F62DDCE-96A4-E925-711E-8E3435CBD258}"/>
              </a:ext>
            </a:extLst>
          </p:cNvPr>
          <p:cNvSpPr>
            <a:spLocks noGrp="1"/>
          </p:cNvSpPr>
          <p:nvPr>
            <p:ph type="dt" sz="half" idx="10"/>
          </p:nvPr>
        </p:nvSpPr>
        <p:spPr/>
        <p:txBody>
          <a:bodyPr/>
          <a:lstStyle/>
          <a:p>
            <a:fld id="{82FC2102-10A2-B447-96E9-A1AF96319C0C}" type="datetimeFigureOut">
              <a:rPr lang="en-US" smtClean="0"/>
              <a:t>11/26/2024</a:t>
            </a:fld>
            <a:endParaRPr lang="en-US"/>
          </a:p>
        </p:txBody>
      </p:sp>
      <p:sp>
        <p:nvSpPr>
          <p:cNvPr id="5" name="Footer Placeholder 4">
            <a:extLst>
              <a:ext uri="{FF2B5EF4-FFF2-40B4-BE49-F238E27FC236}">
                <a16:creationId xmlns:a16="http://schemas.microsoft.com/office/drawing/2014/main" id="{3CA52CF3-1A5A-2A9B-D038-8352BE5D1C3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637E5F1-1288-4439-BA95-E059A50C267A}"/>
              </a:ext>
            </a:extLst>
          </p:cNvPr>
          <p:cNvSpPr>
            <a:spLocks noGrp="1"/>
          </p:cNvSpPr>
          <p:nvPr>
            <p:ph type="sldNum" sz="quarter" idx="12"/>
          </p:nvPr>
        </p:nvSpPr>
        <p:spPr/>
        <p:txBody>
          <a:bodyPr/>
          <a:lstStyle/>
          <a:p>
            <a:fld id="{473B831A-E131-9B4B-B6DA-C2A3D5C9C3B5}" type="slidenum">
              <a:rPr lang="en-US" smtClean="0"/>
              <a:t>‹#›</a:t>
            </a:fld>
            <a:endParaRPr lang="en-US"/>
          </a:p>
        </p:txBody>
      </p:sp>
    </p:spTree>
    <p:extLst>
      <p:ext uri="{BB962C8B-B14F-4D97-AF65-F5344CB8AC3E}">
        <p14:creationId xmlns:p14="http://schemas.microsoft.com/office/powerpoint/2010/main" val="28571538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89E7CF-79CF-1604-B704-14971734001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20BBF314-44E1-FE92-6059-E6075FD0836B}"/>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FF6056F1-6818-0E6E-485F-DD8DC97CDA1B}"/>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1529F48B-AD13-021B-C67F-D751CFFD352C}"/>
              </a:ext>
            </a:extLst>
          </p:cNvPr>
          <p:cNvSpPr>
            <a:spLocks noGrp="1"/>
          </p:cNvSpPr>
          <p:nvPr>
            <p:ph type="dt" sz="half" idx="10"/>
          </p:nvPr>
        </p:nvSpPr>
        <p:spPr/>
        <p:txBody>
          <a:bodyPr/>
          <a:lstStyle/>
          <a:p>
            <a:fld id="{82FC2102-10A2-B447-96E9-A1AF96319C0C}" type="datetimeFigureOut">
              <a:rPr lang="en-US" smtClean="0"/>
              <a:t>11/26/2024</a:t>
            </a:fld>
            <a:endParaRPr lang="en-US"/>
          </a:p>
        </p:txBody>
      </p:sp>
      <p:sp>
        <p:nvSpPr>
          <p:cNvPr id="6" name="Footer Placeholder 5">
            <a:extLst>
              <a:ext uri="{FF2B5EF4-FFF2-40B4-BE49-F238E27FC236}">
                <a16:creationId xmlns:a16="http://schemas.microsoft.com/office/drawing/2014/main" id="{42493AEC-36FB-C68E-FACF-82F8E2FEC98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1B26282-CAFC-5FD7-FA68-10E8CDAE3B6B}"/>
              </a:ext>
            </a:extLst>
          </p:cNvPr>
          <p:cNvSpPr>
            <a:spLocks noGrp="1"/>
          </p:cNvSpPr>
          <p:nvPr>
            <p:ph type="sldNum" sz="quarter" idx="12"/>
          </p:nvPr>
        </p:nvSpPr>
        <p:spPr/>
        <p:txBody>
          <a:bodyPr/>
          <a:lstStyle/>
          <a:p>
            <a:fld id="{473B831A-E131-9B4B-B6DA-C2A3D5C9C3B5}" type="slidenum">
              <a:rPr lang="en-US" smtClean="0"/>
              <a:t>‹#›</a:t>
            </a:fld>
            <a:endParaRPr lang="en-US"/>
          </a:p>
        </p:txBody>
      </p:sp>
    </p:spTree>
    <p:extLst>
      <p:ext uri="{BB962C8B-B14F-4D97-AF65-F5344CB8AC3E}">
        <p14:creationId xmlns:p14="http://schemas.microsoft.com/office/powerpoint/2010/main" val="3004213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237764-1549-814D-7150-A94587086F15}"/>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11AAC16-C240-395B-51D1-0FD7877A636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E18DEE40-B76F-7843-B06A-C0EED91068AA}"/>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B8C65085-B1D4-118D-DE6B-EA9F7984694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F936908C-28E1-291C-2B44-4355B8BBFAA4}"/>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010F003C-3181-FD44-1498-F6496694E267}"/>
              </a:ext>
            </a:extLst>
          </p:cNvPr>
          <p:cNvSpPr>
            <a:spLocks noGrp="1"/>
          </p:cNvSpPr>
          <p:nvPr>
            <p:ph type="dt" sz="half" idx="10"/>
          </p:nvPr>
        </p:nvSpPr>
        <p:spPr/>
        <p:txBody>
          <a:bodyPr/>
          <a:lstStyle/>
          <a:p>
            <a:fld id="{82FC2102-10A2-B447-96E9-A1AF96319C0C}" type="datetimeFigureOut">
              <a:rPr lang="en-US" smtClean="0"/>
              <a:t>11/26/2024</a:t>
            </a:fld>
            <a:endParaRPr lang="en-US"/>
          </a:p>
        </p:txBody>
      </p:sp>
      <p:sp>
        <p:nvSpPr>
          <p:cNvPr id="8" name="Footer Placeholder 7">
            <a:extLst>
              <a:ext uri="{FF2B5EF4-FFF2-40B4-BE49-F238E27FC236}">
                <a16:creationId xmlns:a16="http://schemas.microsoft.com/office/drawing/2014/main" id="{9BDB7411-0329-6E82-3F17-44A857DA384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B058C6D-8283-687C-AE8F-63CF00044B2F}"/>
              </a:ext>
            </a:extLst>
          </p:cNvPr>
          <p:cNvSpPr>
            <a:spLocks noGrp="1"/>
          </p:cNvSpPr>
          <p:nvPr>
            <p:ph type="sldNum" sz="quarter" idx="12"/>
          </p:nvPr>
        </p:nvSpPr>
        <p:spPr/>
        <p:txBody>
          <a:bodyPr/>
          <a:lstStyle/>
          <a:p>
            <a:fld id="{473B831A-E131-9B4B-B6DA-C2A3D5C9C3B5}" type="slidenum">
              <a:rPr lang="en-US" smtClean="0"/>
              <a:t>‹#›</a:t>
            </a:fld>
            <a:endParaRPr lang="en-US"/>
          </a:p>
        </p:txBody>
      </p:sp>
    </p:spTree>
    <p:extLst>
      <p:ext uri="{BB962C8B-B14F-4D97-AF65-F5344CB8AC3E}">
        <p14:creationId xmlns:p14="http://schemas.microsoft.com/office/powerpoint/2010/main" val="9120414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ED21ED-D6B9-26B8-C662-A63B4754C04A}"/>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808C5AC8-859C-B4DC-5754-88117D0591C7}"/>
              </a:ext>
            </a:extLst>
          </p:cNvPr>
          <p:cNvSpPr>
            <a:spLocks noGrp="1"/>
          </p:cNvSpPr>
          <p:nvPr>
            <p:ph type="dt" sz="half" idx="10"/>
          </p:nvPr>
        </p:nvSpPr>
        <p:spPr/>
        <p:txBody>
          <a:bodyPr/>
          <a:lstStyle/>
          <a:p>
            <a:fld id="{82FC2102-10A2-B447-96E9-A1AF96319C0C}" type="datetimeFigureOut">
              <a:rPr lang="en-US" smtClean="0"/>
              <a:t>11/26/2024</a:t>
            </a:fld>
            <a:endParaRPr lang="en-US"/>
          </a:p>
        </p:txBody>
      </p:sp>
      <p:sp>
        <p:nvSpPr>
          <p:cNvPr id="4" name="Footer Placeholder 3">
            <a:extLst>
              <a:ext uri="{FF2B5EF4-FFF2-40B4-BE49-F238E27FC236}">
                <a16:creationId xmlns:a16="http://schemas.microsoft.com/office/drawing/2014/main" id="{8C41E159-7347-CDEA-AA15-BB901474AFA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6FFABFA-F043-9528-BA0A-76AA90FCC3AC}"/>
              </a:ext>
            </a:extLst>
          </p:cNvPr>
          <p:cNvSpPr>
            <a:spLocks noGrp="1"/>
          </p:cNvSpPr>
          <p:nvPr>
            <p:ph type="sldNum" sz="quarter" idx="12"/>
          </p:nvPr>
        </p:nvSpPr>
        <p:spPr/>
        <p:txBody>
          <a:bodyPr/>
          <a:lstStyle/>
          <a:p>
            <a:fld id="{473B831A-E131-9B4B-B6DA-C2A3D5C9C3B5}" type="slidenum">
              <a:rPr lang="en-US" smtClean="0"/>
              <a:t>‹#›</a:t>
            </a:fld>
            <a:endParaRPr lang="en-US"/>
          </a:p>
        </p:txBody>
      </p:sp>
    </p:spTree>
    <p:extLst>
      <p:ext uri="{BB962C8B-B14F-4D97-AF65-F5344CB8AC3E}">
        <p14:creationId xmlns:p14="http://schemas.microsoft.com/office/powerpoint/2010/main" val="33638541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479D55C-A2BD-5D21-E394-C51AF2BEDCCA}"/>
              </a:ext>
            </a:extLst>
          </p:cNvPr>
          <p:cNvSpPr>
            <a:spLocks noGrp="1"/>
          </p:cNvSpPr>
          <p:nvPr>
            <p:ph type="dt" sz="half" idx="10"/>
          </p:nvPr>
        </p:nvSpPr>
        <p:spPr/>
        <p:txBody>
          <a:bodyPr/>
          <a:lstStyle/>
          <a:p>
            <a:fld id="{82FC2102-10A2-B447-96E9-A1AF96319C0C}" type="datetimeFigureOut">
              <a:rPr lang="en-US" smtClean="0"/>
              <a:t>11/26/2024</a:t>
            </a:fld>
            <a:endParaRPr lang="en-US"/>
          </a:p>
        </p:txBody>
      </p:sp>
      <p:sp>
        <p:nvSpPr>
          <p:cNvPr id="3" name="Footer Placeholder 2">
            <a:extLst>
              <a:ext uri="{FF2B5EF4-FFF2-40B4-BE49-F238E27FC236}">
                <a16:creationId xmlns:a16="http://schemas.microsoft.com/office/drawing/2014/main" id="{C9BC4123-A72E-A023-0496-4E3A99F29B4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0B482EF-9F90-94F4-2D2E-8EA81DBD45BF}"/>
              </a:ext>
            </a:extLst>
          </p:cNvPr>
          <p:cNvSpPr>
            <a:spLocks noGrp="1"/>
          </p:cNvSpPr>
          <p:nvPr>
            <p:ph type="sldNum" sz="quarter" idx="12"/>
          </p:nvPr>
        </p:nvSpPr>
        <p:spPr/>
        <p:txBody>
          <a:bodyPr/>
          <a:lstStyle/>
          <a:p>
            <a:fld id="{473B831A-E131-9B4B-B6DA-C2A3D5C9C3B5}" type="slidenum">
              <a:rPr lang="en-US" smtClean="0"/>
              <a:t>‹#›</a:t>
            </a:fld>
            <a:endParaRPr lang="en-US"/>
          </a:p>
        </p:txBody>
      </p:sp>
    </p:spTree>
    <p:extLst>
      <p:ext uri="{BB962C8B-B14F-4D97-AF65-F5344CB8AC3E}">
        <p14:creationId xmlns:p14="http://schemas.microsoft.com/office/powerpoint/2010/main" val="12037508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79DE76-B5E3-DB32-3925-5A8C5ED76634}"/>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89DDF40A-8CB1-2E1B-1060-BEC320DAE61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F8421954-B219-517E-36F3-9A526E88998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83554FB-BCE8-DB7B-EB88-BC4D7A00504F}"/>
              </a:ext>
            </a:extLst>
          </p:cNvPr>
          <p:cNvSpPr>
            <a:spLocks noGrp="1"/>
          </p:cNvSpPr>
          <p:nvPr>
            <p:ph type="dt" sz="half" idx="10"/>
          </p:nvPr>
        </p:nvSpPr>
        <p:spPr/>
        <p:txBody>
          <a:bodyPr/>
          <a:lstStyle/>
          <a:p>
            <a:fld id="{82FC2102-10A2-B447-96E9-A1AF96319C0C}" type="datetimeFigureOut">
              <a:rPr lang="en-US" smtClean="0"/>
              <a:t>11/26/2024</a:t>
            </a:fld>
            <a:endParaRPr lang="en-US"/>
          </a:p>
        </p:txBody>
      </p:sp>
      <p:sp>
        <p:nvSpPr>
          <p:cNvPr id="6" name="Footer Placeholder 5">
            <a:extLst>
              <a:ext uri="{FF2B5EF4-FFF2-40B4-BE49-F238E27FC236}">
                <a16:creationId xmlns:a16="http://schemas.microsoft.com/office/drawing/2014/main" id="{BA11C2A3-FBDE-85E0-92CB-3027C35132E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8351E0F-6E94-DBD0-FE92-DD5199C701CC}"/>
              </a:ext>
            </a:extLst>
          </p:cNvPr>
          <p:cNvSpPr>
            <a:spLocks noGrp="1"/>
          </p:cNvSpPr>
          <p:nvPr>
            <p:ph type="sldNum" sz="quarter" idx="12"/>
          </p:nvPr>
        </p:nvSpPr>
        <p:spPr/>
        <p:txBody>
          <a:bodyPr/>
          <a:lstStyle/>
          <a:p>
            <a:fld id="{473B831A-E131-9B4B-B6DA-C2A3D5C9C3B5}" type="slidenum">
              <a:rPr lang="en-US" smtClean="0"/>
              <a:t>‹#›</a:t>
            </a:fld>
            <a:endParaRPr lang="en-US"/>
          </a:p>
        </p:txBody>
      </p:sp>
    </p:spTree>
    <p:extLst>
      <p:ext uri="{BB962C8B-B14F-4D97-AF65-F5344CB8AC3E}">
        <p14:creationId xmlns:p14="http://schemas.microsoft.com/office/powerpoint/2010/main" val="11058513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D5B0AE-9E23-FDBD-8DCB-03510DF9B24F}"/>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3C624B2E-7C3B-EBD1-8E8F-16F2E5F8BE3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6C9E918-C3B7-DC3F-16D9-06A83C5D0E8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8EFD6614-E041-EA9F-DE81-F6AF5E392D02}"/>
              </a:ext>
            </a:extLst>
          </p:cNvPr>
          <p:cNvSpPr>
            <a:spLocks noGrp="1"/>
          </p:cNvSpPr>
          <p:nvPr>
            <p:ph type="dt" sz="half" idx="10"/>
          </p:nvPr>
        </p:nvSpPr>
        <p:spPr/>
        <p:txBody>
          <a:bodyPr/>
          <a:lstStyle/>
          <a:p>
            <a:fld id="{82FC2102-10A2-B447-96E9-A1AF96319C0C}" type="datetimeFigureOut">
              <a:rPr lang="en-US" smtClean="0"/>
              <a:t>11/26/2024</a:t>
            </a:fld>
            <a:endParaRPr lang="en-US"/>
          </a:p>
        </p:txBody>
      </p:sp>
      <p:sp>
        <p:nvSpPr>
          <p:cNvPr id="6" name="Footer Placeholder 5">
            <a:extLst>
              <a:ext uri="{FF2B5EF4-FFF2-40B4-BE49-F238E27FC236}">
                <a16:creationId xmlns:a16="http://schemas.microsoft.com/office/drawing/2014/main" id="{255C7D85-D3C7-F2C5-32E4-BC724D574E4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94B2267-3B4E-DAC2-91C9-EF45360A4E8E}"/>
              </a:ext>
            </a:extLst>
          </p:cNvPr>
          <p:cNvSpPr>
            <a:spLocks noGrp="1"/>
          </p:cNvSpPr>
          <p:nvPr>
            <p:ph type="sldNum" sz="quarter" idx="12"/>
          </p:nvPr>
        </p:nvSpPr>
        <p:spPr/>
        <p:txBody>
          <a:bodyPr/>
          <a:lstStyle/>
          <a:p>
            <a:fld id="{473B831A-E131-9B4B-B6DA-C2A3D5C9C3B5}" type="slidenum">
              <a:rPr lang="en-US" smtClean="0"/>
              <a:t>‹#›</a:t>
            </a:fld>
            <a:endParaRPr lang="en-US"/>
          </a:p>
        </p:txBody>
      </p:sp>
    </p:spTree>
    <p:extLst>
      <p:ext uri="{BB962C8B-B14F-4D97-AF65-F5344CB8AC3E}">
        <p14:creationId xmlns:p14="http://schemas.microsoft.com/office/powerpoint/2010/main" val="11413351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C035F74-EAF3-D64F-FDA6-AF66D9A94F0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52E35E86-597D-AD29-8F4D-1DDA3023361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EEC9A2D-BA66-6C5C-97C7-294F6818DD7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2FC2102-10A2-B447-96E9-A1AF96319C0C}" type="datetimeFigureOut">
              <a:rPr lang="en-US" smtClean="0"/>
              <a:t>11/26/2024</a:t>
            </a:fld>
            <a:endParaRPr lang="en-US"/>
          </a:p>
        </p:txBody>
      </p:sp>
      <p:sp>
        <p:nvSpPr>
          <p:cNvPr id="5" name="Footer Placeholder 4">
            <a:extLst>
              <a:ext uri="{FF2B5EF4-FFF2-40B4-BE49-F238E27FC236}">
                <a16:creationId xmlns:a16="http://schemas.microsoft.com/office/drawing/2014/main" id="{F9B95540-831D-AF36-F97B-D6B02B2B83E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7127F9BE-8887-31AC-84E9-685A503898D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73B831A-E131-9B4B-B6DA-C2A3D5C9C3B5}" type="slidenum">
              <a:rPr lang="en-US" smtClean="0"/>
              <a:t>‹#›</a:t>
            </a:fld>
            <a:endParaRPr lang="en-US"/>
          </a:p>
        </p:txBody>
      </p:sp>
    </p:spTree>
    <p:extLst>
      <p:ext uri="{BB962C8B-B14F-4D97-AF65-F5344CB8AC3E}">
        <p14:creationId xmlns:p14="http://schemas.microsoft.com/office/powerpoint/2010/main" val="1953820124"/>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svg"/><Relationship Id="rId7" Type="http://schemas.openxmlformats.org/officeDocument/2006/relationships/image" Target="../media/image32.svg"/><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25.png"/><Relationship Id="rId11" Type="http://schemas.openxmlformats.org/officeDocument/2006/relationships/image" Target="../media/image2.png"/><Relationship Id="rId5" Type="http://schemas.openxmlformats.org/officeDocument/2006/relationships/image" Target="../media/image30.svg"/><Relationship Id="rId10" Type="http://schemas.openxmlformats.org/officeDocument/2006/relationships/image" Target="../media/image1.png"/><Relationship Id="rId4" Type="http://schemas.openxmlformats.org/officeDocument/2006/relationships/image" Target="../media/image24.png"/><Relationship Id="rId9" Type="http://schemas.openxmlformats.org/officeDocument/2006/relationships/image" Target="../media/image34.svg"/></Relationships>
</file>

<file path=ppt/slides/_rels/slide12.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4.jpg"/><Relationship Id="rId5" Type="http://schemas.openxmlformats.org/officeDocument/2006/relationships/hyperlink" Target="https://www.isev.org/" TargetMode="Externa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png"/><Relationship Id="rId3" Type="http://schemas.openxmlformats.org/officeDocument/2006/relationships/image" Target="../media/image5.jpg"/><Relationship Id="rId7" Type="http://schemas.openxmlformats.org/officeDocument/2006/relationships/image" Target="../media/image9.png"/><Relationship Id="rId12" Type="http://schemas.openxmlformats.org/officeDocument/2006/relationships/hyperlink" Target="mailto:hpeinado@cnio.es"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8.jpg"/><Relationship Id="rId11" Type="http://schemas.openxmlformats.org/officeDocument/2006/relationships/hyperlink" Target="mailto:vera.mugoni@gmail.com" TargetMode="External"/><Relationship Id="rId5" Type="http://schemas.openxmlformats.org/officeDocument/2006/relationships/image" Target="../media/image7.jpg"/><Relationship Id="rId10" Type="http://schemas.openxmlformats.org/officeDocument/2006/relationships/hyperlink" Target="mailto:b.a.bettin@amsterdamumc.nl" TargetMode="External"/><Relationship Id="rId4" Type="http://schemas.openxmlformats.org/officeDocument/2006/relationships/image" Target="../media/image6.jpg"/><Relationship Id="rId9" Type="http://schemas.openxmlformats.org/officeDocument/2006/relationships/hyperlink" Target="mailto:j.w.p.bracht@amsterdamumc.nl" TargetMode="External"/><Relationship Id="rId1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12.emf"/><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hyperlink" Target="https://www.isev.org/taskforces" TargetMode="External"/><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hyperlink" Target="https://www.isev.org/misev" TargetMode="External"/><Relationship Id="rId4" Type="http://schemas.openxmlformats.org/officeDocument/2006/relationships/hyperlink" Target="https://www.isev.org/intersociety-working-groups" TargetMode="External"/></Relationships>
</file>

<file path=ppt/slides/_rels/slide7.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19.svg"/><Relationship Id="rId7" Type="http://schemas.openxmlformats.org/officeDocument/2006/relationships/image" Target="../media/image20.png"/><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22.svg"/><Relationship Id="rId11" Type="http://schemas.openxmlformats.org/officeDocument/2006/relationships/image" Target="../media/image13.png"/><Relationship Id="rId5" Type="http://schemas.openxmlformats.org/officeDocument/2006/relationships/image" Target="../media/image21.svg"/><Relationship Id="rId10" Type="http://schemas.openxmlformats.org/officeDocument/2006/relationships/image" Target="../media/image26.svg"/><Relationship Id="rId4" Type="http://schemas.openxmlformats.org/officeDocument/2006/relationships/image" Target="../media/image19.png"/><Relationship Id="rId9" Type="http://schemas.openxmlformats.org/officeDocument/2006/relationships/image" Target="../media/image21.png"/></Relationships>
</file>

<file path=ppt/slides/_rels/slide8.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image" Target="../media/image22.emf"/><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E648336-F874-5C1A-ECDE-DAAD7A7F160B}"/>
            </a:ext>
          </a:extLst>
        </p:cNvPr>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1B15ED52-F352-441B-82BF-E0EA34836D0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3B2E3793-BFE6-45A2-9B7B-E18844431C9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5266402"/>
            <a:ext cx="12191998" cy="1590742"/>
          </a:xfrm>
          <a:prstGeom prst="rect">
            <a:avLst/>
          </a:prstGeom>
          <a:gradFill>
            <a:gsLst>
              <a:gs pos="0">
                <a:srgbClr val="000000"/>
              </a:gs>
              <a:gs pos="100000">
                <a:schemeClr val="accent1"/>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BC4C4868-CB8F-4AF9-9CDB-8108F2C19B6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5270175"/>
            <a:ext cx="12185331" cy="1590742"/>
          </a:xfrm>
          <a:prstGeom prst="rect">
            <a:avLst/>
          </a:prstGeom>
          <a:gradFill>
            <a:gsLst>
              <a:gs pos="0">
                <a:schemeClr val="accent1">
                  <a:alpha val="0"/>
                </a:schemeClr>
              </a:gs>
              <a:gs pos="100000">
                <a:schemeClr val="accent1">
                  <a:lumMod val="50000"/>
                </a:schemeClr>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375E0459-6403-40CD-989D-56A4407CA12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5265546"/>
            <a:ext cx="4076698" cy="1590742"/>
          </a:xfrm>
          <a:prstGeom prst="rect">
            <a:avLst/>
          </a:prstGeom>
          <a:gradFill>
            <a:gsLst>
              <a:gs pos="0">
                <a:schemeClr val="accent1">
                  <a:lumMod val="50000"/>
                </a:schemeClr>
              </a:gs>
              <a:gs pos="100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23">
            <a:extLst>
              <a:ext uri="{FF2B5EF4-FFF2-40B4-BE49-F238E27FC236}">
                <a16:creationId xmlns:a16="http://schemas.microsoft.com/office/drawing/2014/main" id="{53E5B1A8-3AC9-4BD1-9BBC-78CA94F2D1B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3335" y="5263483"/>
            <a:ext cx="12192000" cy="1597433"/>
          </a:xfrm>
          <a:prstGeom prst="rect">
            <a:avLst/>
          </a:prstGeom>
          <a:gradFill>
            <a:gsLst>
              <a:gs pos="0">
                <a:srgbClr val="000000">
                  <a:alpha val="0"/>
                </a:srgbClr>
              </a:gs>
              <a:gs pos="99000">
                <a:schemeClr val="accent1">
                  <a:lumMod val="50000"/>
                  <a:alpha val="55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CasellaDiTesto 15">
            <a:extLst>
              <a:ext uri="{FF2B5EF4-FFF2-40B4-BE49-F238E27FC236}">
                <a16:creationId xmlns:a16="http://schemas.microsoft.com/office/drawing/2014/main" id="{DE38F079-5175-ADB3-3742-88C832EA0E0D}"/>
              </a:ext>
            </a:extLst>
          </p:cNvPr>
          <p:cNvSpPr txBox="1"/>
          <p:nvPr/>
        </p:nvSpPr>
        <p:spPr>
          <a:xfrm>
            <a:off x="1623283" y="2617936"/>
            <a:ext cx="8925441" cy="1323439"/>
          </a:xfrm>
          <a:prstGeom prst="rect">
            <a:avLst/>
          </a:prstGeom>
          <a:noFill/>
        </p:spPr>
        <p:txBody>
          <a:bodyPr wrap="square" rtlCol="0">
            <a:spAutoFit/>
          </a:bodyPr>
          <a:lstStyle/>
          <a:p>
            <a:pPr algn="ctr"/>
            <a:r>
              <a:rPr lang="en-US" sz="3200" b="1" dirty="0">
                <a:latin typeface="Arial" panose="020B0604020202020204" pitchFamily="34" charset="0"/>
                <a:cs typeface="Arial" panose="020B0604020202020204" pitchFamily="34" charset="0"/>
              </a:rPr>
              <a:t>The ISEV-ELBS Intersociety Working Group</a:t>
            </a:r>
          </a:p>
          <a:p>
            <a:pPr algn="ctr"/>
            <a:endParaRPr lang="en-US" sz="2800" b="1" dirty="0">
              <a:latin typeface="Arial" panose="020B0604020202020204" pitchFamily="34" charset="0"/>
              <a:cs typeface="Arial" panose="020B0604020202020204" pitchFamily="34" charset="0"/>
            </a:endParaRPr>
          </a:p>
          <a:p>
            <a:pPr algn="ctr"/>
            <a:r>
              <a:rPr lang="en-US" sz="2000" b="1" dirty="0">
                <a:latin typeface="Arial" panose="020B0604020202020204" pitchFamily="34" charset="0"/>
                <a:cs typeface="Arial" panose="020B0604020202020204" pitchFamily="34" charset="0"/>
              </a:rPr>
              <a:t>ELBS General Assembly 2024</a:t>
            </a:r>
          </a:p>
        </p:txBody>
      </p:sp>
      <p:sp>
        <p:nvSpPr>
          <p:cNvPr id="8" name="TextBox 7">
            <a:extLst>
              <a:ext uri="{FF2B5EF4-FFF2-40B4-BE49-F238E27FC236}">
                <a16:creationId xmlns:a16="http://schemas.microsoft.com/office/drawing/2014/main" id="{BCA32607-BCE8-9063-A3D9-2AA3348C717C}"/>
              </a:ext>
            </a:extLst>
          </p:cNvPr>
          <p:cNvSpPr txBox="1"/>
          <p:nvPr/>
        </p:nvSpPr>
        <p:spPr>
          <a:xfrm>
            <a:off x="3038003" y="4142887"/>
            <a:ext cx="6096000" cy="830997"/>
          </a:xfrm>
          <a:prstGeom prst="rect">
            <a:avLst/>
          </a:prstGeom>
          <a:noFill/>
        </p:spPr>
        <p:txBody>
          <a:bodyPr wrap="square">
            <a:spAutoFit/>
          </a:bodyPr>
          <a:lstStyle/>
          <a:p>
            <a:pPr algn="ctr"/>
            <a:endParaRPr lang="en-US" sz="2400" b="1" dirty="0">
              <a:latin typeface="Arial" panose="020B0604020202020204" pitchFamily="34" charset="0"/>
              <a:cs typeface="Arial" panose="020B0604020202020204" pitchFamily="34" charset="0"/>
            </a:endParaRPr>
          </a:p>
          <a:p>
            <a:pPr algn="ctr"/>
            <a:r>
              <a:rPr lang="en-US" sz="2400" b="1" i="1" dirty="0">
                <a:latin typeface="Arial" panose="020B0604020202020204" pitchFamily="34" charset="0"/>
                <a:cs typeface="Arial" panose="020B0604020202020204" pitchFamily="34" charset="0"/>
              </a:rPr>
              <a:t>Caterina Nardella, PhD</a:t>
            </a:r>
          </a:p>
        </p:txBody>
      </p:sp>
      <p:grpSp>
        <p:nvGrpSpPr>
          <p:cNvPr id="9" name="Group 8">
            <a:extLst>
              <a:ext uri="{FF2B5EF4-FFF2-40B4-BE49-F238E27FC236}">
                <a16:creationId xmlns:a16="http://schemas.microsoft.com/office/drawing/2014/main" id="{CA89ED43-E1FC-A8CE-4D43-3051B3895629}"/>
              </a:ext>
            </a:extLst>
          </p:cNvPr>
          <p:cNvGrpSpPr/>
          <p:nvPr/>
        </p:nvGrpSpPr>
        <p:grpSpPr>
          <a:xfrm>
            <a:off x="2081553" y="792279"/>
            <a:ext cx="8008901" cy="1109257"/>
            <a:chOff x="2414449" y="792279"/>
            <a:chExt cx="8008901" cy="1109257"/>
          </a:xfrm>
        </p:grpSpPr>
        <p:pic>
          <p:nvPicPr>
            <p:cNvPr id="3" name="Picture 2" descr="A blue and white logo&#10;&#10;Description automatically generated">
              <a:extLst>
                <a:ext uri="{FF2B5EF4-FFF2-40B4-BE49-F238E27FC236}">
                  <a16:creationId xmlns:a16="http://schemas.microsoft.com/office/drawing/2014/main" id="{B609D93F-C1F3-2B5C-7C02-B47958DB4581}"/>
                </a:ext>
              </a:extLst>
            </p:cNvPr>
            <p:cNvPicPr>
              <a:picLocks noChangeAspect="1"/>
            </p:cNvPicPr>
            <p:nvPr/>
          </p:nvPicPr>
          <p:blipFill>
            <a:blip r:embed="rId2"/>
            <a:stretch>
              <a:fillRect/>
            </a:stretch>
          </p:blipFill>
          <p:spPr>
            <a:xfrm>
              <a:off x="2414449" y="845109"/>
              <a:ext cx="2993832" cy="1007923"/>
            </a:xfrm>
            <a:prstGeom prst="rect">
              <a:avLst/>
            </a:prstGeom>
          </p:spPr>
        </p:pic>
        <p:pic>
          <p:nvPicPr>
            <p:cNvPr id="4" name="Picture 3" descr="A logo with a green and red hexagon&#10;&#10;Description automatically generated">
              <a:extLst>
                <a:ext uri="{FF2B5EF4-FFF2-40B4-BE49-F238E27FC236}">
                  <a16:creationId xmlns:a16="http://schemas.microsoft.com/office/drawing/2014/main" id="{375B4868-BF0C-F02D-B31C-97FAF018B153}"/>
                </a:ext>
              </a:extLst>
            </p:cNvPr>
            <p:cNvPicPr>
              <a:picLocks noChangeAspect="1"/>
            </p:cNvPicPr>
            <p:nvPr/>
          </p:nvPicPr>
          <p:blipFill rotWithShape="1">
            <a:blip r:embed="rId3"/>
            <a:srcRect l="4700" t="22600" r="4549" b="23889"/>
            <a:stretch/>
          </p:blipFill>
          <p:spPr>
            <a:xfrm>
              <a:off x="7078954" y="792279"/>
              <a:ext cx="3344396" cy="1109257"/>
            </a:xfrm>
            <a:prstGeom prst="rect">
              <a:avLst/>
            </a:prstGeom>
          </p:spPr>
        </p:pic>
        <p:sp>
          <p:nvSpPr>
            <p:cNvPr id="5" name="Right Arrow 4">
              <a:extLst>
                <a:ext uri="{FF2B5EF4-FFF2-40B4-BE49-F238E27FC236}">
                  <a16:creationId xmlns:a16="http://schemas.microsoft.com/office/drawing/2014/main" id="{79FAC505-A92F-4987-11B7-7F1FFDC54A74}"/>
                </a:ext>
              </a:extLst>
            </p:cNvPr>
            <p:cNvSpPr/>
            <p:nvPr/>
          </p:nvSpPr>
          <p:spPr>
            <a:xfrm>
              <a:off x="5750410" y="957596"/>
              <a:ext cx="898714" cy="448632"/>
            </a:xfrm>
            <a:prstGeom prst="rightArrow">
              <a:avLst/>
            </a:prstGeom>
            <a:gradFill>
              <a:gsLst>
                <a:gs pos="8000">
                  <a:schemeClr val="bg1"/>
                </a:gs>
                <a:gs pos="100000">
                  <a:srgbClr val="0070C0"/>
                </a:gs>
                <a:gs pos="100000">
                  <a:schemeClr val="accent1">
                    <a:lumMod val="45000"/>
                    <a:lumOff val="55000"/>
                  </a:schemeClr>
                </a:gs>
                <a:gs pos="100000">
                  <a:schemeClr val="accent1">
                    <a:lumMod val="30000"/>
                    <a:lumOff val="70000"/>
                  </a:schemeClr>
                </a:gs>
              </a:gsLst>
              <a:lin ang="5400000" scaled="1"/>
            </a:gradFill>
            <a:ln w="6350">
              <a:solidFill>
                <a:schemeClr val="tx2">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ight Arrow 6">
              <a:extLst>
                <a:ext uri="{FF2B5EF4-FFF2-40B4-BE49-F238E27FC236}">
                  <a16:creationId xmlns:a16="http://schemas.microsoft.com/office/drawing/2014/main" id="{E8981DAA-5FD8-C249-5E72-15791FA37F60}"/>
                </a:ext>
              </a:extLst>
            </p:cNvPr>
            <p:cNvSpPr/>
            <p:nvPr/>
          </p:nvSpPr>
          <p:spPr>
            <a:xfrm rot="10800000">
              <a:off x="5750410" y="1367627"/>
              <a:ext cx="898714" cy="448632"/>
            </a:xfrm>
            <a:prstGeom prst="rightArrow">
              <a:avLst/>
            </a:prstGeom>
            <a:gradFill>
              <a:gsLst>
                <a:gs pos="8000">
                  <a:schemeClr val="bg1"/>
                </a:gs>
                <a:gs pos="100000">
                  <a:srgbClr val="0070C0"/>
                </a:gs>
                <a:gs pos="100000">
                  <a:schemeClr val="accent1">
                    <a:lumMod val="45000"/>
                    <a:lumOff val="55000"/>
                  </a:schemeClr>
                </a:gs>
                <a:gs pos="100000">
                  <a:schemeClr val="accent1">
                    <a:lumMod val="30000"/>
                    <a:lumOff val="70000"/>
                  </a:schemeClr>
                </a:gs>
              </a:gsLst>
              <a:lin ang="5400000" scaled="1"/>
            </a:gradFill>
            <a:ln w="6350">
              <a:solidFill>
                <a:schemeClr val="tx2">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20132071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1240ADF3-0E27-42F3-1A44-8A315DA49D28}"/>
              </a:ext>
            </a:extLst>
          </p:cNvPr>
          <p:cNvSpPr txBox="1">
            <a:spLocks/>
          </p:cNvSpPr>
          <p:nvPr/>
        </p:nvSpPr>
        <p:spPr>
          <a:xfrm>
            <a:off x="296946" y="430340"/>
            <a:ext cx="7158592" cy="273696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latin typeface="Arial" panose="020B0604020202020204" pitchFamily="34" charset="0"/>
                <a:cs typeface="Arial" panose="020B0604020202020204" pitchFamily="34" charset="0"/>
              </a:rPr>
              <a:t>ISEV – Cerebrospinal Fluid  Task Force</a:t>
            </a:r>
            <a:br>
              <a:rPr lang="en-US" sz="3200" b="1" dirty="0">
                <a:latin typeface="Arial" panose="020B0604020202020204" pitchFamily="34" charset="0"/>
                <a:cs typeface="Arial" panose="020B0604020202020204" pitchFamily="34" charset="0"/>
              </a:rPr>
            </a:br>
            <a:endParaRPr lang="en-US" sz="3200" b="1" dirty="0">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E2163792-9E47-DE42-CC88-033DB85B1C68}"/>
              </a:ext>
            </a:extLst>
          </p:cNvPr>
          <p:cNvSpPr txBox="1"/>
          <p:nvPr/>
        </p:nvSpPr>
        <p:spPr>
          <a:xfrm>
            <a:off x="251802" y="1428671"/>
            <a:ext cx="11688396" cy="715089"/>
          </a:xfrm>
          <a:prstGeom prst="roundRect">
            <a:avLst/>
          </a:prstGeom>
          <a:solidFill>
            <a:schemeClr val="tx2">
              <a:lumMod val="50000"/>
              <a:lumOff val="50000"/>
              <a:alpha val="62667"/>
            </a:schemeClr>
          </a:solidFill>
          <a:ln>
            <a:solidFill>
              <a:schemeClr val="accent1"/>
            </a:solidFill>
          </a:ln>
          <a:effectLst>
            <a:outerShdw blurRad="50800" dist="38100" algn="l" rotWithShape="0">
              <a:prstClr val="black">
                <a:alpha val="40000"/>
              </a:prstClr>
            </a:outerShdw>
          </a:effectLst>
        </p:spPr>
        <p:txBody>
          <a:bodyPr wrap="square" rtlCol="0">
            <a:spAutoFit/>
          </a:bodyPr>
          <a:lstStyle>
            <a:defPPr>
              <a:defRPr lang="en-IT"/>
            </a:defPPr>
            <a:lvl1pPr algn="just">
              <a:defRPr sz="1600" b="0" i="0" u="none" strike="noStrike">
                <a:solidFill>
                  <a:schemeClr val="bg1"/>
                </a:solidFill>
                <a:effectLst/>
                <a:latin typeface="Arial" panose="020B0604020202020204" pitchFamily="34" charset="0"/>
                <a:cs typeface="Arial" panose="020B0604020202020204" pitchFamily="34" charset="0"/>
              </a:defRPr>
            </a:lvl1pPr>
          </a:lstStyle>
          <a:p>
            <a:r>
              <a:rPr lang="en-GB" sz="1800" dirty="0"/>
              <a:t>This task force aims to to develop recommendations for rigor and standardization of CSF EV studies based on a survey of current practices and procedures, and a comprehensive review of published studies.</a:t>
            </a:r>
            <a:endParaRPr lang="it-IT" sz="1800" dirty="0"/>
          </a:p>
        </p:txBody>
      </p:sp>
      <p:sp>
        <p:nvSpPr>
          <p:cNvPr id="8" name="TextBox 7">
            <a:extLst>
              <a:ext uri="{FF2B5EF4-FFF2-40B4-BE49-F238E27FC236}">
                <a16:creationId xmlns:a16="http://schemas.microsoft.com/office/drawing/2014/main" id="{79987849-D857-03AB-19D4-B70F8986AA98}"/>
              </a:ext>
            </a:extLst>
          </p:cNvPr>
          <p:cNvSpPr txBox="1"/>
          <p:nvPr/>
        </p:nvSpPr>
        <p:spPr>
          <a:xfrm>
            <a:off x="192534" y="5449213"/>
            <a:ext cx="11806932" cy="1106686"/>
          </a:xfrm>
          <a:prstGeom prst="roundRect">
            <a:avLst/>
          </a:prstGeom>
          <a:solidFill>
            <a:schemeClr val="tx2">
              <a:lumMod val="50000"/>
              <a:lumOff val="50000"/>
              <a:alpha val="62667"/>
            </a:schemeClr>
          </a:solidFill>
          <a:ln>
            <a:solidFill>
              <a:schemeClr val="accent1"/>
            </a:solidFill>
          </a:ln>
          <a:effectLst>
            <a:outerShdw blurRad="50800" dist="38100" algn="l" rotWithShape="0">
              <a:prstClr val="black">
                <a:alpha val="40000"/>
              </a:prstClr>
            </a:outerShdw>
          </a:effectLst>
        </p:spPr>
        <p:txBody>
          <a:bodyPr wrap="square" rtlCol="0">
            <a:spAutoFit/>
          </a:bodyPr>
          <a:lstStyle>
            <a:defPPr>
              <a:defRPr lang="en-IT"/>
            </a:defPPr>
            <a:lvl1pPr algn="just">
              <a:defRPr b="0" i="0" u="none" strike="noStrike">
                <a:solidFill>
                  <a:schemeClr val="bg1"/>
                </a:solidFill>
                <a:effectLst/>
                <a:latin typeface="Arial" panose="020B0604020202020204" pitchFamily="34" charset="0"/>
                <a:cs typeface="Arial" panose="020B0604020202020204" pitchFamily="34" charset="0"/>
              </a:defRPr>
            </a:lvl1pPr>
          </a:lstStyle>
          <a:p>
            <a:pPr algn="l">
              <a:spcAft>
                <a:spcPts val="600"/>
              </a:spcAft>
            </a:pPr>
            <a:r>
              <a:rPr lang="en-GB" dirty="0"/>
              <a:t>Publications</a:t>
            </a:r>
          </a:p>
          <a:p>
            <a:pPr marL="285750" indent="-285750">
              <a:spcAft>
                <a:spcPts val="600"/>
              </a:spcAft>
              <a:buFont typeface="Arial" panose="020B0604020202020204" pitchFamily="34" charset="0"/>
              <a:buChar char="•"/>
            </a:pPr>
            <a:r>
              <a:rPr lang="en-GB" b="0" i="0" u="none" strike="noStrike" dirty="0">
                <a:effectLst/>
              </a:rPr>
              <a:t>Recommendations for reproducibility of cerebrospinal fluid extracellular vesicle studies </a:t>
            </a:r>
            <a:r>
              <a:rPr lang="en-GB" dirty="0"/>
              <a:t> (</a:t>
            </a:r>
            <a:r>
              <a:rPr lang="en-GB" i="1" dirty="0"/>
              <a:t>Journal of Extracellular Vesicles, March 2023</a:t>
            </a:r>
            <a:r>
              <a:rPr lang="en-GB" dirty="0"/>
              <a:t>).</a:t>
            </a:r>
          </a:p>
        </p:txBody>
      </p:sp>
      <p:sp>
        <p:nvSpPr>
          <p:cNvPr id="9" name="Rounded Rectangle 8">
            <a:extLst>
              <a:ext uri="{FF2B5EF4-FFF2-40B4-BE49-F238E27FC236}">
                <a16:creationId xmlns:a16="http://schemas.microsoft.com/office/drawing/2014/main" id="{F9115B08-9B28-B6ED-31A4-B9278539F9C1}"/>
              </a:ext>
            </a:extLst>
          </p:cNvPr>
          <p:cNvSpPr/>
          <p:nvPr/>
        </p:nvSpPr>
        <p:spPr>
          <a:xfrm>
            <a:off x="192534" y="2234113"/>
            <a:ext cx="11806932" cy="3149798"/>
          </a:xfrm>
          <a:prstGeom prst="roundRect">
            <a:avLst/>
          </a:prstGeom>
          <a:solidFill>
            <a:schemeClr val="tx2">
              <a:lumMod val="50000"/>
              <a:lumOff val="50000"/>
              <a:alpha val="62667"/>
            </a:schemeClr>
          </a:solidFill>
          <a:ln>
            <a:solidFill>
              <a:schemeClr val="accent1"/>
            </a:solidFill>
          </a:ln>
          <a:effectLst>
            <a:outerShdw blurRad="50800" dist="38100" algn="l" rotWithShape="0">
              <a:prstClr val="black">
                <a:alpha val="40000"/>
              </a:prstClr>
            </a:outerShdw>
          </a:effectLst>
        </p:spPr>
        <p:txBody>
          <a:bodyPr wrap="square" rtlCol="0">
            <a:spAutoFit/>
          </a:bodyPr>
          <a:lstStyle/>
          <a:p>
            <a:pPr algn="l">
              <a:spcAft>
                <a:spcPts val="600"/>
              </a:spcAft>
              <a:buFont typeface="+mj-lt"/>
              <a:buAutoNum type="arabicPeriod"/>
            </a:pPr>
            <a:r>
              <a:rPr lang="en-GB" b="0" i="0" u="none" strike="noStrike" dirty="0">
                <a:solidFill>
                  <a:schemeClr val="bg1"/>
                </a:solidFill>
                <a:effectLst/>
                <a:latin typeface="Arial" panose="020B0604020202020204" pitchFamily="34" charset="0"/>
                <a:cs typeface="Arial" panose="020B0604020202020204" pitchFamily="34" charset="0"/>
              </a:rPr>
              <a:t>CSF Collection, Processing and Storage</a:t>
            </a:r>
          </a:p>
          <a:p>
            <a:pPr algn="l">
              <a:spcAft>
                <a:spcPts val="600"/>
              </a:spcAft>
              <a:buFont typeface="+mj-lt"/>
              <a:buAutoNum type="arabicPeriod"/>
            </a:pPr>
            <a:r>
              <a:rPr lang="en-GB" b="0" i="0" u="none" strike="noStrike" dirty="0">
                <a:solidFill>
                  <a:schemeClr val="bg1"/>
                </a:solidFill>
                <a:effectLst/>
                <a:latin typeface="Arial" panose="020B0604020202020204" pitchFamily="34" charset="0"/>
                <a:cs typeface="Arial" panose="020B0604020202020204" pitchFamily="34" charset="0"/>
              </a:rPr>
              <a:t>CSF EV:</a:t>
            </a:r>
          </a:p>
          <a:p>
            <a:pPr marL="185738" indent="174625" algn="l">
              <a:spcAft>
                <a:spcPts val="600"/>
              </a:spcAft>
              <a:buFont typeface="Arial" panose="020B0604020202020204" pitchFamily="34" charset="0"/>
              <a:buChar char="•"/>
            </a:pPr>
            <a:r>
              <a:rPr lang="en-GB" b="0" i="0" u="none" strike="noStrike" dirty="0">
                <a:solidFill>
                  <a:schemeClr val="bg1"/>
                </a:solidFill>
                <a:effectLst/>
                <a:latin typeface="Arial" panose="020B0604020202020204" pitchFamily="34" charset="0"/>
                <a:cs typeface="Arial" panose="020B0604020202020204" pitchFamily="34" charset="0"/>
              </a:rPr>
              <a:t>Enrichment</a:t>
            </a:r>
          </a:p>
          <a:p>
            <a:pPr marL="185738" indent="174625" algn="l">
              <a:spcAft>
                <a:spcPts val="600"/>
              </a:spcAft>
              <a:buFont typeface="Arial" panose="020B0604020202020204" pitchFamily="34" charset="0"/>
              <a:buChar char="•"/>
            </a:pPr>
            <a:r>
              <a:rPr lang="en-GB" b="0" i="0" u="none" strike="noStrike" dirty="0">
                <a:solidFill>
                  <a:schemeClr val="bg1"/>
                </a:solidFill>
                <a:effectLst/>
                <a:latin typeface="Arial" panose="020B0604020202020204" pitchFamily="34" charset="0"/>
                <a:cs typeface="Arial" panose="020B0604020202020204" pitchFamily="34" charset="0"/>
              </a:rPr>
              <a:t>Size &amp; Number</a:t>
            </a:r>
          </a:p>
          <a:p>
            <a:pPr marL="185738" indent="174625" algn="l">
              <a:spcAft>
                <a:spcPts val="600"/>
              </a:spcAft>
              <a:buFont typeface="Arial" panose="020B0604020202020204" pitchFamily="34" charset="0"/>
              <a:buChar char="•"/>
            </a:pPr>
            <a:r>
              <a:rPr lang="en-GB" b="0" i="0" u="none" strike="noStrike" dirty="0">
                <a:solidFill>
                  <a:schemeClr val="bg1"/>
                </a:solidFill>
                <a:effectLst/>
                <a:latin typeface="Arial" panose="020B0604020202020204" pitchFamily="34" charset="0"/>
                <a:cs typeface="Arial" panose="020B0604020202020204" pitchFamily="34" charset="0"/>
              </a:rPr>
              <a:t>Protein Analysis</a:t>
            </a:r>
          </a:p>
          <a:p>
            <a:pPr marL="185738" indent="174625" algn="l">
              <a:spcAft>
                <a:spcPts val="600"/>
              </a:spcAft>
              <a:buFont typeface="Arial" panose="020B0604020202020204" pitchFamily="34" charset="0"/>
              <a:buChar char="•"/>
            </a:pPr>
            <a:r>
              <a:rPr lang="en-GB" b="0" i="0" u="none" strike="noStrike" dirty="0">
                <a:solidFill>
                  <a:schemeClr val="bg1"/>
                </a:solidFill>
                <a:effectLst/>
                <a:latin typeface="Arial" panose="020B0604020202020204" pitchFamily="34" charset="0"/>
                <a:cs typeface="Arial" panose="020B0604020202020204" pitchFamily="34" charset="0"/>
              </a:rPr>
              <a:t>RNA Analysis</a:t>
            </a:r>
          </a:p>
          <a:p>
            <a:pPr marL="185738" indent="174625" algn="l">
              <a:spcAft>
                <a:spcPts val="600"/>
              </a:spcAft>
              <a:buFont typeface="Arial" panose="020B0604020202020204" pitchFamily="34" charset="0"/>
              <a:buChar char="•"/>
            </a:pPr>
            <a:r>
              <a:rPr lang="en-GB" b="0" i="0" u="none" strike="noStrike" dirty="0" err="1">
                <a:solidFill>
                  <a:schemeClr val="bg1"/>
                </a:solidFill>
                <a:effectLst/>
                <a:latin typeface="Arial" panose="020B0604020202020204" pitchFamily="34" charset="0"/>
                <a:cs typeface="Arial" panose="020B0604020202020204" pitchFamily="34" charset="0"/>
              </a:rPr>
              <a:t>Glycomic</a:t>
            </a:r>
            <a:r>
              <a:rPr lang="en-GB" b="0" i="0" u="none" strike="noStrike" dirty="0">
                <a:solidFill>
                  <a:schemeClr val="bg1"/>
                </a:solidFill>
                <a:effectLst/>
                <a:latin typeface="Arial" panose="020B0604020202020204" pitchFamily="34" charset="0"/>
                <a:cs typeface="Arial" panose="020B0604020202020204" pitchFamily="34" charset="0"/>
              </a:rPr>
              <a:t>, Lipidomic, and Metabolomic Analysis</a:t>
            </a:r>
          </a:p>
          <a:p>
            <a:pPr marL="185738" indent="174625" algn="l">
              <a:spcAft>
                <a:spcPts val="600"/>
              </a:spcAft>
              <a:buFont typeface="Arial" panose="020B0604020202020204" pitchFamily="34" charset="0"/>
              <a:buChar char="•"/>
            </a:pPr>
            <a:r>
              <a:rPr lang="en-GB" b="0" i="0" u="none" strike="noStrike" dirty="0">
                <a:solidFill>
                  <a:schemeClr val="bg1"/>
                </a:solidFill>
                <a:effectLst/>
                <a:latin typeface="Arial" panose="020B0604020202020204" pitchFamily="34" charset="0"/>
                <a:cs typeface="Arial" panose="020B0604020202020204" pitchFamily="34" charset="0"/>
              </a:rPr>
              <a:t>Functional Assays</a:t>
            </a:r>
          </a:p>
        </p:txBody>
      </p:sp>
      <p:pic>
        <p:nvPicPr>
          <p:cNvPr id="2" name="Picture 2" descr="https://www.isev.org/assets/site/ISEV-Official%20Logo-Blue.png">
            <a:extLst>
              <a:ext uri="{FF2B5EF4-FFF2-40B4-BE49-F238E27FC236}">
                <a16:creationId xmlns:a16="http://schemas.microsoft.com/office/drawing/2014/main" id="{009043DF-E0C0-ACE3-A33A-BC5FB9FD942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617906" y="118285"/>
            <a:ext cx="3461771" cy="576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43023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ounded Rectangle 19">
            <a:extLst>
              <a:ext uri="{FF2B5EF4-FFF2-40B4-BE49-F238E27FC236}">
                <a16:creationId xmlns:a16="http://schemas.microsoft.com/office/drawing/2014/main" id="{B27EF644-018E-CAEE-6E91-0F1A1546FD30}"/>
              </a:ext>
            </a:extLst>
          </p:cNvPr>
          <p:cNvSpPr/>
          <p:nvPr/>
        </p:nvSpPr>
        <p:spPr>
          <a:xfrm>
            <a:off x="251802" y="1853233"/>
            <a:ext cx="11688396" cy="1135994"/>
          </a:xfrm>
          <a:prstGeom prst="roundRect">
            <a:avLst>
              <a:gd name="adj" fmla="val 10000"/>
            </a:avLst>
          </a:prstGeom>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21" name="Rectangle 20" descr="Test tubes">
            <a:extLst>
              <a:ext uri="{FF2B5EF4-FFF2-40B4-BE49-F238E27FC236}">
                <a16:creationId xmlns:a16="http://schemas.microsoft.com/office/drawing/2014/main" id="{BC77E4CA-037D-F7D3-4E10-723CA519DF6A}"/>
              </a:ext>
            </a:extLst>
          </p:cNvPr>
          <p:cNvSpPr/>
          <p:nvPr/>
        </p:nvSpPr>
        <p:spPr>
          <a:xfrm>
            <a:off x="390475" y="2038439"/>
            <a:ext cx="252132" cy="252132"/>
          </a:xfrm>
          <a:prstGeom prst="rect">
            <a:avLst/>
          </a:prstGeom>
          <a: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22" name="Freeform 21">
            <a:extLst>
              <a:ext uri="{FF2B5EF4-FFF2-40B4-BE49-F238E27FC236}">
                <a16:creationId xmlns:a16="http://schemas.microsoft.com/office/drawing/2014/main" id="{E28CABBC-6D24-2640-D0F0-A658AABB30AA}"/>
              </a:ext>
            </a:extLst>
          </p:cNvPr>
          <p:cNvSpPr/>
          <p:nvPr/>
        </p:nvSpPr>
        <p:spPr>
          <a:xfrm>
            <a:off x="781280" y="1935294"/>
            <a:ext cx="11158917" cy="950788"/>
          </a:xfrm>
          <a:custGeom>
            <a:avLst/>
            <a:gdLst>
              <a:gd name="connsiteX0" fmla="*/ 0 w 11158917"/>
              <a:gd name="connsiteY0" fmla="*/ 0 h 458423"/>
              <a:gd name="connsiteX1" fmla="*/ 11158917 w 11158917"/>
              <a:gd name="connsiteY1" fmla="*/ 0 h 458423"/>
              <a:gd name="connsiteX2" fmla="*/ 11158917 w 11158917"/>
              <a:gd name="connsiteY2" fmla="*/ 458423 h 458423"/>
              <a:gd name="connsiteX3" fmla="*/ 0 w 11158917"/>
              <a:gd name="connsiteY3" fmla="*/ 458423 h 458423"/>
              <a:gd name="connsiteX4" fmla="*/ 0 w 11158917"/>
              <a:gd name="connsiteY4" fmla="*/ 0 h 4584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58917" h="458423">
                <a:moveTo>
                  <a:pt x="0" y="0"/>
                </a:moveTo>
                <a:lnTo>
                  <a:pt x="11158917" y="0"/>
                </a:lnTo>
                <a:lnTo>
                  <a:pt x="11158917" y="458423"/>
                </a:lnTo>
                <a:lnTo>
                  <a:pt x="0" y="45842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8516" tIns="48516" rIns="48516" bIns="48516" numCol="1" spcCol="1270" anchor="ctr" anchorCtr="0">
            <a:noAutofit/>
          </a:bodyPr>
          <a:lstStyle/>
          <a:p>
            <a:pPr marL="0" lvl="0" indent="0" algn="just" defTabSz="977900">
              <a:lnSpc>
                <a:spcPct val="100000"/>
              </a:lnSpc>
              <a:spcBef>
                <a:spcPct val="0"/>
              </a:spcBef>
              <a:spcAft>
                <a:spcPct val="35000"/>
              </a:spcAft>
              <a:buNone/>
            </a:pPr>
            <a:r>
              <a:rPr lang="en-GB" sz="2400" dirty="0">
                <a:latin typeface="Arial" panose="020B0604020202020204" pitchFamily="34" charset="0"/>
                <a:cs typeface="Arial" panose="020B0604020202020204" pitchFamily="34" charset="0"/>
              </a:rPr>
              <a:t>Working in close collaboration with the ELBS EV WG and the ISEV Rigor and Standardization to promote</a:t>
            </a:r>
            <a:r>
              <a:rPr lang="en-GB" sz="2400" b="0" i="0" kern="1200" dirty="0">
                <a:latin typeface="Arial" panose="020B0604020202020204" pitchFamily="34" charset="0"/>
                <a:cs typeface="Arial" panose="020B0604020202020204" pitchFamily="34" charset="0"/>
              </a:rPr>
              <a:t> reproducibility of liquid biopsy-EV preparation and analysis towards EV clinical applicability</a:t>
            </a:r>
            <a:endParaRPr lang="en-US" sz="2400" kern="1200" dirty="0">
              <a:latin typeface="Arial" panose="020B0604020202020204" pitchFamily="34" charset="0"/>
              <a:cs typeface="Arial" panose="020B0604020202020204" pitchFamily="34" charset="0"/>
            </a:endParaRPr>
          </a:p>
        </p:txBody>
      </p:sp>
      <p:sp>
        <p:nvSpPr>
          <p:cNvPr id="23" name="Rounded Rectangle 22">
            <a:extLst>
              <a:ext uri="{FF2B5EF4-FFF2-40B4-BE49-F238E27FC236}">
                <a16:creationId xmlns:a16="http://schemas.microsoft.com/office/drawing/2014/main" id="{53B9855F-21F4-D560-7FA1-7B8D6C52EA90}"/>
              </a:ext>
            </a:extLst>
          </p:cNvPr>
          <p:cNvSpPr/>
          <p:nvPr/>
        </p:nvSpPr>
        <p:spPr>
          <a:xfrm>
            <a:off x="251802" y="3153088"/>
            <a:ext cx="11688396" cy="458423"/>
          </a:xfrm>
          <a:prstGeom prst="roundRect">
            <a:avLst>
              <a:gd name="adj" fmla="val 10000"/>
            </a:avLst>
          </a:prstGeom>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24" name="Rectangle 23" descr="Handshake">
            <a:extLst>
              <a:ext uri="{FF2B5EF4-FFF2-40B4-BE49-F238E27FC236}">
                <a16:creationId xmlns:a16="http://schemas.microsoft.com/office/drawing/2014/main" id="{B09A3435-D0EE-F452-56ED-FA42981560FE}"/>
              </a:ext>
            </a:extLst>
          </p:cNvPr>
          <p:cNvSpPr/>
          <p:nvPr/>
        </p:nvSpPr>
        <p:spPr>
          <a:xfrm>
            <a:off x="390475" y="3256233"/>
            <a:ext cx="252132" cy="252132"/>
          </a:xfrm>
          <a:prstGeom prst="rect">
            <a:avLst/>
          </a:prstGeom>
          <a: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25" name="Freeform 24">
            <a:extLst>
              <a:ext uri="{FF2B5EF4-FFF2-40B4-BE49-F238E27FC236}">
                <a16:creationId xmlns:a16="http://schemas.microsoft.com/office/drawing/2014/main" id="{EDC47BF0-C631-396D-7FAD-7874DA5F7BB9}"/>
              </a:ext>
            </a:extLst>
          </p:cNvPr>
          <p:cNvSpPr/>
          <p:nvPr/>
        </p:nvSpPr>
        <p:spPr>
          <a:xfrm>
            <a:off x="781280" y="3153088"/>
            <a:ext cx="11158917" cy="458423"/>
          </a:xfrm>
          <a:custGeom>
            <a:avLst/>
            <a:gdLst>
              <a:gd name="connsiteX0" fmla="*/ 0 w 11158917"/>
              <a:gd name="connsiteY0" fmla="*/ 0 h 458423"/>
              <a:gd name="connsiteX1" fmla="*/ 11158917 w 11158917"/>
              <a:gd name="connsiteY1" fmla="*/ 0 h 458423"/>
              <a:gd name="connsiteX2" fmla="*/ 11158917 w 11158917"/>
              <a:gd name="connsiteY2" fmla="*/ 458423 h 458423"/>
              <a:gd name="connsiteX3" fmla="*/ 0 w 11158917"/>
              <a:gd name="connsiteY3" fmla="*/ 458423 h 458423"/>
              <a:gd name="connsiteX4" fmla="*/ 0 w 11158917"/>
              <a:gd name="connsiteY4" fmla="*/ 0 h 4584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58917" h="458423">
                <a:moveTo>
                  <a:pt x="0" y="0"/>
                </a:moveTo>
                <a:lnTo>
                  <a:pt x="11158917" y="0"/>
                </a:lnTo>
                <a:lnTo>
                  <a:pt x="11158917" y="458423"/>
                </a:lnTo>
                <a:lnTo>
                  <a:pt x="0" y="45842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8516" tIns="48516" rIns="48516" bIns="48516" numCol="1" spcCol="1270" anchor="ctr" anchorCtr="0">
            <a:noAutofit/>
          </a:bodyPr>
          <a:lstStyle/>
          <a:p>
            <a:pPr marL="0" lvl="0" indent="0" algn="l" defTabSz="977900">
              <a:lnSpc>
                <a:spcPct val="100000"/>
              </a:lnSpc>
              <a:spcBef>
                <a:spcPct val="0"/>
              </a:spcBef>
              <a:spcAft>
                <a:spcPct val="35000"/>
              </a:spcAft>
              <a:buNone/>
            </a:pPr>
            <a:r>
              <a:rPr lang="en-GB" sz="2400" b="0" i="0" kern="1200" dirty="0">
                <a:latin typeface="Arial" panose="020B0604020202020204" pitchFamily="34" charset="0"/>
                <a:cs typeface="Arial" panose="020B0604020202020204" pitchFamily="34" charset="0"/>
              </a:rPr>
              <a:t>D</a:t>
            </a:r>
            <a:r>
              <a:rPr lang="en-GB" sz="2400" kern="1200" dirty="0">
                <a:latin typeface="Arial" panose="020B0604020202020204" pitchFamily="34" charset="0"/>
                <a:cs typeface="Arial" panose="020B0604020202020204" pitchFamily="34" charset="0"/>
              </a:rPr>
              <a:t>eveloping ISEV-ELBS collaborative initiatives</a:t>
            </a:r>
            <a:endParaRPr lang="en-US" sz="2400" kern="1200" dirty="0">
              <a:latin typeface="Arial" panose="020B0604020202020204" pitchFamily="34" charset="0"/>
              <a:cs typeface="Arial" panose="020B0604020202020204" pitchFamily="34" charset="0"/>
            </a:endParaRPr>
          </a:p>
        </p:txBody>
      </p:sp>
      <p:sp>
        <p:nvSpPr>
          <p:cNvPr id="26" name="Rounded Rectangle 25">
            <a:extLst>
              <a:ext uri="{FF2B5EF4-FFF2-40B4-BE49-F238E27FC236}">
                <a16:creationId xmlns:a16="http://schemas.microsoft.com/office/drawing/2014/main" id="{1C915514-7911-5BFD-10AB-7ACC5B5FC7DC}"/>
              </a:ext>
            </a:extLst>
          </p:cNvPr>
          <p:cNvSpPr/>
          <p:nvPr/>
        </p:nvSpPr>
        <p:spPr>
          <a:xfrm>
            <a:off x="251802" y="3890239"/>
            <a:ext cx="11688396" cy="458423"/>
          </a:xfrm>
          <a:prstGeom prst="roundRect">
            <a:avLst>
              <a:gd name="adj" fmla="val 10000"/>
            </a:avLst>
          </a:prstGeom>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US" sz="2400">
              <a:latin typeface="Arial" panose="020B0604020202020204" pitchFamily="34" charset="0"/>
              <a:cs typeface="Arial" panose="020B0604020202020204" pitchFamily="34" charset="0"/>
            </a:endParaRPr>
          </a:p>
        </p:txBody>
      </p:sp>
      <p:sp>
        <p:nvSpPr>
          <p:cNvPr id="27" name="Rectangle 26" descr="Meeting">
            <a:extLst>
              <a:ext uri="{FF2B5EF4-FFF2-40B4-BE49-F238E27FC236}">
                <a16:creationId xmlns:a16="http://schemas.microsoft.com/office/drawing/2014/main" id="{A7A8F4FC-94E7-3477-F1B6-813EBF2F79C7}"/>
              </a:ext>
            </a:extLst>
          </p:cNvPr>
          <p:cNvSpPr/>
          <p:nvPr/>
        </p:nvSpPr>
        <p:spPr>
          <a:xfrm>
            <a:off x="390475" y="3993385"/>
            <a:ext cx="252132" cy="252132"/>
          </a:xfrm>
          <a:prstGeom prst="rect">
            <a:avLst/>
          </a:prstGeom>
          <a: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tretch>
              <a:fillRect/>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28" name="Freeform 27">
            <a:extLst>
              <a:ext uri="{FF2B5EF4-FFF2-40B4-BE49-F238E27FC236}">
                <a16:creationId xmlns:a16="http://schemas.microsoft.com/office/drawing/2014/main" id="{6E1145BD-2456-E0CD-8C50-1C9F45AD2C12}"/>
              </a:ext>
            </a:extLst>
          </p:cNvPr>
          <p:cNvSpPr/>
          <p:nvPr/>
        </p:nvSpPr>
        <p:spPr>
          <a:xfrm>
            <a:off x="781280" y="3890239"/>
            <a:ext cx="11158917" cy="458423"/>
          </a:xfrm>
          <a:custGeom>
            <a:avLst/>
            <a:gdLst>
              <a:gd name="connsiteX0" fmla="*/ 0 w 11158917"/>
              <a:gd name="connsiteY0" fmla="*/ 0 h 458423"/>
              <a:gd name="connsiteX1" fmla="*/ 11158917 w 11158917"/>
              <a:gd name="connsiteY1" fmla="*/ 0 h 458423"/>
              <a:gd name="connsiteX2" fmla="*/ 11158917 w 11158917"/>
              <a:gd name="connsiteY2" fmla="*/ 458423 h 458423"/>
              <a:gd name="connsiteX3" fmla="*/ 0 w 11158917"/>
              <a:gd name="connsiteY3" fmla="*/ 458423 h 458423"/>
              <a:gd name="connsiteX4" fmla="*/ 0 w 11158917"/>
              <a:gd name="connsiteY4" fmla="*/ 0 h 4584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58917" h="458423">
                <a:moveTo>
                  <a:pt x="0" y="0"/>
                </a:moveTo>
                <a:lnTo>
                  <a:pt x="11158917" y="0"/>
                </a:lnTo>
                <a:lnTo>
                  <a:pt x="11158917" y="458423"/>
                </a:lnTo>
                <a:lnTo>
                  <a:pt x="0" y="45842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8516" tIns="48516" rIns="48516" bIns="48516" numCol="1" spcCol="1270" anchor="ctr" anchorCtr="0">
            <a:noAutofit/>
          </a:bodyPr>
          <a:lstStyle/>
          <a:p>
            <a:pPr marL="0" lvl="0" indent="0" algn="l" defTabSz="977900">
              <a:lnSpc>
                <a:spcPct val="100000"/>
              </a:lnSpc>
              <a:spcBef>
                <a:spcPct val="0"/>
              </a:spcBef>
              <a:spcAft>
                <a:spcPct val="35000"/>
              </a:spcAft>
              <a:buNone/>
            </a:pPr>
            <a:r>
              <a:rPr lang="en-GB" sz="2400" b="0" i="0" kern="1200" dirty="0">
                <a:latin typeface="Arial" panose="020B0604020202020204" pitchFamily="34" charset="0"/>
                <a:cs typeface="Arial" panose="020B0604020202020204" pitchFamily="34" charset="0"/>
              </a:rPr>
              <a:t>Organizing c</a:t>
            </a:r>
            <a:r>
              <a:rPr lang="en-GB" sz="2400" kern="1200" dirty="0">
                <a:latin typeface="Arial" panose="020B0604020202020204" pitchFamily="34" charset="0"/>
                <a:cs typeface="Arial" panose="020B0604020202020204" pitchFamily="34" charset="0"/>
              </a:rPr>
              <a:t>o-host workshops and meetings</a:t>
            </a:r>
            <a:endParaRPr lang="en-US" sz="2400" kern="1200" dirty="0">
              <a:latin typeface="Arial" panose="020B0604020202020204" pitchFamily="34" charset="0"/>
              <a:cs typeface="Arial" panose="020B0604020202020204" pitchFamily="34" charset="0"/>
            </a:endParaRPr>
          </a:p>
        </p:txBody>
      </p:sp>
      <p:sp>
        <p:nvSpPr>
          <p:cNvPr id="29" name="Rounded Rectangle 28">
            <a:extLst>
              <a:ext uri="{FF2B5EF4-FFF2-40B4-BE49-F238E27FC236}">
                <a16:creationId xmlns:a16="http://schemas.microsoft.com/office/drawing/2014/main" id="{46F7519F-F5C5-5056-1254-81D1DF2FBBF7}"/>
              </a:ext>
            </a:extLst>
          </p:cNvPr>
          <p:cNvSpPr/>
          <p:nvPr/>
        </p:nvSpPr>
        <p:spPr>
          <a:xfrm>
            <a:off x="251802" y="4615668"/>
            <a:ext cx="11688396" cy="458423"/>
          </a:xfrm>
          <a:prstGeom prst="roundRect">
            <a:avLst>
              <a:gd name="adj" fmla="val 10000"/>
            </a:avLst>
          </a:prstGeom>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30" name="Rectangle 29" descr="Document">
            <a:extLst>
              <a:ext uri="{FF2B5EF4-FFF2-40B4-BE49-F238E27FC236}">
                <a16:creationId xmlns:a16="http://schemas.microsoft.com/office/drawing/2014/main" id="{A276BB46-5CE5-9CA7-F44A-26F6686D584B}"/>
              </a:ext>
            </a:extLst>
          </p:cNvPr>
          <p:cNvSpPr/>
          <p:nvPr/>
        </p:nvSpPr>
        <p:spPr>
          <a:xfrm>
            <a:off x="390475" y="4718813"/>
            <a:ext cx="252132" cy="252132"/>
          </a:xfrm>
          <a:prstGeom prst="rect">
            <a:avLst/>
          </a:prstGeom>
          <a: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tretch>
              <a:fillRect/>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31" name="Freeform 30">
            <a:extLst>
              <a:ext uri="{FF2B5EF4-FFF2-40B4-BE49-F238E27FC236}">
                <a16:creationId xmlns:a16="http://schemas.microsoft.com/office/drawing/2014/main" id="{DB043016-D63D-B058-AEE7-182D74397687}"/>
              </a:ext>
            </a:extLst>
          </p:cNvPr>
          <p:cNvSpPr/>
          <p:nvPr/>
        </p:nvSpPr>
        <p:spPr>
          <a:xfrm>
            <a:off x="781280" y="4615668"/>
            <a:ext cx="11158917" cy="458423"/>
          </a:xfrm>
          <a:custGeom>
            <a:avLst/>
            <a:gdLst>
              <a:gd name="connsiteX0" fmla="*/ 0 w 11158917"/>
              <a:gd name="connsiteY0" fmla="*/ 0 h 458423"/>
              <a:gd name="connsiteX1" fmla="*/ 11158917 w 11158917"/>
              <a:gd name="connsiteY1" fmla="*/ 0 h 458423"/>
              <a:gd name="connsiteX2" fmla="*/ 11158917 w 11158917"/>
              <a:gd name="connsiteY2" fmla="*/ 458423 h 458423"/>
              <a:gd name="connsiteX3" fmla="*/ 0 w 11158917"/>
              <a:gd name="connsiteY3" fmla="*/ 458423 h 458423"/>
              <a:gd name="connsiteX4" fmla="*/ 0 w 11158917"/>
              <a:gd name="connsiteY4" fmla="*/ 0 h 4584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58917" h="458423">
                <a:moveTo>
                  <a:pt x="0" y="0"/>
                </a:moveTo>
                <a:lnTo>
                  <a:pt x="11158917" y="0"/>
                </a:lnTo>
                <a:lnTo>
                  <a:pt x="11158917" y="458423"/>
                </a:lnTo>
                <a:lnTo>
                  <a:pt x="0" y="45842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8516" tIns="48516" rIns="48516" bIns="48516" numCol="1" spcCol="1270" anchor="ctr" anchorCtr="0">
            <a:noAutofit/>
          </a:bodyPr>
          <a:lstStyle/>
          <a:p>
            <a:pPr marL="0" lvl="0" indent="0" algn="l" defTabSz="977900">
              <a:lnSpc>
                <a:spcPct val="100000"/>
              </a:lnSpc>
              <a:spcBef>
                <a:spcPct val="0"/>
              </a:spcBef>
              <a:spcAft>
                <a:spcPct val="35000"/>
              </a:spcAft>
              <a:buNone/>
            </a:pPr>
            <a:r>
              <a:rPr lang="en-US" sz="2400" kern="1200" dirty="0">
                <a:latin typeface="Arial" panose="020B0604020202020204" pitchFamily="34" charset="0"/>
                <a:cs typeface="Arial" panose="020B0604020202020204" pitchFamily="34" charset="0"/>
              </a:rPr>
              <a:t>Producing p</a:t>
            </a:r>
            <a:r>
              <a:rPr lang="en-US" sz="2400" b="0" i="0" kern="1200" dirty="0">
                <a:latin typeface="Arial" panose="020B0604020202020204" pitchFamily="34" charset="0"/>
                <a:cs typeface="Arial" panose="020B0604020202020204" pitchFamily="34" charset="0"/>
              </a:rPr>
              <a:t>osition papers and publications to guide the field </a:t>
            </a:r>
            <a:endParaRPr lang="en-US" sz="2400" kern="1200" dirty="0">
              <a:latin typeface="Arial" panose="020B0604020202020204" pitchFamily="34" charset="0"/>
              <a:cs typeface="Arial" panose="020B0604020202020204" pitchFamily="34" charset="0"/>
            </a:endParaRPr>
          </a:p>
        </p:txBody>
      </p:sp>
      <p:sp>
        <p:nvSpPr>
          <p:cNvPr id="12" name="CasellaDiTesto 15">
            <a:extLst>
              <a:ext uri="{FF2B5EF4-FFF2-40B4-BE49-F238E27FC236}">
                <a16:creationId xmlns:a16="http://schemas.microsoft.com/office/drawing/2014/main" id="{48FFC258-D229-AAB0-37EA-0EADBDDDE490}"/>
              </a:ext>
            </a:extLst>
          </p:cNvPr>
          <p:cNvSpPr txBox="1"/>
          <p:nvPr/>
        </p:nvSpPr>
        <p:spPr>
          <a:xfrm>
            <a:off x="-528415" y="343464"/>
            <a:ext cx="8770757" cy="954107"/>
          </a:xfrm>
          <a:prstGeom prst="rect">
            <a:avLst/>
          </a:prstGeom>
          <a:noFill/>
        </p:spPr>
        <p:txBody>
          <a:bodyPr wrap="square" rtlCol="0">
            <a:spAutoFit/>
          </a:bodyPr>
          <a:lstStyle/>
          <a:p>
            <a:pPr algn="ctr"/>
            <a:r>
              <a:rPr lang="en-US" sz="2800" b="1" noProof="0" dirty="0">
                <a:latin typeface="Arial" panose="020B0604020202020204" pitchFamily="34" charset="0"/>
                <a:cs typeface="Arial" panose="020B0604020202020204" pitchFamily="34" charset="0"/>
              </a:rPr>
              <a:t>The ISEV-ELBS Intersociety Working Group </a:t>
            </a:r>
          </a:p>
          <a:p>
            <a:pPr algn="ctr"/>
            <a:r>
              <a:rPr lang="en-US" sz="2800" b="1" i="1" u="sng" dirty="0">
                <a:latin typeface="Arial" panose="020B0604020202020204" pitchFamily="34" charset="0"/>
                <a:cs typeface="Arial" panose="020B0604020202020204" pitchFamily="34" charset="0"/>
              </a:rPr>
              <a:t>Foreseen Activities</a:t>
            </a:r>
            <a:endParaRPr lang="en-US" sz="2800" b="1" i="1" u="sng" noProof="0" dirty="0">
              <a:latin typeface="Arial" panose="020B0604020202020204" pitchFamily="34" charset="0"/>
              <a:cs typeface="Arial" panose="020B0604020202020204" pitchFamily="34" charset="0"/>
            </a:endParaRPr>
          </a:p>
        </p:txBody>
      </p:sp>
      <p:grpSp>
        <p:nvGrpSpPr>
          <p:cNvPr id="14" name="Group 13">
            <a:extLst>
              <a:ext uri="{FF2B5EF4-FFF2-40B4-BE49-F238E27FC236}">
                <a16:creationId xmlns:a16="http://schemas.microsoft.com/office/drawing/2014/main" id="{C64C0E2C-27AB-FAF8-21B2-039FF08160E8}"/>
              </a:ext>
            </a:extLst>
          </p:cNvPr>
          <p:cNvGrpSpPr/>
          <p:nvPr/>
        </p:nvGrpSpPr>
        <p:grpSpPr>
          <a:xfrm>
            <a:off x="7743684" y="434896"/>
            <a:ext cx="4196513" cy="581231"/>
            <a:chOff x="2414449" y="792279"/>
            <a:chExt cx="8008901" cy="1109257"/>
          </a:xfrm>
        </p:grpSpPr>
        <p:pic>
          <p:nvPicPr>
            <p:cNvPr id="15" name="Picture 14" descr="A blue and white logo&#10;&#10;Description automatically generated">
              <a:extLst>
                <a:ext uri="{FF2B5EF4-FFF2-40B4-BE49-F238E27FC236}">
                  <a16:creationId xmlns:a16="http://schemas.microsoft.com/office/drawing/2014/main" id="{0B9B6842-6B27-04BF-22E2-153A252E47D1}"/>
                </a:ext>
              </a:extLst>
            </p:cNvPr>
            <p:cNvPicPr>
              <a:picLocks noChangeAspect="1"/>
            </p:cNvPicPr>
            <p:nvPr/>
          </p:nvPicPr>
          <p:blipFill>
            <a:blip r:embed="rId10"/>
            <a:stretch>
              <a:fillRect/>
            </a:stretch>
          </p:blipFill>
          <p:spPr>
            <a:xfrm>
              <a:off x="2414449" y="845109"/>
              <a:ext cx="2993832" cy="1007923"/>
            </a:xfrm>
            <a:prstGeom prst="rect">
              <a:avLst/>
            </a:prstGeom>
          </p:spPr>
        </p:pic>
        <p:pic>
          <p:nvPicPr>
            <p:cNvPr id="16" name="Picture 15" descr="A logo with a green and red hexagon&#10;&#10;Description automatically generated">
              <a:extLst>
                <a:ext uri="{FF2B5EF4-FFF2-40B4-BE49-F238E27FC236}">
                  <a16:creationId xmlns:a16="http://schemas.microsoft.com/office/drawing/2014/main" id="{8E9C5281-682D-EFD8-5ABA-73A8ED32B4C3}"/>
                </a:ext>
              </a:extLst>
            </p:cNvPr>
            <p:cNvPicPr>
              <a:picLocks noChangeAspect="1"/>
            </p:cNvPicPr>
            <p:nvPr/>
          </p:nvPicPr>
          <p:blipFill rotWithShape="1">
            <a:blip r:embed="rId11"/>
            <a:srcRect l="4700" t="22600" r="4549" b="23889"/>
            <a:stretch/>
          </p:blipFill>
          <p:spPr>
            <a:xfrm>
              <a:off x="7078954" y="792279"/>
              <a:ext cx="3344396" cy="1109257"/>
            </a:xfrm>
            <a:prstGeom prst="rect">
              <a:avLst/>
            </a:prstGeom>
          </p:spPr>
        </p:pic>
        <p:sp>
          <p:nvSpPr>
            <p:cNvPr id="17" name="Right Arrow 16">
              <a:extLst>
                <a:ext uri="{FF2B5EF4-FFF2-40B4-BE49-F238E27FC236}">
                  <a16:creationId xmlns:a16="http://schemas.microsoft.com/office/drawing/2014/main" id="{75996BBB-1A05-A351-003D-3CCC7D71EBA3}"/>
                </a:ext>
              </a:extLst>
            </p:cNvPr>
            <p:cNvSpPr/>
            <p:nvPr/>
          </p:nvSpPr>
          <p:spPr>
            <a:xfrm>
              <a:off x="5750410" y="957596"/>
              <a:ext cx="898714" cy="448632"/>
            </a:xfrm>
            <a:prstGeom prst="rightArrow">
              <a:avLst/>
            </a:prstGeom>
            <a:gradFill>
              <a:gsLst>
                <a:gs pos="8000">
                  <a:schemeClr val="bg1"/>
                </a:gs>
                <a:gs pos="100000">
                  <a:srgbClr val="0070C0"/>
                </a:gs>
                <a:gs pos="100000">
                  <a:schemeClr val="accent1">
                    <a:lumMod val="45000"/>
                    <a:lumOff val="55000"/>
                  </a:schemeClr>
                </a:gs>
                <a:gs pos="100000">
                  <a:schemeClr val="accent1">
                    <a:lumMod val="30000"/>
                    <a:lumOff val="70000"/>
                  </a:schemeClr>
                </a:gs>
              </a:gsLst>
              <a:lin ang="5400000" scaled="1"/>
            </a:gradFill>
            <a:ln w="6350">
              <a:solidFill>
                <a:schemeClr val="tx2">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8" name="Right Arrow 17">
              <a:extLst>
                <a:ext uri="{FF2B5EF4-FFF2-40B4-BE49-F238E27FC236}">
                  <a16:creationId xmlns:a16="http://schemas.microsoft.com/office/drawing/2014/main" id="{3DCF5922-DCB2-D39E-B300-83ADE71E0299}"/>
                </a:ext>
              </a:extLst>
            </p:cNvPr>
            <p:cNvSpPr/>
            <p:nvPr/>
          </p:nvSpPr>
          <p:spPr>
            <a:xfrm rot="10800000">
              <a:off x="5750410" y="1367627"/>
              <a:ext cx="898714" cy="448632"/>
            </a:xfrm>
            <a:prstGeom prst="rightArrow">
              <a:avLst/>
            </a:prstGeom>
            <a:gradFill>
              <a:gsLst>
                <a:gs pos="8000">
                  <a:schemeClr val="bg1"/>
                </a:gs>
                <a:gs pos="100000">
                  <a:srgbClr val="0070C0"/>
                </a:gs>
                <a:gs pos="100000">
                  <a:schemeClr val="accent1">
                    <a:lumMod val="45000"/>
                    <a:lumOff val="55000"/>
                  </a:schemeClr>
                </a:gs>
                <a:gs pos="100000">
                  <a:schemeClr val="accent1">
                    <a:lumMod val="30000"/>
                    <a:lumOff val="70000"/>
                  </a:schemeClr>
                </a:gs>
              </a:gsLst>
              <a:lin ang="5400000" scaled="1"/>
            </a:gradFill>
            <a:ln w="6350">
              <a:solidFill>
                <a:schemeClr val="tx2">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Tree>
    <p:extLst>
      <p:ext uri="{BB962C8B-B14F-4D97-AF65-F5344CB8AC3E}">
        <p14:creationId xmlns:p14="http://schemas.microsoft.com/office/powerpoint/2010/main" val="16060719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5">
            <a:extLst>
              <a:ext uri="{FF2B5EF4-FFF2-40B4-BE49-F238E27FC236}">
                <a16:creationId xmlns:a16="http://schemas.microsoft.com/office/drawing/2014/main" id="{2F096353-F401-B81C-625C-6F73077B63D6}"/>
              </a:ext>
            </a:extLst>
          </p:cNvPr>
          <p:cNvSpPr txBox="1"/>
          <p:nvPr/>
        </p:nvSpPr>
        <p:spPr>
          <a:xfrm>
            <a:off x="121165" y="323274"/>
            <a:ext cx="8399605" cy="1200329"/>
          </a:xfrm>
          <a:prstGeom prst="rect">
            <a:avLst/>
          </a:prstGeom>
          <a:noFill/>
        </p:spPr>
        <p:txBody>
          <a:bodyPr wrap="square" rtlCol="0">
            <a:spAutoFit/>
          </a:bodyPr>
          <a:lstStyle/>
          <a:p>
            <a:pPr algn="ctr"/>
            <a:r>
              <a:rPr lang="en-US" sz="3600" b="1" i="1" u="sng" dirty="0">
                <a:latin typeface="Arial" panose="020B0604020202020204" pitchFamily="34" charset="0"/>
                <a:cs typeface="Arial" panose="020B0604020202020204" pitchFamily="34" charset="0"/>
              </a:rPr>
              <a:t>Next ISEV annual meeting in April 2025</a:t>
            </a:r>
            <a:r>
              <a:rPr lang="en-US" sz="3200" b="1" dirty="0">
                <a:latin typeface="Arial" panose="020B0604020202020204" pitchFamily="34" charset="0"/>
                <a:cs typeface="Arial" panose="020B0604020202020204" pitchFamily="34" charset="0"/>
              </a:rPr>
              <a:t> </a:t>
            </a:r>
          </a:p>
        </p:txBody>
      </p:sp>
      <p:pic>
        <p:nvPicPr>
          <p:cNvPr id="7" name="Picture 6">
            <a:extLst>
              <a:ext uri="{FF2B5EF4-FFF2-40B4-BE49-F238E27FC236}">
                <a16:creationId xmlns:a16="http://schemas.microsoft.com/office/drawing/2014/main" id="{DF5FF33E-B66E-38BA-6710-A87EB70FF930}"/>
              </a:ext>
            </a:extLst>
          </p:cNvPr>
          <p:cNvPicPr>
            <a:picLocks noChangeAspect="1"/>
          </p:cNvPicPr>
          <p:nvPr/>
        </p:nvPicPr>
        <p:blipFill>
          <a:blip r:embed="rId3"/>
          <a:stretch>
            <a:fillRect/>
          </a:stretch>
        </p:blipFill>
        <p:spPr>
          <a:xfrm>
            <a:off x="240560" y="1565906"/>
            <a:ext cx="11951440" cy="1430085"/>
          </a:xfrm>
          <a:prstGeom prst="rect">
            <a:avLst/>
          </a:prstGeom>
        </p:spPr>
      </p:pic>
      <p:sp>
        <p:nvSpPr>
          <p:cNvPr id="8" name="TextBox 7">
            <a:extLst>
              <a:ext uri="{FF2B5EF4-FFF2-40B4-BE49-F238E27FC236}">
                <a16:creationId xmlns:a16="http://schemas.microsoft.com/office/drawing/2014/main" id="{1AC1D162-36B0-5302-D618-3049299479AD}"/>
              </a:ext>
            </a:extLst>
          </p:cNvPr>
          <p:cNvSpPr txBox="1"/>
          <p:nvPr/>
        </p:nvSpPr>
        <p:spPr>
          <a:xfrm>
            <a:off x="5191615" y="3236271"/>
            <a:ext cx="6752651" cy="523220"/>
          </a:xfrm>
          <a:prstGeom prst="rect">
            <a:avLst/>
          </a:prstGeom>
          <a:solidFill>
            <a:schemeClr val="accent2">
              <a:lumMod val="40000"/>
              <a:lumOff val="60000"/>
            </a:schemeClr>
          </a:solidFill>
          <a:ln>
            <a:solidFill>
              <a:schemeClr val="accent1"/>
            </a:solidFill>
          </a:ln>
        </p:spPr>
        <p:txBody>
          <a:bodyPr wrap="square" rtlCol="0">
            <a:spAutoFit/>
          </a:bodyPr>
          <a:lstStyle/>
          <a:p>
            <a:pPr algn="ctr"/>
            <a:r>
              <a:rPr lang="en-US" sz="2800" b="1" dirty="0">
                <a:solidFill>
                  <a:srgbClr val="FF0000"/>
                </a:solidFill>
                <a:latin typeface="Arial" panose="020B0604020202020204" pitchFamily="34" charset="0"/>
                <a:cs typeface="Arial" panose="020B0604020202020204" pitchFamily="34" charset="0"/>
              </a:rPr>
              <a:t>SAVE THE DATE!</a:t>
            </a:r>
          </a:p>
        </p:txBody>
      </p:sp>
      <p:sp>
        <p:nvSpPr>
          <p:cNvPr id="3" name="CasellaDiTesto 15">
            <a:extLst>
              <a:ext uri="{FF2B5EF4-FFF2-40B4-BE49-F238E27FC236}">
                <a16:creationId xmlns:a16="http://schemas.microsoft.com/office/drawing/2014/main" id="{F04BDEEC-EEDD-650D-45EC-0001CA9EBA98}"/>
              </a:ext>
            </a:extLst>
          </p:cNvPr>
          <p:cNvSpPr txBox="1"/>
          <p:nvPr/>
        </p:nvSpPr>
        <p:spPr>
          <a:xfrm>
            <a:off x="121164" y="5550243"/>
            <a:ext cx="11562835" cy="523220"/>
          </a:xfrm>
          <a:prstGeom prst="rect">
            <a:avLst/>
          </a:prstGeom>
          <a:noFill/>
        </p:spPr>
        <p:txBody>
          <a:bodyPr wrap="square" rtlCol="0">
            <a:spAutoFit/>
          </a:bodyPr>
          <a:lstStyle/>
          <a:p>
            <a:pPr marL="457200" indent="-457200">
              <a:spcAft>
                <a:spcPts val="800"/>
              </a:spcAft>
              <a:buFont typeface="Arial" panose="020B0604020202020204" pitchFamily="34" charset="0"/>
              <a:buChar char="•"/>
            </a:pPr>
            <a:r>
              <a:rPr lang="en-US" sz="2800" b="1" dirty="0">
                <a:latin typeface="Arial" panose="020B0604020202020204" pitchFamily="34" charset="0"/>
                <a:cs typeface="Arial" panose="020B0604020202020204" pitchFamily="34" charset="0"/>
              </a:rPr>
              <a:t>ISEV annual meeting is not restricted to ISEV members</a:t>
            </a:r>
          </a:p>
        </p:txBody>
      </p:sp>
      <p:sp>
        <p:nvSpPr>
          <p:cNvPr id="5" name="TextBox 4">
            <a:extLst>
              <a:ext uri="{FF2B5EF4-FFF2-40B4-BE49-F238E27FC236}">
                <a16:creationId xmlns:a16="http://schemas.microsoft.com/office/drawing/2014/main" id="{8A321CCA-0DC7-4925-97AE-69541D9754DA}"/>
              </a:ext>
            </a:extLst>
          </p:cNvPr>
          <p:cNvSpPr txBox="1"/>
          <p:nvPr/>
        </p:nvSpPr>
        <p:spPr>
          <a:xfrm>
            <a:off x="121165" y="4388133"/>
            <a:ext cx="11562835" cy="954107"/>
          </a:xfrm>
          <a:prstGeom prst="rect">
            <a:avLst/>
          </a:prstGeom>
          <a:noFill/>
        </p:spPr>
        <p:txBody>
          <a:bodyPr wrap="square" rtlCol="0">
            <a:spAutoFit/>
          </a:bodyPr>
          <a:lstStyle/>
          <a:p>
            <a:pPr marL="457200" indent="-457200" algn="just">
              <a:buFont typeface="Arial" panose="020B0604020202020204" pitchFamily="34" charset="0"/>
              <a:buChar char="•"/>
            </a:pPr>
            <a:r>
              <a:rPr lang="en-US" sz="2800" b="1" dirty="0">
                <a:latin typeface="Arial" panose="020B0604020202020204" pitchFamily="34" charset="0"/>
                <a:cs typeface="Arial" panose="020B0604020202020204" pitchFamily="34" charset="0"/>
              </a:rPr>
              <a:t>The ISEV-ELBS Intersociety WG is planning a 2-hour liquid-biopsy-focused satellite event (work in progress)</a:t>
            </a:r>
          </a:p>
        </p:txBody>
      </p:sp>
    </p:spTree>
    <p:extLst>
      <p:ext uri="{BB962C8B-B14F-4D97-AF65-F5344CB8AC3E}">
        <p14:creationId xmlns:p14="http://schemas.microsoft.com/office/powerpoint/2010/main" val="18821459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419058D-9684-5E34-CCE9-BC19B168F724}"/>
              </a:ext>
            </a:extLst>
          </p:cNvPr>
          <p:cNvPicPr>
            <a:picLocks noChangeAspect="1"/>
          </p:cNvPicPr>
          <p:nvPr/>
        </p:nvPicPr>
        <p:blipFill>
          <a:blip r:embed="rId2"/>
          <a:srcRect l="1" r="-1900" b="7462"/>
          <a:stretch/>
        </p:blipFill>
        <p:spPr>
          <a:xfrm>
            <a:off x="636011" y="3582947"/>
            <a:ext cx="732546" cy="1062109"/>
          </a:xfrm>
          <a:prstGeom prst="roundRect">
            <a:avLst/>
          </a:prstGeom>
          <a:solidFill>
            <a:srgbClr val="FFFFFF">
              <a:shade val="85000"/>
            </a:srgbClr>
          </a:solidFill>
          <a:effectLst/>
        </p:spPr>
      </p:pic>
      <p:sp>
        <p:nvSpPr>
          <p:cNvPr id="4" name="TextBox 3">
            <a:extLst>
              <a:ext uri="{FF2B5EF4-FFF2-40B4-BE49-F238E27FC236}">
                <a16:creationId xmlns:a16="http://schemas.microsoft.com/office/drawing/2014/main" id="{DD8686BF-CBC3-C041-3ADA-1A56AA2EFE26}"/>
              </a:ext>
            </a:extLst>
          </p:cNvPr>
          <p:cNvSpPr txBox="1"/>
          <p:nvPr/>
        </p:nvSpPr>
        <p:spPr>
          <a:xfrm>
            <a:off x="47364" y="4628121"/>
            <a:ext cx="1909840" cy="639836"/>
          </a:xfrm>
          <a:prstGeom prst="rect">
            <a:avLst/>
          </a:prstGeom>
          <a:noFill/>
        </p:spPr>
        <p:txBody>
          <a:bodyPr wrap="square" rtlCol="0">
            <a:spAutoFit/>
          </a:bodyPr>
          <a:lstStyle/>
          <a:p>
            <a:pPr algn="ctr"/>
            <a:r>
              <a:rPr lang="en-US" sz="1200" b="1" noProof="0" dirty="0"/>
              <a:t>Prof. Klaus </a:t>
            </a:r>
            <a:r>
              <a:rPr lang="en-US" sz="1200" b="1" noProof="0" dirty="0" err="1"/>
              <a:t>Pantel</a:t>
            </a:r>
            <a:endParaRPr lang="en-US" sz="1200" b="1" noProof="0" dirty="0"/>
          </a:p>
          <a:p>
            <a:pPr algn="ctr"/>
            <a:r>
              <a:rPr lang="en-US" sz="1200" b="1" noProof="0" dirty="0"/>
              <a:t>ELBS Founder and President </a:t>
            </a:r>
          </a:p>
        </p:txBody>
      </p:sp>
      <p:sp>
        <p:nvSpPr>
          <p:cNvPr id="5" name="CasellaDiTesto 15">
            <a:extLst>
              <a:ext uri="{FF2B5EF4-FFF2-40B4-BE49-F238E27FC236}">
                <a16:creationId xmlns:a16="http://schemas.microsoft.com/office/drawing/2014/main" id="{26DB06A9-4344-B257-FABC-68EF6A22C41B}"/>
              </a:ext>
            </a:extLst>
          </p:cNvPr>
          <p:cNvSpPr txBox="1"/>
          <p:nvPr/>
        </p:nvSpPr>
        <p:spPr>
          <a:xfrm>
            <a:off x="-752172" y="139551"/>
            <a:ext cx="9275374" cy="954107"/>
          </a:xfrm>
          <a:prstGeom prst="rect">
            <a:avLst/>
          </a:prstGeom>
          <a:noFill/>
        </p:spPr>
        <p:txBody>
          <a:bodyPr wrap="square" rtlCol="0">
            <a:spAutoFit/>
          </a:bodyPr>
          <a:lstStyle/>
          <a:p>
            <a:pPr algn="ctr"/>
            <a:r>
              <a:rPr lang="en-US" sz="2800" b="1" noProof="0" dirty="0">
                <a:latin typeface="Arial" panose="020B0604020202020204" pitchFamily="34" charset="0"/>
                <a:cs typeface="Arial" panose="020B0604020202020204" pitchFamily="34" charset="0"/>
              </a:rPr>
              <a:t>The ISEV-ELBS Intersociety Working Group </a:t>
            </a:r>
          </a:p>
          <a:p>
            <a:pPr algn="ctr"/>
            <a:r>
              <a:rPr lang="en-US" sz="2800" b="1" i="1" u="sng" noProof="0" dirty="0">
                <a:latin typeface="Arial" panose="020B0604020202020204" pitchFamily="34" charset="0"/>
                <a:cs typeface="Arial" panose="020B0604020202020204" pitchFamily="34" charset="0"/>
              </a:rPr>
              <a:t>History</a:t>
            </a:r>
          </a:p>
        </p:txBody>
      </p:sp>
      <p:grpSp>
        <p:nvGrpSpPr>
          <p:cNvPr id="6" name="Group 5">
            <a:extLst>
              <a:ext uri="{FF2B5EF4-FFF2-40B4-BE49-F238E27FC236}">
                <a16:creationId xmlns:a16="http://schemas.microsoft.com/office/drawing/2014/main" id="{5BDFB92E-D038-AB85-9399-DE0C9512ACC4}"/>
              </a:ext>
            </a:extLst>
          </p:cNvPr>
          <p:cNvGrpSpPr/>
          <p:nvPr/>
        </p:nvGrpSpPr>
        <p:grpSpPr>
          <a:xfrm>
            <a:off x="7716309" y="138096"/>
            <a:ext cx="4196513" cy="581231"/>
            <a:chOff x="2414449" y="792279"/>
            <a:chExt cx="8008901" cy="1109257"/>
          </a:xfrm>
        </p:grpSpPr>
        <p:pic>
          <p:nvPicPr>
            <p:cNvPr id="7" name="Picture 6" descr="A blue and white logo&#10;&#10;Description automatically generated">
              <a:extLst>
                <a:ext uri="{FF2B5EF4-FFF2-40B4-BE49-F238E27FC236}">
                  <a16:creationId xmlns:a16="http://schemas.microsoft.com/office/drawing/2014/main" id="{18BB2A24-C93B-75E2-AB4C-72A293AF5675}"/>
                </a:ext>
              </a:extLst>
            </p:cNvPr>
            <p:cNvPicPr>
              <a:picLocks noChangeAspect="1"/>
            </p:cNvPicPr>
            <p:nvPr/>
          </p:nvPicPr>
          <p:blipFill>
            <a:blip r:embed="rId3"/>
            <a:stretch>
              <a:fillRect/>
            </a:stretch>
          </p:blipFill>
          <p:spPr>
            <a:xfrm>
              <a:off x="2414449" y="845109"/>
              <a:ext cx="2993832" cy="1007923"/>
            </a:xfrm>
            <a:prstGeom prst="rect">
              <a:avLst/>
            </a:prstGeom>
          </p:spPr>
        </p:pic>
        <p:pic>
          <p:nvPicPr>
            <p:cNvPr id="8" name="Picture 7" descr="A logo with a green and red hexagon&#10;&#10;Description automatically generated">
              <a:extLst>
                <a:ext uri="{FF2B5EF4-FFF2-40B4-BE49-F238E27FC236}">
                  <a16:creationId xmlns:a16="http://schemas.microsoft.com/office/drawing/2014/main" id="{AB259ACC-6297-99F3-BB64-B148CACFAE83}"/>
                </a:ext>
              </a:extLst>
            </p:cNvPr>
            <p:cNvPicPr>
              <a:picLocks noChangeAspect="1"/>
            </p:cNvPicPr>
            <p:nvPr/>
          </p:nvPicPr>
          <p:blipFill rotWithShape="1">
            <a:blip r:embed="rId4"/>
            <a:srcRect l="4700" t="22600" r="4549" b="23889"/>
            <a:stretch/>
          </p:blipFill>
          <p:spPr>
            <a:xfrm>
              <a:off x="7078954" y="792279"/>
              <a:ext cx="3344396" cy="1109257"/>
            </a:xfrm>
            <a:prstGeom prst="rect">
              <a:avLst/>
            </a:prstGeom>
          </p:spPr>
        </p:pic>
        <p:sp>
          <p:nvSpPr>
            <p:cNvPr id="9" name="Right Arrow 8">
              <a:extLst>
                <a:ext uri="{FF2B5EF4-FFF2-40B4-BE49-F238E27FC236}">
                  <a16:creationId xmlns:a16="http://schemas.microsoft.com/office/drawing/2014/main" id="{D18F1123-0783-1B29-0692-B6D8676A8B27}"/>
                </a:ext>
              </a:extLst>
            </p:cNvPr>
            <p:cNvSpPr/>
            <p:nvPr/>
          </p:nvSpPr>
          <p:spPr>
            <a:xfrm>
              <a:off x="5750410" y="957596"/>
              <a:ext cx="898714" cy="448632"/>
            </a:xfrm>
            <a:prstGeom prst="rightArrow">
              <a:avLst/>
            </a:prstGeom>
            <a:gradFill>
              <a:gsLst>
                <a:gs pos="8000">
                  <a:schemeClr val="bg1"/>
                </a:gs>
                <a:gs pos="100000">
                  <a:srgbClr val="0070C0"/>
                </a:gs>
                <a:gs pos="100000">
                  <a:schemeClr val="accent1">
                    <a:lumMod val="45000"/>
                    <a:lumOff val="55000"/>
                  </a:schemeClr>
                </a:gs>
                <a:gs pos="100000">
                  <a:schemeClr val="accent1">
                    <a:lumMod val="30000"/>
                    <a:lumOff val="70000"/>
                  </a:schemeClr>
                </a:gs>
              </a:gsLst>
              <a:lin ang="5400000" scaled="1"/>
            </a:gradFill>
            <a:ln w="6350">
              <a:solidFill>
                <a:schemeClr val="tx2">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Right Arrow 9">
              <a:extLst>
                <a:ext uri="{FF2B5EF4-FFF2-40B4-BE49-F238E27FC236}">
                  <a16:creationId xmlns:a16="http://schemas.microsoft.com/office/drawing/2014/main" id="{55AA0C40-B478-ABD7-DDA8-8D1A6629BFE8}"/>
                </a:ext>
              </a:extLst>
            </p:cNvPr>
            <p:cNvSpPr/>
            <p:nvPr/>
          </p:nvSpPr>
          <p:spPr>
            <a:xfrm rot="10800000">
              <a:off x="5750410" y="1367627"/>
              <a:ext cx="898714" cy="448632"/>
            </a:xfrm>
            <a:prstGeom prst="rightArrow">
              <a:avLst/>
            </a:prstGeom>
            <a:gradFill>
              <a:gsLst>
                <a:gs pos="8000">
                  <a:schemeClr val="bg1"/>
                </a:gs>
                <a:gs pos="100000">
                  <a:srgbClr val="0070C0"/>
                </a:gs>
                <a:gs pos="100000">
                  <a:schemeClr val="accent1">
                    <a:lumMod val="45000"/>
                    <a:lumOff val="55000"/>
                  </a:schemeClr>
                </a:gs>
                <a:gs pos="100000">
                  <a:schemeClr val="accent1">
                    <a:lumMod val="30000"/>
                    <a:lumOff val="70000"/>
                  </a:schemeClr>
                </a:gs>
              </a:gsLst>
              <a:lin ang="5400000" scaled="1"/>
            </a:gradFill>
            <a:ln w="6350">
              <a:solidFill>
                <a:schemeClr val="tx2">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12" name="TextBox 11">
            <a:extLst>
              <a:ext uri="{FF2B5EF4-FFF2-40B4-BE49-F238E27FC236}">
                <a16:creationId xmlns:a16="http://schemas.microsoft.com/office/drawing/2014/main" id="{34823D0F-7381-CD43-5A0C-22EF638712D4}"/>
              </a:ext>
            </a:extLst>
          </p:cNvPr>
          <p:cNvSpPr txBox="1"/>
          <p:nvPr/>
        </p:nvSpPr>
        <p:spPr>
          <a:xfrm>
            <a:off x="184949" y="1236149"/>
            <a:ext cx="11749356" cy="919401"/>
          </a:xfrm>
          <a:prstGeom prst="roundRect">
            <a:avLst/>
          </a:prstGeom>
          <a:solidFill>
            <a:schemeClr val="tx2">
              <a:lumMod val="50000"/>
              <a:lumOff val="50000"/>
              <a:alpha val="62667"/>
            </a:schemeClr>
          </a:solidFill>
          <a:ln>
            <a:solidFill>
              <a:schemeClr val="accent1"/>
            </a:solidFill>
          </a:ln>
          <a:effectLst>
            <a:outerShdw blurRad="50800" dist="38100" algn="l" rotWithShape="0">
              <a:prstClr val="black">
                <a:alpha val="40000"/>
              </a:prstClr>
            </a:outerShdw>
          </a:effectLst>
        </p:spPr>
        <p:txBody>
          <a:bodyPr wrap="square" rtlCol="0">
            <a:spAutoFit/>
          </a:bodyPr>
          <a:lstStyle/>
          <a:p>
            <a:pPr algn="just"/>
            <a:r>
              <a:rPr lang="en-US" sz="1600" i="0" u="none" strike="noStrike" noProof="0" dirty="0">
                <a:solidFill>
                  <a:schemeClr val="bg1"/>
                </a:solidFill>
                <a:effectLst/>
                <a:latin typeface="Arial" panose="020B0604020202020204" pitchFamily="34" charset="0"/>
                <a:cs typeface="Arial" panose="020B0604020202020204" pitchFamily="34" charset="0"/>
              </a:rPr>
              <a:t>The ISEV-ELBS Intersociety Working Group (WG)</a:t>
            </a:r>
            <a:r>
              <a:rPr lang="en-US" sz="1600" noProof="0" dirty="0">
                <a:solidFill>
                  <a:schemeClr val="bg1"/>
                </a:solidFill>
                <a:latin typeface="Arial" panose="020B0604020202020204" pitchFamily="34" charset="0"/>
                <a:cs typeface="Arial" panose="020B0604020202020204" pitchFamily="34" charset="0"/>
              </a:rPr>
              <a:t>  was conceptualized in 2023 as </a:t>
            </a:r>
            <a:r>
              <a:rPr lang="en-US" sz="1600" i="0" u="none" strike="noStrike" noProof="0" dirty="0">
                <a:solidFill>
                  <a:schemeClr val="bg1"/>
                </a:solidFill>
                <a:effectLst/>
                <a:latin typeface="Arial" panose="020B0604020202020204" pitchFamily="34" charset="0"/>
                <a:cs typeface="Arial" panose="020B0604020202020204" pitchFamily="34" charset="0"/>
              </a:rPr>
              <a:t>a joint initiative between </a:t>
            </a:r>
            <a:r>
              <a:rPr lang="en-US" sz="1600" noProof="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the </a:t>
            </a:r>
            <a:r>
              <a:rPr lang="en-US" sz="1600" b="1" u="sng" noProof="0" dirty="0">
                <a:solidFill>
                  <a:schemeClr val="bg1"/>
                </a:solidFill>
                <a:effectLst/>
                <a:latin typeface="Arial" panose="020B0604020202020204" pitchFamily="34" charset="0"/>
                <a:ea typeface="Times New Roman" panose="02020603050405020304" pitchFamily="18" charset="0"/>
                <a:cs typeface="Arial" panose="020B0604020202020204" pitchFamily="34" charset="0"/>
                <a:hlinkClick r:id="rId5">
                  <a:extLst>
                    <a:ext uri="{A12FA001-AC4F-418D-AE19-62706E023703}">
                      <ahyp:hlinkClr xmlns:ahyp="http://schemas.microsoft.com/office/drawing/2018/hyperlinkcolor" xmlns="" val="tx"/>
                    </a:ext>
                  </a:extLst>
                </a:hlinkClick>
              </a:rPr>
              <a:t>International Society for Extracellular Vesicles</a:t>
            </a:r>
            <a:r>
              <a:rPr lang="en-US" sz="1600" b="1" noProof="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(ISEV) </a:t>
            </a:r>
            <a:r>
              <a:rPr lang="en-US" sz="1600" noProof="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and </a:t>
            </a:r>
            <a:r>
              <a:rPr lang="en-US" sz="1600" b="1" u="sng" noProof="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ELBS</a:t>
            </a:r>
            <a:r>
              <a:rPr lang="en-US" sz="1600" b="1" i="0" u="none" strike="noStrike" noProof="0" dirty="0">
                <a:solidFill>
                  <a:schemeClr val="bg1"/>
                </a:solidFill>
                <a:effectLst/>
                <a:latin typeface="Arial" panose="020B0604020202020204" pitchFamily="34" charset="0"/>
                <a:cs typeface="Arial" panose="020B0604020202020204" pitchFamily="34" charset="0"/>
              </a:rPr>
              <a:t> </a:t>
            </a:r>
            <a:r>
              <a:rPr lang="en-US" sz="1600" b="0" i="0" u="none" strike="noStrike" noProof="0" dirty="0">
                <a:solidFill>
                  <a:schemeClr val="bg1"/>
                </a:solidFill>
                <a:effectLst/>
                <a:latin typeface="Arial" panose="020B0604020202020204" pitchFamily="34" charset="0"/>
                <a:cs typeface="Arial" panose="020B0604020202020204" pitchFamily="34" charset="0"/>
              </a:rPr>
              <a:t>to exploit the potential of </a:t>
            </a:r>
            <a:r>
              <a:rPr lang="en-US" sz="1600" noProof="0" dirty="0">
                <a:solidFill>
                  <a:schemeClr val="bg1"/>
                </a:solidFill>
                <a:latin typeface="Arial" panose="020B0604020202020204" pitchFamily="34" charset="0"/>
                <a:cs typeface="Arial" panose="020B0604020202020204" pitchFamily="34" charset="0"/>
              </a:rPr>
              <a:t>Extracellular Vesicles (EVs) as </a:t>
            </a:r>
            <a:r>
              <a:rPr lang="en-US" sz="1600" b="0" i="0" u="none" strike="noStrike" noProof="0" dirty="0">
                <a:solidFill>
                  <a:schemeClr val="bg1"/>
                </a:solidFill>
                <a:effectLst/>
                <a:latin typeface="Arial" panose="020B0604020202020204" pitchFamily="34" charset="0"/>
                <a:cs typeface="Arial" panose="020B0604020202020204" pitchFamily="34" charset="0"/>
              </a:rPr>
              <a:t>biomarkers for liquid biopsy towards clinical </a:t>
            </a:r>
            <a:r>
              <a:rPr lang="en-US" sz="1600" dirty="0">
                <a:solidFill>
                  <a:schemeClr val="bg1"/>
                </a:solidFill>
                <a:latin typeface="Arial" panose="020B0604020202020204" pitchFamily="34" charset="0"/>
                <a:cs typeface="Arial" panose="020B0604020202020204" pitchFamily="34" charset="0"/>
              </a:rPr>
              <a:t>implementation.</a:t>
            </a:r>
            <a:endParaRPr lang="en-US" sz="1600" b="1" noProof="0" dirty="0">
              <a:solidFill>
                <a:schemeClr val="bg1"/>
              </a:solidFill>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4DC3C6FF-720B-F6F4-98C8-ECA49003C7DA}"/>
              </a:ext>
            </a:extLst>
          </p:cNvPr>
          <p:cNvSpPr txBox="1"/>
          <p:nvPr/>
        </p:nvSpPr>
        <p:spPr>
          <a:xfrm>
            <a:off x="184948" y="2276496"/>
            <a:ext cx="11749356" cy="374571"/>
          </a:xfrm>
          <a:prstGeom prst="roundRect">
            <a:avLst/>
          </a:prstGeom>
          <a:solidFill>
            <a:schemeClr val="tx2">
              <a:lumMod val="50000"/>
              <a:lumOff val="50000"/>
              <a:alpha val="62667"/>
            </a:schemeClr>
          </a:solidFill>
          <a:ln>
            <a:solidFill>
              <a:schemeClr val="accent1"/>
            </a:solidFill>
          </a:ln>
          <a:effectLst>
            <a:outerShdw blurRad="50800" dist="38100" algn="l" rotWithShape="0">
              <a:prstClr val="black">
                <a:alpha val="40000"/>
              </a:prstClr>
            </a:outerShdw>
          </a:effectLst>
        </p:spPr>
        <p:txBody>
          <a:bodyPr wrap="square" rtlCol="0">
            <a:spAutoFit/>
          </a:bodyPr>
          <a:lstStyle/>
          <a:p>
            <a:pPr algn="just"/>
            <a:r>
              <a:rPr lang="en-US" sz="1600" i="0" u="none" strike="noStrike" noProof="0" dirty="0">
                <a:solidFill>
                  <a:schemeClr val="bg1"/>
                </a:solidFill>
                <a:effectLst/>
                <a:latin typeface="Arial" panose="020B0604020202020204" pitchFamily="34" charset="0"/>
                <a:cs typeface="Arial" panose="020B0604020202020204" pitchFamily="34" charset="0"/>
              </a:rPr>
              <a:t>The ISEV-ELBS Intersociety WG was </a:t>
            </a:r>
            <a:r>
              <a:rPr lang="en-US" sz="1600" i="0" noProof="0" dirty="0">
                <a:solidFill>
                  <a:schemeClr val="bg1"/>
                </a:solidFill>
                <a:effectLst/>
                <a:latin typeface="Arial" panose="020B0604020202020204" pitchFamily="34" charset="0"/>
                <a:cs typeface="Arial" panose="020B0604020202020204" pitchFamily="34" charset="0"/>
              </a:rPr>
              <a:t>formalized in 2024 with an ISEV-led application process and selection of 4 co-chairs.</a:t>
            </a:r>
            <a:endParaRPr lang="en-US" sz="1600" noProof="0" dirty="0">
              <a:solidFill>
                <a:schemeClr val="bg1"/>
              </a:solidFill>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376D645A-8132-A0EB-7DB3-7730C3F46544}"/>
              </a:ext>
            </a:extLst>
          </p:cNvPr>
          <p:cNvSpPr txBox="1"/>
          <p:nvPr/>
        </p:nvSpPr>
        <p:spPr>
          <a:xfrm>
            <a:off x="184949" y="2836353"/>
            <a:ext cx="11749356" cy="646986"/>
          </a:xfrm>
          <a:prstGeom prst="roundRect">
            <a:avLst/>
          </a:prstGeom>
          <a:solidFill>
            <a:schemeClr val="tx2">
              <a:lumMod val="50000"/>
              <a:lumOff val="50000"/>
              <a:alpha val="62667"/>
            </a:schemeClr>
          </a:solidFill>
          <a:ln>
            <a:solidFill>
              <a:schemeClr val="accent1"/>
            </a:solidFill>
          </a:ln>
          <a:effectLst>
            <a:outerShdw blurRad="50800" dist="38100" algn="l" rotWithShape="0">
              <a:prstClr val="black">
                <a:alpha val="40000"/>
              </a:prstClr>
            </a:outerShdw>
          </a:effectLst>
        </p:spPr>
        <p:txBody>
          <a:bodyPr wrap="square" rtlCol="0">
            <a:spAutoFit/>
          </a:bodyPr>
          <a:lstStyle/>
          <a:p>
            <a:pPr algn="just"/>
            <a:r>
              <a:rPr lang="en-US" sz="1600" noProof="0" dirty="0">
                <a:solidFill>
                  <a:schemeClr val="bg1"/>
                </a:solidFill>
                <a:latin typeface="Arial" panose="020B0604020202020204" pitchFamily="34" charset="0"/>
                <a:cs typeface="Arial" panose="020B0604020202020204" pitchFamily="34" charset="0"/>
              </a:rPr>
              <a:t>The ISEV-ELBS WG webpage on both ISEV and ELBS website was launched at the end of July and the ISEV and ELBS social network announcement was done in October. </a:t>
            </a:r>
          </a:p>
        </p:txBody>
      </p:sp>
      <p:sp>
        <p:nvSpPr>
          <p:cNvPr id="18" name="TextBox 17">
            <a:extLst>
              <a:ext uri="{FF2B5EF4-FFF2-40B4-BE49-F238E27FC236}">
                <a16:creationId xmlns:a16="http://schemas.microsoft.com/office/drawing/2014/main" id="{26730FDE-3F5F-364F-A5DA-FBF99D8925B3}"/>
              </a:ext>
            </a:extLst>
          </p:cNvPr>
          <p:cNvSpPr txBox="1"/>
          <p:nvPr/>
        </p:nvSpPr>
        <p:spPr>
          <a:xfrm>
            <a:off x="1550715" y="3788764"/>
            <a:ext cx="9901848" cy="954107"/>
          </a:xfrm>
          <a:prstGeom prst="rect">
            <a:avLst/>
          </a:prstGeom>
          <a:noFill/>
          <a:effectLst/>
        </p:spPr>
        <p:txBody>
          <a:bodyPr wrap="square" rtlCol="0">
            <a:spAutoFit/>
          </a:bodyPr>
          <a:lstStyle/>
          <a:p>
            <a:pPr algn="just"/>
            <a:r>
              <a:rPr lang="en-US" sz="1400" i="1" noProof="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"The overarching goal of ELBS is the implementation of liquid biopsy into clinical practice. This intersociety working group is of utmost importance to translate the exciting discoveries in the EV research field into clinical studies demonstrating the power of EVs as liquid biopsy biomarkers for personalized cancer medicine. At ELBS, we are very excited to work together with ISEV to reach this important goal." said Klaus </a:t>
            </a:r>
            <a:r>
              <a:rPr lang="en-US" sz="1400" i="1" noProof="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Pantel</a:t>
            </a:r>
            <a:r>
              <a:rPr lang="en-US" sz="1400" i="1" noProof="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Founder and current President of ELBS.</a:t>
            </a:r>
            <a:endParaRPr lang="en-US" sz="1400" noProof="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0" name="TextBox 19">
            <a:extLst>
              <a:ext uri="{FF2B5EF4-FFF2-40B4-BE49-F238E27FC236}">
                <a16:creationId xmlns:a16="http://schemas.microsoft.com/office/drawing/2014/main" id="{8DA4885E-A041-122E-04EA-6A5B645D47E3}"/>
              </a:ext>
            </a:extLst>
          </p:cNvPr>
          <p:cNvSpPr txBox="1"/>
          <p:nvPr/>
        </p:nvSpPr>
        <p:spPr>
          <a:xfrm>
            <a:off x="47364" y="6396335"/>
            <a:ext cx="1974273" cy="461665"/>
          </a:xfrm>
          <a:prstGeom prst="rect">
            <a:avLst/>
          </a:prstGeom>
          <a:noFill/>
        </p:spPr>
        <p:txBody>
          <a:bodyPr wrap="square" rtlCol="0">
            <a:spAutoFit/>
          </a:bodyPr>
          <a:lstStyle/>
          <a:p>
            <a:pPr algn="ctr"/>
            <a:r>
              <a:rPr lang="en-US" sz="1200" b="1" noProof="0" dirty="0"/>
              <a:t>Prof. Ken Witwer</a:t>
            </a:r>
          </a:p>
          <a:p>
            <a:pPr algn="ctr"/>
            <a:r>
              <a:rPr lang="en-US" sz="1200" b="1" noProof="0" dirty="0"/>
              <a:t>ISEV President </a:t>
            </a:r>
          </a:p>
        </p:txBody>
      </p:sp>
      <p:pic>
        <p:nvPicPr>
          <p:cNvPr id="24" name="Picture 23" descr="A person with a beard and mustache wearing a suit and tie&#10;&#10;Description automatically generated">
            <a:extLst>
              <a:ext uri="{FF2B5EF4-FFF2-40B4-BE49-F238E27FC236}">
                <a16:creationId xmlns:a16="http://schemas.microsoft.com/office/drawing/2014/main" id="{C304FC5F-FDBB-7B0B-2D1E-FAD862081A0E}"/>
              </a:ext>
            </a:extLst>
          </p:cNvPr>
          <p:cNvPicPr>
            <a:picLocks noChangeAspect="1"/>
          </p:cNvPicPr>
          <p:nvPr/>
        </p:nvPicPr>
        <p:blipFill>
          <a:blip r:embed="rId6"/>
          <a:srcRect l="14904" r="14904"/>
          <a:stretch/>
        </p:blipFill>
        <p:spPr>
          <a:xfrm>
            <a:off x="623654" y="5336565"/>
            <a:ext cx="757260" cy="1072891"/>
          </a:xfrm>
          <a:prstGeom prst="roundRect">
            <a:avLst/>
          </a:prstGeom>
        </p:spPr>
      </p:pic>
      <p:sp>
        <p:nvSpPr>
          <p:cNvPr id="26" name="TextBox 25">
            <a:extLst>
              <a:ext uri="{FF2B5EF4-FFF2-40B4-BE49-F238E27FC236}">
                <a16:creationId xmlns:a16="http://schemas.microsoft.com/office/drawing/2014/main" id="{88752B8E-F88A-A326-BA24-CFB54FA6FA6B}"/>
              </a:ext>
            </a:extLst>
          </p:cNvPr>
          <p:cNvSpPr txBox="1"/>
          <p:nvPr/>
        </p:nvSpPr>
        <p:spPr>
          <a:xfrm>
            <a:off x="1550715" y="5524008"/>
            <a:ext cx="9901848" cy="954107"/>
          </a:xfrm>
          <a:prstGeom prst="rect">
            <a:avLst/>
          </a:prstGeom>
          <a:noFill/>
        </p:spPr>
        <p:txBody>
          <a:bodyPr wrap="square" rtlCol="0">
            <a:spAutoFit/>
          </a:bodyPr>
          <a:lstStyle>
            <a:defPPr>
              <a:defRPr lang="en-IT"/>
            </a:defPPr>
            <a:lvl1pPr algn="just">
              <a:defRPr sz="1200" i="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defRPr>
            </a:lvl1pPr>
          </a:lstStyle>
          <a:p>
            <a:r>
              <a:rPr lang="en-US" sz="1400" noProof="0" dirty="0"/>
              <a:t>“As the leading society for more than 2000 EV researchers, ISEV aims in part to uncover how EVs can be used to improve human health. Towards this end, EVs in liquid biopsies hold tremendous potential in many clinical applications. The collaboration between ISEV and ELBS through the formation of this intersociety working group represents an important step, and we are excited to work together in this direction”, said Ken Witwer, President of ISEV.</a:t>
            </a:r>
          </a:p>
        </p:txBody>
      </p:sp>
    </p:spTree>
    <p:extLst>
      <p:ext uri="{BB962C8B-B14F-4D97-AF65-F5344CB8AC3E}">
        <p14:creationId xmlns:p14="http://schemas.microsoft.com/office/powerpoint/2010/main" val="13968768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195654-33F4-FFEB-9BD4-1BA8D7D52AB0}"/>
            </a:ext>
          </a:extLst>
        </p:cNvPr>
        <p:cNvGrpSpPr/>
        <p:nvPr/>
      </p:nvGrpSpPr>
      <p:grpSpPr>
        <a:xfrm>
          <a:off x="0" y="0"/>
          <a:ext cx="0" cy="0"/>
          <a:chOff x="0" y="0"/>
          <a:chExt cx="0" cy="0"/>
        </a:xfrm>
      </p:grpSpPr>
      <p:sp>
        <p:nvSpPr>
          <p:cNvPr id="17" name="TextBox 16">
            <a:extLst>
              <a:ext uri="{FF2B5EF4-FFF2-40B4-BE49-F238E27FC236}">
                <a16:creationId xmlns:a16="http://schemas.microsoft.com/office/drawing/2014/main" id="{6282041F-6AD3-FE9E-343A-652E6E0FECE2}"/>
              </a:ext>
            </a:extLst>
          </p:cNvPr>
          <p:cNvSpPr txBox="1"/>
          <p:nvPr/>
        </p:nvSpPr>
        <p:spPr>
          <a:xfrm>
            <a:off x="4044322" y="3503674"/>
            <a:ext cx="1756409"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Aptos" panose="02110004020202020204"/>
                <a:ea typeface="+mn-ea"/>
                <a:cs typeface="+mn-cs"/>
              </a:rPr>
              <a:t>Prof. Carlos Salomon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Aptos" panose="02110004020202020204"/>
                <a:ea typeface="+mn-ea"/>
                <a:cs typeface="+mn-cs"/>
              </a:rPr>
              <a:t>The University of Queensland,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Aptos" panose="02110004020202020204"/>
                <a:ea typeface="+mn-ea"/>
                <a:cs typeface="+mn-cs"/>
              </a:rPr>
              <a:t>Australia  </a:t>
            </a:r>
          </a:p>
        </p:txBody>
      </p:sp>
      <p:sp>
        <p:nvSpPr>
          <p:cNvPr id="19" name="TextBox 18">
            <a:extLst>
              <a:ext uri="{FF2B5EF4-FFF2-40B4-BE49-F238E27FC236}">
                <a16:creationId xmlns:a16="http://schemas.microsoft.com/office/drawing/2014/main" id="{F6F36D86-0277-F6C4-25CA-413A9EFBF980}"/>
              </a:ext>
            </a:extLst>
          </p:cNvPr>
          <p:cNvSpPr txBox="1"/>
          <p:nvPr/>
        </p:nvSpPr>
        <p:spPr>
          <a:xfrm>
            <a:off x="2038826" y="3503674"/>
            <a:ext cx="2005496"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Aptos" panose="02110004020202020204"/>
                <a:ea typeface="+mn-ea"/>
                <a:cs typeface="+mn-cs"/>
              </a:rPr>
              <a:t>Prof. Julia V. </a:t>
            </a:r>
            <a:r>
              <a:rPr kumimoji="0" lang="en-US" sz="1200" b="1" i="0" u="none" strike="noStrike" kern="1200" cap="none" spc="0" normalizeH="0" baseline="0" noProof="0" dirty="0" err="1">
                <a:ln>
                  <a:noFill/>
                </a:ln>
                <a:solidFill>
                  <a:prstClr val="black"/>
                </a:solidFill>
                <a:effectLst/>
                <a:uLnTx/>
                <a:uFillTx/>
                <a:latin typeface="Aptos" panose="02110004020202020204"/>
                <a:ea typeface="+mn-ea"/>
                <a:cs typeface="+mn-cs"/>
              </a:rPr>
              <a:t>Burnier</a:t>
            </a:r>
            <a:r>
              <a:rPr kumimoji="0" lang="en-US" sz="1200" b="1" i="0" u="none" strike="noStrike" kern="1200" cap="none" spc="0" normalizeH="0" baseline="0" noProof="0" dirty="0">
                <a:ln>
                  <a:noFill/>
                </a:ln>
                <a:solidFill>
                  <a:prstClr val="black"/>
                </a:solidFill>
                <a:effectLst/>
                <a:uLnTx/>
                <a:uFillTx/>
                <a:latin typeface="Aptos" panose="02110004020202020204"/>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Aptos" panose="02110004020202020204"/>
                <a:ea typeface="+mn-ea"/>
                <a:cs typeface="+mn-cs"/>
              </a:rPr>
              <a:t>McGill University Health Centre, Canada</a:t>
            </a:r>
          </a:p>
        </p:txBody>
      </p:sp>
      <p:sp>
        <p:nvSpPr>
          <p:cNvPr id="20" name="TextBox 19">
            <a:extLst>
              <a:ext uri="{FF2B5EF4-FFF2-40B4-BE49-F238E27FC236}">
                <a16:creationId xmlns:a16="http://schemas.microsoft.com/office/drawing/2014/main" id="{F547E1D8-722D-A36D-5041-70C8307A7FCB}"/>
              </a:ext>
            </a:extLst>
          </p:cNvPr>
          <p:cNvSpPr txBox="1"/>
          <p:nvPr/>
        </p:nvSpPr>
        <p:spPr>
          <a:xfrm>
            <a:off x="6096000" y="3503674"/>
            <a:ext cx="1436400"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Aptos" panose="02110004020202020204"/>
                <a:ea typeface="+mn-ea"/>
                <a:cs typeface="+mn-cs"/>
              </a:rPr>
              <a:t>Prof. An Hendrix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Aptos" panose="02110004020202020204"/>
                <a:ea typeface="+mn-ea"/>
                <a:cs typeface="+mn-cs"/>
              </a:rPr>
              <a:t>Ghent University,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Aptos" panose="02110004020202020204"/>
                <a:ea typeface="+mn-ea"/>
                <a:cs typeface="+mn-cs"/>
              </a:rPr>
              <a:t>Belgium</a:t>
            </a:r>
          </a:p>
        </p:txBody>
      </p:sp>
      <p:sp>
        <p:nvSpPr>
          <p:cNvPr id="21" name="TextBox 20">
            <a:extLst>
              <a:ext uri="{FF2B5EF4-FFF2-40B4-BE49-F238E27FC236}">
                <a16:creationId xmlns:a16="http://schemas.microsoft.com/office/drawing/2014/main" id="{C3013E02-B800-7EC0-F473-4263156E9D1E}"/>
              </a:ext>
            </a:extLst>
          </p:cNvPr>
          <p:cNvSpPr txBox="1"/>
          <p:nvPr/>
        </p:nvSpPr>
        <p:spPr>
          <a:xfrm>
            <a:off x="365307" y="3503674"/>
            <a:ext cx="1756409"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Aptos" panose="02110004020202020204"/>
                <a:ea typeface="+mn-ea"/>
                <a:cs typeface="+mn-cs"/>
              </a:rPr>
              <a:t>Dr. Caterina </a:t>
            </a:r>
            <a:r>
              <a:rPr kumimoji="0" lang="en-US" sz="1200" b="1" i="0" u="none" strike="noStrike" kern="1200" cap="none" spc="0" normalizeH="0" baseline="0" noProof="0" dirty="0" err="1">
                <a:ln>
                  <a:noFill/>
                </a:ln>
                <a:solidFill>
                  <a:prstClr val="black"/>
                </a:solidFill>
                <a:effectLst/>
                <a:uLnTx/>
                <a:uFillTx/>
                <a:latin typeface="Aptos" panose="02110004020202020204"/>
                <a:ea typeface="+mn-ea"/>
                <a:cs typeface="+mn-cs"/>
              </a:rPr>
              <a:t>Nardella</a:t>
            </a:r>
            <a:r>
              <a:rPr kumimoji="0" lang="en-US" sz="1200" b="1" i="0" u="none" strike="noStrike" kern="1200" cap="none" spc="0" normalizeH="0" baseline="0" noProof="0" dirty="0">
                <a:ln>
                  <a:noFill/>
                </a:ln>
                <a:solidFill>
                  <a:prstClr val="black"/>
                </a:solidFill>
                <a:effectLst/>
                <a:uLnTx/>
                <a:uFillTx/>
                <a:latin typeface="Aptos" panose="02110004020202020204"/>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Aptos" panose="02110004020202020204"/>
                <a:ea typeface="+mn-ea"/>
                <a:cs typeface="+mn-cs"/>
              </a:rPr>
              <a:t>University of Trento,</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Aptos" panose="02110004020202020204"/>
                <a:ea typeface="+mn-ea"/>
                <a:cs typeface="+mn-cs"/>
              </a:rPr>
              <a:t>Italy</a:t>
            </a:r>
          </a:p>
        </p:txBody>
      </p:sp>
      <p:sp>
        <p:nvSpPr>
          <p:cNvPr id="28" name="TextBox 27">
            <a:extLst>
              <a:ext uri="{FF2B5EF4-FFF2-40B4-BE49-F238E27FC236}">
                <a16:creationId xmlns:a16="http://schemas.microsoft.com/office/drawing/2014/main" id="{64254924-D79C-1074-C2AA-89F09D27CC4F}"/>
              </a:ext>
            </a:extLst>
          </p:cNvPr>
          <p:cNvSpPr txBox="1"/>
          <p:nvPr/>
        </p:nvSpPr>
        <p:spPr>
          <a:xfrm>
            <a:off x="7469124" y="3503674"/>
            <a:ext cx="2433198"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Aptos" panose="02110004020202020204"/>
                <a:ea typeface="+mn-ea"/>
                <a:cs typeface="+mn-cs"/>
              </a:rPr>
              <a:t>Dr. Franz L. </a:t>
            </a:r>
            <a:r>
              <a:rPr kumimoji="0" lang="en-US" sz="1200" b="1" i="0" u="none" strike="noStrike" kern="1200" cap="none" spc="0" normalizeH="0" baseline="0" noProof="0" dirty="0" err="1">
                <a:ln>
                  <a:noFill/>
                </a:ln>
                <a:solidFill>
                  <a:prstClr val="black"/>
                </a:solidFill>
                <a:effectLst/>
                <a:uLnTx/>
                <a:uFillTx/>
                <a:latin typeface="Aptos" panose="02110004020202020204"/>
                <a:ea typeface="+mn-ea"/>
                <a:cs typeface="+mn-cs"/>
              </a:rPr>
              <a:t>Ricklefs</a:t>
            </a:r>
            <a:endParaRPr kumimoji="0" lang="en-US" sz="1200" b="1"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Aptos" panose="02110004020202020204"/>
                <a:ea typeface="+mn-ea"/>
                <a:cs typeface="+mn-cs"/>
              </a:rPr>
              <a:t>University Medical Centre Hamburg-Eppendorf, Germany</a:t>
            </a:r>
          </a:p>
        </p:txBody>
      </p:sp>
      <p:pic>
        <p:nvPicPr>
          <p:cNvPr id="13" name="Picture 12" descr="A person in a suit sitting at a desk&#10;&#10;Description automatically generated">
            <a:extLst>
              <a:ext uri="{FF2B5EF4-FFF2-40B4-BE49-F238E27FC236}">
                <a16:creationId xmlns:a16="http://schemas.microsoft.com/office/drawing/2014/main" id="{561F7E3A-20D2-29FD-F427-A31D5240AD5A}"/>
              </a:ext>
            </a:extLst>
          </p:cNvPr>
          <p:cNvPicPr preferRelativeResize="0">
            <a:picLocks/>
          </p:cNvPicPr>
          <p:nvPr/>
        </p:nvPicPr>
        <p:blipFill rotWithShape="1">
          <a:blip r:embed="rId3"/>
          <a:srcRect l="24539" t="17004" r="28119" b="35998"/>
          <a:stretch/>
        </p:blipFill>
        <p:spPr>
          <a:xfrm>
            <a:off x="4523255" y="2346134"/>
            <a:ext cx="885067" cy="1197842"/>
          </a:xfrm>
          <a:prstGeom prst="roundRect">
            <a:avLst>
              <a:gd name="adj" fmla="val 8594"/>
            </a:avLst>
          </a:prstGeom>
          <a:solidFill>
            <a:srgbClr val="FFFFFF">
              <a:shade val="85000"/>
            </a:srgbClr>
          </a:solidFill>
          <a:ln>
            <a:noFill/>
          </a:ln>
          <a:effectLst>
            <a:reflection blurRad="12700" stA="20000" endPos="28000" dist="5000" dir="5400000" sy="-100000" algn="bl" rotWithShape="0"/>
          </a:effectLst>
        </p:spPr>
      </p:pic>
      <p:pic>
        <p:nvPicPr>
          <p:cNvPr id="11" name="Picture 10" descr="A person smiling at camera&#10;&#10;Description automatically generated">
            <a:extLst>
              <a:ext uri="{FF2B5EF4-FFF2-40B4-BE49-F238E27FC236}">
                <a16:creationId xmlns:a16="http://schemas.microsoft.com/office/drawing/2014/main" id="{F31C561C-CCBB-2C39-702F-97485453D7DA}"/>
              </a:ext>
            </a:extLst>
          </p:cNvPr>
          <p:cNvPicPr preferRelativeResize="0">
            <a:picLocks/>
          </p:cNvPicPr>
          <p:nvPr/>
        </p:nvPicPr>
        <p:blipFill rotWithShape="1">
          <a:blip r:embed="rId4"/>
          <a:srcRect l="32663" t="1560" r="28297" b="23439"/>
          <a:stretch/>
        </p:blipFill>
        <p:spPr>
          <a:xfrm>
            <a:off x="2656828" y="2346011"/>
            <a:ext cx="885067" cy="1197965"/>
          </a:xfrm>
          <a:prstGeom prst="roundRect">
            <a:avLst>
              <a:gd name="adj" fmla="val 8594"/>
            </a:avLst>
          </a:prstGeom>
          <a:solidFill>
            <a:srgbClr val="FFFFFF">
              <a:shade val="85000"/>
            </a:srgbClr>
          </a:solidFill>
          <a:ln>
            <a:noFill/>
          </a:ln>
          <a:effectLst>
            <a:reflection blurRad="12700" stA="19884" endPos="28000" dist="5000" dir="5400000" sy="-100000" algn="bl" rotWithShape="0"/>
          </a:effectLst>
        </p:spPr>
      </p:pic>
      <p:pic>
        <p:nvPicPr>
          <p:cNvPr id="12" name="Picture 11" descr="A person in a lab&#10;&#10;Description automatically generated">
            <a:extLst>
              <a:ext uri="{FF2B5EF4-FFF2-40B4-BE49-F238E27FC236}">
                <a16:creationId xmlns:a16="http://schemas.microsoft.com/office/drawing/2014/main" id="{128ED804-A7E2-23A2-8393-49DD063BBE55}"/>
              </a:ext>
            </a:extLst>
          </p:cNvPr>
          <p:cNvPicPr>
            <a:picLocks noChangeAspect="1"/>
          </p:cNvPicPr>
          <p:nvPr/>
        </p:nvPicPr>
        <p:blipFill rotWithShape="1">
          <a:blip r:embed="rId5"/>
          <a:srcRect l="21014" t="15900" r="48748" b="43211"/>
          <a:stretch/>
        </p:blipFill>
        <p:spPr>
          <a:xfrm>
            <a:off x="6389682" y="2347087"/>
            <a:ext cx="885067" cy="1196889"/>
          </a:xfrm>
          <a:prstGeom prst="roundRect">
            <a:avLst>
              <a:gd name="adj" fmla="val 8594"/>
            </a:avLst>
          </a:prstGeom>
          <a:solidFill>
            <a:srgbClr val="FFFFFF">
              <a:shade val="85000"/>
            </a:srgbClr>
          </a:solidFill>
          <a:ln>
            <a:noFill/>
          </a:ln>
          <a:effectLst>
            <a:reflection blurRad="12700" stA="20219" endPos="28000" dist="5000" dir="5400000" sy="-100000" algn="bl" rotWithShape="0"/>
          </a:effectLst>
        </p:spPr>
      </p:pic>
      <p:pic>
        <p:nvPicPr>
          <p:cNvPr id="10" name="Picture 9" descr="A person with long curly hair wearing a black jacket&#10;&#10;Description automatically generated">
            <a:extLst>
              <a:ext uri="{FF2B5EF4-FFF2-40B4-BE49-F238E27FC236}">
                <a16:creationId xmlns:a16="http://schemas.microsoft.com/office/drawing/2014/main" id="{94606C06-3882-22E0-79BB-7381820255E7}"/>
              </a:ext>
            </a:extLst>
          </p:cNvPr>
          <p:cNvPicPr>
            <a:picLocks noChangeAspect="1"/>
          </p:cNvPicPr>
          <p:nvPr/>
        </p:nvPicPr>
        <p:blipFill>
          <a:blip r:embed="rId6"/>
          <a:srcRect l="17249" t="-490" r="17762" b="14620"/>
          <a:stretch/>
        </p:blipFill>
        <p:spPr>
          <a:xfrm>
            <a:off x="790401" y="2359403"/>
            <a:ext cx="885067" cy="1184573"/>
          </a:xfrm>
          <a:prstGeom prst="roundRect">
            <a:avLst>
              <a:gd name="adj" fmla="val 8594"/>
            </a:avLst>
          </a:prstGeom>
          <a:solidFill>
            <a:srgbClr val="FFFFFF">
              <a:shade val="85000"/>
            </a:srgbClr>
          </a:solidFill>
          <a:ln>
            <a:noFill/>
          </a:ln>
          <a:effectLst>
            <a:reflection blurRad="12700" stA="20000" endPos="28000" dist="5000" dir="5400000" sy="-100000" algn="bl" rotWithShape="0"/>
          </a:effectLst>
        </p:spPr>
      </p:pic>
      <p:pic>
        <p:nvPicPr>
          <p:cNvPr id="4" name="Picture 3" descr="A person wearing glasses smiling&#10;&#10;Description automatically generated">
            <a:extLst>
              <a:ext uri="{FF2B5EF4-FFF2-40B4-BE49-F238E27FC236}">
                <a16:creationId xmlns:a16="http://schemas.microsoft.com/office/drawing/2014/main" id="{A8CCA80D-4B7E-10EA-F9B8-FD9806C5F89F}"/>
              </a:ext>
            </a:extLst>
          </p:cNvPr>
          <p:cNvPicPr>
            <a:picLocks noChangeAspect="1"/>
          </p:cNvPicPr>
          <p:nvPr/>
        </p:nvPicPr>
        <p:blipFill>
          <a:blip r:embed="rId7"/>
          <a:srcRect l="9473" t="7208" b="6309"/>
          <a:stretch/>
        </p:blipFill>
        <p:spPr>
          <a:xfrm>
            <a:off x="8256109" y="2346134"/>
            <a:ext cx="885066" cy="1197842"/>
          </a:xfrm>
          <a:prstGeom prst="roundRect">
            <a:avLst/>
          </a:prstGeom>
          <a:effectLst>
            <a:reflection stA="20000" endPos="27871" dist="50800" dir="5400000" sy="-100000" algn="bl" rotWithShape="0"/>
          </a:effectLst>
        </p:spPr>
      </p:pic>
      <p:pic>
        <p:nvPicPr>
          <p:cNvPr id="6" name="Picture 5" descr="A person in a suit and tie&#10;&#10;Description automatically generated">
            <a:extLst>
              <a:ext uri="{FF2B5EF4-FFF2-40B4-BE49-F238E27FC236}">
                <a16:creationId xmlns:a16="http://schemas.microsoft.com/office/drawing/2014/main" id="{CD8C940B-557E-79BF-AE00-299D395BEA60}"/>
              </a:ext>
            </a:extLst>
          </p:cNvPr>
          <p:cNvPicPr>
            <a:picLocks noChangeAspect="1"/>
          </p:cNvPicPr>
          <p:nvPr/>
        </p:nvPicPr>
        <p:blipFill>
          <a:blip r:embed="rId8"/>
          <a:srcRect l="7621" t="4126" b="7621"/>
          <a:stretch/>
        </p:blipFill>
        <p:spPr>
          <a:xfrm>
            <a:off x="10122533" y="2346134"/>
            <a:ext cx="885067" cy="1197842"/>
          </a:xfrm>
          <a:prstGeom prst="roundRect">
            <a:avLst/>
          </a:prstGeom>
          <a:effectLst>
            <a:reflection stA="19623" endPos="28285" dist="50800" dir="5400000" sy="-100000" algn="bl" rotWithShape="0"/>
          </a:effectLst>
        </p:spPr>
      </p:pic>
      <p:sp>
        <p:nvSpPr>
          <p:cNvPr id="29" name="TextBox 28">
            <a:extLst>
              <a:ext uri="{FF2B5EF4-FFF2-40B4-BE49-F238E27FC236}">
                <a16:creationId xmlns:a16="http://schemas.microsoft.com/office/drawing/2014/main" id="{DCB2DE5D-35CF-7BE5-7147-64D3C4CB3C40}"/>
              </a:ext>
            </a:extLst>
          </p:cNvPr>
          <p:cNvSpPr txBox="1"/>
          <p:nvPr/>
        </p:nvSpPr>
        <p:spPr>
          <a:xfrm>
            <a:off x="9393495" y="3503674"/>
            <a:ext cx="2433198"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Aptos" panose="02110004020202020204"/>
                <a:ea typeface="+mn-ea"/>
                <a:cs typeface="+mn-cs"/>
              </a:rPr>
              <a:t>Dr. Basant Kumar Thakur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University Clinic Essen, Germany</a:t>
            </a:r>
            <a:endParaRPr kumimoji="0" lang="en-US" sz="12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2" name="Left Brace 1">
            <a:extLst>
              <a:ext uri="{FF2B5EF4-FFF2-40B4-BE49-F238E27FC236}">
                <a16:creationId xmlns:a16="http://schemas.microsoft.com/office/drawing/2014/main" id="{A463DDBB-B529-DC71-93CB-A4914EDFFC29}"/>
              </a:ext>
            </a:extLst>
          </p:cNvPr>
          <p:cNvSpPr/>
          <p:nvPr/>
        </p:nvSpPr>
        <p:spPr>
          <a:xfrm rot="5400000">
            <a:off x="3933556" y="-619562"/>
            <a:ext cx="223035" cy="5442970"/>
          </a:xfrm>
          <a:prstGeom prst="lef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 name="Left Brace 6">
            <a:extLst>
              <a:ext uri="{FF2B5EF4-FFF2-40B4-BE49-F238E27FC236}">
                <a16:creationId xmlns:a16="http://schemas.microsoft.com/office/drawing/2014/main" id="{EE6DDAD3-D2FE-FA83-9E32-67B8B1D1A8B0}"/>
              </a:ext>
            </a:extLst>
          </p:cNvPr>
          <p:cNvSpPr/>
          <p:nvPr/>
        </p:nvSpPr>
        <p:spPr>
          <a:xfrm rot="5400000">
            <a:off x="8674815" y="321625"/>
            <a:ext cx="251253" cy="3588813"/>
          </a:xfrm>
          <a:prstGeom prst="lef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9" name="Title 1">
            <a:extLst>
              <a:ext uri="{FF2B5EF4-FFF2-40B4-BE49-F238E27FC236}">
                <a16:creationId xmlns:a16="http://schemas.microsoft.com/office/drawing/2014/main" id="{DA290FA4-3AE6-BF11-E37D-10A25B0FF8CE}"/>
              </a:ext>
            </a:extLst>
          </p:cNvPr>
          <p:cNvSpPr txBox="1">
            <a:spLocks/>
          </p:cNvSpPr>
          <p:nvPr/>
        </p:nvSpPr>
        <p:spPr>
          <a:xfrm>
            <a:off x="2065018" y="1350683"/>
            <a:ext cx="4004633" cy="73716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600" b="1" dirty="0">
                <a:latin typeface="Arial" panose="020B0604020202020204" pitchFamily="34" charset="0"/>
                <a:cs typeface="Arial" panose="020B0604020202020204" pitchFamily="34" charset="0"/>
              </a:rPr>
              <a:t>ISEV – ELBS Intersociety WG</a:t>
            </a:r>
            <a:br>
              <a:rPr lang="en-US" sz="1600" b="1" dirty="0">
                <a:latin typeface="Arial" panose="020B0604020202020204" pitchFamily="34" charset="0"/>
                <a:cs typeface="Arial" panose="020B0604020202020204" pitchFamily="34" charset="0"/>
              </a:rPr>
            </a:br>
            <a:r>
              <a:rPr lang="en-US" sz="1600" b="1" dirty="0">
                <a:latin typeface="Arial" panose="020B0604020202020204" pitchFamily="34" charset="0"/>
                <a:cs typeface="Arial" panose="020B0604020202020204" pitchFamily="34" charset="0"/>
              </a:rPr>
              <a:t>ISEV-nominated Chairs</a:t>
            </a:r>
            <a:endParaRPr lang="en-US" sz="1600" dirty="0">
              <a:latin typeface="Arial" panose="020B0604020202020204" pitchFamily="34" charset="0"/>
              <a:cs typeface="Arial" panose="020B0604020202020204" pitchFamily="34" charset="0"/>
            </a:endParaRPr>
          </a:p>
        </p:txBody>
      </p:sp>
      <p:sp>
        <p:nvSpPr>
          <p:cNvPr id="23" name="Title 1">
            <a:extLst>
              <a:ext uri="{FF2B5EF4-FFF2-40B4-BE49-F238E27FC236}">
                <a16:creationId xmlns:a16="http://schemas.microsoft.com/office/drawing/2014/main" id="{E5A2AFC2-D218-001B-FD16-B7545187A93A}"/>
              </a:ext>
            </a:extLst>
          </p:cNvPr>
          <p:cNvSpPr txBox="1">
            <a:spLocks/>
          </p:cNvSpPr>
          <p:nvPr/>
        </p:nvSpPr>
        <p:spPr>
          <a:xfrm>
            <a:off x="6815009" y="1333435"/>
            <a:ext cx="4004633" cy="73716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600" b="1" dirty="0">
                <a:latin typeface="Arial" panose="020B0604020202020204" pitchFamily="34" charset="0"/>
                <a:cs typeface="Arial" panose="020B0604020202020204" pitchFamily="34" charset="0"/>
              </a:rPr>
              <a:t>ELBS EV WG</a:t>
            </a:r>
            <a:br>
              <a:rPr lang="en-US" sz="1600" b="1" dirty="0">
                <a:latin typeface="Arial" panose="020B0604020202020204" pitchFamily="34" charset="0"/>
                <a:cs typeface="Arial" panose="020B0604020202020204" pitchFamily="34" charset="0"/>
              </a:rPr>
            </a:br>
            <a:r>
              <a:rPr lang="en-US" sz="1600" b="1" dirty="0">
                <a:latin typeface="Arial" panose="020B0604020202020204" pitchFamily="34" charset="0"/>
                <a:cs typeface="Arial" panose="020B0604020202020204" pitchFamily="34" charset="0"/>
              </a:rPr>
              <a:t>Chairs</a:t>
            </a:r>
            <a:endParaRPr lang="en-US" sz="1600" dirty="0">
              <a:latin typeface="Arial" panose="020B0604020202020204" pitchFamily="34" charset="0"/>
              <a:cs typeface="Arial" panose="020B0604020202020204" pitchFamily="34" charset="0"/>
            </a:endParaRPr>
          </a:p>
        </p:txBody>
      </p:sp>
      <p:sp>
        <p:nvSpPr>
          <p:cNvPr id="37" name="Title 1">
            <a:extLst>
              <a:ext uri="{FF2B5EF4-FFF2-40B4-BE49-F238E27FC236}">
                <a16:creationId xmlns:a16="http://schemas.microsoft.com/office/drawing/2014/main" id="{D8044D1E-5DA2-C36A-8F97-621E596852BF}"/>
              </a:ext>
            </a:extLst>
          </p:cNvPr>
          <p:cNvSpPr txBox="1">
            <a:spLocks/>
          </p:cNvSpPr>
          <p:nvPr/>
        </p:nvSpPr>
        <p:spPr>
          <a:xfrm>
            <a:off x="-643081" y="4276605"/>
            <a:ext cx="4004633" cy="73716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600" b="1" dirty="0">
                <a:latin typeface="Arial" panose="020B0604020202020204" pitchFamily="34" charset="0"/>
                <a:cs typeface="Arial" panose="020B0604020202020204" pitchFamily="34" charset="0"/>
              </a:rPr>
              <a:t>Additional Members</a:t>
            </a:r>
            <a:endParaRPr lang="en-US" sz="1600" dirty="0">
              <a:latin typeface="Arial" panose="020B0604020202020204" pitchFamily="34" charset="0"/>
              <a:cs typeface="Arial" panose="020B0604020202020204" pitchFamily="34" charset="0"/>
            </a:endParaRPr>
          </a:p>
        </p:txBody>
      </p:sp>
      <p:sp>
        <p:nvSpPr>
          <p:cNvPr id="38" name="TextBox 37">
            <a:extLst>
              <a:ext uri="{FF2B5EF4-FFF2-40B4-BE49-F238E27FC236}">
                <a16:creationId xmlns:a16="http://schemas.microsoft.com/office/drawing/2014/main" id="{37DEFA74-6A9F-EEF0-AABB-37F5D2218DC2}"/>
              </a:ext>
            </a:extLst>
          </p:cNvPr>
          <p:cNvSpPr txBox="1"/>
          <p:nvPr/>
        </p:nvSpPr>
        <p:spPr>
          <a:xfrm>
            <a:off x="340636" y="4840050"/>
            <a:ext cx="11400259" cy="2262158"/>
          </a:xfrm>
          <a:prstGeom prst="rect">
            <a:avLst/>
          </a:prstGeom>
          <a:noFill/>
        </p:spPr>
        <p:txBody>
          <a:bodyPr wrap="square" rtlCol="0">
            <a:spAutoFit/>
          </a:bodyPr>
          <a:lstStyle/>
          <a:p>
            <a:pPr marL="285750" indent="-285750">
              <a:spcAft>
                <a:spcPts val="600"/>
              </a:spcAft>
              <a:buFont typeface="Arial" panose="020B0604020202020204" pitchFamily="34" charset="0"/>
              <a:buChar char="•"/>
            </a:pPr>
            <a:r>
              <a:rPr lang="en-IT" sz="1600" kern="100" dirty="0">
                <a:effectLst/>
                <a:latin typeface="Arial" panose="020B0604020202020204" pitchFamily="34" charset="0"/>
                <a:ea typeface="Aptos" panose="020B0004020202020204" pitchFamily="34" charset="0"/>
                <a:cs typeface="Arial" panose="020B0604020202020204" pitchFamily="34" charset="0"/>
              </a:rPr>
              <a:t>Jillian Bracht, Amsterdam UMC (</a:t>
            </a:r>
            <a:r>
              <a:rPr lang="en-IT" sz="1600" u="sng" kern="100" dirty="0">
                <a:solidFill>
                  <a:srgbClr val="467886"/>
                </a:solidFill>
                <a:effectLst/>
                <a:latin typeface="Arial" panose="020B0604020202020204" pitchFamily="34" charset="0"/>
                <a:ea typeface="Aptos" panose="020B0004020202020204" pitchFamily="34" charset="0"/>
                <a:cs typeface="Arial" panose="020B0604020202020204" pitchFamily="34" charset="0"/>
                <a:hlinkClick r:id="rId9"/>
              </a:rPr>
              <a:t>j.w.p.bracht@amsterdamumc.nl</a:t>
            </a:r>
            <a:r>
              <a:rPr lang="en-IT" sz="1600" kern="100" dirty="0">
                <a:effectLst/>
                <a:latin typeface="Arial" panose="020B0604020202020204" pitchFamily="34" charset="0"/>
                <a:ea typeface="Aptos" panose="020B0004020202020204" pitchFamily="34" charset="0"/>
                <a:cs typeface="Arial" panose="020B0604020202020204" pitchFamily="34" charset="0"/>
              </a:rPr>
              <a:t>)</a:t>
            </a:r>
          </a:p>
          <a:p>
            <a:pPr marL="285750" indent="-285750">
              <a:spcAft>
                <a:spcPts val="600"/>
              </a:spcAft>
              <a:buFont typeface="Arial" panose="020B0604020202020204" pitchFamily="34" charset="0"/>
              <a:buChar char="•"/>
            </a:pPr>
            <a:r>
              <a:rPr lang="en-IT" sz="1600" kern="100" dirty="0">
                <a:effectLst/>
                <a:latin typeface="Arial" panose="020B0604020202020204" pitchFamily="34" charset="0"/>
                <a:ea typeface="Aptos" panose="020B0004020202020204" pitchFamily="34" charset="0"/>
                <a:cs typeface="Arial" panose="020B0604020202020204" pitchFamily="34" charset="0"/>
              </a:rPr>
              <a:t>Bettin Britt,  Amsterdam UMC (</a:t>
            </a:r>
            <a:r>
              <a:rPr lang="en-IT" sz="1600" kern="100" dirty="0">
                <a:effectLst/>
                <a:latin typeface="Arial" panose="020B0604020202020204" pitchFamily="34" charset="0"/>
                <a:ea typeface="Aptos" panose="020B0004020202020204" pitchFamily="34" charset="0"/>
                <a:cs typeface="Arial" panose="020B0604020202020204" pitchFamily="34" charset="0"/>
                <a:hlinkClick r:id="rId10"/>
              </a:rPr>
              <a:t>b.a.bettin@amsterdamumc.nl</a:t>
            </a:r>
            <a:r>
              <a:rPr lang="en-IT" sz="1600" kern="100" dirty="0">
                <a:effectLst/>
                <a:latin typeface="Arial" panose="020B0604020202020204" pitchFamily="34" charset="0"/>
                <a:ea typeface="Aptos" panose="020B0004020202020204" pitchFamily="34" charset="0"/>
                <a:cs typeface="Arial" panose="020B0604020202020204" pitchFamily="34" charset="0"/>
              </a:rPr>
              <a:t>)</a:t>
            </a:r>
          </a:p>
          <a:p>
            <a:pPr marL="285750" indent="-285750">
              <a:spcAft>
                <a:spcPts val="600"/>
              </a:spcAft>
              <a:buFont typeface="Arial" panose="020B0604020202020204" pitchFamily="34" charset="0"/>
              <a:buChar char="•"/>
            </a:pPr>
            <a:r>
              <a:rPr lang="en-IT" sz="1600" kern="100" dirty="0">
                <a:effectLst/>
                <a:latin typeface="Arial" panose="020B0604020202020204" pitchFamily="34" charset="0"/>
                <a:ea typeface="Aptos" panose="020B0004020202020204" pitchFamily="34" charset="0"/>
                <a:cs typeface="Arial" panose="020B0604020202020204" pitchFamily="34" charset="0"/>
              </a:rPr>
              <a:t>Vera Mugoni, University of Turin, Italy (</a:t>
            </a:r>
            <a:r>
              <a:rPr lang="en-IT" sz="1600" kern="100" dirty="0">
                <a:effectLst/>
                <a:latin typeface="Arial" panose="020B0604020202020204" pitchFamily="34" charset="0"/>
                <a:ea typeface="Aptos" panose="020B0004020202020204" pitchFamily="34" charset="0"/>
                <a:cs typeface="Arial" panose="020B0604020202020204" pitchFamily="34" charset="0"/>
                <a:hlinkClick r:id="rId11"/>
              </a:rPr>
              <a:t>vera.mugoni@</a:t>
            </a:r>
            <a:r>
              <a:rPr lang="en-IT" sz="1600" kern="100" dirty="0">
                <a:latin typeface="Arial" panose="020B0604020202020204" pitchFamily="34" charset="0"/>
                <a:ea typeface="Aptos" panose="020B0004020202020204" pitchFamily="34" charset="0"/>
                <a:cs typeface="Arial" panose="020B0604020202020204" pitchFamily="34" charset="0"/>
                <a:hlinkClick r:id="rId11"/>
              </a:rPr>
              <a:t>unito</a:t>
            </a:r>
            <a:r>
              <a:rPr lang="en-IT" sz="1600" kern="100" dirty="0">
                <a:effectLst/>
                <a:latin typeface="Arial" panose="020B0604020202020204" pitchFamily="34" charset="0"/>
                <a:ea typeface="Aptos" panose="020B0004020202020204" pitchFamily="34" charset="0"/>
                <a:cs typeface="Arial" panose="020B0604020202020204" pitchFamily="34" charset="0"/>
                <a:hlinkClick r:id="rId11"/>
              </a:rPr>
              <a:t>.com</a:t>
            </a:r>
            <a:r>
              <a:rPr lang="en-IT" sz="1600" kern="100" dirty="0">
                <a:effectLst/>
                <a:latin typeface="Arial" panose="020B0604020202020204" pitchFamily="34" charset="0"/>
                <a:ea typeface="Aptos" panose="020B0004020202020204" pitchFamily="34" charset="0"/>
                <a:cs typeface="Arial" panose="020B0604020202020204" pitchFamily="34" charset="0"/>
              </a:rPr>
              <a:t>)</a:t>
            </a:r>
          </a:p>
          <a:p>
            <a:pPr marL="285750" indent="-285750">
              <a:spcAft>
                <a:spcPts val="600"/>
              </a:spcAft>
              <a:buFont typeface="Arial" panose="020B0604020202020204" pitchFamily="34" charset="0"/>
              <a:buChar char="•"/>
            </a:pPr>
            <a:r>
              <a:rPr lang="en-IT" sz="1600" kern="100" dirty="0">
                <a:solidFill>
                  <a:srgbClr val="000000"/>
                </a:solidFill>
                <a:effectLst/>
                <a:latin typeface="Arial" panose="020B0604020202020204" pitchFamily="34" charset="0"/>
                <a:ea typeface="Aptos" panose="020B0004020202020204" pitchFamily="34" charset="0"/>
                <a:cs typeface="Arial" panose="020B0604020202020204" pitchFamily="34" charset="0"/>
              </a:rPr>
              <a:t>Héctor</a:t>
            </a:r>
            <a:r>
              <a:rPr lang="en-IT" sz="1600" kern="100" dirty="0">
                <a:effectLst/>
                <a:latin typeface="Arial" panose="020B0604020202020204" pitchFamily="34" charset="0"/>
                <a:ea typeface="Aptos" panose="020B0004020202020204" pitchFamily="34" charset="0"/>
                <a:cs typeface="Arial" panose="020B0604020202020204" pitchFamily="34" charset="0"/>
              </a:rPr>
              <a:t> Peinado, CNIO, Barcelona, Spain (</a:t>
            </a:r>
            <a:r>
              <a:rPr lang="en-IT" sz="1600" u="sng" kern="100" dirty="0">
                <a:solidFill>
                  <a:srgbClr val="467886"/>
                </a:solidFill>
                <a:effectLst/>
                <a:latin typeface="Arial" panose="020B0604020202020204" pitchFamily="34" charset="0"/>
                <a:ea typeface="Aptos" panose="020B0004020202020204" pitchFamily="34" charset="0"/>
                <a:cs typeface="Arial" panose="020B0604020202020204" pitchFamily="34" charset="0"/>
                <a:hlinkClick r:id="rId12"/>
              </a:rPr>
              <a:t>hpeinado@cnio.es</a:t>
            </a:r>
            <a:r>
              <a:rPr lang="en-IT" sz="1600" u="sng" kern="100" dirty="0">
                <a:solidFill>
                  <a:srgbClr val="467886"/>
                </a:solidFill>
                <a:effectLst/>
                <a:latin typeface="Arial" panose="020B0604020202020204" pitchFamily="34" charset="0"/>
                <a:ea typeface="Aptos" panose="020B0004020202020204" pitchFamily="34" charset="0"/>
                <a:cs typeface="Arial" panose="020B0604020202020204" pitchFamily="34" charset="0"/>
              </a:rPr>
              <a:t>)</a:t>
            </a:r>
            <a:endParaRPr lang="en-IT" sz="1600" u="sng" kern="100" dirty="0">
              <a:latin typeface="Arial" panose="020B0604020202020204" pitchFamily="34" charset="0"/>
              <a:ea typeface="Aptos" panose="020B0004020202020204" pitchFamily="34" charset="0"/>
              <a:cs typeface="Arial" panose="020B0604020202020204" pitchFamily="34" charset="0"/>
            </a:endParaRPr>
          </a:p>
          <a:p>
            <a:pPr marL="285750" indent="-285750">
              <a:spcAft>
                <a:spcPts val="600"/>
              </a:spcAft>
              <a:buFont typeface="Arial" panose="020B0604020202020204" pitchFamily="34" charset="0"/>
              <a:buChar char="•"/>
            </a:pPr>
            <a:r>
              <a:rPr lang="en-IT" sz="1600" kern="100" dirty="0">
                <a:solidFill>
                  <a:srgbClr val="000000"/>
                </a:solidFill>
                <a:effectLst/>
                <a:latin typeface="Arial" panose="020B0604020202020204" pitchFamily="34" charset="0"/>
                <a:ea typeface="Aptos" panose="020B0004020202020204" pitchFamily="34" charset="0"/>
                <a:cs typeface="Arial" panose="020B0604020202020204" pitchFamily="34" charset="0"/>
              </a:rPr>
              <a:t>Natasa Zarovni, </a:t>
            </a:r>
            <a:r>
              <a:rPr lang="en-IT" sz="1600" kern="100" dirty="0">
                <a:solidFill>
                  <a:srgbClr val="000000"/>
                </a:solidFill>
                <a:latin typeface="Arial" panose="020B0604020202020204" pitchFamily="34" charset="0"/>
                <a:ea typeface="Aptos" panose="020B0004020202020204" pitchFamily="34" charset="0"/>
                <a:cs typeface="Arial" panose="020B0604020202020204" pitchFamily="34" charset="0"/>
              </a:rPr>
              <a:t>T</a:t>
            </a:r>
            <a:r>
              <a:rPr lang="en-GB" sz="1600" kern="100" dirty="0">
                <a:solidFill>
                  <a:srgbClr val="000000"/>
                </a:solidFill>
                <a:effectLst/>
                <a:latin typeface="Arial" panose="020B0604020202020204" pitchFamily="34" charset="0"/>
                <a:ea typeface="Aptos" panose="020B0004020202020204" pitchFamily="34" charset="0"/>
                <a:cs typeface="Arial" panose="020B0604020202020204" pitchFamily="34" charset="0"/>
              </a:rPr>
              <a:t>he Italian National Research Council (CNR) and </a:t>
            </a:r>
            <a:r>
              <a:rPr lang="en-IT" sz="1600" kern="100" dirty="0">
                <a:solidFill>
                  <a:srgbClr val="000000"/>
                </a:solidFill>
                <a:effectLst/>
                <a:latin typeface="Arial" panose="020B0604020202020204" pitchFamily="34" charset="0"/>
                <a:ea typeface="Aptos" panose="020B0004020202020204" pitchFamily="34" charset="0"/>
                <a:cs typeface="Arial" panose="020B0604020202020204" pitchFamily="34" charset="0"/>
              </a:rPr>
              <a:t>RoseBio, Milan, Italy (natasa.zarovni@gmail.com)</a:t>
            </a:r>
            <a:endParaRPr lang="en-IT" sz="1600" kern="100" dirty="0">
              <a:effectLst/>
              <a:latin typeface="Arial" panose="020B0604020202020204" pitchFamily="34" charset="0"/>
              <a:ea typeface="Aptos" panose="020B0004020202020204" pitchFamily="34" charset="0"/>
              <a:cs typeface="Arial" panose="020B0604020202020204" pitchFamily="34" charset="0"/>
            </a:endParaRPr>
          </a:p>
          <a:p>
            <a:pPr algn="just">
              <a:tabLst>
                <a:tab pos="270510" algn="l"/>
              </a:tabLst>
            </a:pPr>
            <a:r>
              <a:rPr lang="en-IT" sz="1800" kern="100" dirty="0">
                <a:effectLst/>
                <a:latin typeface="Arial" panose="020B0604020202020204" pitchFamily="34" charset="0"/>
                <a:ea typeface="Aptos" panose="020B0004020202020204" pitchFamily="34" charset="0"/>
                <a:cs typeface="Times New Roman" panose="02020603050405020304" pitchFamily="18" charset="0"/>
              </a:rPr>
              <a:t> </a:t>
            </a:r>
            <a:endParaRPr lang="en-IT"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IT"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4" name="CasellaDiTesto 15">
            <a:extLst>
              <a:ext uri="{FF2B5EF4-FFF2-40B4-BE49-F238E27FC236}">
                <a16:creationId xmlns:a16="http://schemas.microsoft.com/office/drawing/2014/main" id="{E909689E-9FDD-E45B-D6DA-CD232FDD7D4A}"/>
              </a:ext>
            </a:extLst>
          </p:cNvPr>
          <p:cNvSpPr txBox="1"/>
          <p:nvPr/>
        </p:nvSpPr>
        <p:spPr>
          <a:xfrm>
            <a:off x="-1373964" y="130010"/>
            <a:ext cx="9275374" cy="954107"/>
          </a:xfrm>
          <a:prstGeom prst="rect">
            <a:avLst/>
          </a:prstGeom>
          <a:noFill/>
        </p:spPr>
        <p:txBody>
          <a:bodyPr wrap="square" rtlCol="0">
            <a:spAutoFit/>
          </a:bodyPr>
          <a:lstStyle/>
          <a:p>
            <a:pPr algn="ctr"/>
            <a:r>
              <a:rPr lang="en-US" sz="2800" b="1" noProof="0" dirty="0">
                <a:latin typeface="Arial" panose="020B0604020202020204" pitchFamily="34" charset="0"/>
                <a:cs typeface="Arial" panose="020B0604020202020204" pitchFamily="34" charset="0"/>
              </a:rPr>
              <a:t>The ISEV-ELBS Intersociety WG </a:t>
            </a:r>
          </a:p>
          <a:p>
            <a:pPr algn="ctr"/>
            <a:r>
              <a:rPr lang="en-US" sz="2800" b="1" i="1" u="sng" dirty="0">
                <a:latin typeface="Arial" panose="020B0604020202020204" pitchFamily="34" charset="0"/>
                <a:cs typeface="Arial" panose="020B0604020202020204" pitchFamily="34" charset="0"/>
              </a:rPr>
              <a:t>Composition</a:t>
            </a:r>
            <a:endParaRPr lang="en-US" sz="2800" b="1" i="1" u="sng" noProof="0" dirty="0">
              <a:latin typeface="Arial" panose="020B0604020202020204" pitchFamily="34" charset="0"/>
              <a:cs typeface="Arial" panose="020B0604020202020204" pitchFamily="34" charset="0"/>
            </a:endParaRPr>
          </a:p>
        </p:txBody>
      </p:sp>
      <p:grpSp>
        <p:nvGrpSpPr>
          <p:cNvPr id="25" name="Group 24">
            <a:extLst>
              <a:ext uri="{FF2B5EF4-FFF2-40B4-BE49-F238E27FC236}">
                <a16:creationId xmlns:a16="http://schemas.microsoft.com/office/drawing/2014/main" id="{48839C86-86A3-FD2B-929A-60FBF932B837}"/>
              </a:ext>
            </a:extLst>
          </p:cNvPr>
          <p:cNvGrpSpPr/>
          <p:nvPr/>
        </p:nvGrpSpPr>
        <p:grpSpPr>
          <a:xfrm>
            <a:off x="7716309" y="138096"/>
            <a:ext cx="4196513" cy="581231"/>
            <a:chOff x="2414449" y="792279"/>
            <a:chExt cx="8008901" cy="1109257"/>
          </a:xfrm>
        </p:grpSpPr>
        <p:pic>
          <p:nvPicPr>
            <p:cNvPr id="27" name="Picture 26" descr="A blue and white logo&#10;&#10;Description automatically generated">
              <a:extLst>
                <a:ext uri="{FF2B5EF4-FFF2-40B4-BE49-F238E27FC236}">
                  <a16:creationId xmlns:a16="http://schemas.microsoft.com/office/drawing/2014/main" id="{7EE6ECF2-89ED-A561-E04D-96F799A98FD3}"/>
                </a:ext>
              </a:extLst>
            </p:cNvPr>
            <p:cNvPicPr>
              <a:picLocks noChangeAspect="1"/>
            </p:cNvPicPr>
            <p:nvPr/>
          </p:nvPicPr>
          <p:blipFill>
            <a:blip r:embed="rId13"/>
            <a:stretch>
              <a:fillRect/>
            </a:stretch>
          </p:blipFill>
          <p:spPr>
            <a:xfrm>
              <a:off x="2414449" y="845109"/>
              <a:ext cx="2993832" cy="1007923"/>
            </a:xfrm>
            <a:prstGeom prst="rect">
              <a:avLst/>
            </a:prstGeom>
          </p:spPr>
        </p:pic>
        <p:pic>
          <p:nvPicPr>
            <p:cNvPr id="30" name="Picture 29" descr="A logo with a green and red hexagon&#10;&#10;Description automatically generated">
              <a:extLst>
                <a:ext uri="{FF2B5EF4-FFF2-40B4-BE49-F238E27FC236}">
                  <a16:creationId xmlns:a16="http://schemas.microsoft.com/office/drawing/2014/main" id="{4A35380D-86DE-8891-6F89-4708B3A49294}"/>
                </a:ext>
              </a:extLst>
            </p:cNvPr>
            <p:cNvPicPr>
              <a:picLocks noChangeAspect="1"/>
            </p:cNvPicPr>
            <p:nvPr/>
          </p:nvPicPr>
          <p:blipFill rotWithShape="1">
            <a:blip r:embed="rId14"/>
            <a:srcRect l="4700" t="22600" r="4549" b="23889"/>
            <a:stretch/>
          </p:blipFill>
          <p:spPr>
            <a:xfrm>
              <a:off x="7078954" y="792279"/>
              <a:ext cx="3344396" cy="1109257"/>
            </a:xfrm>
            <a:prstGeom prst="rect">
              <a:avLst/>
            </a:prstGeom>
          </p:spPr>
        </p:pic>
        <p:sp>
          <p:nvSpPr>
            <p:cNvPr id="31" name="Right Arrow 30">
              <a:extLst>
                <a:ext uri="{FF2B5EF4-FFF2-40B4-BE49-F238E27FC236}">
                  <a16:creationId xmlns:a16="http://schemas.microsoft.com/office/drawing/2014/main" id="{FDBCCAD4-DEC5-D119-81C7-F5E72F8C6C5E}"/>
                </a:ext>
              </a:extLst>
            </p:cNvPr>
            <p:cNvSpPr/>
            <p:nvPr/>
          </p:nvSpPr>
          <p:spPr>
            <a:xfrm>
              <a:off x="5750410" y="957596"/>
              <a:ext cx="898714" cy="448632"/>
            </a:xfrm>
            <a:prstGeom prst="rightArrow">
              <a:avLst/>
            </a:prstGeom>
            <a:gradFill>
              <a:gsLst>
                <a:gs pos="8000">
                  <a:schemeClr val="bg1"/>
                </a:gs>
                <a:gs pos="100000">
                  <a:srgbClr val="0070C0"/>
                </a:gs>
                <a:gs pos="100000">
                  <a:schemeClr val="accent1">
                    <a:lumMod val="45000"/>
                    <a:lumOff val="55000"/>
                  </a:schemeClr>
                </a:gs>
                <a:gs pos="100000">
                  <a:schemeClr val="accent1">
                    <a:lumMod val="30000"/>
                    <a:lumOff val="70000"/>
                  </a:schemeClr>
                </a:gs>
              </a:gsLst>
              <a:lin ang="5400000" scaled="1"/>
            </a:gradFill>
            <a:ln w="6350">
              <a:solidFill>
                <a:schemeClr val="tx2">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2" name="Right Arrow 31">
              <a:extLst>
                <a:ext uri="{FF2B5EF4-FFF2-40B4-BE49-F238E27FC236}">
                  <a16:creationId xmlns:a16="http://schemas.microsoft.com/office/drawing/2014/main" id="{33867C82-BD5E-7657-D3AA-878ABFEF055C}"/>
                </a:ext>
              </a:extLst>
            </p:cNvPr>
            <p:cNvSpPr/>
            <p:nvPr/>
          </p:nvSpPr>
          <p:spPr>
            <a:xfrm rot="10800000">
              <a:off x="5750410" y="1367627"/>
              <a:ext cx="898714" cy="448632"/>
            </a:xfrm>
            <a:prstGeom prst="rightArrow">
              <a:avLst/>
            </a:prstGeom>
            <a:gradFill>
              <a:gsLst>
                <a:gs pos="8000">
                  <a:schemeClr val="bg1"/>
                </a:gs>
                <a:gs pos="100000">
                  <a:srgbClr val="0070C0"/>
                </a:gs>
                <a:gs pos="100000">
                  <a:schemeClr val="accent1">
                    <a:lumMod val="45000"/>
                    <a:lumOff val="55000"/>
                  </a:schemeClr>
                </a:gs>
                <a:gs pos="100000">
                  <a:schemeClr val="accent1">
                    <a:lumMod val="30000"/>
                    <a:lumOff val="70000"/>
                  </a:schemeClr>
                </a:gs>
              </a:gsLst>
              <a:lin ang="5400000" scaled="1"/>
            </a:gradFill>
            <a:ln w="6350">
              <a:solidFill>
                <a:schemeClr val="tx2">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Tree>
    <p:extLst>
      <p:ext uri="{BB962C8B-B14F-4D97-AF65-F5344CB8AC3E}">
        <p14:creationId xmlns:p14="http://schemas.microsoft.com/office/powerpoint/2010/main" val="337003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5">
            <a:extLst>
              <a:ext uri="{FF2B5EF4-FFF2-40B4-BE49-F238E27FC236}">
                <a16:creationId xmlns:a16="http://schemas.microsoft.com/office/drawing/2014/main" id="{DEA13CDC-7EE0-14B1-1CA9-84FCA392D72C}"/>
              </a:ext>
            </a:extLst>
          </p:cNvPr>
          <p:cNvSpPr txBox="1"/>
          <p:nvPr/>
        </p:nvSpPr>
        <p:spPr>
          <a:xfrm>
            <a:off x="197319" y="293518"/>
            <a:ext cx="9275374" cy="1179810"/>
          </a:xfrm>
          <a:prstGeom prst="rect">
            <a:avLst/>
          </a:prstGeom>
          <a:noFill/>
        </p:spPr>
        <p:txBody>
          <a:bodyPr wrap="square" rtlCol="0">
            <a:spAutoFit/>
          </a:bodyPr>
          <a:lstStyle/>
          <a:p>
            <a:pPr algn="ctr">
              <a:spcAft>
                <a:spcPts val="800"/>
              </a:spcAft>
            </a:pPr>
            <a:r>
              <a:rPr lang="it-IT" sz="3200" b="1" dirty="0">
                <a:latin typeface="Arial" panose="020B0604020202020204" pitchFamily="34" charset="0"/>
                <a:cs typeface="Arial" panose="020B0604020202020204" pitchFamily="34" charset="0"/>
              </a:rPr>
              <a:t>The ISEV-ELBS </a:t>
            </a:r>
            <a:r>
              <a:rPr lang="it-IT" sz="3200" b="1" dirty="0" err="1">
                <a:latin typeface="Arial" panose="020B0604020202020204" pitchFamily="34" charset="0"/>
                <a:cs typeface="Arial" panose="020B0604020202020204" pitchFamily="34" charset="0"/>
              </a:rPr>
              <a:t>Intersociety</a:t>
            </a:r>
            <a:r>
              <a:rPr lang="it-IT" sz="3200" b="1" dirty="0">
                <a:latin typeface="Arial" panose="020B0604020202020204" pitchFamily="34" charset="0"/>
                <a:cs typeface="Arial" panose="020B0604020202020204" pitchFamily="34" charset="0"/>
              </a:rPr>
              <a:t> Working Group </a:t>
            </a:r>
          </a:p>
          <a:p>
            <a:pPr algn="ctr">
              <a:spcAft>
                <a:spcPts val="800"/>
              </a:spcAft>
            </a:pPr>
            <a:r>
              <a:rPr lang="it-IT" sz="3200" b="1" i="1" u="sng" dirty="0">
                <a:latin typeface="Arial" panose="020B0604020202020204" pitchFamily="34" charset="0"/>
                <a:cs typeface="Arial" panose="020B0604020202020204" pitchFamily="34" charset="0"/>
              </a:rPr>
              <a:t>Mission</a:t>
            </a:r>
          </a:p>
        </p:txBody>
      </p:sp>
      <p:grpSp>
        <p:nvGrpSpPr>
          <p:cNvPr id="3" name="Group 2">
            <a:extLst>
              <a:ext uri="{FF2B5EF4-FFF2-40B4-BE49-F238E27FC236}">
                <a16:creationId xmlns:a16="http://schemas.microsoft.com/office/drawing/2014/main" id="{ACBDF02E-61B8-5919-7B51-B6BD168D7339}"/>
              </a:ext>
            </a:extLst>
          </p:cNvPr>
          <p:cNvGrpSpPr/>
          <p:nvPr/>
        </p:nvGrpSpPr>
        <p:grpSpPr>
          <a:xfrm>
            <a:off x="9188158" y="93102"/>
            <a:ext cx="2854907" cy="395414"/>
            <a:chOff x="2414449" y="792279"/>
            <a:chExt cx="8008901" cy="1109257"/>
          </a:xfrm>
        </p:grpSpPr>
        <p:pic>
          <p:nvPicPr>
            <p:cNvPr id="4" name="Picture 3" descr="A blue and white logo&#10;&#10;Description automatically generated">
              <a:extLst>
                <a:ext uri="{FF2B5EF4-FFF2-40B4-BE49-F238E27FC236}">
                  <a16:creationId xmlns:a16="http://schemas.microsoft.com/office/drawing/2014/main" id="{BD594618-4E9F-DFEC-99E5-6DF0D5F967B1}"/>
                </a:ext>
              </a:extLst>
            </p:cNvPr>
            <p:cNvPicPr>
              <a:picLocks noChangeAspect="1"/>
            </p:cNvPicPr>
            <p:nvPr/>
          </p:nvPicPr>
          <p:blipFill>
            <a:blip r:embed="rId2"/>
            <a:stretch>
              <a:fillRect/>
            </a:stretch>
          </p:blipFill>
          <p:spPr>
            <a:xfrm>
              <a:off x="2414449" y="845109"/>
              <a:ext cx="2993832" cy="1007923"/>
            </a:xfrm>
            <a:prstGeom prst="rect">
              <a:avLst/>
            </a:prstGeom>
          </p:spPr>
        </p:pic>
        <p:pic>
          <p:nvPicPr>
            <p:cNvPr id="5" name="Picture 4" descr="A logo with a green and red hexagon&#10;&#10;Description automatically generated">
              <a:extLst>
                <a:ext uri="{FF2B5EF4-FFF2-40B4-BE49-F238E27FC236}">
                  <a16:creationId xmlns:a16="http://schemas.microsoft.com/office/drawing/2014/main" id="{FC84AF0E-21F6-925C-C308-CA4638410B3A}"/>
                </a:ext>
              </a:extLst>
            </p:cNvPr>
            <p:cNvPicPr>
              <a:picLocks noChangeAspect="1"/>
            </p:cNvPicPr>
            <p:nvPr/>
          </p:nvPicPr>
          <p:blipFill rotWithShape="1">
            <a:blip r:embed="rId3"/>
            <a:srcRect l="4700" t="22600" r="4549" b="23889"/>
            <a:stretch/>
          </p:blipFill>
          <p:spPr>
            <a:xfrm>
              <a:off x="7078954" y="792279"/>
              <a:ext cx="3344396" cy="1109257"/>
            </a:xfrm>
            <a:prstGeom prst="rect">
              <a:avLst/>
            </a:prstGeom>
          </p:spPr>
        </p:pic>
        <p:sp>
          <p:nvSpPr>
            <p:cNvPr id="6" name="Right Arrow 5">
              <a:extLst>
                <a:ext uri="{FF2B5EF4-FFF2-40B4-BE49-F238E27FC236}">
                  <a16:creationId xmlns:a16="http://schemas.microsoft.com/office/drawing/2014/main" id="{3FF1D3BF-F495-C8E0-7FC1-53D3646B670E}"/>
                </a:ext>
              </a:extLst>
            </p:cNvPr>
            <p:cNvSpPr/>
            <p:nvPr/>
          </p:nvSpPr>
          <p:spPr>
            <a:xfrm>
              <a:off x="5750410" y="957596"/>
              <a:ext cx="898714" cy="448632"/>
            </a:xfrm>
            <a:prstGeom prst="rightArrow">
              <a:avLst/>
            </a:prstGeom>
            <a:gradFill>
              <a:gsLst>
                <a:gs pos="8000">
                  <a:schemeClr val="bg1"/>
                </a:gs>
                <a:gs pos="100000">
                  <a:srgbClr val="0070C0"/>
                </a:gs>
                <a:gs pos="100000">
                  <a:schemeClr val="accent1">
                    <a:lumMod val="45000"/>
                    <a:lumOff val="55000"/>
                  </a:schemeClr>
                </a:gs>
                <a:gs pos="100000">
                  <a:schemeClr val="accent1">
                    <a:lumMod val="30000"/>
                    <a:lumOff val="70000"/>
                  </a:schemeClr>
                </a:gs>
              </a:gsLst>
              <a:lin ang="5400000" scaled="1"/>
            </a:gradFill>
            <a:ln w="6350">
              <a:solidFill>
                <a:schemeClr val="tx2">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Arrow 6">
              <a:extLst>
                <a:ext uri="{FF2B5EF4-FFF2-40B4-BE49-F238E27FC236}">
                  <a16:creationId xmlns:a16="http://schemas.microsoft.com/office/drawing/2014/main" id="{01C1999F-F58E-29CA-5AF3-D583877F2071}"/>
                </a:ext>
              </a:extLst>
            </p:cNvPr>
            <p:cNvSpPr/>
            <p:nvPr/>
          </p:nvSpPr>
          <p:spPr>
            <a:xfrm rot="10800000">
              <a:off x="5750410" y="1367627"/>
              <a:ext cx="898714" cy="448632"/>
            </a:xfrm>
            <a:prstGeom prst="rightArrow">
              <a:avLst/>
            </a:prstGeom>
            <a:gradFill>
              <a:gsLst>
                <a:gs pos="8000">
                  <a:schemeClr val="bg1"/>
                </a:gs>
                <a:gs pos="100000">
                  <a:srgbClr val="0070C0"/>
                </a:gs>
                <a:gs pos="100000">
                  <a:schemeClr val="accent1">
                    <a:lumMod val="45000"/>
                    <a:lumOff val="55000"/>
                  </a:schemeClr>
                </a:gs>
                <a:gs pos="100000">
                  <a:schemeClr val="accent1">
                    <a:lumMod val="30000"/>
                    <a:lumOff val="70000"/>
                  </a:schemeClr>
                </a:gs>
              </a:gsLst>
              <a:lin ang="5400000" scaled="1"/>
            </a:gradFill>
            <a:ln w="6350">
              <a:solidFill>
                <a:schemeClr val="tx2">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 name="TextBox 7">
            <a:extLst>
              <a:ext uri="{FF2B5EF4-FFF2-40B4-BE49-F238E27FC236}">
                <a16:creationId xmlns:a16="http://schemas.microsoft.com/office/drawing/2014/main" id="{80749294-ABD9-CCAB-B386-AFAA47F07246}"/>
              </a:ext>
            </a:extLst>
          </p:cNvPr>
          <p:cNvSpPr txBox="1"/>
          <p:nvPr/>
        </p:nvSpPr>
        <p:spPr>
          <a:xfrm>
            <a:off x="4667547" y="1655577"/>
            <a:ext cx="6896064" cy="1464231"/>
          </a:xfrm>
          <a:prstGeom prst="roundRect">
            <a:avLst/>
          </a:prstGeom>
          <a:solidFill>
            <a:schemeClr val="tx2">
              <a:lumMod val="50000"/>
              <a:lumOff val="50000"/>
              <a:alpha val="62667"/>
            </a:schemeClr>
          </a:solidFill>
          <a:ln>
            <a:solidFill>
              <a:schemeClr val="accent1"/>
            </a:solidFill>
          </a:ln>
          <a:effectLst>
            <a:outerShdw blurRad="50800" dist="38100" algn="l" rotWithShape="0">
              <a:prstClr val="black">
                <a:alpha val="40000"/>
              </a:prstClr>
            </a:outerShdw>
          </a:effectLst>
        </p:spPr>
        <p:txBody>
          <a:bodyPr wrap="square" rtlCol="0">
            <a:spAutoFit/>
          </a:bodyPr>
          <a:lstStyle>
            <a:defPPr>
              <a:defRPr lang="en-IT"/>
            </a:defPPr>
            <a:lvl1pPr algn="just">
              <a:defRPr sz="1600" b="0" i="0" u="none" strike="noStrike">
                <a:solidFill>
                  <a:schemeClr val="bg1"/>
                </a:solidFill>
                <a:effectLst/>
                <a:latin typeface="Arial" panose="020B0604020202020204" pitchFamily="34" charset="0"/>
                <a:cs typeface="Arial" panose="020B0604020202020204" pitchFamily="34" charset="0"/>
              </a:defRPr>
            </a:lvl1pPr>
          </a:lstStyle>
          <a:p>
            <a:r>
              <a:rPr lang="en-GB" sz="2000" dirty="0"/>
              <a:t>The group aims to foster collaboration between the two societies with the goal of translating extracellular vesicle research (ISEV) in liquid biopsy applications in the clinical practice (ELBS). </a:t>
            </a:r>
            <a:endParaRPr lang="it-IT" sz="2000" dirty="0"/>
          </a:p>
        </p:txBody>
      </p:sp>
      <p:pic>
        <p:nvPicPr>
          <p:cNvPr id="9" name="Picture 8">
            <a:extLst>
              <a:ext uri="{FF2B5EF4-FFF2-40B4-BE49-F238E27FC236}">
                <a16:creationId xmlns:a16="http://schemas.microsoft.com/office/drawing/2014/main" id="{4C94E24F-DD5C-ED7D-46B1-D4863F88D7EE}"/>
              </a:ext>
            </a:extLst>
          </p:cNvPr>
          <p:cNvPicPr>
            <a:picLocks noChangeAspect="1"/>
          </p:cNvPicPr>
          <p:nvPr/>
        </p:nvPicPr>
        <p:blipFill>
          <a:blip r:embed="rId4"/>
          <a:stretch>
            <a:fillRect/>
          </a:stretch>
        </p:blipFill>
        <p:spPr>
          <a:xfrm>
            <a:off x="1432664" y="1104179"/>
            <a:ext cx="1999538" cy="2722948"/>
          </a:xfrm>
          <a:prstGeom prst="rect">
            <a:avLst/>
          </a:prstGeom>
        </p:spPr>
      </p:pic>
      <p:sp>
        <p:nvSpPr>
          <p:cNvPr id="10" name="Bent Arrow 9">
            <a:extLst>
              <a:ext uri="{FF2B5EF4-FFF2-40B4-BE49-F238E27FC236}">
                <a16:creationId xmlns:a16="http://schemas.microsoft.com/office/drawing/2014/main" id="{08D4DF03-7BC6-9832-2879-70D56BED86C0}"/>
              </a:ext>
            </a:extLst>
          </p:cNvPr>
          <p:cNvSpPr/>
          <p:nvPr/>
        </p:nvSpPr>
        <p:spPr>
          <a:xfrm rot="16200000" flipH="1" flipV="1">
            <a:off x="3622095" y="2385511"/>
            <a:ext cx="551574" cy="1320799"/>
          </a:xfrm>
          <a:prstGeom prst="bentArrow">
            <a:avLst>
              <a:gd name="adj1" fmla="val 25000"/>
              <a:gd name="adj2" fmla="val 23980"/>
              <a:gd name="adj3" fmla="val 25000"/>
              <a:gd name="adj4" fmla="val 43750"/>
            </a:avLst>
          </a:prstGeom>
          <a:gradFill flip="none" rotWithShape="1">
            <a:gsLst>
              <a:gs pos="25000">
                <a:schemeClr val="accent1">
                  <a:lumMod val="5000"/>
                  <a:lumOff val="95000"/>
                </a:schemeClr>
              </a:gs>
              <a:gs pos="100000">
                <a:srgbClr val="C00000"/>
              </a:gs>
              <a:gs pos="100000">
                <a:srgbClr val="8D332A"/>
              </a:gs>
              <a:gs pos="99000">
                <a:srgbClr val="C00000"/>
              </a:gs>
              <a:gs pos="100000">
                <a:srgbClr val="C00000"/>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 name="TextBox 10">
            <a:extLst>
              <a:ext uri="{FF2B5EF4-FFF2-40B4-BE49-F238E27FC236}">
                <a16:creationId xmlns:a16="http://schemas.microsoft.com/office/drawing/2014/main" id="{F5138221-1FEF-DDFB-1FCF-74932B3687D3}"/>
              </a:ext>
            </a:extLst>
          </p:cNvPr>
          <p:cNvSpPr txBox="1"/>
          <p:nvPr/>
        </p:nvSpPr>
        <p:spPr>
          <a:xfrm>
            <a:off x="767655" y="2647012"/>
            <a:ext cx="1904484" cy="246221"/>
          </a:xfrm>
          <a:prstGeom prst="rect">
            <a:avLst/>
          </a:prstGeom>
          <a:noFill/>
          <a:effectLst>
            <a:outerShdw blurRad="50800" dist="38100" dir="2700000" algn="tl" rotWithShape="0">
              <a:prstClr val="black">
                <a:alpha val="40000"/>
              </a:prstClr>
            </a:outerShdw>
          </a:effectLst>
        </p:spPr>
        <p:txBody>
          <a:bodyPr wrap="square" rtlCol="0">
            <a:spAutoFit/>
          </a:bodyPr>
          <a:lstStyle/>
          <a:p>
            <a:r>
              <a:rPr lang="en-US" sz="1000" b="1" dirty="0">
                <a:latin typeface="Arial" panose="020B0604020202020204" pitchFamily="34" charset="0"/>
                <a:cs typeface="Arial" panose="020B0604020202020204" pitchFamily="34" charset="0"/>
              </a:rPr>
              <a:t>Cancer patient</a:t>
            </a:r>
          </a:p>
        </p:txBody>
      </p:sp>
      <p:pic>
        <p:nvPicPr>
          <p:cNvPr id="12" name="Picture 11">
            <a:extLst>
              <a:ext uri="{FF2B5EF4-FFF2-40B4-BE49-F238E27FC236}">
                <a16:creationId xmlns:a16="http://schemas.microsoft.com/office/drawing/2014/main" id="{15A8904C-52C5-9821-DB6C-C7D168D80210}"/>
              </a:ext>
            </a:extLst>
          </p:cNvPr>
          <p:cNvPicPr>
            <a:picLocks noChangeAspect="1"/>
          </p:cNvPicPr>
          <p:nvPr/>
        </p:nvPicPr>
        <p:blipFill>
          <a:blip r:embed="rId5"/>
          <a:srcRect t="7341" r="22762"/>
          <a:stretch/>
        </p:blipFill>
        <p:spPr>
          <a:xfrm>
            <a:off x="3051046" y="3398783"/>
            <a:ext cx="6089908" cy="2889213"/>
          </a:xfrm>
          <a:prstGeom prst="rect">
            <a:avLst/>
          </a:prstGeom>
        </p:spPr>
      </p:pic>
      <p:sp>
        <p:nvSpPr>
          <p:cNvPr id="14" name="TextBox 13">
            <a:extLst>
              <a:ext uri="{FF2B5EF4-FFF2-40B4-BE49-F238E27FC236}">
                <a16:creationId xmlns:a16="http://schemas.microsoft.com/office/drawing/2014/main" id="{FD28ADB4-D91F-FCB5-AAE0-28A3C14E9839}"/>
              </a:ext>
            </a:extLst>
          </p:cNvPr>
          <p:cNvSpPr txBox="1"/>
          <p:nvPr/>
        </p:nvSpPr>
        <p:spPr>
          <a:xfrm>
            <a:off x="3051046" y="6304661"/>
            <a:ext cx="2834430" cy="246221"/>
          </a:xfrm>
          <a:prstGeom prst="rect">
            <a:avLst/>
          </a:prstGeom>
          <a:noFill/>
        </p:spPr>
        <p:txBody>
          <a:bodyPr wrap="none" rtlCol="0">
            <a:spAutoFit/>
          </a:bodyPr>
          <a:lstStyle/>
          <a:p>
            <a:r>
              <a:rPr lang="en-US" sz="1000" i="1" dirty="0">
                <a:latin typeface="Arial" panose="020B0604020202020204" pitchFamily="34" charset="0"/>
                <a:cs typeface="Arial" panose="020B0604020202020204" pitchFamily="34" charset="0"/>
              </a:rPr>
              <a:t>Adapted from Ciani Y et al. Cancer Cell, 2024.</a:t>
            </a:r>
          </a:p>
        </p:txBody>
      </p:sp>
    </p:spTree>
    <p:extLst>
      <p:ext uri="{BB962C8B-B14F-4D97-AF65-F5344CB8AC3E}">
        <p14:creationId xmlns:p14="http://schemas.microsoft.com/office/powerpoint/2010/main" val="7302940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3777B0-4032-30C7-733B-0DF29853FEBB}"/>
              </a:ext>
            </a:extLst>
          </p:cNvPr>
          <p:cNvSpPr>
            <a:spLocks noGrp="1"/>
          </p:cNvSpPr>
          <p:nvPr>
            <p:ph type="title"/>
          </p:nvPr>
        </p:nvSpPr>
        <p:spPr>
          <a:xfrm>
            <a:off x="212838" y="130177"/>
            <a:ext cx="7741920" cy="1325563"/>
          </a:xfrm>
        </p:spPr>
        <p:txBody>
          <a:bodyPr>
            <a:normAutofit/>
          </a:bodyPr>
          <a:lstStyle/>
          <a:p>
            <a:r>
              <a:rPr lang="en-US" sz="3200" b="1" dirty="0">
                <a:latin typeface="Arial" panose="020B0604020202020204" pitchFamily="34" charset="0"/>
                <a:cs typeface="Arial" panose="020B0604020202020204" pitchFamily="34" charset="0"/>
              </a:rPr>
              <a:t>The International Society of Extracellular Vesicles (ISEV)</a:t>
            </a:r>
          </a:p>
        </p:txBody>
      </p:sp>
      <p:pic>
        <p:nvPicPr>
          <p:cNvPr id="4" name="Picture 2" descr="https://www.isev.org/assets/site/ISEV-Official%20Logo-Blue.png">
            <a:extLst>
              <a:ext uri="{FF2B5EF4-FFF2-40B4-BE49-F238E27FC236}">
                <a16:creationId xmlns:a16="http://schemas.microsoft.com/office/drawing/2014/main" id="{FAC07E15-8D84-83ED-0FA1-2F13A6C9627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617906" y="43129"/>
            <a:ext cx="3461771" cy="57696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5CDEB6C1-00AC-117A-0D1E-BF33ED10CD2D}"/>
              </a:ext>
            </a:extLst>
          </p:cNvPr>
          <p:cNvSpPr txBox="1"/>
          <p:nvPr/>
        </p:nvSpPr>
        <p:spPr>
          <a:xfrm>
            <a:off x="194623" y="3071455"/>
            <a:ext cx="11688396" cy="715089"/>
          </a:xfrm>
          <a:prstGeom prst="roundRect">
            <a:avLst/>
          </a:prstGeom>
          <a:solidFill>
            <a:schemeClr val="tx2">
              <a:lumMod val="50000"/>
              <a:lumOff val="50000"/>
              <a:alpha val="62667"/>
            </a:schemeClr>
          </a:solidFill>
          <a:ln>
            <a:solidFill>
              <a:schemeClr val="accent1"/>
            </a:solidFill>
          </a:ln>
          <a:effectLst>
            <a:outerShdw blurRad="50800" dist="38100" algn="l" rotWithShape="0">
              <a:prstClr val="black">
                <a:alpha val="40000"/>
              </a:prstClr>
            </a:outerShdw>
          </a:effectLst>
        </p:spPr>
        <p:txBody>
          <a:bodyPr wrap="square" rtlCol="0">
            <a:spAutoFit/>
          </a:bodyPr>
          <a:lstStyle>
            <a:defPPr>
              <a:defRPr lang="en-IT"/>
            </a:defPPr>
            <a:lvl1pPr algn="just">
              <a:defRPr sz="1600" b="0" i="0" u="none" strike="noStrike">
                <a:solidFill>
                  <a:schemeClr val="bg1"/>
                </a:solidFill>
                <a:effectLst/>
                <a:latin typeface="Arial" panose="020B0604020202020204" pitchFamily="34" charset="0"/>
                <a:cs typeface="Arial" panose="020B0604020202020204" pitchFamily="34" charset="0"/>
              </a:defRPr>
            </a:lvl1pPr>
          </a:lstStyle>
          <a:p>
            <a:r>
              <a:rPr lang="en-GB" sz="1800" dirty="0"/>
              <a:t>ISEV is the leading advocate and guide of EV research and aims to advance the understanding of extracellular vesicle biology.</a:t>
            </a:r>
            <a:endParaRPr lang="it-IT" sz="1800" dirty="0"/>
          </a:p>
        </p:txBody>
      </p:sp>
      <p:pic>
        <p:nvPicPr>
          <p:cNvPr id="7" name="Picture 6" descr="A red ball with white dots&#10;&#10;Description automatically generated">
            <a:extLst>
              <a:ext uri="{FF2B5EF4-FFF2-40B4-BE49-F238E27FC236}">
                <a16:creationId xmlns:a16="http://schemas.microsoft.com/office/drawing/2014/main" id="{BF6012A3-FF0F-DD83-265E-22D647C20293}"/>
              </a:ext>
            </a:extLst>
          </p:cNvPr>
          <p:cNvPicPr>
            <a:picLocks noChangeAspect="1"/>
          </p:cNvPicPr>
          <p:nvPr/>
        </p:nvPicPr>
        <p:blipFill>
          <a:blip r:embed="rId3"/>
          <a:stretch>
            <a:fillRect/>
          </a:stretch>
        </p:blipFill>
        <p:spPr>
          <a:xfrm>
            <a:off x="0" y="1559788"/>
            <a:ext cx="12192000" cy="1356520"/>
          </a:xfrm>
          <a:prstGeom prst="rect">
            <a:avLst/>
          </a:prstGeom>
          <a:solidFill>
            <a:schemeClr val="tx2">
              <a:lumMod val="50000"/>
              <a:lumOff val="50000"/>
              <a:alpha val="62667"/>
            </a:schemeClr>
          </a:solidFill>
          <a:ln>
            <a:solidFill>
              <a:schemeClr val="accent1"/>
            </a:solidFill>
          </a:ln>
          <a:effectLst>
            <a:outerShdw blurRad="50800" dist="38100" algn="l" rotWithShape="0">
              <a:prstClr val="black">
                <a:alpha val="40000"/>
              </a:prstClr>
            </a:outerShdw>
          </a:effectLst>
        </p:spPr>
      </p:pic>
      <p:sp>
        <p:nvSpPr>
          <p:cNvPr id="8" name="TextBox 7">
            <a:extLst>
              <a:ext uri="{FF2B5EF4-FFF2-40B4-BE49-F238E27FC236}">
                <a16:creationId xmlns:a16="http://schemas.microsoft.com/office/drawing/2014/main" id="{36F6AE8F-2A9C-945E-8F52-2BD4E4F5DDF6}"/>
              </a:ext>
            </a:extLst>
          </p:cNvPr>
          <p:cNvSpPr txBox="1"/>
          <p:nvPr/>
        </p:nvSpPr>
        <p:spPr>
          <a:xfrm>
            <a:off x="194623" y="3930018"/>
            <a:ext cx="11688396" cy="408623"/>
          </a:xfrm>
          <a:prstGeom prst="roundRect">
            <a:avLst/>
          </a:prstGeom>
          <a:solidFill>
            <a:schemeClr val="tx2">
              <a:lumMod val="50000"/>
              <a:lumOff val="50000"/>
              <a:alpha val="62667"/>
            </a:schemeClr>
          </a:solidFill>
          <a:ln>
            <a:solidFill>
              <a:schemeClr val="accent1"/>
            </a:solidFill>
          </a:ln>
          <a:effectLst>
            <a:outerShdw blurRad="50800" dist="38100" algn="l" rotWithShape="0">
              <a:prstClr val="black">
                <a:alpha val="40000"/>
              </a:prstClr>
            </a:outerShdw>
          </a:effectLst>
        </p:spPr>
        <p:txBody>
          <a:bodyPr wrap="square" rtlCol="0">
            <a:spAutoFit/>
          </a:bodyPr>
          <a:lstStyle>
            <a:defPPr>
              <a:defRPr lang="en-IT"/>
            </a:defPPr>
            <a:lvl1pPr algn="just">
              <a:defRPr sz="1600" b="0" i="0" u="none" strike="noStrike">
                <a:solidFill>
                  <a:schemeClr val="bg1"/>
                </a:solidFill>
                <a:effectLst/>
                <a:latin typeface="Arial" panose="020B0604020202020204" pitchFamily="34" charset="0"/>
                <a:cs typeface="Arial" panose="020B0604020202020204" pitchFamily="34" charset="0"/>
              </a:defRPr>
            </a:lvl1pPr>
          </a:lstStyle>
          <a:p>
            <a:r>
              <a:rPr lang="en-GB" sz="1800" dirty="0"/>
              <a:t>ISEV was funded in 2011 and now include over 1,700 EV researchers worldwide.</a:t>
            </a:r>
            <a:endParaRPr lang="it-IT" sz="1800" dirty="0"/>
          </a:p>
        </p:txBody>
      </p:sp>
      <p:sp>
        <p:nvSpPr>
          <p:cNvPr id="10" name="TextBox 9">
            <a:extLst>
              <a:ext uri="{FF2B5EF4-FFF2-40B4-BE49-F238E27FC236}">
                <a16:creationId xmlns:a16="http://schemas.microsoft.com/office/drawing/2014/main" id="{D89DA362-52FB-E922-597C-DA042DD6E532}"/>
              </a:ext>
            </a:extLst>
          </p:cNvPr>
          <p:cNvSpPr txBox="1"/>
          <p:nvPr/>
        </p:nvSpPr>
        <p:spPr>
          <a:xfrm>
            <a:off x="212838" y="4524801"/>
            <a:ext cx="11688396" cy="715089"/>
          </a:xfrm>
          <a:prstGeom prst="roundRect">
            <a:avLst/>
          </a:prstGeom>
          <a:solidFill>
            <a:schemeClr val="tx2">
              <a:lumMod val="50000"/>
              <a:lumOff val="50000"/>
              <a:alpha val="62667"/>
            </a:schemeClr>
          </a:solidFill>
          <a:ln>
            <a:solidFill>
              <a:schemeClr val="accent1"/>
            </a:solidFill>
          </a:ln>
          <a:effectLst>
            <a:outerShdw blurRad="50800" dist="38100" algn="l" rotWithShape="0">
              <a:prstClr val="black">
                <a:alpha val="40000"/>
              </a:prstClr>
            </a:outerShdw>
          </a:effectLst>
        </p:spPr>
        <p:txBody>
          <a:bodyPr wrap="square" rtlCol="0">
            <a:spAutoFit/>
          </a:bodyPr>
          <a:lstStyle>
            <a:defPPr>
              <a:defRPr lang="en-IT"/>
            </a:defPPr>
            <a:lvl1pPr algn="just">
              <a:defRPr sz="1600" b="0" i="0" u="none" strike="noStrike">
                <a:solidFill>
                  <a:schemeClr val="bg1"/>
                </a:solidFill>
                <a:effectLst/>
                <a:latin typeface="Arial" panose="020B0604020202020204" pitchFamily="34" charset="0"/>
                <a:cs typeface="Arial" panose="020B0604020202020204" pitchFamily="34" charset="0"/>
              </a:defRPr>
            </a:lvl1pPr>
          </a:lstStyle>
          <a:p>
            <a:r>
              <a:rPr lang="en-GB" sz="1800" dirty="0"/>
              <a:t>The International Society for Extracellular Vesicles publishes two open-source, peer-reviewed journals that are key journals in the EV community</a:t>
            </a:r>
            <a:r>
              <a:rPr lang="en-GB" sz="1800"/>
              <a:t>: </a:t>
            </a:r>
            <a:r>
              <a:rPr lang="en-GB" sz="1800" dirty="0"/>
              <a:t>The Journal of </a:t>
            </a:r>
            <a:r>
              <a:rPr lang="en-GB" sz="1800"/>
              <a:t>Extracellular Vesicles and </a:t>
            </a:r>
            <a:r>
              <a:rPr lang="en-GB" sz="1800" dirty="0"/>
              <a:t>The Journal of </a:t>
            </a:r>
            <a:r>
              <a:rPr lang="en-GB" sz="1800"/>
              <a:t>Extracellular Biology.</a:t>
            </a:r>
            <a:endParaRPr lang="it-IT" sz="1800" dirty="0"/>
          </a:p>
        </p:txBody>
      </p:sp>
      <p:pic>
        <p:nvPicPr>
          <p:cNvPr id="12" name="Picture 11" descr="A screenshot of a cell phone&#10;&#10;Description automatically generated">
            <a:extLst>
              <a:ext uri="{FF2B5EF4-FFF2-40B4-BE49-F238E27FC236}">
                <a16:creationId xmlns:a16="http://schemas.microsoft.com/office/drawing/2014/main" id="{34988DEE-64D9-4868-20E6-3859FD168626}"/>
              </a:ext>
            </a:extLst>
          </p:cNvPr>
          <p:cNvPicPr>
            <a:picLocks noChangeAspect="1"/>
          </p:cNvPicPr>
          <p:nvPr/>
        </p:nvPicPr>
        <p:blipFill>
          <a:blip r:embed="rId4"/>
          <a:srcRect l="5687" t="4334" r="9869" b="63590"/>
          <a:stretch/>
        </p:blipFill>
        <p:spPr>
          <a:xfrm>
            <a:off x="8135808" y="5371303"/>
            <a:ext cx="3474720" cy="1356520"/>
          </a:xfrm>
          <a:prstGeom prst="rect">
            <a:avLst/>
          </a:prstGeom>
          <a:ln w="28575">
            <a:solidFill>
              <a:schemeClr val="tx2">
                <a:lumMod val="75000"/>
                <a:lumOff val="25000"/>
              </a:schemeClr>
            </a:solidFill>
          </a:ln>
        </p:spPr>
      </p:pic>
      <p:pic>
        <p:nvPicPr>
          <p:cNvPr id="14" name="Picture 13" descr="A person with a beard and glasses&#10;&#10;Description automatically generated">
            <a:extLst>
              <a:ext uri="{FF2B5EF4-FFF2-40B4-BE49-F238E27FC236}">
                <a16:creationId xmlns:a16="http://schemas.microsoft.com/office/drawing/2014/main" id="{17467635-F414-1B6E-8E7A-02BB6136F749}"/>
              </a:ext>
            </a:extLst>
          </p:cNvPr>
          <p:cNvPicPr>
            <a:picLocks noChangeAspect="1"/>
          </p:cNvPicPr>
          <p:nvPr/>
        </p:nvPicPr>
        <p:blipFill>
          <a:blip r:embed="rId5"/>
          <a:srcRect l="3684" t="3888" r="4204" b="63843"/>
          <a:stretch/>
        </p:blipFill>
        <p:spPr>
          <a:xfrm>
            <a:off x="4218432" y="5371303"/>
            <a:ext cx="3755136" cy="1356520"/>
          </a:xfrm>
          <a:prstGeom prst="rect">
            <a:avLst/>
          </a:prstGeom>
          <a:ln w="28575">
            <a:solidFill>
              <a:schemeClr val="tx2">
                <a:lumMod val="75000"/>
                <a:lumOff val="25000"/>
              </a:schemeClr>
            </a:solidFill>
          </a:ln>
        </p:spPr>
      </p:pic>
    </p:spTree>
    <p:extLst>
      <p:ext uri="{BB962C8B-B14F-4D97-AF65-F5344CB8AC3E}">
        <p14:creationId xmlns:p14="http://schemas.microsoft.com/office/powerpoint/2010/main" val="6514648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6C551A-7830-76BB-E771-73E6189C60ED}"/>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4BDB3941-9E2F-556A-9AFA-462A3476C3A2}"/>
              </a:ext>
            </a:extLst>
          </p:cNvPr>
          <p:cNvSpPr txBox="1">
            <a:spLocks/>
          </p:cNvSpPr>
          <p:nvPr/>
        </p:nvSpPr>
        <p:spPr>
          <a:xfrm>
            <a:off x="309138" y="280554"/>
            <a:ext cx="8542254" cy="273696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latin typeface="Arial" panose="020B0604020202020204" pitchFamily="34" charset="0"/>
                <a:cs typeface="Arial" panose="020B0604020202020204" pitchFamily="34" charset="0"/>
              </a:rPr>
              <a:t>ISEV – Rigor &amp; Standardization (R&amp;S) Subcommittee</a:t>
            </a:r>
            <a:br>
              <a:rPr lang="en-US" sz="3200" b="1" dirty="0">
                <a:latin typeface="Arial" panose="020B0604020202020204" pitchFamily="34" charset="0"/>
                <a:cs typeface="Arial" panose="020B0604020202020204" pitchFamily="34" charset="0"/>
              </a:rPr>
            </a:br>
            <a:endParaRPr lang="en-US" sz="3200" b="1" dirty="0">
              <a:latin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BA95C641-C547-3F4A-2765-40ABBACBD7A7}"/>
              </a:ext>
            </a:extLst>
          </p:cNvPr>
          <p:cNvPicPr>
            <a:picLocks noChangeAspect="1"/>
          </p:cNvPicPr>
          <p:nvPr/>
        </p:nvPicPr>
        <p:blipFill>
          <a:blip r:embed="rId2"/>
          <a:stretch>
            <a:fillRect/>
          </a:stretch>
        </p:blipFill>
        <p:spPr>
          <a:xfrm>
            <a:off x="-103665" y="4793672"/>
            <a:ext cx="12314747" cy="2185865"/>
          </a:xfrm>
          <a:prstGeom prst="rect">
            <a:avLst/>
          </a:prstGeom>
        </p:spPr>
      </p:pic>
      <p:sp>
        <p:nvSpPr>
          <p:cNvPr id="8" name="TextBox 7">
            <a:extLst>
              <a:ext uri="{FF2B5EF4-FFF2-40B4-BE49-F238E27FC236}">
                <a16:creationId xmlns:a16="http://schemas.microsoft.com/office/drawing/2014/main" id="{0E4068B8-028A-C650-04DC-5D5E7122628B}"/>
              </a:ext>
            </a:extLst>
          </p:cNvPr>
          <p:cNvSpPr txBox="1"/>
          <p:nvPr/>
        </p:nvSpPr>
        <p:spPr>
          <a:xfrm>
            <a:off x="238800" y="1489224"/>
            <a:ext cx="11688396" cy="783193"/>
          </a:xfrm>
          <a:prstGeom prst="roundRect">
            <a:avLst/>
          </a:prstGeom>
          <a:solidFill>
            <a:schemeClr val="tx2">
              <a:lumMod val="50000"/>
              <a:lumOff val="50000"/>
              <a:alpha val="62667"/>
            </a:schemeClr>
          </a:solidFill>
          <a:ln>
            <a:solidFill>
              <a:schemeClr val="accent1"/>
            </a:solidFill>
          </a:ln>
          <a:effectLst>
            <a:outerShdw blurRad="50800" dist="38100" algn="l" rotWithShape="0">
              <a:prstClr val="black">
                <a:alpha val="40000"/>
              </a:prstClr>
            </a:outerShdw>
          </a:effectLst>
        </p:spPr>
        <p:txBody>
          <a:bodyPr wrap="square" rtlCol="0">
            <a:spAutoFit/>
          </a:bodyPr>
          <a:lstStyle>
            <a:defPPr>
              <a:defRPr lang="en-IT"/>
            </a:defPPr>
            <a:lvl1pPr algn="just">
              <a:defRPr sz="1600" b="0" i="0" u="none" strike="noStrike">
                <a:solidFill>
                  <a:schemeClr val="bg1"/>
                </a:solidFill>
                <a:effectLst/>
                <a:latin typeface="Arial" panose="020B0604020202020204" pitchFamily="34" charset="0"/>
                <a:cs typeface="Arial" panose="020B0604020202020204" pitchFamily="34" charset="0"/>
              </a:defRPr>
            </a:lvl1pPr>
          </a:lstStyle>
          <a:p>
            <a:r>
              <a:rPr lang="en-GB" sz="2000" dirty="0"/>
              <a:t>The goal of the ISEV R&amp;S Subcommittee is to improve the reproducibility of research on EVs, and thus help the EV community attain robustness, reliability, credibility and sustainability. </a:t>
            </a:r>
            <a:endParaRPr lang="it-IT" sz="2000" dirty="0"/>
          </a:p>
        </p:txBody>
      </p:sp>
      <p:sp>
        <p:nvSpPr>
          <p:cNvPr id="9" name="TextBox 8">
            <a:extLst>
              <a:ext uri="{FF2B5EF4-FFF2-40B4-BE49-F238E27FC236}">
                <a16:creationId xmlns:a16="http://schemas.microsoft.com/office/drawing/2014/main" id="{C2A0CE83-E80C-5598-E3C8-3363DFAE7E35}"/>
              </a:ext>
            </a:extLst>
          </p:cNvPr>
          <p:cNvSpPr txBox="1"/>
          <p:nvPr/>
        </p:nvSpPr>
        <p:spPr>
          <a:xfrm>
            <a:off x="251802" y="2463248"/>
            <a:ext cx="11688396" cy="1123712"/>
          </a:xfrm>
          <a:prstGeom prst="roundRect">
            <a:avLst/>
          </a:prstGeom>
          <a:solidFill>
            <a:schemeClr val="tx2">
              <a:lumMod val="50000"/>
              <a:lumOff val="50000"/>
              <a:alpha val="62667"/>
            </a:schemeClr>
          </a:solidFill>
          <a:ln>
            <a:solidFill>
              <a:schemeClr val="accent1"/>
            </a:solidFill>
          </a:ln>
          <a:effectLst>
            <a:outerShdw blurRad="50800" dist="38100" algn="l" rotWithShape="0">
              <a:prstClr val="black">
                <a:alpha val="40000"/>
              </a:prstClr>
            </a:outerShdw>
          </a:effectLst>
        </p:spPr>
        <p:txBody>
          <a:bodyPr wrap="square" rtlCol="0">
            <a:spAutoFit/>
          </a:bodyPr>
          <a:lstStyle>
            <a:defPPr>
              <a:defRPr lang="en-IT"/>
            </a:defPPr>
            <a:lvl1pPr algn="just">
              <a:defRPr sz="1600" b="0" i="0" u="none" strike="noStrike">
                <a:solidFill>
                  <a:schemeClr val="bg1"/>
                </a:solidFill>
                <a:effectLst/>
                <a:latin typeface="Arial" panose="020B0604020202020204" pitchFamily="34" charset="0"/>
                <a:cs typeface="Arial" panose="020B0604020202020204" pitchFamily="34" charset="0"/>
              </a:defRPr>
            </a:lvl1pPr>
          </a:lstStyle>
          <a:p>
            <a:r>
              <a:rPr lang="en-GB" sz="2000" dirty="0"/>
              <a:t>R&amp;S assembles and guides teams of experts who work together as </a:t>
            </a:r>
            <a:r>
              <a:rPr lang="en-GB" sz="2000" dirty="0">
                <a:hlinkClick r:id="rId3">
                  <a:extLst>
                    <a:ext uri="{A12FA001-AC4F-418D-AE19-62706E023703}">
                      <ahyp:hlinkClr xmlns:ahyp="http://schemas.microsoft.com/office/drawing/2018/hyperlinkcolor" xmlns="" val="tx"/>
                    </a:ext>
                  </a:extLst>
                </a:hlinkClick>
              </a:rPr>
              <a:t>task forces</a:t>
            </a:r>
            <a:r>
              <a:rPr lang="en-GB" sz="2000" dirty="0"/>
              <a:t> and </a:t>
            </a:r>
            <a:r>
              <a:rPr lang="en-GB" sz="2000" dirty="0">
                <a:hlinkClick r:id="rId4">
                  <a:extLst>
                    <a:ext uri="{A12FA001-AC4F-418D-AE19-62706E023703}">
                      <ahyp:hlinkClr xmlns:ahyp="http://schemas.microsoft.com/office/drawing/2018/hyperlinkcolor" xmlns="" val="tx"/>
                    </a:ext>
                  </a:extLst>
                </a:hlinkClick>
              </a:rPr>
              <a:t>intersociety working groups</a:t>
            </a:r>
            <a:r>
              <a:rPr lang="en-GB" sz="2000" dirty="0"/>
              <a:t> on topics ranging from isolation and detection of EVs in a body fluid to regulatory affairs.</a:t>
            </a:r>
            <a:endParaRPr lang="it-IT" sz="2000" dirty="0"/>
          </a:p>
        </p:txBody>
      </p:sp>
      <p:sp>
        <p:nvSpPr>
          <p:cNvPr id="10" name="TextBox 9">
            <a:extLst>
              <a:ext uri="{FF2B5EF4-FFF2-40B4-BE49-F238E27FC236}">
                <a16:creationId xmlns:a16="http://schemas.microsoft.com/office/drawing/2014/main" id="{54BB09B1-9E0D-1885-6A80-BE9796F91AF3}"/>
              </a:ext>
            </a:extLst>
          </p:cNvPr>
          <p:cNvSpPr txBox="1"/>
          <p:nvPr/>
        </p:nvSpPr>
        <p:spPr>
          <a:xfrm>
            <a:off x="238800" y="3716290"/>
            <a:ext cx="11688396" cy="1123712"/>
          </a:xfrm>
          <a:prstGeom prst="roundRect">
            <a:avLst/>
          </a:prstGeom>
          <a:solidFill>
            <a:schemeClr val="tx2">
              <a:lumMod val="50000"/>
              <a:lumOff val="50000"/>
              <a:alpha val="62667"/>
            </a:schemeClr>
          </a:solidFill>
          <a:ln>
            <a:solidFill>
              <a:schemeClr val="accent1"/>
            </a:solidFill>
          </a:ln>
          <a:effectLst>
            <a:outerShdw blurRad="50800" dist="38100" algn="l" rotWithShape="0">
              <a:prstClr val="black">
                <a:alpha val="40000"/>
              </a:prstClr>
            </a:outerShdw>
          </a:effectLst>
        </p:spPr>
        <p:txBody>
          <a:bodyPr wrap="square" rtlCol="0">
            <a:spAutoFit/>
          </a:bodyPr>
          <a:lstStyle>
            <a:defPPr>
              <a:defRPr lang="en-IT"/>
            </a:defPPr>
            <a:lvl1pPr algn="just">
              <a:defRPr sz="1600" b="0" i="0" u="none" strike="noStrike">
                <a:solidFill>
                  <a:schemeClr val="bg1"/>
                </a:solidFill>
                <a:effectLst/>
                <a:latin typeface="Arial" panose="020B0604020202020204" pitchFamily="34" charset="0"/>
                <a:cs typeface="Arial" panose="020B0604020202020204" pitchFamily="34" charset="0"/>
              </a:defRPr>
            </a:lvl1pPr>
          </a:lstStyle>
          <a:p>
            <a:r>
              <a:rPr lang="en-GB" sz="2000" dirty="0"/>
              <a:t>Recommendations are disseminated in position papers, guidelines, and other products, and may be incorporated into </a:t>
            </a:r>
            <a:r>
              <a:rPr lang="en-GB" sz="2000" dirty="0">
                <a:hlinkClick r:id="rId5">
                  <a:extLst>
                    <a:ext uri="{A12FA001-AC4F-418D-AE19-62706E023703}">
                      <ahyp:hlinkClr xmlns:ahyp="http://schemas.microsoft.com/office/drawing/2018/hyperlinkcolor" xmlns="" val="tx"/>
                    </a:ext>
                  </a:extLst>
                </a:hlinkClick>
              </a:rPr>
              <a:t>MISEV (the Minimal Information for Studies of Extracellular </a:t>
            </a:r>
            <a:r>
              <a:rPr lang="en-GB" sz="2000" u="sng" dirty="0">
                <a:hlinkClick r:id="rId5">
                  <a:extLst>
                    <a:ext uri="{A12FA001-AC4F-418D-AE19-62706E023703}">
                      <ahyp:hlinkClr xmlns:ahyp="http://schemas.microsoft.com/office/drawing/2018/hyperlinkcolor" xmlns="" val="tx"/>
                    </a:ext>
                  </a:extLst>
                </a:hlinkClick>
              </a:rPr>
              <a:t>Vesicles)</a:t>
            </a:r>
            <a:r>
              <a:rPr lang="en-GB" sz="2000" u="sng" dirty="0"/>
              <a:t> guidelines </a:t>
            </a:r>
            <a:r>
              <a:rPr lang="en-GB" sz="2000" dirty="0"/>
              <a:t>(MISEV2014, MISEV2018 and MISEV2023).</a:t>
            </a:r>
            <a:endParaRPr lang="it-IT" sz="2000" dirty="0"/>
          </a:p>
        </p:txBody>
      </p:sp>
      <p:pic>
        <p:nvPicPr>
          <p:cNvPr id="2" name="Picture 2" descr="https://www.isev.org/assets/site/ISEV-Official%20Logo-Blue.png">
            <a:extLst>
              <a:ext uri="{FF2B5EF4-FFF2-40B4-BE49-F238E27FC236}">
                <a16:creationId xmlns:a16="http://schemas.microsoft.com/office/drawing/2014/main" id="{A8950260-DECB-5CA5-D870-B464AD0B5002}"/>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617906" y="43129"/>
            <a:ext cx="3461771" cy="576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44406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1B09B184-2559-8DA9-AAD8-7FB31E8F2EBB}"/>
              </a:ext>
            </a:extLst>
          </p:cNvPr>
          <p:cNvSpPr txBox="1"/>
          <p:nvPr/>
        </p:nvSpPr>
        <p:spPr>
          <a:xfrm>
            <a:off x="138883" y="1276063"/>
            <a:ext cx="11688396" cy="408623"/>
          </a:xfrm>
          <a:prstGeom prst="roundRect">
            <a:avLst/>
          </a:prstGeom>
          <a:solidFill>
            <a:schemeClr val="tx2">
              <a:lumMod val="50000"/>
              <a:lumOff val="50000"/>
              <a:alpha val="62667"/>
            </a:schemeClr>
          </a:solidFill>
          <a:ln>
            <a:solidFill>
              <a:schemeClr val="accent1"/>
            </a:solidFill>
          </a:ln>
          <a:effectLst>
            <a:outerShdw blurRad="50800" dist="38100" algn="l" rotWithShape="0">
              <a:prstClr val="black">
                <a:alpha val="40000"/>
              </a:prstClr>
            </a:outerShdw>
          </a:effectLst>
        </p:spPr>
        <p:txBody>
          <a:bodyPr wrap="square" rtlCol="0">
            <a:spAutoFit/>
          </a:bodyPr>
          <a:lstStyle>
            <a:defPPr>
              <a:defRPr lang="en-IT"/>
            </a:defPPr>
            <a:lvl1pPr algn="just">
              <a:defRPr sz="1600" b="0" i="0" u="none" strike="noStrike">
                <a:solidFill>
                  <a:schemeClr val="bg1"/>
                </a:solidFill>
                <a:effectLst/>
                <a:latin typeface="Arial" panose="020B0604020202020204" pitchFamily="34" charset="0"/>
                <a:cs typeface="Arial" panose="020B0604020202020204" pitchFamily="34" charset="0"/>
              </a:defRPr>
            </a:lvl1pPr>
          </a:lstStyle>
          <a:p>
            <a:r>
              <a:rPr lang="en-GB" sz="1800" dirty="0"/>
              <a:t>This task force aims to improve the reproducibility of EV measurement results in plasma and serum.</a:t>
            </a:r>
            <a:endParaRPr lang="it-IT" sz="1800" dirty="0"/>
          </a:p>
        </p:txBody>
      </p:sp>
      <p:sp>
        <p:nvSpPr>
          <p:cNvPr id="9" name="TextBox 8">
            <a:extLst>
              <a:ext uri="{FF2B5EF4-FFF2-40B4-BE49-F238E27FC236}">
                <a16:creationId xmlns:a16="http://schemas.microsoft.com/office/drawing/2014/main" id="{8A8EB27F-36D1-B1F1-5271-ECA2536E14B9}"/>
              </a:ext>
            </a:extLst>
          </p:cNvPr>
          <p:cNvSpPr txBox="1"/>
          <p:nvPr/>
        </p:nvSpPr>
        <p:spPr>
          <a:xfrm>
            <a:off x="138883" y="4488291"/>
            <a:ext cx="11806932" cy="2111216"/>
          </a:xfrm>
          <a:prstGeom prst="roundRect">
            <a:avLst/>
          </a:prstGeom>
          <a:solidFill>
            <a:schemeClr val="tx2">
              <a:lumMod val="50000"/>
              <a:lumOff val="50000"/>
              <a:alpha val="62667"/>
            </a:schemeClr>
          </a:solidFill>
          <a:ln>
            <a:solidFill>
              <a:schemeClr val="accent1"/>
            </a:solidFill>
          </a:ln>
          <a:effectLst>
            <a:outerShdw blurRad="50800" dist="38100" algn="l" rotWithShape="0">
              <a:prstClr val="black">
                <a:alpha val="40000"/>
              </a:prstClr>
            </a:outerShdw>
          </a:effectLst>
        </p:spPr>
        <p:txBody>
          <a:bodyPr wrap="square" rtlCol="0">
            <a:spAutoFit/>
          </a:bodyPr>
          <a:lstStyle>
            <a:defPPr>
              <a:defRPr lang="en-IT"/>
            </a:defPPr>
            <a:lvl1pPr algn="just">
              <a:defRPr b="0" i="0" u="none" strike="noStrike">
                <a:solidFill>
                  <a:schemeClr val="bg1"/>
                </a:solidFill>
                <a:effectLst/>
                <a:latin typeface="Arial" panose="020B0604020202020204" pitchFamily="34" charset="0"/>
                <a:cs typeface="Arial" panose="020B0604020202020204" pitchFamily="34" charset="0"/>
              </a:defRPr>
            </a:lvl1pPr>
          </a:lstStyle>
          <a:p>
            <a:pPr>
              <a:spcAft>
                <a:spcPts val="600"/>
              </a:spcAft>
            </a:pPr>
            <a:r>
              <a:rPr lang="en-GB" dirty="0"/>
              <a:t>Publications</a:t>
            </a:r>
          </a:p>
          <a:p>
            <a:pPr marL="285750" indent="-285750">
              <a:spcAft>
                <a:spcPts val="600"/>
              </a:spcAft>
              <a:buFont typeface="Arial" panose="020B0604020202020204" pitchFamily="34" charset="0"/>
              <a:buChar char="•"/>
            </a:pPr>
            <a:r>
              <a:rPr lang="en-GB" dirty="0"/>
              <a:t>MIBlood-EV: Minimal information to enhance the quality and reproducibility of blood extracellular vesicle research, </a:t>
            </a:r>
            <a:r>
              <a:rPr lang="en-GB" i="1" dirty="0"/>
              <a:t>Journal of Extracellular Vesicles 2023</a:t>
            </a:r>
            <a:r>
              <a:rPr lang="en-GB" dirty="0"/>
              <a:t>,  where you can download the checklist: </a:t>
            </a:r>
            <a:r>
              <a:rPr lang="en-GB" u="sng" dirty="0"/>
              <a:t>Standardized Reporting Tool for Blood EV Research (Human)</a:t>
            </a:r>
            <a:r>
              <a:rPr lang="en-GB" dirty="0"/>
              <a:t>.</a:t>
            </a:r>
          </a:p>
          <a:p>
            <a:pPr marL="285750" indent="-285750">
              <a:spcAft>
                <a:spcPts val="600"/>
              </a:spcAft>
              <a:buFont typeface="Arial" panose="020B0604020202020204" pitchFamily="34" charset="0"/>
              <a:buChar char="•"/>
            </a:pPr>
            <a:r>
              <a:rPr lang="en-GB" dirty="0"/>
              <a:t>Considerations towards a roadmap for collection, handling and storage of blood extracellular vesicles, </a:t>
            </a:r>
            <a:r>
              <a:rPr lang="en-GB" i="1" dirty="0"/>
              <a:t> Journal of Extracellular Vesicles 2019</a:t>
            </a:r>
            <a:r>
              <a:rPr lang="en-GB" dirty="0"/>
              <a:t>.</a:t>
            </a:r>
          </a:p>
        </p:txBody>
      </p:sp>
      <p:sp>
        <p:nvSpPr>
          <p:cNvPr id="16" name="Oval 15">
            <a:extLst>
              <a:ext uri="{FF2B5EF4-FFF2-40B4-BE49-F238E27FC236}">
                <a16:creationId xmlns:a16="http://schemas.microsoft.com/office/drawing/2014/main" id="{F5F183B0-A1A2-F8D1-F979-3AB9505FCFB1}"/>
              </a:ext>
            </a:extLst>
          </p:cNvPr>
          <p:cNvSpPr/>
          <p:nvPr/>
        </p:nvSpPr>
        <p:spPr>
          <a:xfrm>
            <a:off x="638911" y="1804018"/>
            <a:ext cx="938293" cy="938293"/>
          </a:xfrm>
          <a:prstGeom prst="ellipse">
            <a:avLst/>
          </a:prstGeom>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18" name="Freeform 17">
            <a:extLst>
              <a:ext uri="{FF2B5EF4-FFF2-40B4-BE49-F238E27FC236}">
                <a16:creationId xmlns:a16="http://schemas.microsoft.com/office/drawing/2014/main" id="{F39708CD-088D-E3C4-9E34-F15620D59DBA}"/>
              </a:ext>
            </a:extLst>
          </p:cNvPr>
          <p:cNvSpPr/>
          <p:nvPr/>
        </p:nvSpPr>
        <p:spPr>
          <a:xfrm>
            <a:off x="1625868" y="1804018"/>
            <a:ext cx="2211692" cy="938293"/>
          </a:xfrm>
          <a:custGeom>
            <a:avLst/>
            <a:gdLst>
              <a:gd name="connsiteX0" fmla="*/ 0 w 2211692"/>
              <a:gd name="connsiteY0" fmla="*/ 0 h 938293"/>
              <a:gd name="connsiteX1" fmla="*/ 2211692 w 2211692"/>
              <a:gd name="connsiteY1" fmla="*/ 0 h 938293"/>
              <a:gd name="connsiteX2" fmla="*/ 2211692 w 2211692"/>
              <a:gd name="connsiteY2" fmla="*/ 938293 h 938293"/>
              <a:gd name="connsiteX3" fmla="*/ 0 w 2211692"/>
              <a:gd name="connsiteY3" fmla="*/ 938293 h 938293"/>
              <a:gd name="connsiteX4" fmla="*/ 0 w 2211692"/>
              <a:gd name="connsiteY4" fmla="*/ 0 h 9382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11692" h="938293">
                <a:moveTo>
                  <a:pt x="0" y="0"/>
                </a:moveTo>
                <a:lnTo>
                  <a:pt x="2211692" y="0"/>
                </a:lnTo>
                <a:lnTo>
                  <a:pt x="2211692" y="938293"/>
                </a:lnTo>
                <a:lnTo>
                  <a:pt x="0" y="93829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ctr" defTabSz="666750">
              <a:lnSpc>
                <a:spcPct val="100000"/>
              </a:lnSpc>
              <a:spcBef>
                <a:spcPct val="0"/>
              </a:spcBef>
              <a:spcAft>
                <a:spcPct val="35000"/>
              </a:spcAft>
              <a:buNone/>
            </a:pPr>
            <a:r>
              <a:rPr lang="en-GB" sz="1600" b="0" i="0" kern="1200" dirty="0">
                <a:latin typeface="Arial" panose="020B0604020202020204" pitchFamily="34" charset="0"/>
                <a:cs typeface="Arial" panose="020B0604020202020204" pitchFamily="34" charset="0"/>
              </a:rPr>
              <a:t>Collection, handling and storage of blood extracellular vesicles</a:t>
            </a:r>
            <a:endParaRPr lang="en-US" sz="1600" kern="1200" dirty="0">
              <a:latin typeface="Arial" panose="020B0604020202020204" pitchFamily="34" charset="0"/>
              <a:cs typeface="Arial" panose="020B0604020202020204" pitchFamily="34" charset="0"/>
            </a:endParaRPr>
          </a:p>
        </p:txBody>
      </p:sp>
      <p:sp>
        <p:nvSpPr>
          <p:cNvPr id="19" name="Oval 18">
            <a:extLst>
              <a:ext uri="{FF2B5EF4-FFF2-40B4-BE49-F238E27FC236}">
                <a16:creationId xmlns:a16="http://schemas.microsoft.com/office/drawing/2014/main" id="{0BF8D386-3924-5277-E729-5C875FD41588}"/>
              </a:ext>
            </a:extLst>
          </p:cNvPr>
          <p:cNvSpPr/>
          <p:nvPr/>
        </p:nvSpPr>
        <p:spPr>
          <a:xfrm>
            <a:off x="4375331" y="1804018"/>
            <a:ext cx="938293" cy="938293"/>
          </a:xfrm>
          <a:prstGeom prst="ellipse">
            <a:avLst/>
          </a:prstGeom>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US" dirty="0"/>
          </a:p>
        </p:txBody>
      </p:sp>
      <p:sp>
        <p:nvSpPr>
          <p:cNvPr id="21" name="Freeform 20">
            <a:extLst>
              <a:ext uri="{FF2B5EF4-FFF2-40B4-BE49-F238E27FC236}">
                <a16:creationId xmlns:a16="http://schemas.microsoft.com/office/drawing/2014/main" id="{03AFE947-FB56-E7B7-043F-8287CF8130FB}"/>
              </a:ext>
            </a:extLst>
          </p:cNvPr>
          <p:cNvSpPr/>
          <p:nvPr/>
        </p:nvSpPr>
        <p:spPr>
          <a:xfrm>
            <a:off x="5362289" y="1804018"/>
            <a:ext cx="2211692" cy="938293"/>
          </a:xfrm>
          <a:custGeom>
            <a:avLst/>
            <a:gdLst>
              <a:gd name="connsiteX0" fmla="*/ 0 w 2211692"/>
              <a:gd name="connsiteY0" fmla="*/ 0 h 938293"/>
              <a:gd name="connsiteX1" fmla="*/ 2211692 w 2211692"/>
              <a:gd name="connsiteY1" fmla="*/ 0 h 938293"/>
              <a:gd name="connsiteX2" fmla="*/ 2211692 w 2211692"/>
              <a:gd name="connsiteY2" fmla="*/ 938293 h 938293"/>
              <a:gd name="connsiteX3" fmla="*/ 0 w 2211692"/>
              <a:gd name="connsiteY3" fmla="*/ 938293 h 938293"/>
              <a:gd name="connsiteX4" fmla="*/ 0 w 2211692"/>
              <a:gd name="connsiteY4" fmla="*/ 0 h 9382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11692" h="938293">
                <a:moveTo>
                  <a:pt x="0" y="0"/>
                </a:moveTo>
                <a:lnTo>
                  <a:pt x="2211692" y="0"/>
                </a:lnTo>
                <a:lnTo>
                  <a:pt x="2211692" y="938293"/>
                </a:lnTo>
                <a:lnTo>
                  <a:pt x="0" y="93829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ctr" defTabSz="666750">
              <a:lnSpc>
                <a:spcPct val="100000"/>
              </a:lnSpc>
              <a:spcBef>
                <a:spcPct val="0"/>
              </a:spcBef>
              <a:spcAft>
                <a:spcPct val="35000"/>
              </a:spcAft>
              <a:buNone/>
            </a:pPr>
            <a:r>
              <a:rPr lang="en-GB" sz="1600" b="0" i="0" kern="1200" dirty="0">
                <a:latin typeface="Arial" panose="020B0604020202020204" pitchFamily="34" charset="0"/>
                <a:cs typeface="Arial" panose="020B0604020202020204" pitchFamily="34" charset="0"/>
              </a:rPr>
              <a:t>Quality controls of plasma and serum </a:t>
            </a:r>
            <a:endParaRPr lang="en-US" sz="1600" kern="1200" dirty="0">
              <a:latin typeface="Arial" panose="020B0604020202020204" pitchFamily="34" charset="0"/>
              <a:cs typeface="Arial" panose="020B0604020202020204" pitchFamily="34" charset="0"/>
            </a:endParaRPr>
          </a:p>
        </p:txBody>
      </p:sp>
      <p:sp>
        <p:nvSpPr>
          <p:cNvPr id="22" name="Oval 21">
            <a:extLst>
              <a:ext uri="{FF2B5EF4-FFF2-40B4-BE49-F238E27FC236}">
                <a16:creationId xmlns:a16="http://schemas.microsoft.com/office/drawing/2014/main" id="{83D35987-86B3-3325-302B-836CB6F46CA4}"/>
              </a:ext>
            </a:extLst>
          </p:cNvPr>
          <p:cNvSpPr/>
          <p:nvPr/>
        </p:nvSpPr>
        <p:spPr>
          <a:xfrm>
            <a:off x="8111751" y="1804018"/>
            <a:ext cx="938293" cy="938293"/>
          </a:xfrm>
          <a:prstGeom prst="ellipse">
            <a:avLst/>
          </a:prstGeom>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24" name="Freeform 23">
            <a:extLst>
              <a:ext uri="{FF2B5EF4-FFF2-40B4-BE49-F238E27FC236}">
                <a16:creationId xmlns:a16="http://schemas.microsoft.com/office/drawing/2014/main" id="{24DC701B-DF6A-A100-9EBD-2C314EBC827F}"/>
              </a:ext>
            </a:extLst>
          </p:cNvPr>
          <p:cNvSpPr/>
          <p:nvPr/>
        </p:nvSpPr>
        <p:spPr>
          <a:xfrm>
            <a:off x="9098709" y="1804018"/>
            <a:ext cx="2211692" cy="938293"/>
          </a:xfrm>
          <a:custGeom>
            <a:avLst/>
            <a:gdLst>
              <a:gd name="connsiteX0" fmla="*/ 0 w 2211692"/>
              <a:gd name="connsiteY0" fmla="*/ 0 h 938293"/>
              <a:gd name="connsiteX1" fmla="*/ 2211692 w 2211692"/>
              <a:gd name="connsiteY1" fmla="*/ 0 h 938293"/>
              <a:gd name="connsiteX2" fmla="*/ 2211692 w 2211692"/>
              <a:gd name="connsiteY2" fmla="*/ 938293 h 938293"/>
              <a:gd name="connsiteX3" fmla="*/ 0 w 2211692"/>
              <a:gd name="connsiteY3" fmla="*/ 938293 h 938293"/>
              <a:gd name="connsiteX4" fmla="*/ 0 w 2211692"/>
              <a:gd name="connsiteY4" fmla="*/ 0 h 9382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11692" h="938293">
                <a:moveTo>
                  <a:pt x="0" y="0"/>
                </a:moveTo>
                <a:lnTo>
                  <a:pt x="2211692" y="0"/>
                </a:lnTo>
                <a:lnTo>
                  <a:pt x="2211692" y="938293"/>
                </a:lnTo>
                <a:lnTo>
                  <a:pt x="0" y="93829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ctr" defTabSz="666750">
              <a:lnSpc>
                <a:spcPct val="100000"/>
              </a:lnSpc>
              <a:spcBef>
                <a:spcPct val="0"/>
              </a:spcBef>
              <a:spcAft>
                <a:spcPct val="35000"/>
              </a:spcAft>
              <a:buNone/>
            </a:pPr>
            <a:r>
              <a:rPr lang="en-GB" sz="1600" b="0" i="0" kern="1200">
                <a:latin typeface="Arial" panose="020B0604020202020204" pitchFamily="34" charset="0"/>
                <a:cs typeface="Arial" panose="020B0604020202020204" pitchFamily="34" charset="0"/>
              </a:rPr>
              <a:t>Quality controls of extracellular vesicles isolated from plasma or serum</a:t>
            </a:r>
            <a:endParaRPr lang="en-US" sz="1600" kern="1200">
              <a:latin typeface="Arial" panose="020B0604020202020204" pitchFamily="34" charset="0"/>
              <a:cs typeface="Arial" panose="020B0604020202020204" pitchFamily="34" charset="0"/>
            </a:endParaRPr>
          </a:p>
        </p:txBody>
      </p:sp>
      <p:sp>
        <p:nvSpPr>
          <p:cNvPr id="25" name="Oval 24">
            <a:extLst>
              <a:ext uri="{FF2B5EF4-FFF2-40B4-BE49-F238E27FC236}">
                <a16:creationId xmlns:a16="http://schemas.microsoft.com/office/drawing/2014/main" id="{934891C5-F96B-3E65-FC6B-A14409A9425C}"/>
              </a:ext>
            </a:extLst>
          </p:cNvPr>
          <p:cNvSpPr/>
          <p:nvPr/>
        </p:nvSpPr>
        <p:spPr>
          <a:xfrm>
            <a:off x="638911" y="3313476"/>
            <a:ext cx="938293" cy="938293"/>
          </a:xfrm>
          <a:prstGeom prst="ellipse">
            <a:avLst/>
          </a:prstGeom>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27" name="Freeform 26">
            <a:extLst>
              <a:ext uri="{FF2B5EF4-FFF2-40B4-BE49-F238E27FC236}">
                <a16:creationId xmlns:a16="http://schemas.microsoft.com/office/drawing/2014/main" id="{D6AC52FB-6F3E-81AC-0BB0-AB35D76FE702}"/>
              </a:ext>
            </a:extLst>
          </p:cNvPr>
          <p:cNvSpPr/>
          <p:nvPr/>
        </p:nvSpPr>
        <p:spPr>
          <a:xfrm>
            <a:off x="1625868" y="3313476"/>
            <a:ext cx="2211692" cy="938293"/>
          </a:xfrm>
          <a:custGeom>
            <a:avLst/>
            <a:gdLst>
              <a:gd name="connsiteX0" fmla="*/ 0 w 2211692"/>
              <a:gd name="connsiteY0" fmla="*/ 0 h 938293"/>
              <a:gd name="connsiteX1" fmla="*/ 2211692 w 2211692"/>
              <a:gd name="connsiteY1" fmla="*/ 0 h 938293"/>
              <a:gd name="connsiteX2" fmla="*/ 2211692 w 2211692"/>
              <a:gd name="connsiteY2" fmla="*/ 938293 h 938293"/>
              <a:gd name="connsiteX3" fmla="*/ 0 w 2211692"/>
              <a:gd name="connsiteY3" fmla="*/ 938293 h 938293"/>
              <a:gd name="connsiteX4" fmla="*/ 0 w 2211692"/>
              <a:gd name="connsiteY4" fmla="*/ 0 h 9382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11692" h="938293">
                <a:moveTo>
                  <a:pt x="0" y="0"/>
                </a:moveTo>
                <a:lnTo>
                  <a:pt x="2211692" y="0"/>
                </a:lnTo>
                <a:lnTo>
                  <a:pt x="2211692" y="938293"/>
                </a:lnTo>
                <a:lnTo>
                  <a:pt x="0" y="93829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ctr" defTabSz="666750">
              <a:lnSpc>
                <a:spcPct val="100000"/>
              </a:lnSpc>
              <a:spcBef>
                <a:spcPct val="0"/>
              </a:spcBef>
              <a:spcAft>
                <a:spcPct val="35000"/>
              </a:spcAft>
              <a:buNone/>
            </a:pPr>
            <a:r>
              <a:rPr lang="en-GB" sz="1600" b="0" i="0" kern="1200">
                <a:latin typeface="Arial" panose="020B0604020202020204" pitchFamily="34" charset="0"/>
                <a:cs typeface="Arial" panose="020B0604020202020204" pitchFamily="34" charset="0"/>
              </a:rPr>
              <a:t>Anticoagulants</a:t>
            </a:r>
            <a:endParaRPr lang="en-US" sz="1600" kern="1200">
              <a:latin typeface="Arial" panose="020B0604020202020204" pitchFamily="34" charset="0"/>
              <a:cs typeface="Arial" panose="020B0604020202020204" pitchFamily="34" charset="0"/>
            </a:endParaRPr>
          </a:p>
        </p:txBody>
      </p:sp>
      <p:sp>
        <p:nvSpPr>
          <p:cNvPr id="28" name="Oval 27">
            <a:extLst>
              <a:ext uri="{FF2B5EF4-FFF2-40B4-BE49-F238E27FC236}">
                <a16:creationId xmlns:a16="http://schemas.microsoft.com/office/drawing/2014/main" id="{82D4F648-B86D-EFA9-CC47-38CDC9BBEDF8}"/>
              </a:ext>
            </a:extLst>
          </p:cNvPr>
          <p:cNvSpPr/>
          <p:nvPr/>
        </p:nvSpPr>
        <p:spPr>
          <a:xfrm>
            <a:off x="4375331" y="3313476"/>
            <a:ext cx="938293" cy="938293"/>
          </a:xfrm>
          <a:prstGeom prst="ellipse">
            <a:avLst/>
          </a:prstGeom>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29" name="Rectangle 28" descr="Needle">
            <a:extLst>
              <a:ext uri="{FF2B5EF4-FFF2-40B4-BE49-F238E27FC236}">
                <a16:creationId xmlns:a16="http://schemas.microsoft.com/office/drawing/2014/main" id="{7D5ADF42-860F-B4C2-4137-3A7846B0FF43}"/>
              </a:ext>
            </a:extLst>
          </p:cNvPr>
          <p:cNvSpPr/>
          <p:nvPr/>
        </p:nvSpPr>
        <p:spPr>
          <a:xfrm>
            <a:off x="822149" y="2001059"/>
            <a:ext cx="544210" cy="544210"/>
          </a:xfrm>
          <a:prstGeom prst="rect">
            <a:avLst/>
          </a:prstGeom>
          <a: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30" name="Freeform 29">
            <a:extLst>
              <a:ext uri="{FF2B5EF4-FFF2-40B4-BE49-F238E27FC236}">
                <a16:creationId xmlns:a16="http://schemas.microsoft.com/office/drawing/2014/main" id="{038F0A76-FED1-A2A3-FF56-8C5C8E40D20B}"/>
              </a:ext>
            </a:extLst>
          </p:cNvPr>
          <p:cNvSpPr/>
          <p:nvPr/>
        </p:nvSpPr>
        <p:spPr>
          <a:xfrm>
            <a:off x="5362289" y="3313476"/>
            <a:ext cx="2211692" cy="938293"/>
          </a:xfrm>
          <a:custGeom>
            <a:avLst/>
            <a:gdLst>
              <a:gd name="connsiteX0" fmla="*/ 0 w 2211692"/>
              <a:gd name="connsiteY0" fmla="*/ 0 h 938293"/>
              <a:gd name="connsiteX1" fmla="*/ 2211692 w 2211692"/>
              <a:gd name="connsiteY1" fmla="*/ 0 h 938293"/>
              <a:gd name="connsiteX2" fmla="*/ 2211692 w 2211692"/>
              <a:gd name="connsiteY2" fmla="*/ 938293 h 938293"/>
              <a:gd name="connsiteX3" fmla="*/ 0 w 2211692"/>
              <a:gd name="connsiteY3" fmla="*/ 938293 h 938293"/>
              <a:gd name="connsiteX4" fmla="*/ 0 w 2211692"/>
              <a:gd name="connsiteY4" fmla="*/ 0 h 9382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11692" h="938293">
                <a:moveTo>
                  <a:pt x="0" y="0"/>
                </a:moveTo>
                <a:lnTo>
                  <a:pt x="2211692" y="0"/>
                </a:lnTo>
                <a:lnTo>
                  <a:pt x="2211692" y="938293"/>
                </a:lnTo>
                <a:lnTo>
                  <a:pt x="0" y="93829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ctr" defTabSz="666750">
              <a:lnSpc>
                <a:spcPct val="100000"/>
              </a:lnSpc>
              <a:spcBef>
                <a:spcPct val="0"/>
              </a:spcBef>
              <a:spcAft>
                <a:spcPct val="35000"/>
              </a:spcAft>
              <a:buNone/>
            </a:pPr>
            <a:r>
              <a:rPr lang="en-GB" sz="1600" b="0" i="0" kern="1200">
                <a:latin typeface="Arial" panose="020B0604020202020204" pitchFamily="34" charset="0"/>
                <a:cs typeface="Arial" panose="020B0604020202020204" pitchFamily="34" charset="0"/>
              </a:rPr>
              <a:t>Blood stabilization tubes</a:t>
            </a:r>
            <a:endParaRPr lang="en-US" sz="1600" kern="1200">
              <a:latin typeface="Arial" panose="020B0604020202020204" pitchFamily="34" charset="0"/>
              <a:cs typeface="Arial" panose="020B0604020202020204" pitchFamily="34" charset="0"/>
            </a:endParaRPr>
          </a:p>
        </p:txBody>
      </p:sp>
      <p:sp>
        <p:nvSpPr>
          <p:cNvPr id="31" name="Oval 30">
            <a:extLst>
              <a:ext uri="{FF2B5EF4-FFF2-40B4-BE49-F238E27FC236}">
                <a16:creationId xmlns:a16="http://schemas.microsoft.com/office/drawing/2014/main" id="{522A678E-DECF-BD7C-BB89-FA71A4F0D30D}"/>
              </a:ext>
            </a:extLst>
          </p:cNvPr>
          <p:cNvSpPr/>
          <p:nvPr/>
        </p:nvSpPr>
        <p:spPr>
          <a:xfrm>
            <a:off x="8111750" y="3251414"/>
            <a:ext cx="938293" cy="938293"/>
          </a:xfrm>
          <a:prstGeom prst="ellipse">
            <a:avLst/>
          </a:prstGeom>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33" name="Freeform 32">
            <a:extLst>
              <a:ext uri="{FF2B5EF4-FFF2-40B4-BE49-F238E27FC236}">
                <a16:creationId xmlns:a16="http://schemas.microsoft.com/office/drawing/2014/main" id="{9D83D3CF-A202-2AED-85E7-8DF3EB63EF36}"/>
              </a:ext>
            </a:extLst>
          </p:cNvPr>
          <p:cNvSpPr/>
          <p:nvPr/>
        </p:nvSpPr>
        <p:spPr>
          <a:xfrm>
            <a:off x="9098709" y="3313476"/>
            <a:ext cx="2211692" cy="938293"/>
          </a:xfrm>
          <a:custGeom>
            <a:avLst/>
            <a:gdLst>
              <a:gd name="connsiteX0" fmla="*/ 0 w 2211692"/>
              <a:gd name="connsiteY0" fmla="*/ 0 h 938293"/>
              <a:gd name="connsiteX1" fmla="*/ 2211692 w 2211692"/>
              <a:gd name="connsiteY1" fmla="*/ 0 h 938293"/>
              <a:gd name="connsiteX2" fmla="*/ 2211692 w 2211692"/>
              <a:gd name="connsiteY2" fmla="*/ 938293 h 938293"/>
              <a:gd name="connsiteX3" fmla="*/ 0 w 2211692"/>
              <a:gd name="connsiteY3" fmla="*/ 938293 h 938293"/>
              <a:gd name="connsiteX4" fmla="*/ 0 w 2211692"/>
              <a:gd name="connsiteY4" fmla="*/ 0 h 9382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11692" h="938293">
                <a:moveTo>
                  <a:pt x="0" y="0"/>
                </a:moveTo>
                <a:lnTo>
                  <a:pt x="2211692" y="0"/>
                </a:lnTo>
                <a:lnTo>
                  <a:pt x="2211692" y="938293"/>
                </a:lnTo>
                <a:lnTo>
                  <a:pt x="0" y="93829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ctr" defTabSz="666750">
              <a:lnSpc>
                <a:spcPct val="100000"/>
              </a:lnSpc>
              <a:spcBef>
                <a:spcPct val="0"/>
              </a:spcBef>
              <a:spcAft>
                <a:spcPct val="35000"/>
              </a:spcAft>
              <a:buNone/>
            </a:pPr>
            <a:r>
              <a:rPr lang="en-GB" sz="1600" b="0" i="0" kern="1200" dirty="0">
                <a:latin typeface="Arial" panose="020B0604020202020204" pitchFamily="34" charset="0"/>
                <a:cs typeface="Arial" panose="020B0604020202020204" pitchFamily="34" charset="0"/>
              </a:rPr>
              <a:t>Reference plasma samples</a:t>
            </a:r>
            <a:endParaRPr lang="en-US" sz="1600" kern="1200" dirty="0">
              <a:latin typeface="Arial" panose="020B0604020202020204" pitchFamily="34" charset="0"/>
              <a:cs typeface="Arial" panose="020B0604020202020204" pitchFamily="34" charset="0"/>
            </a:endParaRPr>
          </a:p>
        </p:txBody>
      </p:sp>
      <p:sp>
        <p:nvSpPr>
          <p:cNvPr id="10" name="Title 1">
            <a:extLst>
              <a:ext uri="{FF2B5EF4-FFF2-40B4-BE49-F238E27FC236}">
                <a16:creationId xmlns:a16="http://schemas.microsoft.com/office/drawing/2014/main" id="{F75E2F96-93CA-8A30-23C4-5CEE84DA194F}"/>
              </a:ext>
            </a:extLst>
          </p:cNvPr>
          <p:cNvSpPr txBox="1">
            <a:spLocks/>
          </p:cNvSpPr>
          <p:nvPr/>
        </p:nvSpPr>
        <p:spPr>
          <a:xfrm>
            <a:off x="296946" y="430340"/>
            <a:ext cx="8542254" cy="273696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latin typeface="Arial" panose="020B0604020202020204" pitchFamily="34" charset="0"/>
                <a:cs typeface="Arial" panose="020B0604020202020204" pitchFamily="34" charset="0"/>
              </a:rPr>
              <a:t>ISEV – Blood Task Force</a:t>
            </a:r>
            <a:br>
              <a:rPr lang="en-US" sz="3200" b="1" dirty="0">
                <a:latin typeface="Arial" panose="020B0604020202020204" pitchFamily="34" charset="0"/>
                <a:cs typeface="Arial" panose="020B0604020202020204" pitchFamily="34" charset="0"/>
              </a:rPr>
            </a:br>
            <a:endParaRPr lang="en-US" sz="3200" b="1" dirty="0">
              <a:latin typeface="Arial" panose="020B0604020202020204" pitchFamily="34" charset="0"/>
              <a:cs typeface="Arial" panose="020B0604020202020204" pitchFamily="34" charset="0"/>
            </a:endParaRPr>
          </a:p>
        </p:txBody>
      </p:sp>
      <p:sp>
        <p:nvSpPr>
          <p:cNvPr id="20" name="Rectangle 19" descr="Test tubes">
            <a:extLst>
              <a:ext uri="{FF2B5EF4-FFF2-40B4-BE49-F238E27FC236}">
                <a16:creationId xmlns:a16="http://schemas.microsoft.com/office/drawing/2014/main" id="{C5DA1104-214C-D4B4-9AD9-123A130E09F0}"/>
              </a:ext>
            </a:extLst>
          </p:cNvPr>
          <p:cNvSpPr/>
          <p:nvPr/>
        </p:nvSpPr>
        <p:spPr>
          <a:xfrm>
            <a:off x="4577431" y="3482495"/>
            <a:ext cx="544210" cy="544210"/>
          </a:xfrm>
          <a:prstGeom prst="rect">
            <a:avLst/>
          </a:prstGeom>
          <a: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34" name="Rectangle 33">
            <a:extLst>
              <a:ext uri="{FF2B5EF4-FFF2-40B4-BE49-F238E27FC236}">
                <a16:creationId xmlns:a16="http://schemas.microsoft.com/office/drawing/2014/main" id="{2FD6677F-75A9-0ACE-B390-106A802C45EA}"/>
              </a:ext>
            </a:extLst>
          </p:cNvPr>
          <p:cNvSpPr/>
          <p:nvPr/>
        </p:nvSpPr>
        <p:spPr>
          <a:xfrm>
            <a:off x="8308792" y="3510517"/>
            <a:ext cx="544210" cy="531390"/>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16062896-5A16-23AA-5D63-62DFB00C03F6}"/>
              </a:ext>
            </a:extLst>
          </p:cNvPr>
          <p:cNvSpPr/>
          <p:nvPr/>
        </p:nvSpPr>
        <p:spPr>
          <a:xfrm>
            <a:off x="8308792" y="1939110"/>
            <a:ext cx="544210" cy="590345"/>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F6786A86-504A-2C67-E39D-571500638A95}"/>
              </a:ext>
            </a:extLst>
          </p:cNvPr>
          <p:cNvSpPr/>
          <p:nvPr/>
        </p:nvSpPr>
        <p:spPr>
          <a:xfrm>
            <a:off x="4558570" y="1998065"/>
            <a:ext cx="544210" cy="531390"/>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FDA38202-AED8-1BEA-FBC4-FA8AD094A11D}"/>
              </a:ext>
            </a:extLst>
          </p:cNvPr>
          <p:cNvSpPr/>
          <p:nvPr/>
        </p:nvSpPr>
        <p:spPr>
          <a:xfrm>
            <a:off x="853043" y="3510517"/>
            <a:ext cx="544210" cy="531390"/>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descr="Test tubes">
            <a:extLst>
              <a:ext uri="{FF2B5EF4-FFF2-40B4-BE49-F238E27FC236}">
                <a16:creationId xmlns:a16="http://schemas.microsoft.com/office/drawing/2014/main" id="{A71391B2-0BD7-5B0A-6C78-7903D26B6020}"/>
              </a:ext>
            </a:extLst>
          </p:cNvPr>
          <p:cNvSpPr/>
          <p:nvPr/>
        </p:nvSpPr>
        <p:spPr>
          <a:xfrm>
            <a:off x="849823" y="3497697"/>
            <a:ext cx="544210" cy="544210"/>
          </a:xfrm>
          <a:prstGeom prst="rect">
            <a:avLst/>
          </a:prstGeom>
          <a:blipFill>
            <a:blip r:embed="rId4">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39" name="Rectangle 38" descr="Database">
            <a:extLst>
              <a:ext uri="{FF2B5EF4-FFF2-40B4-BE49-F238E27FC236}">
                <a16:creationId xmlns:a16="http://schemas.microsoft.com/office/drawing/2014/main" id="{96D6AFBF-F76D-1A5E-8CF2-2A026025358C}"/>
              </a:ext>
            </a:extLst>
          </p:cNvPr>
          <p:cNvSpPr/>
          <p:nvPr/>
        </p:nvSpPr>
        <p:spPr>
          <a:xfrm>
            <a:off x="8308793" y="3497696"/>
            <a:ext cx="544210" cy="542935"/>
          </a:xfrm>
          <a:prstGeom prst="rect">
            <a:avLst/>
          </a:prstGeom>
          <a: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sz="2400">
              <a:latin typeface="Arial" panose="020B0604020202020204" pitchFamily="34" charset="0"/>
              <a:cs typeface="Arial" panose="020B0604020202020204" pitchFamily="34" charset="0"/>
            </a:endParaRPr>
          </a:p>
        </p:txBody>
      </p:sp>
      <p:sp>
        <p:nvSpPr>
          <p:cNvPr id="40" name="Rectangle 39" descr="Microscope">
            <a:extLst>
              <a:ext uri="{FF2B5EF4-FFF2-40B4-BE49-F238E27FC236}">
                <a16:creationId xmlns:a16="http://schemas.microsoft.com/office/drawing/2014/main" id="{8047F369-9310-7B4A-29DD-4C633607D853}"/>
              </a:ext>
            </a:extLst>
          </p:cNvPr>
          <p:cNvSpPr/>
          <p:nvPr/>
        </p:nvSpPr>
        <p:spPr>
          <a:xfrm>
            <a:off x="8312128" y="1956675"/>
            <a:ext cx="527072" cy="590345"/>
          </a:xfrm>
          <a:prstGeom prst="rect">
            <a:avLst/>
          </a:prstGeom>
          <a:blipFill>
            <a:blip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tretch>
              <a:fillRect/>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sz="2400">
              <a:latin typeface="Arial" panose="020B0604020202020204" pitchFamily="34" charset="0"/>
              <a:cs typeface="Arial" panose="020B0604020202020204" pitchFamily="34" charset="0"/>
            </a:endParaRPr>
          </a:p>
        </p:txBody>
      </p:sp>
      <p:sp>
        <p:nvSpPr>
          <p:cNvPr id="44" name="4-point Star 43">
            <a:extLst>
              <a:ext uri="{FF2B5EF4-FFF2-40B4-BE49-F238E27FC236}">
                <a16:creationId xmlns:a16="http://schemas.microsoft.com/office/drawing/2014/main" id="{B55C1A62-D77D-992A-FE9B-292A4D9C4376}"/>
              </a:ext>
            </a:extLst>
          </p:cNvPr>
          <p:cNvSpPr/>
          <p:nvPr/>
        </p:nvSpPr>
        <p:spPr>
          <a:xfrm>
            <a:off x="4577431" y="1998065"/>
            <a:ext cx="485627" cy="501015"/>
          </a:xfrm>
          <a:prstGeom prst="star4">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2" descr="https://www.isev.org/assets/site/ISEV-Official%20Logo-Blue.png">
            <a:extLst>
              <a:ext uri="{FF2B5EF4-FFF2-40B4-BE49-F238E27FC236}">
                <a16:creationId xmlns:a16="http://schemas.microsoft.com/office/drawing/2014/main" id="{7BB68199-15A2-80DA-04CD-772922E20076}"/>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8602354" y="99804"/>
            <a:ext cx="3461771" cy="576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1730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215FD6C-60CA-A17D-B812-7BA5246E1709}"/>
              </a:ext>
            </a:extLst>
          </p:cNvPr>
          <p:cNvPicPr>
            <a:picLocks noChangeAspect="1"/>
          </p:cNvPicPr>
          <p:nvPr/>
        </p:nvPicPr>
        <p:blipFill>
          <a:blip r:embed="rId2"/>
          <a:stretch>
            <a:fillRect/>
          </a:stretch>
        </p:blipFill>
        <p:spPr>
          <a:xfrm>
            <a:off x="2061758" y="577286"/>
            <a:ext cx="4412719" cy="6248886"/>
          </a:xfrm>
          <a:prstGeom prst="rect">
            <a:avLst/>
          </a:prstGeom>
        </p:spPr>
      </p:pic>
      <p:pic>
        <p:nvPicPr>
          <p:cNvPr id="5" name="Picture 4">
            <a:extLst>
              <a:ext uri="{FF2B5EF4-FFF2-40B4-BE49-F238E27FC236}">
                <a16:creationId xmlns:a16="http://schemas.microsoft.com/office/drawing/2014/main" id="{CA0A79DD-B451-879E-E117-D9EDA6E3D72D}"/>
              </a:ext>
            </a:extLst>
          </p:cNvPr>
          <p:cNvPicPr>
            <a:picLocks noChangeAspect="1"/>
          </p:cNvPicPr>
          <p:nvPr/>
        </p:nvPicPr>
        <p:blipFill>
          <a:blip r:embed="rId3"/>
          <a:srcRect b="32518"/>
          <a:stretch/>
        </p:blipFill>
        <p:spPr>
          <a:xfrm>
            <a:off x="6561938" y="709809"/>
            <a:ext cx="5245634" cy="5009321"/>
          </a:xfrm>
          <a:prstGeom prst="rect">
            <a:avLst/>
          </a:prstGeom>
        </p:spPr>
      </p:pic>
      <p:sp>
        <p:nvSpPr>
          <p:cNvPr id="6" name="Title 1">
            <a:extLst>
              <a:ext uri="{FF2B5EF4-FFF2-40B4-BE49-F238E27FC236}">
                <a16:creationId xmlns:a16="http://schemas.microsoft.com/office/drawing/2014/main" id="{9275AB1D-C31B-22EA-10DB-186DC26E5711}"/>
              </a:ext>
            </a:extLst>
          </p:cNvPr>
          <p:cNvSpPr txBox="1">
            <a:spLocks/>
          </p:cNvSpPr>
          <p:nvPr/>
        </p:nvSpPr>
        <p:spPr>
          <a:xfrm>
            <a:off x="104974" y="92279"/>
            <a:ext cx="8542254" cy="273696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400" b="1" dirty="0">
                <a:latin typeface="Arial" panose="020B0604020202020204" pitchFamily="34" charset="0"/>
                <a:cs typeface="Arial" panose="020B0604020202020204" pitchFamily="34" charset="0"/>
              </a:rPr>
              <a:t>Standardized Reporting Tool for Human Blood EV Research </a:t>
            </a:r>
            <a:br>
              <a:rPr lang="en-US" sz="2400" b="1" dirty="0">
                <a:latin typeface="Arial" panose="020B0604020202020204" pitchFamily="34" charset="0"/>
                <a:cs typeface="Arial" panose="020B0604020202020204" pitchFamily="34" charset="0"/>
              </a:rPr>
            </a:br>
            <a:endParaRPr lang="en-US" sz="2400" b="1" dirty="0">
              <a:latin typeface="Arial" panose="020B0604020202020204" pitchFamily="34" charset="0"/>
              <a:cs typeface="Arial" panose="020B0604020202020204" pitchFamily="34" charset="0"/>
            </a:endParaRPr>
          </a:p>
        </p:txBody>
      </p:sp>
      <p:pic>
        <p:nvPicPr>
          <p:cNvPr id="7" name="Picture 2" descr="https://www.isev.org/assets/site/ISEV-Official%20Logo-Blue.png">
            <a:extLst>
              <a:ext uri="{FF2B5EF4-FFF2-40B4-BE49-F238E27FC236}">
                <a16:creationId xmlns:a16="http://schemas.microsoft.com/office/drawing/2014/main" id="{B4341BDB-0F5E-2133-C4B8-C80FDE1D16C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8597124" y="40951"/>
            <a:ext cx="3493521" cy="5822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86054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7A26BA3-8189-C1E5-818D-72F547AC915C}"/>
              </a:ext>
            </a:extLst>
          </p:cNvPr>
          <p:cNvSpPr txBox="1">
            <a:spLocks/>
          </p:cNvSpPr>
          <p:nvPr/>
        </p:nvSpPr>
        <p:spPr>
          <a:xfrm>
            <a:off x="296946" y="430340"/>
            <a:ext cx="8542254" cy="273696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latin typeface="Arial" panose="020B0604020202020204" pitchFamily="34" charset="0"/>
                <a:cs typeface="Arial" panose="020B0604020202020204" pitchFamily="34" charset="0"/>
              </a:rPr>
              <a:t>ISEV – Urine Task Force</a:t>
            </a:r>
            <a:br>
              <a:rPr lang="en-US" sz="3200" b="1" dirty="0">
                <a:latin typeface="Arial" panose="020B0604020202020204" pitchFamily="34" charset="0"/>
                <a:cs typeface="Arial" panose="020B0604020202020204" pitchFamily="34" charset="0"/>
              </a:rPr>
            </a:br>
            <a:endParaRPr lang="en-US" sz="3200" b="1" dirty="0">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2740A8C0-44DC-A63C-7BC6-30370358106D}"/>
              </a:ext>
            </a:extLst>
          </p:cNvPr>
          <p:cNvSpPr txBox="1"/>
          <p:nvPr/>
        </p:nvSpPr>
        <p:spPr>
          <a:xfrm>
            <a:off x="198151" y="1222931"/>
            <a:ext cx="11747664" cy="715089"/>
          </a:xfrm>
          <a:prstGeom prst="roundRect">
            <a:avLst/>
          </a:prstGeom>
          <a:solidFill>
            <a:schemeClr val="tx2">
              <a:lumMod val="50000"/>
              <a:lumOff val="50000"/>
              <a:alpha val="62667"/>
            </a:schemeClr>
          </a:solidFill>
          <a:ln>
            <a:solidFill>
              <a:schemeClr val="accent1"/>
            </a:solidFill>
          </a:ln>
          <a:effectLst>
            <a:outerShdw blurRad="50800" dist="38100" algn="l" rotWithShape="0">
              <a:prstClr val="black">
                <a:alpha val="40000"/>
              </a:prstClr>
            </a:outerShdw>
          </a:effectLst>
        </p:spPr>
        <p:txBody>
          <a:bodyPr wrap="square" rtlCol="0">
            <a:spAutoFit/>
          </a:bodyPr>
          <a:lstStyle>
            <a:defPPr>
              <a:defRPr lang="en-IT"/>
            </a:defPPr>
            <a:lvl1pPr algn="just">
              <a:defRPr sz="1600" b="0" i="0" u="none" strike="noStrike">
                <a:solidFill>
                  <a:schemeClr val="bg1"/>
                </a:solidFill>
                <a:effectLst/>
                <a:latin typeface="Arial" panose="020B0604020202020204" pitchFamily="34" charset="0"/>
                <a:cs typeface="Arial" panose="020B0604020202020204" pitchFamily="34" charset="0"/>
              </a:defRPr>
            </a:lvl1pPr>
          </a:lstStyle>
          <a:p>
            <a:r>
              <a:rPr lang="en-GB" sz="1800" dirty="0"/>
              <a:t>This task force aims to put together nephrologists, urologist and biologists with active experience in urinary EV (</a:t>
            </a:r>
            <a:r>
              <a:rPr lang="en-GB" sz="1800" dirty="0" err="1"/>
              <a:t>uEV</a:t>
            </a:r>
            <a:r>
              <a:rPr lang="en-GB" sz="1800" dirty="0"/>
              <a:t>) research to establish best practice and standardize the field. </a:t>
            </a:r>
            <a:endParaRPr lang="it-IT" sz="1800" dirty="0"/>
          </a:p>
        </p:txBody>
      </p:sp>
      <p:sp>
        <p:nvSpPr>
          <p:cNvPr id="9" name="TextBox 8">
            <a:extLst>
              <a:ext uri="{FF2B5EF4-FFF2-40B4-BE49-F238E27FC236}">
                <a16:creationId xmlns:a16="http://schemas.microsoft.com/office/drawing/2014/main" id="{F56681C2-B6F5-F7D8-CE95-E0BAB1D65A13}"/>
              </a:ext>
            </a:extLst>
          </p:cNvPr>
          <p:cNvSpPr txBox="1"/>
          <p:nvPr/>
        </p:nvSpPr>
        <p:spPr>
          <a:xfrm>
            <a:off x="192534" y="4866849"/>
            <a:ext cx="11806932" cy="1106686"/>
          </a:xfrm>
          <a:prstGeom prst="roundRect">
            <a:avLst/>
          </a:prstGeom>
          <a:solidFill>
            <a:schemeClr val="tx2">
              <a:lumMod val="50000"/>
              <a:lumOff val="50000"/>
              <a:alpha val="62667"/>
            </a:schemeClr>
          </a:solidFill>
          <a:ln>
            <a:solidFill>
              <a:schemeClr val="accent1"/>
            </a:solidFill>
          </a:ln>
          <a:effectLst>
            <a:outerShdw blurRad="50800" dist="38100" algn="l" rotWithShape="0">
              <a:prstClr val="black">
                <a:alpha val="40000"/>
              </a:prstClr>
            </a:outerShdw>
          </a:effectLst>
        </p:spPr>
        <p:txBody>
          <a:bodyPr wrap="square" rtlCol="0">
            <a:spAutoFit/>
          </a:bodyPr>
          <a:lstStyle>
            <a:defPPr>
              <a:defRPr lang="en-IT"/>
            </a:defPPr>
            <a:lvl1pPr algn="just">
              <a:defRPr b="0" i="0" u="none" strike="noStrike">
                <a:solidFill>
                  <a:schemeClr val="bg1"/>
                </a:solidFill>
                <a:effectLst/>
                <a:latin typeface="Arial" panose="020B0604020202020204" pitchFamily="34" charset="0"/>
                <a:cs typeface="Arial" panose="020B0604020202020204" pitchFamily="34" charset="0"/>
              </a:defRPr>
            </a:lvl1pPr>
          </a:lstStyle>
          <a:p>
            <a:pPr>
              <a:spcAft>
                <a:spcPts val="600"/>
              </a:spcAft>
            </a:pPr>
            <a:r>
              <a:rPr lang="en-GB" dirty="0"/>
              <a:t>Publications</a:t>
            </a:r>
          </a:p>
          <a:p>
            <a:pPr marL="285750" indent="-285750">
              <a:spcAft>
                <a:spcPts val="600"/>
              </a:spcAft>
              <a:buFont typeface="Arial" panose="020B0604020202020204" pitchFamily="34" charset="0"/>
              <a:buChar char="•"/>
            </a:pPr>
            <a:r>
              <a:rPr lang="en-GB" dirty="0"/>
              <a:t>The quick reference card "Storage of urinary EVs" – A practical guideline tool for research and clinical laboratories (</a:t>
            </a:r>
            <a:r>
              <a:rPr lang="en-GB" i="1" dirty="0"/>
              <a:t>Journal of Extracellular Vesicles, March 2023</a:t>
            </a:r>
            <a:r>
              <a:rPr lang="en-GB" dirty="0"/>
              <a:t>).</a:t>
            </a:r>
          </a:p>
        </p:txBody>
      </p:sp>
      <p:sp>
        <p:nvSpPr>
          <p:cNvPr id="10" name="Rounded Rectangle 9">
            <a:extLst>
              <a:ext uri="{FF2B5EF4-FFF2-40B4-BE49-F238E27FC236}">
                <a16:creationId xmlns:a16="http://schemas.microsoft.com/office/drawing/2014/main" id="{A17E4C75-CE78-A7AA-8F5F-86CB28F60569}"/>
              </a:ext>
            </a:extLst>
          </p:cNvPr>
          <p:cNvSpPr/>
          <p:nvPr/>
        </p:nvSpPr>
        <p:spPr>
          <a:xfrm>
            <a:off x="138883" y="2142515"/>
            <a:ext cx="11806932" cy="2519839"/>
          </a:xfrm>
          <a:prstGeom prst="roundRect">
            <a:avLst/>
          </a:prstGeom>
          <a:solidFill>
            <a:schemeClr val="tx2">
              <a:lumMod val="50000"/>
              <a:lumOff val="50000"/>
              <a:alpha val="62667"/>
            </a:schemeClr>
          </a:solidFill>
          <a:ln>
            <a:solidFill>
              <a:schemeClr val="accent1"/>
            </a:solidFill>
          </a:ln>
          <a:effectLst>
            <a:outerShdw blurRad="50800" dist="38100" algn="l" rotWithShape="0">
              <a:prstClr val="black">
                <a:alpha val="40000"/>
              </a:prstClr>
            </a:outerShdw>
          </a:effectLst>
        </p:spPr>
        <p:txBody>
          <a:bodyPr wrap="square" rtlCol="0">
            <a:spAutoFit/>
          </a:bodyPr>
          <a:lstStyle/>
          <a:p>
            <a:pPr algn="l">
              <a:spcBef>
                <a:spcPts val="1350"/>
              </a:spcBef>
              <a:spcAft>
                <a:spcPts val="1350"/>
              </a:spcAft>
              <a:buFont typeface="+mj-lt"/>
              <a:buAutoNum type="arabicPeriod"/>
            </a:pPr>
            <a:r>
              <a:rPr lang="en-GB" b="0" i="0" u="none" strike="noStrike" dirty="0">
                <a:solidFill>
                  <a:schemeClr val="bg1"/>
                </a:solidFill>
                <a:effectLst/>
                <a:latin typeface="Arial" panose="020B0604020202020204" pitchFamily="34" charset="0"/>
                <a:cs typeface="Arial" panose="020B0604020202020204" pitchFamily="34" charset="0"/>
              </a:rPr>
              <a:t>Sample collection standardization</a:t>
            </a:r>
          </a:p>
          <a:p>
            <a:pPr algn="l">
              <a:spcBef>
                <a:spcPts val="1350"/>
              </a:spcBef>
              <a:spcAft>
                <a:spcPts val="1350"/>
              </a:spcAft>
              <a:buFont typeface="+mj-lt"/>
              <a:buAutoNum type="arabicPeriod"/>
            </a:pPr>
            <a:r>
              <a:rPr lang="en-GB" b="0" i="0" u="none" strike="noStrike" dirty="0">
                <a:solidFill>
                  <a:schemeClr val="bg1"/>
                </a:solidFill>
                <a:effectLst/>
                <a:latin typeface="Arial" panose="020B0604020202020204" pitchFamily="34" charset="0"/>
                <a:cs typeface="Arial" panose="020B0604020202020204" pitchFamily="34" charset="0"/>
              </a:rPr>
              <a:t>Influence of storage</a:t>
            </a:r>
          </a:p>
          <a:p>
            <a:pPr algn="l">
              <a:spcBef>
                <a:spcPts val="1350"/>
              </a:spcBef>
              <a:spcAft>
                <a:spcPts val="1350"/>
              </a:spcAft>
              <a:buFont typeface="+mj-lt"/>
              <a:buAutoNum type="arabicPeriod"/>
            </a:pPr>
            <a:r>
              <a:rPr lang="en-GB" dirty="0">
                <a:solidFill>
                  <a:schemeClr val="bg1"/>
                </a:solidFill>
                <a:latin typeface="Arial" panose="020B0604020202020204" pitchFamily="34" charset="0"/>
                <a:cs typeface="Arial" panose="020B0604020202020204" pitchFamily="34" charset="0"/>
              </a:rPr>
              <a:t>Approaches</a:t>
            </a:r>
            <a:r>
              <a:rPr lang="en-GB" b="0" i="0" u="none" strike="noStrike" dirty="0">
                <a:solidFill>
                  <a:schemeClr val="bg1"/>
                </a:solidFill>
                <a:effectLst/>
                <a:latin typeface="Arial" panose="020B0604020202020204" pitchFamily="34" charset="0"/>
                <a:cs typeface="Arial" panose="020B0604020202020204" pitchFamily="34" charset="0"/>
              </a:rPr>
              <a:t> to normalization</a:t>
            </a:r>
          </a:p>
          <a:p>
            <a:pPr algn="l">
              <a:spcBef>
                <a:spcPts val="1350"/>
              </a:spcBef>
              <a:spcAft>
                <a:spcPts val="1350"/>
              </a:spcAft>
              <a:buFont typeface="+mj-lt"/>
              <a:buAutoNum type="arabicPeriod"/>
            </a:pPr>
            <a:r>
              <a:rPr lang="en-GB" b="0" i="0" u="none" strike="noStrike" dirty="0">
                <a:solidFill>
                  <a:schemeClr val="bg1"/>
                </a:solidFill>
                <a:effectLst/>
                <a:latin typeface="Arial" panose="020B0604020202020204" pitchFamily="34" charset="0"/>
                <a:cs typeface="Arial" panose="020B0604020202020204" pitchFamily="34" charset="0"/>
              </a:rPr>
              <a:t>Clinical translation</a:t>
            </a:r>
          </a:p>
        </p:txBody>
      </p:sp>
      <p:pic>
        <p:nvPicPr>
          <p:cNvPr id="2" name="Picture 2" descr="https://www.isev.org/assets/site/ISEV-Official%20Logo-Blue.png">
            <a:extLst>
              <a:ext uri="{FF2B5EF4-FFF2-40B4-BE49-F238E27FC236}">
                <a16:creationId xmlns:a16="http://schemas.microsoft.com/office/drawing/2014/main" id="{04162C6B-87FE-04A8-C3C2-52F4176A0F2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630432" y="55655"/>
            <a:ext cx="3461771" cy="576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5765263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1347</TotalTime>
  <Words>1084</Words>
  <Application>Microsoft Office PowerPoint</Application>
  <PresentationFormat>Widescreen</PresentationFormat>
  <Paragraphs>99</Paragraphs>
  <Slides>12</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Aptos</vt:lpstr>
      <vt:lpstr>Aptos Display</vt:lpstr>
      <vt:lpstr>Arial</vt:lpstr>
      <vt:lpstr>Calibri</vt:lpstr>
      <vt:lpstr>Times New Roman</vt:lpstr>
      <vt:lpstr>Office Theme</vt:lpstr>
      <vt:lpstr>PowerPoint Presentation</vt:lpstr>
      <vt:lpstr>PowerPoint Presentation</vt:lpstr>
      <vt:lpstr>PowerPoint Presentation</vt:lpstr>
      <vt:lpstr>PowerPoint Presentation</vt:lpstr>
      <vt:lpstr>The International Society of Extracellular Vesicles (ISEV)</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Nardella, Caterina</dc:creator>
  <cp:lastModifiedBy>Claudia Koch</cp:lastModifiedBy>
  <cp:revision>66</cp:revision>
  <dcterms:created xsi:type="dcterms:W3CDTF">2024-11-11T16:58:36Z</dcterms:created>
  <dcterms:modified xsi:type="dcterms:W3CDTF">2024-11-26T05:54:21Z</dcterms:modified>
</cp:coreProperties>
</file>