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4"/>
  </p:notesMasterIdLst>
  <p:sldIdLst>
    <p:sldId id="320" r:id="rId5"/>
    <p:sldId id="331" r:id="rId6"/>
    <p:sldId id="805" r:id="rId7"/>
    <p:sldId id="1414" r:id="rId8"/>
    <p:sldId id="1418" r:id="rId9"/>
    <p:sldId id="1419" r:id="rId10"/>
    <p:sldId id="1428" r:id="rId11"/>
    <p:sldId id="1429" r:id="rId12"/>
    <p:sldId id="296" r:id="rId13"/>
    <p:sldId id="1424" r:id="rId14"/>
    <p:sldId id="1433" r:id="rId15"/>
    <p:sldId id="1430" r:id="rId16"/>
    <p:sldId id="1420" r:id="rId17"/>
    <p:sldId id="1432" r:id="rId18"/>
    <p:sldId id="1421" r:id="rId19"/>
    <p:sldId id="1417" r:id="rId20"/>
    <p:sldId id="804" r:id="rId21"/>
    <p:sldId id="1413" r:id="rId22"/>
    <p:sldId id="79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udia Koch" initials="CK" lastIdx="1" clrIdx="0">
    <p:extLst>
      <p:ext uri="{19B8F6BF-5375-455C-9EA6-DF929625EA0E}">
        <p15:presenceInfo xmlns:p15="http://schemas.microsoft.com/office/powerpoint/2012/main" userId="Claudia Ko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BE1422"/>
    <a:srgbClr val="BE15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0AB6A1-332A-D847-B518-093C56AB1BAF}" v="343" dt="2024-11-26T13:22:37.5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heerder\Documents\&#176;2de%20Master%2023-24\Masterthesis\&#176;Writing\Results-Discussion\Charts_results_0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Charts_General!$B$1</c:f>
              <c:strCache>
                <c:ptCount val="1"/>
                <c:pt idx="0">
                  <c:v>Number of experiments per blood-derived component</c:v>
                </c:pt>
              </c:strCache>
            </c:strRef>
          </c:tx>
          <c:spPr>
            <a:solidFill>
              <a:srgbClr val="E32D9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Charts_General!$B$2:$F$2</c:f>
              <c:strCache>
                <c:ptCount val="5"/>
                <c:pt idx="0">
                  <c:v>EV</c:v>
                </c:pt>
                <c:pt idx="1">
                  <c:v>PBMC</c:v>
                </c:pt>
                <c:pt idx="2">
                  <c:v>CTC</c:v>
                </c:pt>
                <c:pt idx="3">
                  <c:v>ctDNA</c:v>
                </c:pt>
                <c:pt idx="4">
                  <c:v>ctRNA</c:v>
                </c:pt>
              </c:strCache>
            </c:strRef>
          </c:cat>
          <c:val>
            <c:numRef>
              <c:f>Charts_General!$B$3:$F$3</c:f>
              <c:numCache>
                <c:formatCode>General</c:formatCode>
                <c:ptCount val="5"/>
                <c:pt idx="0">
                  <c:v>45</c:v>
                </c:pt>
                <c:pt idx="1">
                  <c:v>35</c:v>
                </c:pt>
                <c:pt idx="2">
                  <c:v>14</c:v>
                </c:pt>
                <c:pt idx="3">
                  <c:v>40</c:v>
                </c:pt>
                <c:pt idx="4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92-40E0-BAD1-13596CD86A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42664655"/>
        <c:axId val="1703866799"/>
      </c:barChart>
      <c:catAx>
        <c:axId val="1542664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1703866799"/>
        <c:crosses val="autoZero"/>
        <c:auto val="1"/>
        <c:lblAlgn val="ctr"/>
        <c:lblOffset val="100"/>
        <c:noMultiLvlLbl val="0"/>
      </c:catAx>
      <c:valAx>
        <c:axId val="1703866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1542664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B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1131C-448F-44CB-9820-6FD8E8810D3C}" type="datetimeFigureOut">
              <a:rPr lang="en-US" smtClean="0"/>
              <a:t>11/22/24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82899-DAD4-41BB-984B-C35C52D0B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0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15491" y="272761"/>
            <a:ext cx="8638309" cy="1325563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6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2715491" y="272761"/>
            <a:ext cx="8638309" cy="1325563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4912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5D1-804F-429B-83CD-3EFA8410E123}" type="datetime1">
              <a:rPr lang="en-GB" smtClean="0"/>
              <a:t>24/11/2024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vering Background"/>
          <p:cNvSpPr/>
          <p:nvPr userDrawn="1"/>
        </p:nvSpPr>
        <p:spPr>
          <a:xfrm>
            <a:off x="-1" y="0"/>
            <a:ext cx="12191244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6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12191244" cy="6858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468347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B2CADAA-0E0F-4CCF-A4EE-0670361578AD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699" y="220233"/>
            <a:ext cx="2188654" cy="591363"/>
          </a:xfrm>
          <a:prstGeom prst="rect">
            <a:avLst/>
          </a:prstGeom>
        </p:spPr>
      </p:pic>
      <p:cxnSp>
        <p:nvCxnSpPr>
          <p:cNvPr id="8" name="Gerader Verbinder 7"/>
          <p:cNvCxnSpPr/>
          <p:nvPr userDrawn="1"/>
        </p:nvCxnSpPr>
        <p:spPr>
          <a:xfrm>
            <a:off x="0" y="1007806"/>
            <a:ext cx="12168000" cy="0"/>
          </a:xfrm>
          <a:prstGeom prst="line">
            <a:avLst/>
          </a:prstGeom>
          <a:ln w="38100">
            <a:solidFill>
              <a:srgbClr val="BE15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19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95" y="2564640"/>
            <a:ext cx="10748260" cy="813992"/>
          </a:xfrm>
        </p:spPr>
        <p:txBody>
          <a:bodyPr/>
          <a:lstStyle/>
          <a:p>
            <a:pPr algn="ctr"/>
            <a:r>
              <a:rPr lang="en-GB" sz="2800" b="1" dirty="0"/>
              <a:t>General Assembly of the European Liquid Biopsy Society (ELBS) </a:t>
            </a:r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26</a:t>
            </a:r>
            <a:r>
              <a:rPr lang="en-GB" sz="2800" b="1" baseline="30000" dirty="0"/>
              <a:t>th</a:t>
            </a:r>
            <a:r>
              <a:rPr lang="en-GB" sz="2800" b="1" dirty="0"/>
              <a:t> of November 2024</a:t>
            </a:r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Barcelona, Spain</a:t>
            </a:r>
            <a:endParaRPr lang="en-US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F7705B-CE68-4B77-8805-F0BA381DD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B7DA6B-0957-4A86-9222-775E94608046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858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BA964-C7A3-1DA8-1BB5-3AFD00999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8E0B7D-F3A2-0126-5943-39359EF55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F59965D-725B-F553-146F-8EA530221A9E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1</a:t>
            </a:r>
            <a:endParaRPr lang="en-US" sz="20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697DE43-E7F4-0A0E-96C3-A54147D801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53" t="21979" r="8375" b="16346"/>
          <a:stretch/>
        </p:blipFill>
        <p:spPr>
          <a:xfrm>
            <a:off x="1883887" y="1518134"/>
            <a:ext cx="3810902" cy="21064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F97866A-DBEC-6420-7826-D6F1A524A9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761" t="27248" r="10501" b="12145"/>
          <a:stretch/>
        </p:blipFill>
        <p:spPr>
          <a:xfrm>
            <a:off x="6336717" y="1518133"/>
            <a:ext cx="3731941" cy="21064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B5426F0-0F16-A272-6B9D-0DEAE4CB3CE3}"/>
              </a:ext>
            </a:extLst>
          </p:cNvPr>
          <p:cNvSpPr txBox="1"/>
          <p:nvPr/>
        </p:nvSpPr>
        <p:spPr>
          <a:xfrm>
            <a:off x="3884115" y="112796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/>
              <a:t>EV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C1CBB4-DE8A-A708-7079-C01B0010D2CA}"/>
              </a:ext>
            </a:extLst>
          </p:cNvPr>
          <p:cNvSpPr txBox="1"/>
          <p:nvPr/>
        </p:nvSpPr>
        <p:spPr>
          <a:xfrm>
            <a:off x="7884247" y="1121044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/>
              <a:t>PBMC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6C4A3C2-99B4-8F07-856D-40ACBF580C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336" t="34669" r="8800" b="17536"/>
          <a:stretch/>
        </p:blipFill>
        <p:spPr>
          <a:xfrm>
            <a:off x="1924387" y="4136228"/>
            <a:ext cx="4068792" cy="17575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6E03882-7770-DE14-3159-ED00DA79A766}"/>
              </a:ext>
            </a:extLst>
          </p:cNvPr>
          <p:cNvSpPr txBox="1"/>
          <p:nvPr/>
        </p:nvSpPr>
        <p:spPr>
          <a:xfrm>
            <a:off x="3884115" y="3766896"/>
            <a:ext cx="540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/>
              <a:t>CTC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E55B5E7-A429-20E6-2412-4336B950E9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911" t="25285" r="9934" b="15135"/>
          <a:stretch/>
        </p:blipFill>
        <p:spPr>
          <a:xfrm>
            <a:off x="6383991" y="4136935"/>
            <a:ext cx="4458880" cy="242484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675A293-BE07-DCCE-4C9F-CC951558844E}"/>
              </a:ext>
            </a:extLst>
          </p:cNvPr>
          <p:cNvSpPr txBox="1"/>
          <p:nvPr/>
        </p:nvSpPr>
        <p:spPr>
          <a:xfrm>
            <a:off x="8073283" y="3766896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/>
              <a:t>cfDNA</a:t>
            </a:r>
          </a:p>
        </p:txBody>
      </p:sp>
    </p:spTree>
    <p:extLst>
      <p:ext uri="{BB962C8B-B14F-4D97-AF65-F5344CB8AC3E}">
        <p14:creationId xmlns:p14="http://schemas.microsoft.com/office/powerpoint/2010/main" val="143747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FD154-F97F-27BA-C5AC-E1DBD5EDA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3AD13C-4A7B-FB92-8521-B448A24BA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0FEEC7-E1DF-B6A2-F74E-39FD090F9116}"/>
              </a:ext>
            </a:extLst>
          </p:cNvPr>
          <p:cNvSpPr txBox="1"/>
          <p:nvPr/>
        </p:nvSpPr>
        <p:spPr>
          <a:xfrm>
            <a:off x="617507" y="1388275"/>
            <a:ext cx="549560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endParaRPr lang="nl-BE" dirty="0"/>
          </a:p>
          <a:p>
            <a:r>
              <a:rPr lang="nl-BE" u="sng" dirty="0"/>
              <a:t>Quality assessment: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should be evaluated?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Monitor sample stability?</a:t>
            </a:r>
          </a:p>
          <a:p>
            <a:endParaRPr lang="nl-BE" b="1" dirty="0"/>
          </a:p>
          <a:p>
            <a:r>
              <a:rPr lang="nl-BE" u="sng" dirty="0"/>
              <a:t>Transparency: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What should be reported?</a:t>
            </a:r>
          </a:p>
          <a:p>
            <a:endParaRPr lang="nl-BE" dirty="0"/>
          </a:p>
          <a:p>
            <a:r>
              <a:rPr lang="nl-BE" u="sng" dirty="0"/>
              <a:t>Collaboration: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Access to annotated samples in centralized biobanks?</a:t>
            </a:r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51E31-AD3A-900C-A9D6-526BF4DF4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B29020-D1A1-6D65-610C-4E4587C578EF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CF3BC860-3DC9-1131-3D76-49E25101F3A3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1</a:t>
            </a:r>
            <a:endParaRPr lang="en-US" sz="2000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8CC87E-3F05-98C0-019D-A9398A5C0AC9}"/>
              </a:ext>
            </a:extLst>
          </p:cNvPr>
          <p:cNvSpPr/>
          <p:nvPr/>
        </p:nvSpPr>
        <p:spPr>
          <a:xfrm>
            <a:off x="6322259" y="2427945"/>
            <a:ext cx="4947996" cy="3113536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2A0426-E2EF-90C0-D768-439F58A7C3C8}"/>
              </a:ext>
            </a:extLst>
          </p:cNvPr>
          <p:cNvSpPr txBox="1"/>
          <p:nvPr/>
        </p:nvSpPr>
        <p:spPr>
          <a:xfrm>
            <a:off x="6581338" y="2427946"/>
            <a:ext cx="47724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What’s next? Activities for 2025:</a:t>
            </a:r>
            <a:endParaRPr lang="nl-BE" dirty="0"/>
          </a:p>
          <a:p>
            <a:endParaRPr lang="nl-BE" dirty="0"/>
          </a:p>
          <a:p>
            <a:r>
              <a:rPr lang="nl-BE" dirty="0"/>
              <a:t>1. Actively reach out to journals (perspective), biobanks &amp; societies (sharing check-lists)</a:t>
            </a:r>
          </a:p>
          <a:p>
            <a:endParaRPr lang="nl-BE" dirty="0"/>
          </a:p>
          <a:p>
            <a:r>
              <a:rPr lang="nl-BE" dirty="0"/>
              <a:t>2. Survey &amp; systematic analysis (work group meeting with CTC, DNA and RNA)</a:t>
            </a:r>
          </a:p>
          <a:p>
            <a:endParaRPr lang="nl-BE" dirty="0"/>
          </a:p>
          <a:p>
            <a:r>
              <a:rPr lang="nl-BE" dirty="0"/>
              <a:t>3. Design experimental set-up for proof-of-concept and validation study (work group with CTC, DNA and RNA working groups)</a:t>
            </a:r>
          </a:p>
          <a:p>
            <a:pPr marL="342900" indent="-342900">
              <a:buAutoNum type="arabicPeriod"/>
            </a:pPr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b="1" dirty="0"/>
          </a:p>
          <a:p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3995375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A61E-65F3-2BBC-5F45-5371F5E56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B855AF-A421-1248-3233-1F117ADC7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3FA0D-CB43-B916-8F6D-9B9D397F91D9}"/>
              </a:ext>
            </a:extLst>
          </p:cNvPr>
          <p:cNvSpPr txBox="1"/>
          <p:nvPr/>
        </p:nvSpPr>
        <p:spPr>
          <a:xfrm>
            <a:off x="617507" y="1388275"/>
            <a:ext cx="485184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Activity 2: Biomarker potential: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are the clinical needs and requirements?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Positioning of EVs in the liquid biopsy field?</a:t>
            </a:r>
          </a:p>
          <a:p>
            <a:endParaRPr lang="nl-BE" b="1" dirty="0"/>
          </a:p>
          <a:p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83C2C9-9B65-14A8-CC1D-23344D382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ACCA952-B22B-046F-9978-3223B9C13F82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87E07B0D-D637-939F-1D21-1E6586623922}"/>
              </a:ext>
            </a:extLst>
          </p:cNvPr>
          <p:cNvSpPr txBox="1">
            <a:spLocks/>
          </p:cNvSpPr>
          <p:nvPr/>
        </p:nvSpPr>
        <p:spPr>
          <a:xfrm>
            <a:off x="1778036" y="225465"/>
            <a:ext cx="8638309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focus topics in 2024</a:t>
            </a:r>
            <a:endParaRPr lang="en-US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5F909-CDF0-495A-410C-80692945A7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274" t="16118" r="43952" b="31503"/>
          <a:stretch/>
        </p:blipFill>
        <p:spPr>
          <a:xfrm>
            <a:off x="6096000" y="1089420"/>
            <a:ext cx="4843749" cy="572659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42FAA3-0D03-8A49-25F9-17A3F1BE44CF}"/>
              </a:ext>
            </a:extLst>
          </p:cNvPr>
          <p:cNvSpPr/>
          <p:nvPr/>
        </p:nvSpPr>
        <p:spPr>
          <a:xfrm>
            <a:off x="285015" y="2445745"/>
            <a:ext cx="5289520" cy="1436099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5216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E4D28-4C8B-4A5A-0D0D-E6636793A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580989-77BE-6B9D-8489-9C0459BDC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EC991-A459-AEC5-B132-FBE2C3DF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F0ACA0-FE11-053B-246E-A4AF2A6FA299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290DBC2-B1EF-30BF-7E59-EFF658B3EFBA}"/>
              </a:ext>
            </a:extLst>
          </p:cNvPr>
          <p:cNvSpPr txBox="1"/>
          <p:nvPr/>
        </p:nvSpPr>
        <p:spPr>
          <a:xfrm>
            <a:off x="1617008" y="1380858"/>
            <a:ext cx="25442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BE" dirty="0"/>
              <a:t>Florent Mouliere</a:t>
            </a:r>
          </a:p>
          <a:p>
            <a:pPr algn="ctr"/>
            <a:r>
              <a:rPr lang="en-GB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University of Manchester</a:t>
            </a:r>
            <a:endParaRPr lang="en-BE" b="0" i="0" u="none" strike="noStrike" dirty="0">
              <a:solidFill>
                <a:srgbClr val="212121"/>
              </a:solidFill>
              <a:effectLst/>
              <a:latin typeface="BlinkMacSystemFont"/>
            </a:endParaRPr>
          </a:p>
          <a:p>
            <a:pPr algn="ctr"/>
            <a:r>
              <a:rPr lang="en-BE" dirty="0">
                <a:solidFill>
                  <a:srgbClr val="212121"/>
                </a:solidFill>
                <a:latin typeface="BlinkMacSystemFont"/>
              </a:rPr>
              <a:t>UK</a:t>
            </a:r>
            <a:endParaRPr lang="en-BE" dirty="0"/>
          </a:p>
        </p:txBody>
      </p:sp>
      <p:pic>
        <p:nvPicPr>
          <p:cNvPr id="3074" name="Picture 2" descr="Florent Moulière">
            <a:extLst>
              <a:ext uri="{FF2B5EF4-FFF2-40B4-BE49-F238E27FC236}">
                <a16:creationId xmlns:a16="http://schemas.microsoft.com/office/drawing/2014/main" id="{F49F3031-30FC-F834-2BDF-F2115BE4A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33" y="1380858"/>
            <a:ext cx="1403575" cy="161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AC248EE-2729-5622-C428-EEEE6F513BD8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2</a:t>
            </a:r>
            <a:endParaRPr lang="en-US" sz="20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456B9A-48E4-F886-DC00-955407EEE1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676" t="15451" r="30912" b="19561"/>
          <a:stretch/>
        </p:blipFill>
        <p:spPr>
          <a:xfrm>
            <a:off x="1639961" y="2346738"/>
            <a:ext cx="3924279" cy="43120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7A8226-71B3-849D-2A1C-AE3491CD26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258" t="14590" r="28953" b="20020"/>
          <a:stretch/>
        </p:blipFill>
        <p:spPr>
          <a:xfrm>
            <a:off x="7884328" y="2497949"/>
            <a:ext cx="4094239" cy="41608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0F2ACA-EAB7-6BB3-01FF-F1761D6DE413}"/>
              </a:ext>
            </a:extLst>
          </p:cNvPr>
          <p:cNvSpPr txBox="1"/>
          <p:nvPr/>
        </p:nvSpPr>
        <p:spPr>
          <a:xfrm>
            <a:off x="8163496" y="1380858"/>
            <a:ext cx="3290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BE" dirty="0"/>
              <a:t>Irene Casanova Salas</a:t>
            </a:r>
          </a:p>
          <a:p>
            <a:pPr algn="ctr"/>
            <a:r>
              <a:rPr lang="en-BE" dirty="0"/>
              <a:t>Vall Hebron Institute of Oncology</a:t>
            </a:r>
          </a:p>
          <a:p>
            <a:pPr algn="ctr"/>
            <a:r>
              <a:rPr lang="en-BE" dirty="0"/>
              <a:t>Spain</a:t>
            </a:r>
          </a:p>
        </p:txBody>
      </p:sp>
      <p:pic>
        <p:nvPicPr>
          <p:cNvPr id="3076" name="Picture 4" descr="irene casanova">
            <a:extLst>
              <a:ext uri="{FF2B5EF4-FFF2-40B4-BE49-F238E27FC236}">
                <a16:creationId xmlns:a16="http://schemas.microsoft.com/office/drawing/2014/main" id="{9930C222-7826-91F8-5229-E421D0218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01" y="1336448"/>
            <a:ext cx="1707295" cy="170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164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F2AE4-5560-C7AA-5952-1313901F0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F3E76E-833E-E369-5F15-227236F85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9EF802-3F0B-82DE-6677-301DD9B1D292}"/>
              </a:ext>
            </a:extLst>
          </p:cNvPr>
          <p:cNvSpPr txBox="1"/>
          <p:nvPr/>
        </p:nvSpPr>
        <p:spPr>
          <a:xfrm>
            <a:off x="617507" y="1388275"/>
            <a:ext cx="53294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 err="1"/>
              <a:t>Biomarker</a:t>
            </a:r>
            <a:r>
              <a:rPr lang="nl-BE" b="1" dirty="0"/>
              <a:t> </a:t>
            </a:r>
            <a:r>
              <a:rPr lang="nl-BE" b="1" dirty="0" err="1"/>
              <a:t>potential</a:t>
            </a:r>
            <a:r>
              <a:rPr lang="nl-BE" b="1" dirty="0"/>
              <a:t>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Positioning of EVs in the liquid biopsy field (ctDNA)?</a:t>
            </a:r>
          </a:p>
          <a:p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C8753-BBC7-E4C2-D84D-4E21B2B99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1F599D-B2BB-AA4F-C103-8B02E96DF39D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0411E3CB-A092-B3FB-178B-E5C9F22ABB1D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2</a:t>
            </a:r>
            <a:endParaRPr lang="en-US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2769F-9F98-939E-E748-30FE2D49F88C}"/>
              </a:ext>
            </a:extLst>
          </p:cNvPr>
          <p:cNvSpPr txBox="1"/>
          <p:nvPr/>
        </p:nvSpPr>
        <p:spPr>
          <a:xfrm>
            <a:off x="832936" y="3680983"/>
            <a:ext cx="1283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Tumor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734AC6-1652-D7F5-D8AD-5700F098C2DB}"/>
              </a:ext>
            </a:extLst>
          </p:cNvPr>
          <p:cNvSpPr txBox="1"/>
          <p:nvPr/>
        </p:nvSpPr>
        <p:spPr>
          <a:xfrm>
            <a:off x="2430876" y="4442552"/>
            <a:ext cx="121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Time point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931061-2BCB-9185-DD8B-CF32920EA28C}"/>
              </a:ext>
            </a:extLst>
          </p:cNvPr>
          <p:cNvSpPr txBox="1"/>
          <p:nvPr/>
        </p:nvSpPr>
        <p:spPr>
          <a:xfrm>
            <a:off x="3816804" y="3253735"/>
            <a:ext cx="959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Therapy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519621-7B93-9BF1-C8BC-E7D33EE51880}"/>
              </a:ext>
            </a:extLst>
          </p:cNvPr>
          <p:cNvSpPr txBox="1"/>
          <p:nvPr/>
        </p:nvSpPr>
        <p:spPr>
          <a:xfrm>
            <a:off x="3560965" y="5381870"/>
            <a:ext cx="868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Patient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409819-E53A-9AD3-8252-502D95F4017C}"/>
              </a:ext>
            </a:extLst>
          </p:cNvPr>
          <p:cNvSpPr txBox="1"/>
          <p:nvPr/>
        </p:nvSpPr>
        <p:spPr>
          <a:xfrm>
            <a:off x="617507" y="5448105"/>
            <a:ext cx="117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Diagnostic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B69E68-38D8-473C-DA1E-DB967BB9D880}"/>
              </a:ext>
            </a:extLst>
          </p:cNvPr>
          <p:cNvSpPr txBox="1"/>
          <p:nvPr/>
        </p:nvSpPr>
        <p:spPr>
          <a:xfrm>
            <a:off x="2188174" y="5987018"/>
            <a:ext cx="1136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Predictive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EC04FF-46AC-7299-1E90-77A4D254F900}"/>
              </a:ext>
            </a:extLst>
          </p:cNvPr>
          <p:cNvSpPr txBox="1"/>
          <p:nvPr/>
        </p:nvSpPr>
        <p:spPr>
          <a:xfrm>
            <a:off x="5027569" y="5659600"/>
            <a:ext cx="1187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Prognostic</a:t>
            </a:r>
          </a:p>
        </p:txBody>
      </p:sp>
    </p:spTree>
    <p:extLst>
      <p:ext uri="{BB962C8B-B14F-4D97-AF65-F5344CB8AC3E}">
        <p14:creationId xmlns:p14="http://schemas.microsoft.com/office/powerpoint/2010/main" val="672938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22C27-17C5-6E7A-B938-F809DAB1F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688770-6F7B-0B10-DCC6-2DAB4B9A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9A856A-CF07-2CE3-6D96-BC6767CE112A}"/>
              </a:ext>
            </a:extLst>
          </p:cNvPr>
          <p:cNvSpPr txBox="1"/>
          <p:nvPr/>
        </p:nvSpPr>
        <p:spPr>
          <a:xfrm>
            <a:off x="617507" y="1388275"/>
            <a:ext cx="53294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 err="1"/>
              <a:t>Biomarker</a:t>
            </a:r>
            <a:r>
              <a:rPr lang="nl-BE" b="1" dirty="0"/>
              <a:t> </a:t>
            </a:r>
            <a:r>
              <a:rPr lang="nl-BE" b="1" dirty="0" err="1"/>
              <a:t>potential</a:t>
            </a:r>
            <a:r>
              <a:rPr lang="nl-BE" b="1" dirty="0"/>
              <a:t>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Positioning of EVs in the liquid biopsy field (ctDNA)?</a:t>
            </a:r>
          </a:p>
          <a:p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B660DA-2726-D956-B237-C606FC58C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6241CD-94B7-8EEB-7A5E-DD165C876F19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6A052AE-1B6F-4F2F-C41D-0CC9C9C5FC06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2</a:t>
            </a:r>
            <a:endParaRPr lang="en-US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8041CA-7279-F725-3715-7610E9643D69}"/>
              </a:ext>
            </a:extLst>
          </p:cNvPr>
          <p:cNvSpPr txBox="1"/>
          <p:nvPr/>
        </p:nvSpPr>
        <p:spPr>
          <a:xfrm>
            <a:off x="832936" y="3680983"/>
            <a:ext cx="1283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Tumor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F2AF8F-6DB1-BC5F-29D2-DBD2B1A96DDC}"/>
              </a:ext>
            </a:extLst>
          </p:cNvPr>
          <p:cNvSpPr txBox="1"/>
          <p:nvPr/>
        </p:nvSpPr>
        <p:spPr>
          <a:xfrm>
            <a:off x="2430876" y="4442552"/>
            <a:ext cx="121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Time point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25304A-5950-891B-C407-3A91FB43A720}"/>
              </a:ext>
            </a:extLst>
          </p:cNvPr>
          <p:cNvSpPr txBox="1"/>
          <p:nvPr/>
        </p:nvSpPr>
        <p:spPr>
          <a:xfrm>
            <a:off x="3816804" y="3253735"/>
            <a:ext cx="959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Therapy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A87CB8-527F-D0C7-77FF-B3FBEA38F6E2}"/>
              </a:ext>
            </a:extLst>
          </p:cNvPr>
          <p:cNvSpPr txBox="1"/>
          <p:nvPr/>
        </p:nvSpPr>
        <p:spPr>
          <a:xfrm>
            <a:off x="3560965" y="5381870"/>
            <a:ext cx="868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Patient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A5005F-2651-AB5B-6EAA-2D1CBCDA46AA}"/>
              </a:ext>
            </a:extLst>
          </p:cNvPr>
          <p:cNvSpPr txBox="1"/>
          <p:nvPr/>
        </p:nvSpPr>
        <p:spPr>
          <a:xfrm>
            <a:off x="617507" y="5448105"/>
            <a:ext cx="117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Diagnostic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035199-896C-53FC-137C-EEDC3AC10F50}"/>
              </a:ext>
            </a:extLst>
          </p:cNvPr>
          <p:cNvSpPr txBox="1"/>
          <p:nvPr/>
        </p:nvSpPr>
        <p:spPr>
          <a:xfrm>
            <a:off x="2188174" y="5987018"/>
            <a:ext cx="1136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Predictive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011FCE-0F19-0CF9-CEA4-15620FBA1019}"/>
              </a:ext>
            </a:extLst>
          </p:cNvPr>
          <p:cNvSpPr txBox="1"/>
          <p:nvPr/>
        </p:nvSpPr>
        <p:spPr>
          <a:xfrm>
            <a:off x="5027569" y="5659600"/>
            <a:ext cx="1187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olidFill>
                  <a:srgbClr val="5B9BD5"/>
                </a:solidFill>
              </a:rPr>
              <a:t>Prognostic</a:t>
            </a: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D6D79B72-726C-5DF2-5E6D-497F1065C8DB}"/>
              </a:ext>
            </a:extLst>
          </p:cNvPr>
          <p:cNvSpPr/>
          <p:nvPr/>
        </p:nvSpPr>
        <p:spPr>
          <a:xfrm>
            <a:off x="6641752" y="3066922"/>
            <a:ext cx="4947996" cy="2592673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E6C8F5-B16C-4D3F-8862-FB5BD4F1D34C}"/>
              </a:ext>
            </a:extLst>
          </p:cNvPr>
          <p:cNvSpPr txBox="1"/>
          <p:nvPr/>
        </p:nvSpPr>
        <p:spPr>
          <a:xfrm>
            <a:off x="6900831" y="3055907"/>
            <a:ext cx="477246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What’s next ? Activities for 2025:</a:t>
            </a:r>
            <a:endParaRPr lang="nl-BE" dirty="0"/>
          </a:p>
          <a:p>
            <a:endParaRPr lang="nl-BE" dirty="0"/>
          </a:p>
          <a:p>
            <a:r>
              <a:rPr lang="nl-BE" dirty="0"/>
              <a:t>1. Other liquid biopsy targets (EV working group meeting)</a:t>
            </a:r>
          </a:p>
          <a:p>
            <a:endParaRPr lang="nl-BE" dirty="0"/>
          </a:p>
          <a:p>
            <a:r>
              <a:rPr lang="nl-BE" dirty="0"/>
              <a:t>2. Review</a:t>
            </a:r>
          </a:p>
          <a:p>
            <a:endParaRPr lang="nl-BE" dirty="0"/>
          </a:p>
          <a:p>
            <a:r>
              <a:rPr lang="nl-BE" dirty="0"/>
              <a:t>3. Clinical studies (EV working group meeting)</a:t>
            </a:r>
          </a:p>
          <a:p>
            <a:pPr marL="285750" indent="-285750">
              <a:buFont typeface="Symbol" pitchFamily="2" charset="2"/>
              <a:buChar char="Þ"/>
            </a:pPr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b="1" dirty="0"/>
          </a:p>
          <a:p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3647033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DA341-B745-9679-B8A8-7FD3F0F4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6BD6C7-7919-A616-62B7-E25FE1B9B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633CDC-CBF6-76E4-C46F-72B33AAAE7DE}"/>
              </a:ext>
            </a:extLst>
          </p:cNvPr>
          <p:cNvSpPr txBox="1"/>
          <p:nvPr/>
        </p:nvSpPr>
        <p:spPr>
          <a:xfrm>
            <a:off x="617507" y="1388275"/>
            <a:ext cx="550317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collect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is the minimal quality control of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process and store the biofluid?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 err="1"/>
              <a:t>Biomarker</a:t>
            </a:r>
            <a:r>
              <a:rPr lang="nl-BE" b="1" dirty="0"/>
              <a:t> </a:t>
            </a:r>
            <a:r>
              <a:rPr lang="nl-BE" b="1" dirty="0" err="1"/>
              <a:t>potential</a:t>
            </a:r>
            <a:r>
              <a:rPr lang="nl-BE" b="1" dirty="0"/>
              <a:t>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are the clinical needs and requirements?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Positioning of EVs in the liquid biopsy field?</a:t>
            </a:r>
          </a:p>
          <a:p>
            <a:endParaRPr lang="nl-B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 err="1"/>
              <a:t>Stimulate</a:t>
            </a:r>
            <a:r>
              <a:rPr lang="nl-BE" b="1" dirty="0"/>
              <a:t> </a:t>
            </a:r>
            <a:r>
              <a:rPr lang="nl-BE" b="1" dirty="0" err="1"/>
              <a:t>interactions</a:t>
            </a:r>
            <a:r>
              <a:rPr lang="nl-BE" b="1" dirty="0"/>
              <a:t> </a:t>
            </a:r>
            <a:r>
              <a:rPr lang="nl-BE" b="1" dirty="0" err="1"/>
              <a:t>between</a:t>
            </a:r>
            <a:r>
              <a:rPr lang="nl-BE" b="1" dirty="0"/>
              <a:t> ISEV and ELBS: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 err="1"/>
              <a:t>Joined</a:t>
            </a:r>
            <a:r>
              <a:rPr lang="nl-BE" dirty="0"/>
              <a:t> meetings and </a:t>
            </a:r>
            <a:r>
              <a:rPr lang="nl-BE" dirty="0" err="1"/>
              <a:t>discussions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steer</a:t>
            </a:r>
            <a:r>
              <a:rPr lang="nl-BE" dirty="0"/>
              <a:t> </a:t>
            </a:r>
            <a:r>
              <a:rPr lang="nl-BE" dirty="0" err="1"/>
              <a:t>interactions</a:t>
            </a:r>
            <a:r>
              <a:rPr lang="nl-BE" dirty="0"/>
              <a:t>.</a:t>
            </a:r>
          </a:p>
          <a:p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FA543D-B301-86A6-CD58-9FAD72EBF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7E5668-2A90-9EB9-A2CE-797EEF07D9AA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3962FAF5-F46F-6884-2794-5D5F5CEF6B84}"/>
              </a:ext>
            </a:extLst>
          </p:cNvPr>
          <p:cNvSpPr/>
          <p:nvPr/>
        </p:nvSpPr>
        <p:spPr>
          <a:xfrm>
            <a:off x="318065" y="4252512"/>
            <a:ext cx="6721490" cy="1436099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AC0ED2-6D58-65D7-FE93-9B825DC63EB7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3</a:t>
            </a:r>
            <a:endParaRPr lang="en-US" sz="2000" b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ABD468C-3FE9-1CC0-FEA6-199AAB99E48E}"/>
              </a:ext>
            </a:extLst>
          </p:cNvPr>
          <p:cNvGrpSpPr/>
          <p:nvPr/>
        </p:nvGrpSpPr>
        <p:grpSpPr>
          <a:xfrm>
            <a:off x="7377980" y="4679945"/>
            <a:ext cx="4196513" cy="581231"/>
            <a:chOff x="2414449" y="792279"/>
            <a:chExt cx="8008901" cy="1109257"/>
          </a:xfrm>
        </p:grpSpPr>
        <p:pic>
          <p:nvPicPr>
            <p:cNvPr id="10" name="Picture 9" descr="A blue and white logo&#10;&#10;Description automatically generated">
              <a:extLst>
                <a:ext uri="{FF2B5EF4-FFF2-40B4-BE49-F238E27FC236}">
                  <a16:creationId xmlns:a16="http://schemas.microsoft.com/office/drawing/2014/main" id="{600E70A7-7660-8CD9-78AA-0D26C3F26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4449" y="845109"/>
              <a:ext cx="2993832" cy="1007923"/>
            </a:xfrm>
            <a:prstGeom prst="rect">
              <a:avLst/>
            </a:prstGeom>
          </p:spPr>
        </p:pic>
        <p:pic>
          <p:nvPicPr>
            <p:cNvPr id="11" name="Picture 10" descr="A logo with a green and red hexagon&#10;&#10;Description automatically generated">
              <a:extLst>
                <a:ext uri="{FF2B5EF4-FFF2-40B4-BE49-F238E27FC236}">
                  <a16:creationId xmlns:a16="http://schemas.microsoft.com/office/drawing/2014/main" id="{749928C6-404F-E800-165C-48A46B9F1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700" t="22600" r="4549" b="23889"/>
            <a:stretch/>
          </p:blipFill>
          <p:spPr>
            <a:xfrm>
              <a:off x="7078954" y="792279"/>
              <a:ext cx="3344396" cy="1109257"/>
            </a:xfrm>
            <a:prstGeom prst="rect">
              <a:avLst/>
            </a:prstGeom>
          </p:spPr>
        </p:pic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968D8261-DEA0-CA52-42C9-C0419CDF054E}"/>
                </a:ext>
              </a:extLst>
            </p:cNvPr>
            <p:cNvSpPr/>
            <p:nvPr/>
          </p:nvSpPr>
          <p:spPr>
            <a:xfrm>
              <a:off x="5750410" y="957596"/>
              <a:ext cx="898714" cy="448632"/>
            </a:xfrm>
            <a:prstGeom prst="rightArrow">
              <a:avLst/>
            </a:prstGeom>
            <a:gradFill>
              <a:gsLst>
                <a:gs pos="8000">
                  <a:schemeClr val="bg1"/>
                </a:gs>
                <a:gs pos="100000">
                  <a:srgbClr val="0070C0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EE90A19D-ED4E-83AD-916C-4A1A0B431697}"/>
                </a:ext>
              </a:extLst>
            </p:cNvPr>
            <p:cNvSpPr/>
            <p:nvPr/>
          </p:nvSpPr>
          <p:spPr>
            <a:xfrm rot="10800000">
              <a:off x="5750410" y="1367627"/>
              <a:ext cx="898714" cy="448632"/>
            </a:xfrm>
            <a:prstGeom prst="rightArrow">
              <a:avLst/>
            </a:prstGeom>
            <a:gradFill>
              <a:gsLst>
                <a:gs pos="8000">
                  <a:schemeClr val="bg1"/>
                </a:gs>
                <a:gs pos="100000">
                  <a:srgbClr val="0070C0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00553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FF8830-1B05-499B-9010-2C12EACF4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5121F4-83AD-40E6-B917-FABD1308F829}"/>
              </a:ext>
            </a:extLst>
          </p:cNvPr>
          <p:cNvSpPr txBox="1"/>
          <p:nvPr/>
        </p:nvSpPr>
        <p:spPr>
          <a:xfrm>
            <a:off x="1459342" y="1385453"/>
            <a:ext cx="9267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Establishment of ISEV-ELBS working group </a:t>
            </a:r>
            <a:r>
              <a:rPr lang="en-GB" b="1" dirty="0"/>
              <a:t>October 12</a:t>
            </a:r>
            <a:r>
              <a:rPr lang="en-GB" b="1" baseline="30000" dirty="0"/>
              <a:t>th</a:t>
            </a:r>
            <a:r>
              <a:rPr lang="en-GB" b="1" dirty="0"/>
              <a:t> -14</a:t>
            </a:r>
            <a:r>
              <a:rPr lang="en-GB" b="1" baseline="30000" dirty="0"/>
              <a:t>th</a:t>
            </a:r>
            <a:r>
              <a:rPr lang="en-GB" b="1" dirty="0"/>
              <a:t> (Aalborg, Denmark)</a:t>
            </a:r>
            <a:r>
              <a:rPr lang="en-GB" dirty="0"/>
              <a:t>. </a:t>
            </a:r>
            <a:r>
              <a:rPr lang="en-US" dirty="0"/>
              <a:t>	</a:t>
            </a:r>
          </a:p>
          <a:p>
            <a:endParaRPr lang="nl-BE" dirty="0"/>
          </a:p>
          <a:p>
            <a:r>
              <a:rPr lang="nl-BE" b="1" dirty="0" err="1"/>
              <a:t>Discussion</a:t>
            </a:r>
            <a:r>
              <a:rPr lang="nl-BE" b="1" dirty="0"/>
              <a:t> topics:</a:t>
            </a:r>
          </a:p>
          <a:p>
            <a:endParaRPr lang="en-US" dirty="0"/>
          </a:p>
          <a:p>
            <a:r>
              <a:rPr lang="en-US" dirty="0"/>
              <a:t>How can we align ISEV and ELBS activities =&gt; what are the priorities to consider?</a:t>
            </a:r>
            <a:endParaRPr lang="nl-BE" dirty="0"/>
          </a:p>
          <a:p>
            <a:endParaRPr lang="nl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7BD179-1A61-43B9-ACD5-D4264A279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3FA76D-7F5F-4BA7-8409-4632B0830F97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3DA99CD-3DFB-488B-B611-4F50A8EF1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655" y="2920382"/>
            <a:ext cx="5929746" cy="33175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D8CA9B-7C60-42E5-8DE7-5F7BE4191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1" y="4499420"/>
            <a:ext cx="4898827" cy="17368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0F354C8-B898-8CCF-731D-000167C3FFF0}"/>
              </a:ext>
            </a:extLst>
          </p:cNvPr>
          <p:cNvGrpSpPr/>
          <p:nvPr/>
        </p:nvGrpSpPr>
        <p:grpSpPr>
          <a:xfrm>
            <a:off x="268907" y="3238368"/>
            <a:ext cx="4196513" cy="581231"/>
            <a:chOff x="2414449" y="792279"/>
            <a:chExt cx="8008901" cy="1109257"/>
          </a:xfrm>
        </p:grpSpPr>
        <p:pic>
          <p:nvPicPr>
            <p:cNvPr id="10" name="Picture 9" descr="A blue and white logo&#10;&#10;Description automatically generated">
              <a:extLst>
                <a:ext uri="{FF2B5EF4-FFF2-40B4-BE49-F238E27FC236}">
                  <a16:creationId xmlns:a16="http://schemas.microsoft.com/office/drawing/2014/main" id="{D20D280C-479E-5FA0-5909-310D697EB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4449" y="845109"/>
              <a:ext cx="2993832" cy="1007923"/>
            </a:xfrm>
            <a:prstGeom prst="rect">
              <a:avLst/>
            </a:prstGeom>
          </p:spPr>
        </p:pic>
        <p:pic>
          <p:nvPicPr>
            <p:cNvPr id="11" name="Picture 10" descr="A logo with a green and red hexagon&#10;&#10;Description automatically generated">
              <a:extLst>
                <a:ext uri="{FF2B5EF4-FFF2-40B4-BE49-F238E27FC236}">
                  <a16:creationId xmlns:a16="http://schemas.microsoft.com/office/drawing/2014/main" id="{ADBDC78C-EE7D-2F0F-EDCD-10F0E508FA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700" t="22600" r="4549" b="23889"/>
            <a:stretch/>
          </p:blipFill>
          <p:spPr>
            <a:xfrm>
              <a:off x="7078954" y="792279"/>
              <a:ext cx="3344396" cy="1109257"/>
            </a:xfrm>
            <a:prstGeom prst="rect">
              <a:avLst/>
            </a:prstGeom>
          </p:spPr>
        </p:pic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69162AE5-87A0-6ADF-4955-CD8BFCCC886F}"/>
                </a:ext>
              </a:extLst>
            </p:cNvPr>
            <p:cNvSpPr/>
            <p:nvPr/>
          </p:nvSpPr>
          <p:spPr>
            <a:xfrm>
              <a:off x="5750410" y="957596"/>
              <a:ext cx="898714" cy="448632"/>
            </a:xfrm>
            <a:prstGeom prst="rightArrow">
              <a:avLst/>
            </a:prstGeom>
            <a:gradFill>
              <a:gsLst>
                <a:gs pos="8000">
                  <a:schemeClr val="bg1"/>
                </a:gs>
                <a:gs pos="100000">
                  <a:srgbClr val="0070C0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872B30D2-2E8D-E9A9-E07E-5EBE445EFC85}"/>
                </a:ext>
              </a:extLst>
            </p:cNvPr>
            <p:cNvSpPr/>
            <p:nvPr/>
          </p:nvSpPr>
          <p:spPr>
            <a:xfrm rot="10800000">
              <a:off x="5750410" y="1367627"/>
              <a:ext cx="898714" cy="448632"/>
            </a:xfrm>
            <a:prstGeom prst="rightArrow">
              <a:avLst/>
            </a:prstGeom>
            <a:gradFill>
              <a:gsLst>
                <a:gs pos="8000">
                  <a:schemeClr val="bg1"/>
                </a:gs>
                <a:gs pos="100000">
                  <a:srgbClr val="0070C0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777B9DB3-5C70-2551-C618-C6F581B80353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3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54397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CC46F97-1E8A-4C2E-BA33-FE98D1B090F5}"/>
              </a:ext>
            </a:extLst>
          </p:cNvPr>
          <p:cNvSpPr txBox="1">
            <a:spLocks/>
          </p:cNvSpPr>
          <p:nvPr/>
        </p:nvSpPr>
        <p:spPr>
          <a:xfrm>
            <a:off x="2940023" y="225465"/>
            <a:ext cx="8638309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Envisioned activities 2025</a:t>
            </a: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40D10-3229-4455-B6FA-8DA53F3A6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424858-EC10-47B1-A7BF-840BCD0E7C5F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rrow: Right 3">
            <a:extLst>
              <a:ext uri="{FF2B5EF4-FFF2-40B4-BE49-F238E27FC236}">
                <a16:creationId xmlns:a16="http://schemas.microsoft.com/office/drawing/2014/main" id="{4CF076D2-2405-470C-A53D-C902F2B16A13}"/>
              </a:ext>
            </a:extLst>
          </p:cNvPr>
          <p:cNvSpPr/>
          <p:nvPr/>
        </p:nvSpPr>
        <p:spPr>
          <a:xfrm>
            <a:off x="6668655" y="5686743"/>
            <a:ext cx="581890" cy="376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4F96F3-00AF-4B1F-A5D4-5CBA7D667DA4}"/>
              </a:ext>
            </a:extLst>
          </p:cNvPr>
          <p:cNvSpPr txBox="1"/>
          <p:nvPr/>
        </p:nvSpPr>
        <p:spPr>
          <a:xfrm>
            <a:off x="7556392" y="5551768"/>
            <a:ext cx="4230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Co-organize an intersociety ISEV-ELBS satellite event and workshop to further stimulate interactions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Dedicated guidelines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320898-AE20-432A-B32D-F34CD86C326D}"/>
              </a:ext>
            </a:extLst>
          </p:cNvPr>
          <p:cNvSpPr/>
          <p:nvPr/>
        </p:nvSpPr>
        <p:spPr>
          <a:xfrm>
            <a:off x="7456329" y="5551768"/>
            <a:ext cx="4118164" cy="1200328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6F47123-20C6-4BCD-B26F-60F15E6CAFB2}"/>
              </a:ext>
            </a:extLst>
          </p:cNvPr>
          <p:cNvSpPr/>
          <p:nvPr/>
        </p:nvSpPr>
        <p:spPr>
          <a:xfrm>
            <a:off x="6679725" y="2128783"/>
            <a:ext cx="581890" cy="376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A1BA0B-2C18-4A08-9FDB-5467D786453C}"/>
              </a:ext>
            </a:extLst>
          </p:cNvPr>
          <p:cNvSpPr txBox="1"/>
          <p:nvPr/>
        </p:nvSpPr>
        <p:spPr>
          <a:xfrm>
            <a:off x="7546137" y="1398299"/>
            <a:ext cx="38912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1 online inter working group meeting to discuss survey, systematic analysis, experimental set-up for protocol validation and reproducibility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Perspective (outreach)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9E8C827-0728-4233-8343-4880F6CCBC22}"/>
              </a:ext>
            </a:extLst>
          </p:cNvPr>
          <p:cNvSpPr/>
          <p:nvPr/>
        </p:nvSpPr>
        <p:spPr>
          <a:xfrm>
            <a:off x="7458767" y="1376834"/>
            <a:ext cx="4118164" cy="2110692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B06644F-0D1E-45E1-B4EB-FCFB7605DED0}"/>
              </a:ext>
            </a:extLst>
          </p:cNvPr>
          <p:cNvSpPr/>
          <p:nvPr/>
        </p:nvSpPr>
        <p:spPr>
          <a:xfrm>
            <a:off x="6683407" y="4275691"/>
            <a:ext cx="581890" cy="376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63EBC45-31C7-434C-B8CE-DD7FA2DD0225}"/>
              </a:ext>
            </a:extLst>
          </p:cNvPr>
          <p:cNvSpPr/>
          <p:nvPr/>
        </p:nvSpPr>
        <p:spPr>
          <a:xfrm>
            <a:off x="7471081" y="3909252"/>
            <a:ext cx="4118164" cy="923331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540F61-AD4D-4A3A-A064-B0543FF39D89}"/>
              </a:ext>
            </a:extLst>
          </p:cNvPr>
          <p:cNvSpPr txBox="1"/>
          <p:nvPr/>
        </p:nvSpPr>
        <p:spPr>
          <a:xfrm>
            <a:off x="7543699" y="3915256"/>
            <a:ext cx="4230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2 online EV working group meetings in 2025 (positioning and clinical)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Review (outreach)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CF0769-20EF-015D-2710-A581F823F870}"/>
              </a:ext>
            </a:extLst>
          </p:cNvPr>
          <p:cNvSpPr txBox="1"/>
          <p:nvPr/>
        </p:nvSpPr>
        <p:spPr>
          <a:xfrm>
            <a:off x="617507" y="1685732"/>
            <a:ext cx="5932330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Activity 1: 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collect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is the minimal quality control of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process and store the biofluid?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Activity 2: Biomarker potential: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are the clinical needs and requirements?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Positioning of EVs in the liquid biopsy field?</a:t>
            </a:r>
          </a:p>
          <a:p>
            <a:endParaRPr lang="nl-BE" b="1" dirty="0"/>
          </a:p>
          <a:p>
            <a:endParaRPr lang="nl-B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Activity 3: Stimulate interactions between ISEV and ELBS: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 err="1"/>
              <a:t>Joined</a:t>
            </a:r>
            <a:r>
              <a:rPr lang="nl-BE" dirty="0"/>
              <a:t> meetings and </a:t>
            </a:r>
            <a:r>
              <a:rPr lang="nl-BE" dirty="0" err="1"/>
              <a:t>discussions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steer</a:t>
            </a:r>
            <a:r>
              <a:rPr lang="nl-BE" dirty="0"/>
              <a:t> </a:t>
            </a:r>
            <a:r>
              <a:rPr lang="nl-BE" dirty="0" err="1"/>
              <a:t>interactions</a:t>
            </a:r>
            <a:r>
              <a:rPr lang="nl-BE" dirty="0"/>
              <a:t>.</a:t>
            </a:r>
          </a:p>
          <a:p>
            <a:endParaRPr lang="nl-BE" b="1" dirty="0"/>
          </a:p>
          <a:p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1707682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95" y="2564640"/>
            <a:ext cx="10748260" cy="813992"/>
          </a:xfrm>
        </p:spPr>
        <p:txBody>
          <a:bodyPr/>
          <a:lstStyle/>
          <a:p>
            <a:pPr algn="ctr"/>
            <a:r>
              <a:rPr lang="en-GB" sz="2800" b="1" dirty="0"/>
              <a:t>Thank you for your attention!</a:t>
            </a:r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We warmly welcome any suggestions!</a:t>
            </a:r>
            <a:endParaRPr lang="en-US" sz="28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AF2C43-D324-4D11-A60F-1DA0C8BA6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125723-6E1A-4BF8-A2DA-20DD9AC4C2E0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CF8962B3-2E49-5B00-0391-D70751359AB3}"/>
              </a:ext>
            </a:extLst>
          </p:cNvPr>
          <p:cNvSpPr txBox="1">
            <a:spLocks/>
          </p:cNvSpPr>
          <p:nvPr/>
        </p:nvSpPr>
        <p:spPr>
          <a:xfrm>
            <a:off x="1778036" y="214448"/>
            <a:ext cx="8638309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</a:t>
            </a:r>
            <a:endParaRPr lang="en-US" sz="2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54C5E5-BDE4-A596-4AF9-4E5F50D0384F}"/>
              </a:ext>
            </a:extLst>
          </p:cNvPr>
          <p:cNvSpPr txBox="1"/>
          <p:nvPr/>
        </p:nvSpPr>
        <p:spPr>
          <a:xfrm>
            <a:off x="2643588" y="5950716"/>
            <a:ext cx="141250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dirty="0"/>
              <a:t>An Hendrix</a:t>
            </a:r>
          </a:p>
          <a:p>
            <a:pPr algn="ctr"/>
            <a:r>
              <a:rPr lang="nl-BE" sz="1400" dirty="0" err="1"/>
              <a:t>Ghent</a:t>
            </a:r>
            <a:r>
              <a:rPr lang="nl-BE" sz="1400" dirty="0"/>
              <a:t> University</a:t>
            </a:r>
          </a:p>
          <a:p>
            <a:pPr algn="ctr"/>
            <a:r>
              <a:rPr lang="nl-BE" sz="1400" dirty="0"/>
              <a:t>Belgium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B24CDF-74AC-B0FE-0D53-3E2FF8159178}"/>
              </a:ext>
            </a:extLst>
          </p:cNvPr>
          <p:cNvSpPr txBox="1"/>
          <p:nvPr/>
        </p:nvSpPr>
        <p:spPr>
          <a:xfrm>
            <a:off x="7790272" y="5986204"/>
            <a:ext cx="218457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dirty="0"/>
              <a:t>Basant Kumar Thakur</a:t>
            </a:r>
          </a:p>
          <a:p>
            <a:pPr algn="ctr"/>
            <a:r>
              <a:rPr lang="nl-BE" sz="1400" dirty="0"/>
              <a:t>University Clinic Essen</a:t>
            </a:r>
          </a:p>
          <a:p>
            <a:pPr algn="ctr"/>
            <a:r>
              <a:rPr lang="nl-BE" sz="1400" dirty="0"/>
              <a:t>Germany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3DF18A-DAFD-3817-E96B-A10E31BC7D98}"/>
              </a:ext>
            </a:extLst>
          </p:cNvPr>
          <p:cNvSpPr txBox="1"/>
          <p:nvPr/>
        </p:nvSpPr>
        <p:spPr>
          <a:xfrm>
            <a:off x="4707283" y="5940884"/>
            <a:ext cx="278845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dirty="0"/>
              <a:t>Franz </a:t>
            </a:r>
            <a:r>
              <a:rPr lang="nl-BE" dirty="0" err="1"/>
              <a:t>Ricklefs</a:t>
            </a:r>
            <a:endParaRPr lang="nl-BE" dirty="0"/>
          </a:p>
          <a:p>
            <a:pPr algn="ctr"/>
            <a:r>
              <a:rPr lang="nl-BE" sz="1400" dirty="0"/>
              <a:t>University Medical Center Hamburg</a:t>
            </a:r>
          </a:p>
          <a:p>
            <a:pPr algn="ctr"/>
            <a:r>
              <a:rPr lang="nl-BE" sz="1400" dirty="0"/>
              <a:t>Germany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3748A6-D24B-89AD-8C2E-253E46107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6" t="56631" r="88468" b="20430"/>
          <a:stretch/>
        </p:blipFill>
        <p:spPr>
          <a:xfrm>
            <a:off x="2881646" y="4645540"/>
            <a:ext cx="916717" cy="13076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36480B-44FF-9F27-FB34-45D7EC1966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339" t="23799" r="17097" b="57133"/>
          <a:stretch/>
        </p:blipFill>
        <p:spPr>
          <a:xfrm>
            <a:off x="5636491" y="4645540"/>
            <a:ext cx="922212" cy="1307691"/>
          </a:xfrm>
          <a:prstGeom prst="rect">
            <a:avLst/>
          </a:prstGeom>
        </p:spPr>
      </p:pic>
      <p:pic>
        <p:nvPicPr>
          <p:cNvPr id="18" name="Picture 2" descr=" ">
            <a:extLst>
              <a:ext uri="{FF2B5EF4-FFF2-40B4-BE49-F238E27FC236}">
                <a16:creationId xmlns:a16="http://schemas.microsoft.com/office/drawing/2014/main" id="{0EA177F8-4BB2-08D5-95EB-B9ACE8575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201" y="4687522"/>
            <a:ext cx="916717" cy="129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58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95" y="2564640"/>
            <a:ext cx="10748260" cy="813992"/>
          </a:xfrm>
        </p:spPr>
        <p:txBody>
          <a:bodyPr/>
          <a:lstStyle/>
          <a:p>
            <a:pPr algn="ctr"/>
            <a:r>
              <a:rPr lang="en-GB" sz="2800" b="1" dirty="0"/>
              <a:t>General Assembly of the European Liquid Biopsy Society (ELBS) </a:t>
            </a:r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26</a:t>
            </a:r>
            <a:r>
              <a:rPr lang="en-GB" sz="2800" b="1" baseline="30000" dirty="0"/>
              <a:t>th</a:t>
            </a:r>
            <a:r>
              <a:rPr lang="en-GB" sz="2800" b="1" dirty="0"/>
              <a:t> of November 2024</a:t>
            </a:r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Barcelona, Spain</a:t>
            </a:r>
            <a:endParaRPr lang="en-US" sz="28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CD3C3C-6626-458F-A9D0-843D98084D8D}"/>
              </a:ext>
            </a:extLst>
          </p:cNvPr>
          <p:cNvSpPr txBox="1">
            <a:spLocks/>
          </p:cNvSpPr>
          <p:nvPr/>
        </p:nvSpPr>
        <p:spPr>
          <a:xfrm>
            <a:off x="1778036" y="225465"/>
            <a:ext cx="8638309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649C81-1ECA-4058-AD83-25627BAEF446}"/>
              </a:ext>
            </a:extLst>
          </p:cNvPr>
          <p:cNvSpPr txBox="1"/>
          <p:nvPr/>
        </p:nvSpPr>
        <p:spPr>
          <a:xfrm>
            <a:off x="2643588" y="5950716"/>
            <a:ext cx="141250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dirty="0"/>
              <a:t>An Hendrix</a:t>
            </a:r>
          </a:p>
          <a:p>
            <a:pPr algn="ctr"/>
            <a:r>
              <a:rPr lang="nl-BE" sz="1400" dirty="0" err="1"/>
              <a:t>Ghent</a:t>
            </a:r>
            <a:r>
              <a:rPr lang="nl-BE" sz="1400" dirty="0"/>
              <a:t> University</a:t>
            </a:r>
          </a:p>
          <a:p>
            <a:pPr algn="ctr"/>
            <a:r>
              <a:rPr lang="nl-BE" sz="1400" dirty="0"/>
              <a:t>Belgium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F68B2D-4353-480E-84CA-977FF56967A8}"/>
              </a:ext>
            </a:extLst>
          </p:cNvPr>
          <p:cNvSpPr txBox="1"/>
          <p:nvPr/>
        </p:nvSpPr>
        <p:spPr>
          <a:xfrm>
            <a:off x="7790272" y="5986204"/>
            <a:ext cx="218457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dirty="0"/>
              <a:t>Basant Kumar Thakur</a:t>
            </a:r>
          </a:p>
          <a:p>
            <a:pPr algn="ctr"/>
            <a:r>
              <a:rPr lang="nl-BE" sz="1400" dirty="0"/>
              <a:t>University Clinic Essen</a:t>
            </a:r>
          </a:p>
          <a:p>
            <a:pPr algn="ctr"/>
            <a:r>
              <a:rPr lang="nl-BE" sz="1400" dirty="0"/>
              <a:t>Germany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2F2740-CDC7-4F43-ACC4-18ABEC7E36A1}"/>
              </a:ext>
            </a:extLst>
          </p:cNvPr>
          <p:cNvSpPr txBox="1"/>
          <p:nvPr/>
        </p:nvSpPr>
        <p:spPr>
          <a:xfrm>
            <a:off x="4707283" y="5940884"/>
            <a:ext cx="278845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dirty="0"/>
              <a:t>Franz </a:t>
            </a:r>
            <a:r>
              <a:rPr lang="nl-BE" dirty="0" err="1"/>
              <a:t>Ricklefs</a:t>
            </a:r>
            <a:endParaRPr lang="nl-BE" dirty="0"/>
          </a:p>
          <a:p>
            <a:pPr algn="ctr"/>
            <a:r>
              <a:rPr lang="nl-BE" sz="1400" dirty="0"/>
              <a:t>University Medical Center Hamburg</a:t>
            </a:r>
          </a:p>
          <a:p>
            <a:pPr algn="ctr"/>
            <a:r>
              <a:rPr lang="nl-BE" sz="1400" dirty="0"/>
              <a:t>Germany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9E78CB-AD72-403C-B4C1-5A792B67D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6" t="56631" r="88468" b="20430"/>
          <a:stretch/>
        </p:blipFill>
        <p:spPr>
          <a:xfrm>
            <a:off x="2881646" y="4645540"/>
            <a:ext cx="916717" cy="13076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000DDB-E1D9-4723-846F-E9311F453F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339" t="23799" r="17097" b="57133"/>
          <a:stretch/>
        </p:blipFill>
        <p:spPr>
          <a:xfrm>
            <a:off x="5636491" y="4645540"/>
            <a:ext cx="922212" cy="13076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3D793E-BBE7-4CE2-BD2F-8FE975C5F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2774EF-2CE9-4A47-AB1F-B2403821010B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 ">
            <a:extLst>
              <a:ext uri="{FF2B5EF4-FFF2-40B4-BE49-F238E27FC236}">
                <a16:creationId xmlns:a16="http://schemas.microsoft.com/office/drawing/2014/main" id="{09557534-7291-5783-CD33-76520A6BF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201" y="4687522"/>
            <a:ext cx="916717" cy="129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445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37F660-004B-4263-8FF5-4F74B88AB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52D59E-D9B6-4C26-8370-0976EF0DDEA2}"/>
              </a:ext>
            </a:extLst>
          </p:cNvPr>
          <p:cNvSpPr txBox="1"/>
          <p:nvPr/>
        </p:nvSpPr>
        <p:spPr>
          <a:xfrm>
            <a:off x="617507" y="1388275"/>
            <a:ext cx="587943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Activity 1: 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collect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is the minimal quality control of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process and store the biofluid?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Activity 2: Biomarker potential: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are the clinical needs and requirements?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Positioning of EVs in the liquid biopsy field?</a:t>
            </a:r>
          </a:p>
          <a:p>
            <a:endParaRPr lang="nl-B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Activity 3: Stimulate interactions between ISEV and ELBS: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 err="1"/>
              <a:t>Joined</a:t>
            </a:r>
            <a:r>
              <a:rPr lang="nl-BE" dirty="0"/>
              <a:t> meetings and </a:t>
            </a:r>
            <a:r>
              <a:rPr lang="nl-BE" dirty="0" err="1"/>
              <a:t>discussions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steer</a:t>
            </a:r>
            <a:r>
              <a:rPr lang="nl-BE" dirty="0"/>
              <a:t> </a:t>
            </a:r>
            <a:r>
              <a:rPr lang="nl-BE" dirty="0" err="1"/>
              <a:t>interactions</a:t>
            </a:r>
            <a:r>
              <a:rPr lang="nl-BE" dirty="0"/>
              <a:t>.</a:t>
            </a:r>
          </a:p>
          <a:p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40D10-3229-4455-B6FA-8DA53F3A6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424858-EC10-47B1-A7BF-840BCD0E7C5F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ABE48DB9-68CA-3B67-9AB5-1A455CC574CA}"/>
              </a:ext>
            </a:extLst>
          </p:cNvPr>
          <p:cNvSpPr txBox="1">
            <a:spLocks/>
          </p:cNvSpPr>
          <p:nvPr/>
        </p:nvSpPr>
        <p:spPr>
          <a:xfrm>
            <a:off x="1778036" y="225465"/>
            <a:ext cx="8638309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focus topics in 2024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0B3EFC-1ED4-1814-E426-06ADF3CA843F}"/>
              </a:ext>
            </a:extLst>
          </p:cNvPr>
          <p:cNvSpPr txBox="1"/>
          <p:nvPr/>
        </p:nvSpPr>
        <p:spPr>
          <a:xfrm>
            <a:off x="7480452" y="1383129"/>
            <a:ext cx="3647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>
                <a:solidFill>
                  <a:srgbClr val="5B9BD5"/>
                </a:solidFill>
              </a:rPr>
              <a:t>EV working group meeting May 2024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5996E3-2803-414C-94D6-F7C1DF9E2D01}"/>
              </a:ext>
            </a:extLst>
          </p:cNvPr>
          <p:cNvSpPr txBox="1"/>
          <p:nvPr/>
        </p:nvSpPr>
        <p:spPr>
          <a:xfrm>
            <a:off x="7480452" y="3059668"/>
            <a:ext cx="4281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>
                <a:solidFill>
                  <a:srgbClr val="5B9BD5"/>
                </a:solidFill>
              </a:rPr>
              <a:t>EV working group meeting November 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5B86B8-02F4-0AB0-D1B0-7B65E944A015}"/>
              </a:ext>
            </a:extLst>
          </p:cNvPr>
          <p:cNvSpPr txBox="1"/>
          <p:nvPr/>
        </p:nvSpPr>
        <p:spPr>
          <a:xfrm>
            <a:off x="7480452" y="4366875"/>
            <a:ext cx="4395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>
                <a:solidFill>
                  <a:srgbClr val="5B9BD5"/>
                </a:solidFill>
              </a:rPr>
              <a:t>EV working group &amp; ISEV  meeting June 2024</a:t>
            </a:r>
          </a:p>
        </p:txBody>
      </p:sp>
    </p:spTree>
    <p:extLst>
      <p:ext uri="{BB962C8B-B14F-4D97-AF65-F5344CB8AC3E}">
        <p14:creationId xmlns:p14="http://schemas.microsoft.com/office/powerpoint/2010/main" val="2104951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E24A0-8137-1DBA-2F6A-5BABA6F4D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808ACB-CB37-0A08-1420-2BA854CB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DF8820-6817-1ED8-7CE5-A5056E1330B7}"/>
              </a:ext>
            </a:extLst>
          </p:cNvPr>
          <p:cNvSpPr txBox="1"/>
          <p:nvPr/>
        </p:nvSpPr>
        <p:spPr>
          <a:xfrm>
            <a:off x="617507" y="1388275"/>
            <a:ext cx="526272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collect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is the minimal quality control of the biofluid?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How to process and store the biofluid?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C22292-5F1B-DC93-A7C6-AB9EBBEE7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DA1236-9766-6E45-EC4C-E6B9BF9C2609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CC0442CD-45BF-3966-C6E9-D2A66752058F}"/>
              </a:ext>
            </a:extLst>
          </p:cNvPr>
          <p:cNvSpPr/>
          <p:nvPr/>
        </p:nvSpPr>
        <p:spPr>
          <a:xfrm>
            <a:off x="251965" y="1228436"/>
            <a:ext cx="6721490" cy="1831109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2B8CAB-5C88-4CEF-7AF5-46BA5503ACAF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1</a:t>
            </a:r>
            <a:endParaRPr lang="en-US" sz="20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8DCD22-1971-3649-5B69-5F59F76909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967" t="25283" r="41968" b="22774"/>
          <a:stretch/>
        </p:blipFill>
        <p:spPr>
          <a:xfrm>
            <a:off x="7338997" y="1228166"/>
            <a:ext cx="4235496" cy="509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1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B6A7A-B1CB-C5F5-3B2B-F9E59B7F8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D02A63-00E4-9517-DD65-C81BA98D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C6F6AB-7B47-83AF-EC63-9C3472AEF924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1</a:t>
            </a: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60FA17-5ED6-CDBE-F469-6524F801D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86D91B-DB4E-0C2E-329A-6B7874A6C699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2F9F09-BDBC-71AF-4875-29B7525E0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07" y="2104222"/>
            <a:ext cx="1696598" cy="21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2A9BE6-9756-F72C-05E3-4B314A666C48}"/>
              </a:ext>
            </a:extLst>
          </p:cNvPr>
          <p:cNvSpPr txBox="1"/>
          <p:nvPr/>
        </p:nvSpPr>
        <p:spPr>
          <a:xfrm>
            <a:off x="971640" y="4230026"/>
            <a:ext cx="15233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BE" dirty="0"/>
              <a:t>Fabrice Lucien</a:t>
            </a:r>
          </a:p>
          <a:p>
            <a:pPr algn="ctr"/>
            <a:r>
              <a:rPr lang="en-BE" dirty="0"/>
              <a:t>Mayo Clinic</a:t>
            </a:r>
          </a:p>
          <a:p>
            <a:pPr algn="ctr"/>
            <a:r>
              <a:rPr lang="en-BE" dirty="0"/>
              <a:t>USA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A0EE25-E7B2-5F0E-4499-7E822EE520A6}"/>
              </a:ext>
            </a:extLst>
          </p:cNvPr>
          <p:cNvSpPr txBox="1"/>
          <p:nvPr/>
        </p:nvSpPr>
        <p:spPr>
          <a:xfrm>
            <a:off x="5332481" y="4224969"/>
            <a:ext cx="1961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BE" dirty="0"/>
              <a:t>Elena Martens</a:t>
            </a:r>
          </a:p>
          <a:p>
            <a:pPr algn="ctr"/>
            <a:r>
              <a:rPr lang="en-BE" dirty="0"/>
              <a:t>Erasmus University</a:t>
            </a:r>
          </a:p>
          <a:p>
            <a:pPr algn="ctr"/>
            <a:r>
              <a:rPr lang="en-BE" dirty="0"/>
              <a:t>The Netherlands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C83783-8CBB-BD92-B2D0-5720FED3C9F3}"/>
              </a:ext>
            </a:extLst>
          </p:cNvPr>
          <p:cNvSpPr txBox="1"/>
          <p:nvPr/>
        </p:nvSpPr>
        <p:spPr>
          <a:xfrm>
            <a:off x="8684803" y="4194804"/>
            <a:ext cx="35176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BE" dirty="0"/>
              <a:t>Ursula Sandau</a:t>
            </a:r>
          </a:p>
          <a:p>
            <a:pPr algn="ctr"/>
            <a:r>
              <a:rPr lang="en-BE" dirty="0"/>
              <a:t>Oregon Science &amp; Health University</a:t>
            </a:r>
          </a:p>
          <a:p>
            <a:pPr algn="ctr"/>
            <a:r>
              <a:rPr lang="en-BE" dirty="0"/>
              <a:t>USA</a:t>
            </a:r>
          </a:p>
          <a:p>
            <a:pPr algn="ctr"/>
            <a:endParaRPr lang="en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FB4787-E74F-5643-4378-E0CDFC35E221}"/>
              </a:ext>
            </a:extLst>
          </p:cNvPr>
          <p:cNvSpPr txBox="1"/>
          <p:nvPr/>
        </p:nvSpPr>
        <p:spPr>
          <a:xfrm>
            <a:off x="1388761" y="5232561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/>
              <a:t>blood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C3EDE2-C643-D3FC-11F0-014263D9DC54}"/>
              </a:ext>
            </a:extLst>
          </p:cNvPr>
          <p:cNvSpPr txBox="1"/>
          <p:nvPr/>
        </p:nvSpPr>
        <p:spPr>
          <a:xfrm>
            <a:off x="5755595" y="5232561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dirty="0"/>
              <a:t>urine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B6C207-941E-18DB-F4C6-5B022C5FD346}"/>
              </a:ext>
            </a:extLst>
          </p:cNvPr>
          <p:cNvSpPr txBox="1"/>
          <p:nvPr/>
        </p:nvSpPr>
        <p:spPr>
          <a:xfrm>
            <a:off x="9480423" y="5248035"/>
            <a:ext cx="193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r>
              <a:rPr lang="en-BE" dirty="0"/>
              <a:t>erebrospinal fluid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D5974C3-32CB-4850-7946-9495C02A1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54" y="5666664"/>
            <a:ext cx="6881869" cy="114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.S. (Elena) Martens-Uzunova, PhD ...">
            <a:extLst>
              <a:ext uri="{FF2B5EF4-FFF2-40B4-BE49-F238E27FC236}">
                <a16:creationId xmlns:a16="http://schemas.microsoft.com/office/drawing/2014/main" id="{9FDF0905-3FE8-29E0-17D6-0FB4FC274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579" y="1994825"/>
            <a:ext cx="2120747" cy="21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Loop | Ursula S Sandau">
            <a:extLst>
              <a:ext uri="{FF2B5EF4-FFF2-40B4-BE49-F238E27FC236}">
                <a16:creationId xmlns:a16="http://schemas.microsoft.com/office/drawing/2014/main" id="{8C8F9373-3B9D-BCA8-14CA-1262E8F2F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228" y="2077685"/>
            <a:ext cx="2106399" cy="210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779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0902E-842F-41A5-0F5E-8DAEB39B6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5F787-E948-A19B-5D9A-E8CBD817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64AB16-89DF-EDA3-92EB-EBE177521EA1}"/>
              </a:ext>
            </a:extLst>
          </p:cNvPr>
          <p:cNvSpPr txBox="1"/>
          <p:nvPr/>
        </p:nvSpPr>
        <p:spPr>
          <a:xfrm>
            <a:off x="617507" y="1388275"/>
            <a:ext cx="5442708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endParaRPr lang="nl-BE" dirty="0"/>
          </a:p>
          <a:p>
            <a:r>
              <a:rPr lang="nl-BE" u="sng" dirty="0"/>
              <a:t>Quality assessment: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should be evaluated?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Monitor sample stability?</a:t>
            </a:r>
          </a:p>
          <a:p>
            <a:endParaRPr lang="nl-BE" b="1" dirty="0"/>
          </a:p>
          <a:p>
            <a:r>
              <a:rPr lang="nl-BE" u="sng" dirty="0"/>
              <a:t>Transparency: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What should be reported?</a:t>
            </a:r>
          </a:p>
          <a:p>
            <a:endParaRPr lang="nl-BE" dirty="0"/>
          </a:p>
          <a:p>
            <a:r>
              <a:rPr lang="nl-BE" u="sng" dirty="0"/>
              <a:t>Collaboration: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Access to annotated samples in centralized biobanks?</a:t>
            </a:r>
          </a:p>
          <a:p>
            <a:endParaRPr lang="nl-BE" dirty="0"/>
          </a:p>
          <a:p>
            <a:endParaRPr lang="nl-BE" dirty="0"/>
          </a:p>
          <a:p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4B7DA8-F330-FE68-9D48-1D0527426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1F4D6E-6F0A-490D-7CA5-8FD5905329A7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E2F69F47-08AF-ADC3-E800-C3FDEBAAEBAC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1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04640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51E12-7FF8-F4B2-6FC0-685B847DA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0C56E6-3AB9-3DE4-4F0F-1B2D6906E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2D9357-49B4-8C89-5FC4-A3C0E5B5075A}"/>
              </a:ext>
            </a:extLst>
          </p:cNvPr>
          <p:cNvSpPr txBox="1"/>
          <p:nvPr/>
        </p:nvSpPr>
        <p:spPr>
          <a:xfrm>
            <a:off x="617507" y="1388275"/>
            <a:ext cx="5442708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endParaRPr lang="nl-BE" dirty="0"/>
          </a:p>
          <a:p>
            <a:r>
              <a:rPr lang="nl-BE" u="sng" dirty="0"/>
              <a:t>Quality assessment: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should be evaluated?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Monitor sample stability?</a:t>
            </a:r>
          </a:p>
          <a:p>
            <a:endParaRPr lang="nl-BE" b="1" dirty="0"/>
          </a:p>
          <a:p>
            <a:r>
              <a:rPr lang="nl-BE" u="sng" dirty="0"/>
              <a:t>Transparency: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What should be reported?</a:t>
            </a:r>
          </a:p>
          <a:p>
            <a:endParaRPr lang="nl-BE" dirty="0"/>
          </a:p>
          <a:p>
            <a:r>
              <a:rPr lang="nl-BE" u="sng" dirty="0"/>
              <a:t>Collaboration: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Access to annotated samples in centralized biobanks?</a:t>
            </a:r>
          </a:p>
          <a:p>
            <a:endParaRPr lang="nl-BE" dirty="0"/>
          </a:p>
          <a:p>
            <a:endParaRPr lang="nl-BE" dirty="0"/>
          </a:p>
          <a:p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71350-4481-B392-454D-CD29110D6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D2D776-CF76-A360-36DF-2D00BAFC5E7B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15BBCC70-21FC-7363-F90B-52B91CDA29F9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1</a:t>
            </a: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AD5138-E6B4-8152-3ED6-9A9450254E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242" t="13383" r="37149" b="36961"/>
          <a:stretch/>
        </p:blipFill>
        <p:spPr>
          <a:xfrm>
            <a:off x="5389969" y="683045"/>
            <a:ext cx="3599727" cy="45332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A50075-DE05-D977-127C-9DB1BA16AF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905" t="35541" r="37716" b="26266"/>
          <a:stretch/>
        </p:blipFill>
        <p:spPr>
          <a:xfrm>
            <a:off x="8879596" y="694212"/>
            <a:ext cx="3312404" cy="33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75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51415-338D-8B49-E629-1C06D16D7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85777C-C0E9-8691-E774-A07210F7A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4D6764-54FD-4C18-B641-60D2FB100A5B}"/>
              </a:ext>
            </a:extLst>
          </p:cNvPr>
          <p:cNvSpPr txBox="1"/>
          <p:nvPr/>
        </p:nvSpPr>
        <p:spPr>
          <a:xfrm>
            <a:off x="617507" y="1388275"/>
            <a:ext cx="549560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Biobanking and pre-analytics</a:t>
            </a:r>
            <a:r>
              <a:rPr lang="nl-BE" dirty="0"/>
              <a:t>:</a:t>
            </a:r>
          </a:p>
          <a:p>
            <a:endParaRPr lang="nl-BE" dirty="0"/>
          </a:p>
          <a:p>
            <a:endParaRPr lang="nl-BE" dirty="0"/>
          </a:p>
          <a:p>
            <a:r>
              <a:rPr lang="nl-BE" u="sng" dirty="0"/>
              <a:t>Quality assessment:</a:t>
            </a:r>
          </a:p>
          <a:p>
            <a:endParaRPr lang="nl-BE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What should be evaluated?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nl-BE" dirty="0"/>
              <a:t>Monitor sample stability?</a:t>
            </a:r>
          </a:p>
          <a:p>
            <a:endParaRPr lang="nl-BE" b="1" dirty="0"/>
          </a:p>
          <a:p>
            <a:r>
              <a:rPr lang="nl-BE" u="sng" dirty="0"/>
              <a:t>Transparency: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What should be reported?</a:t>
            </a:r>
          </a:p>
          <a:p>
            <a:endParaRPr lang="nl-BE" dirty="0"/>
          </a:p>
          <a:p>
            <a:r>
              <a:rPr lang="nl-BE" u="sng" dirty="0"/>
              <a:t>Collaboration:</a:t>
            </a:r>
          </a:p>
          <a:p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r>
              <a:rPr lang="nl-BE" dirty="0"/>
              <a:t>Access to annotated samples in centralized biobanks?</a:t>
            </a:r>
            <a:endParaRPr lang="nl-BE" b="1" dirty="0"/>
          </a:p>
          <a:p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C93E69-120D-96CF-433F-CAF8A4C31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52"/>
            <a:ext cx="2447636" cy="105991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081231-3B01-EB5F-D944-6DFA30710A88}"/>
              </a:ext>
            </a:extLst>
          </p:cNvPr>
          <p:cNvCxnSpPr/>
          <p:nvPr/>
        </p:nvCxnSpPr>
        <p:spPr>
          <a:xfrm>
            <a:off x="0" y="101373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002DEE5-0351-F212-6844-AB3DE65F042A}"/>
              </a:ext>
            </a:extLst>
          </p:cNvPr>
          <p:cNvSpPr txBox="1">
            <a:spLocks/>
          </p:cNvSpPr>
          <p:nvPr/>
        </p:nvSpPr>
        <p:spPr>
          <a:xfrm>
            <a:off x="1474779" y="225465"/>
            <a:ext cx="9251977" cy="7125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EV working group: activity 1</a:t>
            </a:r>
            <a:endParaRPr lang="en-US" sz="2000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9F5972-6750-5E3F-E42C-3F21CED9738D}"/>
              </a:ext>
            </a:extLst>
          </p:cNvPr>
          <p:cNvSpPr/>
          <p:nvPr/>
        </p:nvSpPr>
        <p:spPr>
          <a:xfrm>
            <a:off x="6322259" y="2427945"/>
            <a:ext cx="4947996" cy="3113536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940510-C9E0-970E-912D-82770D55EC3D}"/>
              </a:ext>
            </a:extLst>
          </p:cNvPr>
          <p:cNvSpPr txBox="1"/>
          <p:nvPr/>
        </p:nvSpPr>
        <p:spPr>
          <a:xfrm>
            <a:off x="6581338" y="2427946"/>
            <a:ext cx="47724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/>
              <a:t>What’s next? Activities for 2025:</a:t>
            </a:r>
            <a:endParaRPr lang="nl-BE" dirty="0"/>
          </a:p>
          <a:p>
            <a:endParaRPr lang="nl-BE" dirty="0"/>
          </a:p>
          <a:p>
            <a:r>
              <a:rPr lang="nl-BE" dirty="0"/>
              <a:t>1. Actively reach out to journals (perspective), biobanks &amp; societies (sharing check-lists)</a:t>
            </a:r>
          </a:p>
          <a:p>
            <a:endParaRPr lang="nl-BE" dirty="0"/>
          </a:p>
          <a:p>
            <a:r>
              <a:rPr lang="nl-BE" dirty="0"/>
              <a:t>2. Survey &amp; systematic analysis (working group meeting with CTC, DNA and RNA)</a:t>
            </a:r>
          </a:p>
          <a:p>
            <a:endParaRPr lang="nl-BE" dirty="0"/>
          </a:p>
          <a:p>
            <a:r>
              <a:rPr lang="nl-BE" dirty="0"/>
              <a:t>3. Design experimental set-up for proof-of-concept and validation study </a:t>
            </a:r>
            <a:r>
              <a:rPr lang="nl-BE"/>
              <a:t>(working </a:t>
            </a:r>
            <a:r>
              <a:rPr lang="nl-BE" dirty="0"/>
              <a:t>group with CTC, DNA and RNA working groups)</a:t>
            </a:r>
          </a:p>
          <a:p>
            <a:pPr marL="342900" indent="-342900">
              <a:buAutoNum type="arabicPeriod"/>
            </a:pPr>
            <a:endParaRPr lang="nl-BE" dirty="0"/>
          </a:p>
          <a:p>
            <a:pPr marL="285750" indent="-285750">
              <a:buFont typeface="Symbol" pitchFamily="2" charset="2"/>
              <a:buChar char="Þ"/>
            </a:pPr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b="1" dirty="0"/>
          </a:p>
          <a:p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2717915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1851569-7F15-A17C-CB14-FF28F7193E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" t="909" r="1202" b="768"/>
          <a:stretch/>
        </p:blipFill>
        <p:spPr bwMode="auto">
          <a:xfrm>
            <a:off x="1529047" y="2171501"/>
            <a:ext cx="3209581" cy="3699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66A612F8-1165-8923-FFFC-801FD0E248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324352"/>
              </p:ext>
            </p:extLst>
          </p:nvPr>
        </p:nvGraphicFramePr>
        <p:xfrm>
          <a:off x="5952203" y="2050316"/>
          <a:ext cx="5536854" cy="3464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vaal 4">
            <a:extLst>
              <a:ext uri="{FF2B5EF4-FFF2-40B4-BE49-F238E27FC236}">
                <a16:creationId xmlns:a16="http://schemas.microsoft.com/office/drawing/2014/main" id="{F38B21F0-E0B9-1121-A4F1-7AA46C0ABB28}"/>
              </a:ext>
            </a:extLst>
          </p:cNvPr>
          <p:cNvSpPr/>
          <p:nvPr/>
        </p:nvSpPr>
        <p:spPr>
          <a:xfrm>
            <a:off x="1749582" y="5343181"/>
            <a:ext cx="1057421" cy="66956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266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73DB98-2C61-D8FC-22F1-CF535A261BB6}"/>
              </a:ext>
            </a:extLst>
          </p:cNvPr>
          <p:cNvSpPr/>
          <p:nvPr/>
        </p:nvSpPr>
        <p:spPr>
          <a:xfrm>
            <a:off x="3727773" y="4349194"/>
            <a:ext cx="1876540" cy="1674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BC1F77-9CFB-C2B5-FAFB-031C14E3D8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762" t="19391" r="12060" b="52237"/>
          <a:stretch/>
        </p:blipFill>
        <p:spPr>
          <a:xfrm>
            <a:off x="40395" y="22034"/>
            <a:ext cx="4599502" cy="1432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62A27-0BFA-F4AD-F009-7EE4DE8F89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372" t="50000" r="11635" b="28552"/>
          <a:stretch/>
        </p:blipFill>
        <p:spPr>
          <a:xfrm>
            <a:off x="4619739" y="79873"/>
            <a:ext cx="1781061" cy="1306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B3FE9A-4C75-831D-6446-6264414AA2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401" t="55620" r="47456" b="40885"/>
          <a:stretch/>
        </p:blipFill>
        <p:spPr>
          <a:xfrm>
            <a:off x="-57626" y="1386065"/>
            <a:ext cx="3329635" cy="31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48356"/>
      </p:ext>
    </p:extLst>
  </p:cSld>
  <p:clrMapOvr>
    <a:masterClrMapping/>
  </p:clrMapOvr>
</p:sld>
</file>

<file path=ppt/theme/theme1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339CAC3FE5A9439143D9B4DD3762DA" ma:contentTypeVersion="14" ma:contentTypeDescription="Een nieuw document maken." ma:contentTypeScope="" ma:versionID="18a93eac6acc3990cf4893866811a7dd">
  <xsd:schema xmlns:xsd="http://www.w3.org/2001/XMLSchema" xmlns:xs="http://www.w3.org/2001/XMLSchema" xmlns:p="http://schemas.microsoft.com/office/2006/metadata/properties" xmlns:ns3="e9eefd5e-eb8a-4690-b8a3-e9c1d5bacbad" xmlns:ns4="accf210d-3568-470d-bc24-8f84c293f95d" targetNamespace="http://schemas.microsoft.com/office/2006/metadata/properties" ma:root="true" ma:fieldsID="6fa4811463da541370fffa3db1860059" ns3:_="" ns4:_="">
    <xsd:import namespace="e9eefd5e-eb8a-4690-b8a3-e9c1d5bacbad"/>
    <xsd:import namespace="accf210d-3568-470d-bc24-8f84c293f9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eefd5e-eb8a-4690-b8a3-e9c1d5bac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cf210d-3568-470d-bc24-8f84c293f95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531C7F-3EDE-4715-9CAD-D01B0597A3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FEF100-39A4-4405-895D-75E5B61228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eefd5e-eb8a-4690-b8a3-e9c1d5bacbad"/>
    <ds:schemaRef ds:uri="accf210d-3568-470d-bc24-8f84c293f9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7227B7-A661-403B-B9FD-C6CD7A9F02FC}">
  <ds:schemaRefs>
    <ds:schemaRef ds:uri="http://schemas.microsoft.com/office/2006/documentManagement/types"/>
    <ds:schemaRef ds:uri="accf210d-3568-470d-bc24-8f84c293f95d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e9eefd5e-eb8a-4690-b8a3-e9c1d5bacbad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39833</TotalTime>
  <Words>962</Words>
  <Application>Microsoft Macintosh PowerPoint</Application>
  <PresentationFormat>Widescreen</PresentationFormat>
  <Paragraphs>266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BlinkMacSystemFont</vt:lpstr>
      <vt:lpstr>Calibri</vt:lpstr>
      <vt:lpstr>Symbol</vt:lpstr>
      <vt:lpstr>2_Benutzerdefiniertes Design</vt:lpstr>
      <vt:lpstr>General Assembly of the European Liquid Biopsy Society (ELBS)   26th of November 2024  Barcelona, Spain</vt:lpstr>
      <vt:lpstr>General Assembly of the European Liquid Biopsy Society (ELBS)   26th of November 2024  Barcelona, Spain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attention!  We warmly welcome any suggestions!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ELBS: Translation from discovery  to clinical implementation</dc:title>
  <dc:creator>Klaus Pantel</dc:creator>
  <cp:lastModifiedBy>An Hendrix</cp:lastModifiedBy>
  <cp:revision>355</cp:revision>
  <dcterms:created xsi:type="dcterms:W3CDTF">2021-02-24T12:09:54Z</dcterms:created>
  <dcterms:modified xsi:type="dcterms:W3CDTF">2024-11-26T14:11:21Z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0x010100C9339CAC3FE5A9439143D9B4DD3762DA</vt:lpwstr>
  </property>
</Properties>
</file>