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63" r:id="rId5"/>
    <p:sldId id="421" r:id="rId6"/>
    <p:sldId id="419" r:id="rId7"/>
    <p:sldId id="266" r:id="rId8"/>
    <p:sldId id="268" r:id="rId9"/>
    <p:sldId id="264" r:id="rId10"/>
    <p:sldId id="267" r:id="rId11"/>
    <p:sldId id="412" r:id="rId12"/>
    <p:sldId id="409" r:id="rId13"/>
    <p:sldId id="417" r:id="rId14"/>
    <p:sldId id="416" r:id="rId15"/>
    <p:sldId id="410" r:id="rId16"/>
    <p:sldId id="423" r:id="rId17"/>
    <p:sldId id="422" r:id="rId18"/>
    <p:sldId id="411" r:id="rId19"/>
    <p:sldId id="297" r:id="rId20"/>
    <p:sldId id="260" r:id="rId21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4F4"/>
    <a:srgbClr val="C7ECDC"/>
    <a:srgbClr val="4F0433"/>
    <a:srgbClr val="CCEBED"/>
    <a:srgbClr val="FFDDD6"/>
    <a:srgbClr val="666666"/>
    <a:srgbClr val="DDDEE0"/>
    <a:srgbClr val="FF876F"/>
    <a:srgbClr val="FFE7C2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4436F2-098D-E246-AF95-487F4B0D3584}" v="29" dt="2024-11-26T05:51:19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99" autoAdjust="0"/>
    <p:restoredTop sz="85410" autoAdjust="0"/>
  </p:normalViewPr>
  <p:slideViewPr>
    <p:cSldViewPr>
      <p:cViewPr varScale="1">
        <p:scale>
          <a:sx n="72" d="100"/>
          <a:sy n="72" d="100"/>
        </p:scale>
        <p:origin x="632" y="52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6" d="100"/>
          <a:sy n="96" d="100"/>
        </p:scale>
        <p:origin x="35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toboroghene Mowoe" userId="63a067f5-b0c0-454d-8dbd-8e03005ce51d" providerId="ADAL" clId="{7D4436F2-098D-E246-AF95-487F4B0D3584}"/>
    <pc:docChg chg="undo redo custSel delSld modSld">
      <pc:chgData name="Metoboroghene Mowoe" userId="63a067f5-b0c0-454d-8dbd-8e03005ce51d" providerId="ADAL" clId="{7D4436F2-098D-E246-AF95-487F4B0D3584}" dt="2024-11-26T05:51:51.952" v="691" actId="1036"/>
      <pc:docMkLst>
        <pc:docMk/>
      </pc:docMkLst>
      <pc:sldChg chg="del">
        <pc:chgData name="Metoboroghene Mowoe" userId="63a067f5-b0c0-454d-8dbd-8e03005ce51d" providerId="ADAL" clId="{7D4436F2-098D-E246-AF95-487F4B0D3584}" dt="2024-11-25T11:19:32.985" v="536" actId="2696"/>
        <pc:sldMkLst>
          <pc:docMk/>
          <pc:sldMk cId="3947030173" sldId="262"/>
        </pc:sldMkLst>
      </pc:sldChg>
      <pc:sldChg chg="modSp">
        <pc:chgData name="Metoboroghene Mowoe" userId="63a067f5-b0c0-454d-8dbd-8e03005ce51d" providerId="ADAL" clId="{7D4436F2-098D-E246-AF95-487F4B0D3584}" dt="2024-11-25T11:21:38.434" v="540" actId="1035"/>
        <pc:sldMkLst>
          <pc:docMk/>
          <pc:sldMk cId="1099428093" sldId="263"/>
        </pc:sldMkLst>
        <pc:spChg chg="mod">
          <ac:chgData name="Metoboroghene Mowoe" userId="63a067f5-b0c0-454d-8dbd-8e03005ce51d" providerId="ADAL" clId="{7D4436F2-098D-E246-AF95-487F4B0D3584}" dt="2024-11-25T11:21:35.284" v="539" actId="1035"/>
          <ac:spMkLst>
            <pc:docMk/>
            <pc:sldMk cId="1099428093" sldId="263"/>
            <ac:spMk id="2" creationId="{6250195B-8A87-0659-1403-6E7233781A4D}"/>
          </ac:spMkLst>
        </pc:spChg>
        <pc:spChg chg="mod">
          <ac:chgData name="Metoboroghene Mowoe" userId="63a067f5-b0c0-454d-8dbd-8e03005ce51d" providerId="ADAL" clId="{7D4436F2-098D-E246-AF95-487F4B0D3584}" dt="2024-11-25T11:21:38.434" v="540" actId="1035"/>
          <ac:spMkLst>
            <pc:docMk/>
            <pc:sldMk cId="1099428093" sldId="263"/>
            <ac:spMk id="3" creationId="{1B4D2C54-6FB1-D0FC-01BE-847D5965E867}"/>
          </ac:spMkLst>
        </pc:spChg>
      </pc:sldChg>
      <pc:sldChg chg="addSp delSp modSp mod">
        <pc:chgData name="Metoboroghene Mowoe" userId="63a067f5-b0c0-454d-8dbd-8e03005ce51d" providerId="ADAL" clId="{7D4436F2-098D-E246-AF95-487F4B0D3584}" dt="2024-11-26T05:36:07.151" v="578" actId="167"/>
        <pc:sldMkLst>
          <pc:docMk/>
          <pc:sldMk cId="3666613005" sldId="264"/>
        </pc:sldMkLst>
        <pc:picChg chg="del">
          <ac:chgData name="Metoboroghene Mowoe" userId="63a067f5-b0c0-454d-8dbd-8e03005ce51d" providerId="ADAL" clId="{7D4436F2-098D-E246-AF95-487F4B0D3584}" dt="2024-11-26T05:35:25.427" v="571" actId="478"/>
          <ac:picMkLst>
            <pc:docMk/>
            <pc:sldMk cId="3666613005" sldId="264"/>
            <ac:picMk id="7" creationId="{AD2EA9F5-7F7A-F63A-8B2D-32E24CCA4B53}"/>
          </ac:picMkLst>
        </pc:picChg>
        <pc:picChg chg="add mod">
          <ac:chgData name="Metoboroghene Mowoe" userId="63a067f5-b0c0-454d-8dbd-8e03005ce51d" providerId="ADAL" clId="{7D4436F2-098D-E246-AF95-487F4B0D3584}" dt="2024-11-26T05:36:07.151" v="578" actId="167"/>
          <ac:picMkLst>
            <pc:docMk/>
            <pc:sldMk cId="3666613005" sldId="264"/>
            <ac:picMk id="8" creationId="{032CA771-6698-9ED2-3B6B-22116FBA7412}"/>
          </ac:picMkLst>
        </pc:picChg>
      </pc:sldChg>
      <pc:sldChg chg="del">
        <pc:chgData name="Metoboroghene Mowoe" userId="63a067f5-b0c0-454d-8dbd-8e03005ce51d" providerId="ADAL" clId="{7D4436F2-098D-E246-AF95-487F4B0D3584}" dt="2024-11-25T11:19:33.032" v="537" actId="2696"/>
        <pc:sldMkLst>
          <pc:docMk/>
          <pc:sldMk cId="1832343394" sldId="265"/>
        </pc:sldMkLst>
      </pc:sldChg>
      <pc:sldChg chg="addSp delSp modSp mod">
        <pc:chgData name="Metoboroghene Mowoe" userId="63a067f5-b0c0-454d-8dbd-8e03005ce51d" providerId="ADAL" clId="{7D4436F2-098D-E246-AF95-487F4B0D3584}" dt="2024-11-26T05:48:09.153" v="642" actId="1038"/>
        <pc:sldMkLst>
          <pc:docMk/>
          <pc:sldMk cId="1634423287" sldId="409"/>
        </pc:sldMkLst>
        <pc:picChg chg="add mod modCrop">
          <ac:chgData name="Metoboroghene Mowoe" userId="63a067f5-b0c0-454d-8dbd-8e03005ce51d" providerId="ADAL" clId="{7D4436F2-098D-E246-AF95-487F4B0D3584}" dt="2024-11-26T05:48:09.153" v="642" actId="1038"/>
          <ac:picMkLst>
            <pc:docMk/>
            <pc:sldMk cId="1634423287" sldId="409"/>
            <ac:picMk id="3" creationId="{7BB71D8A-6A64-09A9-8CA9-BF8F463B6833}"/>
          </ac:picMkLst>
        </pc:picChg>
        <pc:picChg chg="del">
          <ac:chgData name="Metoboroghene Mowoe" userId="63a067f5-b0c0-454d-8dbd-8e03005ce51d" providerId="ADAL" clId="{7D4436F2-098D-E246-AF95-487F4B0D3584}" dt="2024-11-26T05:47:50.004" v="633" actId="478"/>
          <ac:picMkLst>
            <pc:docMk/>
            <pc:sldMk cId="1634423287" sldId="409"/>
            <ac:picMk id="7" creationId="{33C2996B-973B-BD1D-9728-50EF1DDC2087}"/>
          </ac:picMkLst>
        </pc:picChg>
      </pc:sldChg>
      <pc:sldChg chg="addSp delSp modSp mod">
        <pc:chgData name="Metoboroghene Mowoe" userId="63a067f5-b0c0-454d-8dbd-8e03005ce51d" providerId="ADAL" clId="{7D4436F2-098D-E246-AF95-487F4B0D3584}" dt="2024-11-26T05:44:12.425" v="617" actId="1035"/>
        <pc:sldMkLst>
          <pc:docMk/>
          <pc:sldMk cId="901251916" sldId="410"/>
        </pc:sldMkLst>
        <pc:picChg chg="add">
          <ac:chgData name="Metoboroghene Mowoe" userId="63a067f5-b0c0-454d-8dbd-8e03005ce51d" providerId="ADAL" clId="{7D4436F2-098D-E246-AF95-487F4B0D3584}" dt="2024-11-26T05:43:18.466" v="603"/>
          <ac:picMkLst>
            <pc:docMk/>
            <pc:sldMk cId="901251916" sldId="410"/>
            <ac:picMk id="3" creationId="{BE56EB48-5AD2-2FDF-966F-5B2E71E5D29C}"/>
          </ac:picMkLst>
        </pc:picChg>
        <pc:picChg chg="add del mod">
          <ac:chgData name="Metoboroghene Mowoe" userId="63a067f5-b0c0-454d-8dbd-8e03005ce51d" providerId="ADAL" clId="{7D4436F2-098D-E246-AF95-487F4B0D3584}" dt="2024-11-26T05:44:05.072" v="613" actId="478"/>
          <ac:picMkLst>
            <pc:docMk/>
            <pc:sldMk cId="901251916" sldId="410"/>
            <ac:picMk id="7" creationId="{6F1A5E28-1CD7-9CF6-6377-B148E7B989AA}"/>
          </ac:picMkLst>
        </pc:picChg>
        <pc:picChg chg="add mod modCrop">
          <ac:chgData name="Metoboroghene Mowoe" userId="63a067f5-b0c0-454d-8dbd-8e03005ce51d" providerId="ADAL" clId="{7D4436F2-098D-E246-AF95-487F4B0D3584}" dt="2024-11-26T05:44:12.425" v="617" actId="1035"/>
          <ac:picMkLst>
            <pc:docMk/>
            <pc:sldMk cId="901251916" sldId="410"/>
            <ac:picMk id="8" creationId="{296CBBB6-1BDE-8B76-8535-8B6B1FFE4ABC}"/>
          </ac:picMkLst>
        </pc:picChg>
      </pc:sldChg>
      <pc:sldChg chg="addSp delSp modSp mod">
        <pc:chgData name="Metoboroghene Mowoe" userId="63a067f5-b0c0-454d-8dbd-8e03005ce51d" providerId="ADAL" clId="{7D4436F2-098D-E246-AF95-487F4B0D3584}" dt="2024-11-26T05:51:51.952" v="691" actId="1036"/>
        <pc:sldMkLst>
          <pc:docMk/>
          <pc:sldMk cId="102137531" sldId="412"/>
        </pc:sldMkLst>
        <pc:picChg chg="add mod modCrop">
          <ac:chgData name="Metoboroghene Mowoe" userId="63a067f5-b0c0-454d-8dbd-8e03005ce51d" providerId="ADAL" clId="{7D4436F2-098D-E246-AF95-487F4B0D3584}" dt="2024-11-26T05:51:51.952" v="691" actId="1036"/>
          <ac:picMkLst>
            <pc:docMk/>
            <pc:sldMk cId="102137531" sldId="412"/>
            <ac:picMk id="2" creationId="{535B2AE1-0697-C4F2-3A0A-CDDEAE8B2941}"/>
          </ac:picMkLst>
        </pc:picChg>
        <pc:picChg chg="del">
          <ac:chgData name="Metoboroghene Mowoe" userId="63a067f5-b0c0-454d-8dbd-8e03005ce51d" providerId="ADAL" clId="{7D4436F2-098D-E246-AF95-487F4B0D3584}" dt="2024-11-26T05:51:18.833" v="677" actId="478"/>
          <ac:picMkLst>
            <pc:docMk/>
            <pc:sldMk cId="102137531" sldId="412"/>
            <ac:picMk id="3" creationId="{CBD6F3E8-3D87-2FD2-348F-C3E0FAA6A4AC}"/>
          </ac:picMkLst>
        </pc:picChg>
        <pc:picChg chg="del">
          <ac:chgData name="Metoboroghene Mowoe" userId="63a067f5-b0c0-454d-8dbd-8e03005ce51d" providerId="ADAL" clId="{7D4436F2-098D-E246-AF95-487F4B0D3584}" dt="2024-11-26T05:51:18.833" v="677" actId="478"/>
          <ac:picMkLst>
            <pc:docMk/>
            <pc:sldMk cId="102137531" sldId="412"/>
            <ac:picMk id="6" creationId="{064EB254-DD14-3C1C-2E6B-F826ECB66ADD}"/>
          </ac:picMkLst>
        </pc:picChg>
      </pc:sldChg>
      <pc:sldChg chg="addSp delSp modSp mod">
        <pc:chgData name="Metoboroghene Mowoe" userId="63a067f5-b0c0-454d-8dbd-8e03005ce51d" providerId="ADAL" clId="{7D4436F2-098D-E246-AF95-487F4B0D3584}" dt="2024-11-26T05:46:05.423" v="626" actId="167"/>
        <pc:sldMkLst>
          <pc:docMk/>
          <pc:sldMk cId="2403575675" sldId="416"/>
        </pc:sldMkLst>
        <pc:picChg chg="add mod modCrop">
          <ac:chgData name="Metoboroghene Mowoe" userId="63a067f5-b0c0-454d-8dbd-8e03005ce51d" providerId="ADAL" clId="{7D4436F2-098D-E246-AF95-487F4B0D3584}" dt="2024-11-26T05:46:05.423" v="626" actId="167"/>
          <ac:picMkLst>
            <pc:docMk/>
            <pc:sldMk cId="2403575675" sldId="416"/>
            <ac:picMk id="3" creationId="{6B3FB00D-44B9-B680-54E6-0093D6390031}"/>
          </ac:picMkLst>
        </pc:picChg>
        <pc:picChg chg="del">
          <ac:chgData name="Metoboroghene Mowoe" userId="63a067f5-b0c0-454d-8dbd-8e03005ce51d" providerId="ADAL" clId="{7D4436F2-098D-E246-AF95-487F4B0D3584}" dt="2024-11-26T05:45:57.384" v="624" actId="478"/>
          <ac:picMkLst>
            <pc:docMk/>
            <pc:sldMk cId="2403575675" sldId="416"/>
            <ac:picMk id="7" creationId="{3A5A1774-3C5F-3D34-1B32-B7A2D04BAEBB}"/>
          </ac:picMkLst>
        </pc:picChg>
      </pc:sldChg>
      <pc:sldChg chg="addSp delSp modSp mod">
        <pc:chgData name="Metoboroghene Mowoe" userId="63a067f5-b0c0-454d-8dbd-8e03005ce51d" providerId="ADAL" clId="{7D4436F2-098D-E246-AF95-487F4B0D3584}" dt="2024-11-26T05:50:32.854" v="676" actId="1037"/>
        <pc:sldMkLst>
          <pc:docMk/>
          <pc:sldMk cId="754038163" sldId="417"/>
        </pc:sldMkLst>
        <pc:picChg chg="add del">
          <ac:chgData name="Metoboroghene Mowoe" userId="63a067f5-b0c0-454d-8dbd-8e03005ce51d" providerId="ADAL" clId="{7D4436F2-098D-E246-AF95-487F4B0D3584}" dt="2024-11-26T05:50:08.655" v="662" actId="478"/>
          <ac:picMkLst>
            <pc:docMk/>
            <pc:sldMk cId="754038163" sldId="417"/>
            <ac:picMk id="3" creationId="{011397DE-58AD-0071-CC8A-0756FAB59656}"/>
          </ac:picMkLst>
        </pc:picChg>
        <pc:picChg chg="del">
          <ac:chgData name="Metoboroghene Mowoe" userId="63a067f5-b0c0-454d-8dbd-8e03005ce51d" providerId="ADAL" clId="{7D4436F2-098D-E246-AF95-487F4B0D3584}" dt="2024-11-26T05:50:14.634" v="669" actId="478"/>
          <ac:picMkLst>
            <pc:docMk/>
            <pc:sldMk cId="754038163" sldId="417"/>
            <ac:picMk id="7" creationId="{7E93B927-CA12-C2DD-0B8A-4327426B02B8}"/>
          </ac:picMkLst>
        </pc:picChg>
        <pc:picChg chg="add mod modCrop">
          <ac:chgData name="Metoboroghene Mowoe" userId="63a067f5-b0c0-454d-8dbd-8e03005ce51d" providerId="ADAL" clId="{7D4436F2-098D-E246-AF95-487F4B0D3584}" dt="2024-11-26T05:50:32.854" v="676" actId="1037"/>
          <ac:picMkLst>
            <pc:docMk/>
            <pc:sldMk cId="754038163" sldId="417"/>
            <ac:picMk id="8" creationId="{6588419E-8D81-EE63-4D44-A17D25324686}"/>
          </ac:picMkLst>
        </pc:picChg>
      </pc:sldChg>
      <pc:sldChg chg="del">
        <pc:chgData name="Metoboroghene Mowoe" userId="63a067f5-b0c0-454d-8dbd-8e03005ce51d" providerId="ADAL" clId="{7D4436F2-098D-E246-AF95-487F4B0D3584}" dt="2024-11-25T11:19:33.036" v="538" actId="2696"/>
        <pc:sldMkLst>
          <pc:docMk/>
          <pc:sldMk cId="1250019598" sldId="418"/>
        </pc:sldMkLst>
      </pc:sldChg>
      <pc:sldChg chg="addSp delSp modSp mod">
        <pc:chgData name="Metoboroghene Mowoe" userId="63a067f5-b0c0-454d-8dbd-8e03005ce51d" providerId="ADAL" clId="{7D4436F2-098D-E246-AF95-487F4B0D3584}" dt="2024-11-26T05:34:35.205" v="570" actId="1036"/>
        <pc:sldMkLst>
          <pc:docMk/>
          <pc:sldMk cId="3157659584" sldId="419"/>
        </pc:sldMkLst>
        <pc:picChg chg="add mod modCrop">
          <ac:chgData name="Metoboroghene Mowoe" userId="63a067f5-b0c0-454d-8dbd-8e03005ce51d" providerId="ADAL" clId="{7D4436F2-098D-E246-AF95-487F4B0D3584}" dt="2024-11-26T05:34:35.205" v="570" actId="1036"/>
          <ac:picMkLst>
            <pc:docMk/>
            <pc:sldMk cId="3157659584" sldId="419"/>
            <ac:picMk id="3" creationId="{91128D20-4D98-71CB-B33F-D231433D602C}"/>
          </ac:picMkLst>
        </pc:picChg>
        <pc:picChg chg="del">
          <ac:chgData name="Metoboroghene Mowoe" userId="63a067f5-b0c0-454d-8dbd-8e03005ce51d" providerId="ADAL" clId="{7D4436F2-098D-E246-AF95-487F4B0D3584}" dt="2024-11-26T05:33:39.625" v="555" actId="478"/>
          <ac:picMkLst>
            <pc:docMk/>
            <pc:sldMk cId="3157659584" sldId="419"/>
            <ac:picMk id="13" creationId="{0A665683-2CFF-F938-08E8-422122FA4A81}"/>
          </ac:picMkLst>
        </pc:picChg>
      </pc:sldChg>
      <pc:sldChg chg="del">
        <pc:chgData name="Metoboroghene Mowoe" userId="63a067f5-b0c0-454d-8dbd-8e03005ce51d" providerId="ADAL" clId="{7D4436F2-098D-E246-AF95-487F4B0D3584}" dt="2024-11-25T11:19:32.964" v="535" actId="2696"/>
        <pc:sldMkLst>
          <pc:docMk/>
          <pc:sldMk cId="3153220494" sldId="420"/>
        </pc:sldMkLst>
      </pc:sldChg>
      <pc:sldChg chg="addSp delSp modSp mod modNotesTx">
        <pc:chgData name="Metoboroghene Mowoe" userId="63a067f5-b0c0-454d-8dbd-8e03005ce51d" providerId="ADAL" clId="{7D4436F2-098D-E246-AF95-487F4B0D3584}" dt="2024-11-26T05:32:35.658" v="554" actId="167"/>
        <pc:sldMkLst>
          <pc:docMk/>
          <pc:sldMk cId="890857323" sldId="421"/>
        </pc:sldMkLst>
        <pc:picChg chg="del">
          <ac:chgData name="Metoboroghene Mowoe" userId="63a067f5-b0c0-454d-8dbd-8e03005ce51d" providerId="ADAL" clId="{7D4436F2-098D-E246-AF95-487F4B0D3584}" dt="2024-11-26T05:31:22.851" v="541" actId="478"/>
          <ac:picMkLst>
            <pc:docMk/>
            <pc:sldMk cId="890857323" sldId="421"/>
            <ac:picMk id="7" creationId="{2AFEA2C9-776E-9057-C80E-937C44C76863}"/>
          </ac:picMkLst>
        </pc:picChg>
        <pc:picChg chg="add mod modCrop">
          <ac:chgData name="Metoboroghene Mowoe" userId="63a067f5-b0c0-454d-8dbd-8e03005ce51d" providerId="ADAL" clId="{7D4436F2-098D-E246-AF95-487F4B0D3584}" dt="2024-11-26T05:32:35.658" v="554" actId="167"/>
          <ac:picMkLst>
            <pc:docMk/>
            <pc:sldMk cId="890857323" sldId="421"/>
            <ac:picMk id="8" creationId="{3BD557F3-4F5E-E757-823D-016157A9C311}"/>
          </ac:picMkLst>
        </pc:picChg>
      </pc:sldChg>
      <pc:sldChg chg="addSp delSp modSp mod">
        <pc:chgData name="Metoboroghene Mowoe" userId="63a067f5-b0c0-454d-8dbd-8e03005ce51d" providerId="ADAL" clId="{7D4436F2-098D-E246-AF95-487F4B0D3584}" dt="2024-11-26T05:37:44.425" v="592" actId="1035"/>
        <pc:sldMkLst>
          <pc:docMk/>
          <pc:sldMk cId="193531861" sldId="422"/>
        </pc:sldMkLst>
        <pc:spChg chg="mod">
          <ac:chgData name="Metoboroghene Mowoe" userId="63a067f5-b0c0-454d-8dbd-8e03005ce51d" providerId="ADAL" clId="{7D4436F2-098D-E246-AF95-487F4B0D3584}" dt="2024-11-26T05:37:44.425" v="592" actId="1035"/>
          <ac:spMkLst>
            <pc:docMk/>
            <pc:sldMk cId="193531861" sldId="422"/>
            <ac:spMk id="3" creationId="{00EDE61B-31C5-CD06-8C9D-62199FD50DF2}"/>
          </ac:spMkLst>
        </pc:spChg>
        <pc:picChg chg="del">
          <ac:chgData name="Metoboroghene Mowoe" userId="63a067f5-b0c0-454d-8dbd-8e03005ce51d" providerId="ADAL" clId="{7D4436F2-098D-E246-AF95-487F4B0D3584}" dt="2024-11-26T05:36:26.147" v="579" actId="478"/>
          <ac:picMkLst>
            <pc:docMk/>
            <pc:sldMk cId="193531861" sldId="422"/>
            <ac:picMk id="7" creationId="{65E5025B-E8E4-76A0-DE7D-8D21B95D6D1F}"/>
          </ac:picMkLst>
        </pc:picChg>
        <pc:picChg chg="add mod modCrop">
          <ac:chgData name="Metoboroghene Mowoe" userId="63a067f5-b0c0-454d-8dbd-8e03005ce51d" providerId="ADAL" clId="{7D4436F2-098D-E246-AF95-487F4B0D3584}" dt="2024-11-26T05:37:38.779" v="589" actId="167"/>
          <ac:picMkLst>
            <pc:docMk/>
            <pc:sldMk cId="193531861" sldId="422"/>
            <ac:picMk id="8" creationId="{BC11EC4A-F446-0943-D87C-2E78BAB39911}"/>
          </ac:picMkLst>
        </pc:picChg>
      </pc:sldChg>
      <pc:sldChg chg="addSp delSp modSp mod modNotesTx">
        <pc:chgData name="Metoboroghene Mowoe" userId="63a067f5-b0c0-454d-8dbd-8e03005ce51d" providerId="ADAL" clId="{7D4436F2-098D-E246-AF95-487F4B0D3584}" dt="2024-11-26T05:40:22.124" v="599" actId="167"/>
        <pc:sldMkLst>
          <pc:docMk/>
          <pc:sldMk cId="1312009973" sldId="423"/>
        </pc:sldMkLst>
        <pc:picChg chg="add mod modCrop">
          <ac:chgData name="Metoboroghene Mowoe" userId="63a067f5-b0c0-454d-8dbd-8e03005ce51d" providerId="ADAL" clId="{7D4436F2-098D-E246-AF95-487F4B0D3584}" dt="2024-11-26T05:40:22.124" v="599" actId="167"/>
          <ac:picMkLst>
            <pc:docMk/>
            <pc:sldMk cId="1312009973" sldId="423"/>
            <ac:picMk id="3" creationId="{61082D81-A461-644E-CD79-7F817ED52BBE}"/>
          </ac:picMkLst>
        </pc:picChg>
        <pc:picChg chg="del">
          <ac:chgData name="Metoboroghene Mowoe" userId="63a067f5-b0c0-454d-8dbd-8e03005ce51d" providerId="ADAL" clId="{7D4436F2-098D-E246-AF95-487F4B0D3584}" dt="2024-11-26T05:38:52.294" v="593" actId="478"/>
          <ac:picMkLst>
            <pc:docMk/>
            <pc:sldMk cId="1312009973" sldId="423"/>
            <ac:picMk id="7" creationId="{B8839F63-4F56-2C02-F6BC-A2C2D7F447A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2024-11-26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8296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better understand dynamics during progression analyzed particles in SEV fraction</a:t>
            </a:r>
          </a:p>
          <a:p>
            <a:r>
              <a:rPr lang="en-US" dirty="0"/>
              <a:t>Number of particles increased with disease stage</a:t>
            </a:r>
          </a:p>
          <a:p>
            <a:r>
              <a:rPr lang="en-US" dirty="0"/>
              <a:t>Similar number of </a:t>
            </a:r>
            <a:r>
              <a:rPr lang="en-US" dirty="0" err="1"/>
              <a:t>tetraspanins</a:t>
            </a:r>
            <a:r>
              <a:rPr lang="en-US" dirty="0"/>
              <a:t> in control and stable disease increased in </a:t>
            </a:r>
            <a:r>
              <a:rPr lang="en-US" dirty="0" err="1"/>
              <a:t>andvanced</a:t>
            </a:r>
            <a:r>
              <a:rPr lang="en-US" dirty="0"/>
              <a:t> and remained stable to terminal.</a:t>
            </a:r>
          </a:p>
          <a:p>
            <a:r>
              <a:rPr lang="en-US" dirty="0"/>
              <a:t>Discrepancy - ? Nature of DNA complexes within blood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9170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 SEV fraction at diff stages on native agarose gels labelled DNA with SYBR Gold</a:t>
            </a:r>
          </a:p>
          <a:p>
            <a:r>
              <a:rPr lang="en-US" dirty="0"/>
              <a:t>Single high mw band in all – sensitive to triton x100 but not protein K</a:t>
            </a:r>
          </a:p>
          <a:p>
            <a:r>
              <a:rPr lang="en-US" dirty="0"/>
              <a:t>Patients showed additional faint lower mw bands </a:t>
            </a:r>
          </a:p>
          <a:p>
            <a:r>
              <a:rPr lang="en-US" dirty="0"/>
              <a:t>Bands coprecipitated during uc due to increased abundance?</a:t>
            </a:r>
          </a:p>
          <a:p>
            <a:r>
              <a:rPr lang="en-US" dirty="0"/>
              <a:t>Repeated for SP fraction – confirmed abundance of low mw complexes – distinct properties in SP (BAND 1-4)</a:t>
            </a:r>
          </a:p>
          <a:p>
            <a:r>
              <a:rPr lang="en-US" dirty="0"/>
              <a:t>Band 1 – detergent sensitive, band 2-3 –proteinase K sensitive, band 4 – resistant to both</a:t>
            </a:r>
          </a:p>
          <a:p>
            <a:r>
              <a:rPr lang="en-US" dirty="0"/>
              <a:t>All bands increased in patients but for bands 1-2 already sig in controls, band 3 increased 3-fold, band 4 increased 4-fold in terminal patients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7706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Further characterize complexes in SP, diluted and further UC to isolate isolate L and S extracellular nanoparticles (ENP)</a:t>
            </a:r>
          </a:p>
          <a:p>
            <a:r>
              <a:rPr lang="en-US" dirty="0"/>
              <a:t>Electron microscopy show ENPs not in small SPs only</a:t>
            </a:r>
          </a:p>
          <a:p>
            <a:r>
              <a:rPr lang="en-US" dirty="0"/>
              <a:t>DNA staining showed bands in all (4 controls and terminal)</a:t>
            </a:r>
          </a:p>
          <a:p>
            <a:r>
              <a:rPr lang="en-US" dirty="0"/>
              <a:t>Bands 1-2 in LENPs , 3-4 in SENPs</a:t>
            </a:r>
          </a:p>
          <a:p>
            <a:r>
              <a:rPr lang="en-US" dirty="0"/>
              <a:t>Increased DNA in bands 1-3 as disease worsens, little DNA in </a:t>
            </a:r>
            <a:r>
              <a:rPr lang="en-US" dirty="0" err="1"/>
              <a:t>sSP.</a:t>
            </a:r>
            <a:endParaRPr lang="en-US" dirty="0"/>
          </a:p>
          <a:p>
            <a:r>
              <a:rPr lang="en-US" dirty="0"/>
              <a:t>NTA – similar LENP levels, SENP increased with stage – same with DNA quantity (2 low 4 microfluidic electrophoresis)</a:t>
            </a:r>
          </a:p>
          <a:p>
            <a:r>
              <a:rPr lang="en-US" dirty="0"/>
              <a:t>BUT LENPs associated with </a:t>
            </a:r>
            <a:r>
              <a:rPr lang="en-US" dirty="0" err="1"/>
              <a:t>longr</a:t>
            </a:r>
            <a:r>
              <a:rPr lang="en-US" dirty="0"/>
              <a:t> &gt;1kbp and shorter&lt;200bp frags</a:t>
            </a:r>
          </a:p>
          <a:p>
            <a:r>
              <a:rPr lang="en-US" dirty="0"/>
              <a:t>Short fragments associated with LENPs 167bp &gt;10bp shorter than those in other fractions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6801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447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Incidence predicted for 2050- 35 million</a:t>
            </a:r>
          </a:p>
          <a:p>
            <a:r>
              <a:rPr lang="en-US" dirty="0"/>
              <a:t>Monitoring - help optimize therapy regimes and improve patient outcomes</a:t>
            </a:r>
          </a:p>
          <a:p>
            <a:r>
              <a:rPr lang="en-US" dirty="0" err="1"/>
              <a:t>ctDNA</a:t>
            </a:r>
            <a:r>
              <a:rPr lang="en-US" dirty="0"/>
              <a:t> refers to DNA of any length bound to any macromolecule complex</a:t>
            </a:r>
          </a:p>
          <a:p>
            <a:r>
              <a:rPr lang="en-ZA" b="0" i="0" dirty="0">
                <a:solidFill>
                  <a:srgbClr val="000000"/>
                </a:solidFill>
                <a:effectLst/>
                <a:latin typeface="Open Sans" panose="020F0502020204030204" pitchFamily="34" charset="0"/>
              </a:rPr>
              <a:t> </a:t>
            </a:r>
            <a:r>
              <a:rPr lang="en-ZA" b="0" i="0" dirty="0" err="1">
                <a:solidFill>
                  <a:srgbClr val="000000"/>
                </a:solidFill>
                <a:effectLst/>
                <a:latin typeface="Open Sans" panose="020F0502020204030204" pitchFamily="34" charset="0"/>
              </a:rPr>
              <a:t>ctDNA</a:t>
            </a:r>
            <a:r>
              <a:rPr lang="en-ZA" b="0" i="0" dirty="0">
                <a:solidFill>
                  <a:srgbClr val="000000"/>
                </a:solidFill>
                <a:effectLst/>
                <a:latin typeface="Open Sans" panose="020F0502020204030204" pitchFamily="34" charset="0"/>
              </a:rPr>
              <a:t> is thought to be released from dying cells, which may explain why its prevalence increases as cancer progresses towards terminal illness</a:t>
            </a:r>
            <a:endParaRPr lang="en-US" dirty="0"/>
          </a:p>
          <a:p>
            <a:r>
              <a:rPr lang="en-US" dirty="0"/>
              <a:t>Relevance – the most relevant sources of </a:t>
            </a:r>
            <a:r>
              <a:rPr lang="en-US" dirty="0" err="1"/>
              <a:t>ctDNA</a:t>
            </a:r>
            <a:r>
              <a:rPr lang="en-US" dirty="0"/>
              <a:t> may shift during disease progression and is likely often missed using current pre-analytical </a:t>
            </a:r>
            <a:r>
              <a:rPr lang="en-US" dirty="0" err="1"/>
              <a:t>consitions</a:t>
            </a:r>
            <a:r>
              <a:rPr lang="en-US" dirty="0"/>
              <a:t> used for clinical analyses.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6767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i="0" dirty="0">
              <a:effectLst/>
              <a:latin typeface="Helvetica" pitchFamily="2" charset="0"/>
            </a:endParaRPr>
          </a:p>
          <a:p>
            <a:r>
              <a:rPr lang="en-ZA" i="0" dirty="0">
                <a:effectLst/>
                <a:latin typeface="Helvetica" pitchFamily="2" charset="0"/>
              </a:rPr>
              <a:t>Extracellular vesicles (EV) are small lipid bilayer vesicles (&lt;200nm-4um)  ubiquitous in almost all LBs, but studies show that they are required to maintain tissue homeostasis and activate a response to pathogenesis in the extracellular environment.  Thus, disease </a:t>
            </a:r>
            <a:r>
              <a:rPr lang="en-ZA" i="0" dirty="0" err="1">
                <a:effectLst/>
                <a:latin typeface="Helvetica" pitchFamily="2" charset="0"/>
              </a:rPr>
              <a:t>Evs</a:t>
            </a:r>
            <a:r>
              <a:rPr lang="en-ZA" i="0" dirty="0">
                <a:effectLst/>
                <a:latin typeface="Helvetica" pitchFamily="2" charset="0"/>
              </a:rPr>
              <a:t> may provide info on the pathology and physiology of parent cells.</a:t>
            </a:r>
            <a:endParaRPr lang="en-GB" dirty="0"/>
          </a:p>
          <a:p>
            <a:r>
              <a:rPr lang="en-GB" dirty="0" err="1"/>
              <a:t>Moroever</a:t>
            </a:r>
            <a:r>
              <a:rPr lang="en-GB" dirty="0"/>
              <a:t>, biomarkers from </a:t>
            </a:r>
            <a:r>
              <a:rPr lang="en-GB" dirty="0" err="1"/>
              <a:t>Evs</a:t>
            </a:r>
            <a:r>
              <a:rPr lang="en-GB" dirty="0"/>
              <a:t>  shed directly from tumour cells may provide a more accurate depiction of the tumour environment and are known to a source of </a:t>
            </a:r>
            <a:r>
              <a:rPr lang="en-GB" dirty="0" err="1"/>
              <a:t>ctDNA</a:t>
            </a:r>
            <a:endParaRPr lang="en-GB" dirty="0"/>
          </a:p>
          <a:p>
            <a:pPr lvl="1"/>
            <a:r>
              <a:rPr lang="en-GB" dirty="0"/>
              <a:t>However, their diversity blurs their clinical utility</a:t>
            </a:r>
          </a:p>
          <a:p>
            <a:pPr lvl="1"/>
            <a:r>
              <a:rPr lang="en-GB" dirty="0"/>
              <a:t>Thus, in a previous study we developed a differential ultracentrifugation method that enabled the </a:t>
            </a:r>
            <a:r>
              <a:rPr lang="en-GB" dirty="0" err="1"/>
              <a:t>acc</a:t>
            </a:r>
            <a:endParaRPr lang="en-GB" dirty="0"/>
          </a:p>
          <a:p>
            <a:pPr lvl="1"/>
            <a:r>
              <a:rPr lang="en-GB" dirty="0"/>
              <a:t>urate isolation of EV fractions in blood.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1600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i="0" dirty="0">
                <a:effectLst/>
                <a:latin typeface="Helvetica" pitchFamily="2" charset="0"/>
              </a:rPr>
              <a:t>First, we performed scanning electron microscopy on the EV components isolated and quantified the size of the particles</a:t>
            </a:r>
          </a:p>
          <a:p>
            <a:r>
              <a:rPr lang="en-ZA" i="0" dirty="0">
                <a:effectLst/>
                <a:latin typeface="Helvetica" pitchFamily="2" charset="0"/>
              </a:rPr>
              <a:t>Next, WB for markers of platelets (CD24a), AB (cleaved CASP9), and </a:t>
            </a:r>
            <a:r>
              <a:rPr lang="en-ZA" i="0" dirty="0" err="1">
                <a:effectLst/>
                <a:latin typeface="Helvetica" pitchFamily="2" charset="0"/>
              </a:rPr>
              <a:t>tetraspanins</a:t>
            </a:r>
            <a:r>
              <a:rPr lang="en-ZA" i="0" dirty="0">
                <a:effectLst/>
                <a:latin typeface="Helvetica" pitchFamily="2" charset="0"/>
              </a:rPr>
              <a:t> (CD9, 81)</a:t>
            </a:r>
          </a:p>
          <a:p>
            <a:r>
              <a:rPr lang="en-ZA" i="0" dirty="0">
                <a:effectLst/>
                <a:latin typeface="Helvetica" pitchFamily="2" charset="0"/>
              </a:rPr>
              <a:t>Each marker was enriched in the expected fraction in healthy controls BUT also, there was a more dispersed distribution of all markers in PANC patients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50387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then expanded to an unbiased approach – proteomics on fractions of 4 healthy controls (IgG and albumin depletion)</a:t>
            </a:r>
          </a:p>
          <a:p>
            <a:r>
              <a:rPr lang="en-US" dirty="0" err="1"/>
              <a:t>Tsne</a:t>
            </a:r>
            <a:r>
              <a:rPr lang="en-US" dirty="0"/>
              <a:t> plots show proteins enriched in each fraction separated them from each other</a:t>
            </a:r>
          </a:p>
          <a:p>
            <a:r>
              <a:rPr lang="en-ZA" i="1" dirty="0">
                <a:effectLst/>
                <a:latin typeface="Helvetica" pitchFamily="2" charset="0"/>
              </a:rPr>
              <a:t>generally DNA-associated protein H3 was similarly associated with</a:t>
            </a:r>
            <a:endParaRPr lang="en-ZA" dirty="0">
              <a:effectLst/>
              <a:latin typeface="Helvetica" pitchFamily="2" charset="0"/>
            </a:endParaRPr>
          </a:p>
          <a:p>
            <a:r>
              <a:rPr lang="en-ZA" i="1" dirty="0">
                <a:effectLst/>
                <a:latin typeface="Helvetica" pitchFamily="2" charset="0"/>
              </a:rPr>
              <a:t>all of the vesicle and SP fractions, while the linker histone H1 was most highly expressed in the SEV fraction (Similarly, genes involved in ‘DNA</a:t>
            </a:r>
            <a:endParaRPr lang="en-ZA" dirty="0">
              <a:effectLst/>
              <a:latin typeface="Helvetica" pitchFamily="2" charset="0"/>
            </a:endParaRPr>
          </a:p>
          <a:p>
            <a:r>
              <a:rPr lang="en-ZA" i="1" dirty="0">
                <a:effectLst/>
                <a:latin typeface="Helvetica" pitchFamily="2" charset="0"/>
              </a:rPr>
              <a:t>methylation-dependent heterochromatin formation’ were specifically enriched in the</a:t>
            </a:r>
            <a:endParaRPr lang="en-ZA" dirty="0">
              <a:effectLst/>
              <a:latin typeface="Helvetica" pitchFamily="2" charset="0"/>
            </a:endParaRPr>
          </a:p>
          <a:p>
            <a:r>
              <a:rPr lang="en-ZA" i="1" dirty="0">
                <a:effectLst/>
                <a:latin typeface="Helvetica" pitchFamily="2" charset="0"/>
              </a:rPr>
              <a:t>SEV fraction)</a:t>
            </a:r>
            <a:endParaRPr lang="en-ZA" dirty="0">
              <a:effectLst/>
              <a:latin typeface="Helvetica" pitchFamily="2" charset="0"/>
            </a:endParaRPr>
          </a:p>
          <a:p>
            <a:r>
              <a:rPr lang="en-ZA" i="1" dirty="0">
                <a:effectLst/>
                <a:latin typeface="Helvetica" pitchFamily="2" charset="0"/>
              </a:rPr>
              <a:t>Together, this analysis confirmed the enrichment of</a:t>
            </a:r>
            <a:endParaRPr lang="en-ZA" dirty="0">
              <a:effectLst/>
              <a:latin typeface="Helvetica" pitchFamily="2" charset="0"/>
            </a:endParaRPr>
          </a:p>
          <a:p>
            <a:r>
              <a:rPr lang="en-ZA" i="1" dirty="0">
                <a:effectLst/>
                <a:latin typeface="Helvetica" pitchFamily="2" charset="0"/>
              </a:rPr>
              <a:t>expected blood components in appropriate differential centrifugation fractions and</a:t>
            </a:r>
            <a:endParaRPr lang="en-ZA" dirty="0">
              <a:effectLst/>
              <a:latin typeface="Helvetica" pitchFamily="2" charset="0"/>
            </a:endParaRPr>
          </a:p>
          <a:p>
            <a:r>
              <a:rPr lang="en-ZA" i="1" dirty="0">
                <a:effectLst/>
                <a:latin typeface="Helvetica" pitchFamily="2" charset="0"/>
              </a:rPr>
              <a:t>suggested a distinct distribution of DNA complexes throughout.</a:t>
            </a:r>
            <a:endParaRPr lang="en-ZA" dirty="0">
              <a:effectLst/>
              <a:latin typeface="Helvetica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ZA" dirty="0"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6061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DNA isolated using a precipitation-based method ()</a:t>
            </a:r>
          </a:p>
          <a:p>
            <a:r>
              <a:rPr lang="en-US" dirty="0"/>
              <a:t>Most DNA IN WBC and least in SEV (several orders of magnitude difference)</a:t>
            </a:r>
          </a:p>
          <a:p>
            <a:r>
              <a:rPr lang="en-US" dirty="0"/>
              <a:t>Divided cohort into groups based on time between sample acquisition and patient death</a:t>
            </a:r>
          </a:p>
          <a:p>
            <a:r>
              <a:rPr lang="en-US" dirty="0"/>
              <a:t> validated  by significant differences in CA-19-9 levels and disease progression based on CT scans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3713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Tracking </a:t>
            </a:r>
            <a:r>
              <a:rPr lang="en-US" dirty="0" err="1"/>
              <a:t>tumour</a:t>
            </a:r>
            <a:r>
              <a:rPr lang="en-US" dirty="0"/>
              <a:t> material from long and short DNA needed enrichment from components separately</a:t>
            </a:r>
          </a:p>
          <a:p>
            <a:r>
              <a:rPr lang="en-US" dirty="0"/>
              <a:t>Short -common ligation method: </a:t>
            </a:r>
            <a:r>
              <a:rPr lang="en-US" dirty="0" err="1"/>
              <a:t>evs</a:t>
            </a:r>
            <a:r>
              <a:rPr lang="en-US" dirty="0"/>
              <a:t> and </a:t>
            </a:r>
            <a:r>
              <a:rPr lang="en-US" dirty="0" err="1"/>
              <a:t>sp</a:t>
            </a:r>
            <a:endParaRPr lang="en-US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Ligation lib – SEV DNA consistently derived from </a:t>
            </a:r>
            <a:r>
              <a:rPr lang="en-US" dirty="0" err="1"/>
              <a:t>dinucleosome</a:t>
            </a:r>
            <a:r>
              <a:rPr lang="en-US" dirty="0"/>
              <a:t> and longer DNA species (rare in AB and SP), SEV longer library</a:t>
            </a:r>
          </a:p>
          <a:p>
            <a:r>
              <a:rPr lang="en-US" dirty="0"/>
              <a:t>Long-</a:t>
            </a:r>
            <a:r>
              <a:rPr lang="en-US" dirty="0" err="1"/>
              <a:t>tagmentation</a:t>
            </a:r>
            <a:r>
              <a:rPr lang="en-US" dirty="0"/>
              <a:t> method: cellular, vesicular, </a:t>
            </a:r>
            <a:r>
              <a:rPr lang="en-US" dirty="0" err="1"/>
              <a:t>sp</a:t>
            </a:r>
            <a:r>
              <a:rPr lang="en-US" dirty="0"/>
              <a:t> only not flow through</a:t>
            </a:r>
          </a:p>
          <a:p>
            <a:r>
              <a:rPr lang="en-US" dirty="0"/>
              <a:t>WBC = longest library….decreased with vesicle size. SP  = shortest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7844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judge enrichment of </a:t>
            </a:r>
            <a:r>
              <a:rPr lang="en-US" dirty="0" err="1"/>
              <a:t>tumour</a:t>
            </a:r>
            <a:r>
              <a:rPr lang="en-US" dirty="0"/>
              <a:t> DNA in fractions </a:t>
            </a:r>
            <a:r>
              <a:rPr lang="en-US" dirty="0" err="1"/>
              <a:t>complenetary</a:t>
            </a:r>
            <a:r>
              <a:rPr lang="en-US" dirty="0"/>
              <a:t> strategies</a:t>
            </a:r>
          </a:p>
          <a:p>
            <a:r>
              <a:rPr lang="en-US" dirty="0" err="1"/>
              <a:t>Swgs</a:t>
            </a:r>
            <a:r>
              <a:rPr lang="en-US" dirty="0"/>
              <a:t>(shallow genome sequencing) – used CNVs revealed to judge </a:t>
            </a:r>
            <a:r>
              <a:rPr lang="en-US" dirty="0" err="1"/>
              <a:t>tumour</a:t>
            </a:r>
            <a:r>
              <a:rPr lang="en-US" dirty="0"/>
              <a:t> fraction</a:t>
            </a:r>
          </a:p>
          <a:p>
            <a:r>
              <a:rPr lang="en-US" dirty="0"/>
              <a:t>Digital PCR – assess </a:t>
            </a:r>
            <a:r>
              <a:rPr lang="en-US" dirty="0" err="1"/>
              <a:t>WT:Mutant</a:t>
            </a:r>
            <a:r>
              <a:rPr lang="en-US" dirty="0"/>
              <a:t> KRAS DNA copies</a:t>
            </a:r>
          </a:p>
          <a:p>
            <a:r>
              <a:rPr lang="en-US" dirty="0"/>
              <a:t>Vesicular and SP components had more DNA than cells and platelets (CNV profiles of long and short patient-matched) – leave out?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7530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Ligation library – most </a:t>
            </a:r>
            <a:r>
              <a:rPr lang="en-US" dirty="0" err="1"/>
              <a:t>ctDNA</a:t>
            </a:r>
            <a:r>
              <a:rPr lang="en-US" dirty="0"/>
              <a:t> found in Abs regardless of stage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Tagmentation</a:t>
            </a:r>
            <a:r>
              <a:rPr lang="en-US" dirty="0"/>
              <a:t> -  &gt; </a:t>
            </a:r>
            <a:r>
              <a:rPr lang="en-US" dirty="0" err="1"/>
              <a:t>ctdna</a:t>
            </a:r>
            <a:r>
              <a:rPr lang="en-US" dirty="0"/>
              <a:t> enrichment in SP, LEV, SEV (advanced)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                          decreased in SEV, increased in SP (terminal)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4624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e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sv-SE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e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 an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e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slide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  <a:endParaRPr lang="sv-SE" noProof="0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03663C-E919-D6CC-C27C-A79DE2DB90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50510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9AA65CCE-10B8-4F00-A410-F691E95F218E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FA1C1BD-68FB-23DB-D315-C1BD71765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5983" y="5424636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 dirty="0"/>
              <a:t>Karolinska Institutet - a </a:t>
            </a:r>
            <a:r>
              <a:rPr lang="sv-SE" dirty="0" err="1"/>
              <a:t>medical</a:t>
            </a:r>
            <a:r>
              <a:rPr lang="sv-SE" dirty="0"/>
              <a:t> </a:t>
            </a:r>
            <a:r>
              <a:rPr lang="sv-SE" dirty="0" err="1"/>
              <a:t>university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E92261-4993-1D09-0281-AF1AAACCC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50510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227785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a </a:t>
            </a:r>
            <a:r>
              <a:rPr lang="sv-SE" dirty="0" err="1"/>
              <a:t>medical</a:t>
            </a:r>
            <a:r>
              <a:rPr lang="sv-SE" dirty="0"/>
              <a:t> </a:t>
            </a:r>
            <a:r>
              <a:rPr lang="sv-SE" dirty="0" err="1"/>
              <a:t>university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line + 2 content p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227785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55F560-0FA5-4CC3-99C4-83095CAE330C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0504E30-026F-2F4E-8AA4-42B2AD69F80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the first or second icon in the second row of icons to insert an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1 content and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32F5674-CEDF-3242-F062-BFE26C95349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the first or second icon in the second row of icons to insert an image</a:t>
            </a:r>
            <a:endParaRPr lang="en-GB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227785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6A3FCF-EDA7-4D26-BE8D-0D5098A7A2A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FFBD3AD7-6C44-F3A0-2593-5418DFBAB09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 b="0" i="0" u="none" strike="noStrike" baseline="0" dirty="0">
              <a:solidFill>
                <a:srgbClr val="000000"/>
              </a:solidFill>
              <a:latin typeface="DM Sans" pitchFamily="2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F22D20B-A38A-2C1F-3498-AC2B7335FC0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the first or second icon in the second row of icons to insert an image</a:t>
            </a:r>
            <a:endParaRPr lang="en-GB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372DAC4F-41A4-C8F3-1E26-84893299D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227785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B23C43-02AB-49EC-8F17-D0526280C47D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2 images m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A1DA48D-062A-3C0F-2375-4EA717C42C5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33CB555F-D425-F70E-7236-981C45B2BAF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11200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Click the first or second icon in the second row of icons to insert an image</a:t>
            </a:r>
            <a:endParaRPr lang="en-GB" b="0" i="0" u="none" strike="noStrike" baseline="0" dirty="0">
              <a:solidFill>
                <a:srgbClr val="000000"/>
              </a:solidFill>
              <a:latin typeface="DM Sans" pitchFamily="2" charset="0"/>
            </a:endParaRP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69920A-1206-9BEB-B428-2FE026E7B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227785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a </a:t>
            </a:r>
            <a:r>
              <a:rPr lang="sv-SE" dirty="0" err="1"/>
              <a:t>medical</a:t>
            </a:r>
            <a:r>
              <a:rPr lang="sv-SE" dirty="0"/>
              <a:t> </a:t>
            </a:r>
            <a:r>
              <a:rPr lang="sv-SE" dirty="0" err="1"/>
              <a:t>university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F4331-D6D1-4E26-B16A-55BB8118C67A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227785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6640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227785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 dirty="0"/>
              <a:t>Karolinska Institutet - a </a:t>
            </a:r>
            <a:r>
              <a:rPr lang="sv-SE" dirty="0" err="1"/>
              <a:t>medical</a:t>
            </a:r>
            <a:r>
              <a:rPr lang="sv-SE" dirty="0"/>
              <a:t> </a:t>
            </a:r>
            <a:r>
              <a:rPr lang="sv-SE" dirty="0" err="1"/>
              <a:t>university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556C4A7E-66B8-4D02-A897-C064A39C4051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03598"/>
            <a:ext cx="7772400" cy="1652741"/>
          </a:xfrm>
        </p:spPr>
        <p:txBody>
          <a:bodyPr/>
          <a:lstStyle/>
          <a:p>
            <a:pPr algn="ctr"/>
            <a:r>
              <a:rPr lang="en-ZA" b="1" dirty="0">
                <a:effectLst/>
                <a:latin typeface="Helvetica" pitchFamily="2" charset="0"/>
              </a:rPr>
              <a:t>Dynamic size and association profiles of tumour-derived DNA (</a:t>
            </a:r>
            <a:r>
              <a:rPr lang="en-ZA" b="1" dirty="0" err="1">
                <a:effectLst/>
                <a:latin typeface="Helvetica" pitchFamily="2" charset="0"/>
              </a:rPr>
              <a:t>ctDNA</a:t>
            </a:r>
            <a:r>
              <a:rPr lang="en-ZA" b="1" dirty="0">
                <a:effectLst/>
                <a:latin typeface="Helvetica" pitchFamily="2" charset="0"/>
              </a:rPr>
              <a:t>) during pancreatic cancer progression</a:t>
            </a:r>
            <a:br>
              <a:rPr lang="en-ZA" b="1" dirty="0">
                <a:effectLst/>
                <a:latin typeface="Helvetica" pitchFamily="2" charset="0"/>
              </a:rPr>
            </a:br>
            <a:endParaRPr lang="en-GB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B4D2C54-6FB1-D0FC-01BE-847D5965E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318" y="2643758"/>
            <a:ext cx="7772400" cy="1314450"/>
          </a:xfrm>
        </p:spPr>
        <p:txBody>
          <a:bodyPr/>
          <a:lstStyle/>
          <a:p>
            <a:r>
              <a:rPr lang="en-ZA" b="1" dirty="0" err="1">
                <a:effectLst/>
                <a:latin typeface="Helvetica" pitchFamily="2" charset="0"/>
              </a:rPr>
              <a:t>Metoboroghene</a:t>
            </a:r>
            <a:r>
              <a:rPr lang="en-ZA" b="1" dirty="0">
                <a:effectLst/>
                <a:latin typeface="Helvetica" pitchFamily="2" charset="0"/>
              </a:rPr>
              <a:t> O. Mowoe</a:t>
            </a:r>
            <a:r>
              <a:rPr lang="en-ZA" dirty="0">
                <a:effectLst/>
                <a:latin typeface="Helvetica" pitchFamily="2" charset="0"/>
              </a:rPr>
              <a:t>, Osama </a:t>
            </a:r>
            <a:r>
              <a:rPr lang="en-ZA" dirty="0" err="1">
                <a:effectLst/>
                <a:latin typeface="Helvetica" pitchFamily="2" charset="0"/>
              </a:rPr>
              <a:t>Saher</a:t>
            </a:r>
            <a:r>
              <a:rPr lang="en-ZA" dirty="0">
                <a:effectLst/>
                <a:latin typeface="Helvetica" pitchFamily="2" charset="0"/>
              </a:rPr>
              <a:t>, Maximilian Kordes, Matthew</a:t>
            </a:r>
          </a:p>
          <a:p>
            <a:pPr algn="ctr"/>
            <a:r>
              <a:rPr lang="en-ZA" dirty="0">
                <a:effectLst/>
                <a:latin typeface="Helvetica" pitchFamily="2" charset="0"/>
              </a:rPr>
              <a:t>Eldridge, Johannes </a:t>
            </a:r>
            <a:r>
              <a:rPr lang="en-ZA" dirty="0" err="1">
                <a:effectLst/>
                <a:latin typeface="Helvetica" pitchFamily="2" charset="0"/>
              </a:rPr>
              <a:t>Löhr</a:t>
            </a:r>
            <a:r>
              <a:rPr lang="en-ZA" dirty="0">
                <a:effectLst/>
                <a:latin typeface="Helvetica" pitchFamily="2" charset="0"/>
              </a:rPr>
              <a:t>, André </a:t>
            </a:r>
            <a:r>
              <a:rPr lang="en-ZA" dirty="0" err="1">
                <a:effectLst/>
                <a:latin typeface="Helvetica" pitchFamily="2" charset="0"/>
              </a:rPr>
              <a:t>Görgens</a:t>
            </a:r>
            <a:r>
              <a:rPr lang="en-ZA" dirty="0">
                <a:effectLst/>
                <a:latin typeface="Helvetica" pitchFamily="2" charset="0"/>
              </a:rPr>
              <a:t>, Samir EL </a:t>
            </a:r>
            <a:r>
              <a:rPr lang="en-ZA" dirty="0" err="1">
                <a:effectLst/>
                <a:latin typeface="Helvetica" pitchFamily="2" charset="0"/>
              </a:rPr>
              <a:t>Andaloussi</a:t>
            </a:r>
            <a:r>
              <a:rPr lang="en-ZA" dirty="0">
                <a:effectLst/>
                <a:latin typeface="Helvetica" pitchFamily="2" charset="0"/>
              </a:rPr>
              <a:t>, Matthias </a:t>
            </a:r>
            <a:r>
              <a:rPr lang="en-ZA" dirty="0" err="1">
                <a:effectLst/>
                <a:latin typeface="Helvetica" pitchFamily="2" charset="0"/>
              </a:rPr>
              <a:t>Löhr</a:t>
            </a:r>
            <a:r>
              <a:rPr lang="en-ZA" dirty="0">
                <a:effectLst/>
                <a:latin typeface="Helvetica" pitchFamily="2" charset="0"/>
              </a:rPr>
              <a:t>, Nitzan Rosenfeld, Chris G. Smith, and </a:t>
            </a:r>
            <a:r>
              <a:rPr lang="en-ZA" b="1" dirty="0">
                <a:effectLst/>
                <a:latin typeface="Helvetica" pitchFamily="2" charset="0"/>
              </a:rPr>
              <a:t>Daniel W. Hagey</a:t>
            </a:r>
          </a:p>
          <a:p>
            <a:pPr algn="ctr"/>
            <a:endParaRPr lang="en-US" sz="1800" dirty="0"/>
          </a:p>
          <a:p>
            <a:pPr algn="ctr"/>
            <a:r>
              <a:rPr lang="en-US" b="1" dirty="0"/>
              <a:t>Postdoctoral Fellow</a:t>
            </a:r>
            <a:r>
              <a:rPr lang="en-GB" b="1" dirty="0"/>
              <a:t>│</a:t>
            </a:r>
            <a:r>
              <a:rPr lang="en-US" sz="1800" b="1" dirty="0"/>
              <a:t>BMM, Division of BCM</a:t>
            </a:r>
          </a:p>
          <a:p>
            <a:pPr algn="ctr"/>
            <a:r>
              <a:rPr lang="en-US" sz="1800" b="1" dirty="0"/>
              <a:t>Department of Laboratory Medicine</a:t>
            </a:r>
          </a:p>
          <a:p>
            <a:pPr algn="ctr"/>
            <a:r>
              <a:rPr lang="en-GB" b="1" dirty="0"/>
              <a:t>Samir El </a:t>
            </a:r>
            <a:r>
              <a:rPr lang="en-GB" b="1" dirty="0" err="1"/>
              <a:t>Andaloussi</a:t>
            </a:r>
            <a:r>
              <a:rPr lang="en-GB" b="1" dirty="0"/>
              <a:t> lab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271D32-7D01-8E5E-D8B1-EF6064059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89761"/>
            <a:ext cx="2232248" cy="596285"/>
          </a:xfrm>
          <a:prstGeom prst="rect">
            <a:avLst/>
          </a:prstGeom>
        </p:spPr>
      </p:pic>
      <p:pic>
        <p:nvPicPr>
          <p:cNvPr id="4" name="Picture 2" descr="University of Cambridge (.EPS) vector logo">
            <a:extLst>
              <a:ext uri="{FF2B5EF4-FFF2-40B4-BE49-F238E27FC236}">
                <a16:creationId xmlns:a16="http://schemas.microsoft.com/office/drawing/2014/main" id="{9483A4A1-1C4D-5FF0-C96F-6B628542F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841" y="3829638"/>
            <a:ext cx="1221753" cy="122175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42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15ABF-2DBC-A346-F34A-15B0F6765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CD995-AD6C-5E87-C5E5-24FB6C2A4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MUTANT FRACTION MEASURES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BAA4FF-3751-77B6-2A5A-CBF938F109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D4E2A2-A381-B2F7-BDC7-704BE2C5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27BD7-E24A-E67E-B0A1-567049CF6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10</a:t>
            </a:fld>
            <a:endParaRPr lang="sv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88419E-8D81-EE63-4D44-A17D253246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600" r="8737" b="33200"/>
          <a:stretch/>
        </p:blipFill>
        <p:spPr>
          <a:xfrm>
            <a:off x="35496" y="1351636"/>
            <a:ext cx="8998017" cy="273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38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3FB00D-44B9-B680-54E6-0093D63900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988" t="9621" r="11222" b="18981"/>
          <a:stretch/>
        </p:blipFill>
        <p:spPr>
          <a:xfrm>
            <a:off x="1578106" y="915565"/>
            <a:ext cx="6090238" cy="40560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D14102-9893-7C24-305D-49E446050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PARTICLE COUNTS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C5C7CA-50CB-1E09-18BC-75FD7886B3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53BC2D-0A6A-8ABC-74CF-1162F4507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2369D-1384-C55F-7234-88387609A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3575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86D19-F7F5-FD33-E8B2-480AD1D4D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DNA GEL PROFILES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DD22FC-1354-05ED-1B36-D8596012B2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8C9F9-0FF4-0F89-240F-32C13D1D9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F5D05-562A-D605-D79C-87A4A3ED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12</a:t>
            </a:fld>
            <a:endParaRPr lang="sv-S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6CBBB6-1BDE-8B76-8535-8B6B1FFE4A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733" t="16400" r="13955" b="31800"/>
          <a:stretch/>
        </p:blipFill>
        <p:spPr>
          <a:xfrm>
            <a:off x="1058626" y="771550"/>
            <a:ext cx="7308199" cy="403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51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082D81-A461-644E-CD79-7F817ED52B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11" r="12390"/>
          <a:stretch/>
        </p:blipFill>
        <p:spPr>
          <a:xfrm>
            <a:off x="2082505" y="771550"/>
            <a:ext cx="4774103" cy="4371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1FD125-4FAA-04C9-B770-10D40EF69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EXTRACELLULAR NANOPARTICLES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FF387B-1EAD-9ECE-3C55-E5388B19D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B91F4-7B1F-45A2-4955-18473BF71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49335-9218-1350-62EA-3951E01D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2009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11EC4A-F446-0943-D87C-2E78BAB399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l="5463" t="10703" r="8431" b="13601"/>
          <a:stretch/>
        </p:blipFill>
        <p:spPr>
          <a:xfrm>
            <a:off x="755577" y="181699"/>
            <a:ext cx="7434136" cy="46202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3F8042-1888-F680-DBCB-A9038EECC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EDE61B-31C5-CD06-8C9D-62199FD50D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6774" y="1347614"/>
                <a:ext cx="8631243" cy="3190191"/>
              </a:xfrm>
            </p:spPr>
            <p:txBody>
              <a:bodyPr/>
              <a:lstStyle/>
              <a:p>
                <a:r>
                  <a:rPr lang="en-US" sz="2000" dirty="0">
                    <a:solidFill>
                      <a:schemeClr val="accent1"/>
                    </a:solidFill>
                  </a:rPr>
                  <a:t>Clinical utility of </a:t>
                </a:r>
                <a:r>
                  <a:rPr lang="en-US" sz="2000" dirty="0" err="1">
                    <a:solidFill>
                      <a:schemeClr val="accent1"/>
                    </a:solidFill>
                  </a:rPr>
                  <a:t>ctDNA</a:t>
                </a:r>
                <a:r>
                  <a:rPr lang="en-US" sz="2000" dirty="0">
                    <a:solidFill>
                      <a:schemeClr val="accent1"/>
                    </a:solidFill>
                  </a:rPr>
                  <a:t> for monitoring is validated</a:t>
                </a:r>
              </a:p>
              <a:p>
                <a:r>
                  <a:rPr lang="en-US" sz="2000" dirty="0">
                    <a:solidFill>
                      <a:schemeClr val="accent1"/>
                    </a:solidFill>
                  </a:rPr>
                  <a:t>Varying protocols result in discrepancies</a:t>
                </a:r>
              </a:p>
              <a:p>
                <a:r>
                  <a:rPr lang="en-US" sz="2000" dirty="0">
                    <a:solidFill>
                      <a:schemeClr val="accent1"/>
                    </a:solidFill>
                  </a:rPr>
                  <a:t>Here, recommend best pre-analytical conditions</a:t>
                </a:r>
              </a:p>
              <a:p>
                <a:r>
                  <a:rPr lang="en-US" sz="2000" dirty="0">
                    <a:solidFill>
                      <a:schemeClr val="accent1"/>
                    </a:solidFill>
                  </a:rPr>
                  <a:t>For short DNA – plasma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2000" dirty="0">
                    <a:solidFill>
                      <a:schemeClr val="accent1"/>
                    </a:solidFill>
                  </a:rPr>
                  <a:t> 360 g</a:t>
                </a:r>
              </a:p>
              <a:p>
                <a:pPr lvl="1"/>
                <a:r>
                  <a:rPr lang="en-US" sz="1800" dirty="0">
                    <a:solidFill>
                      <a:schemeClr val="accent1"/>
                    </a:solidFill>
                  </a:rPr>
                  <a:t>20 000 g pellet</a:t>
                </a:r>
              </a:p>
              <a:p>
                <a:r>
                  <a:rPr lang="en-US" sz="2000" dirty="0">
                    <a:solidFill>
                      <a:schemeClr val="accent1"/>
                    </a:solidFill>
                  </a:rPr>
                  <a:t>Enriching relevant fractions improves sensitivity</a:t>
                </a:r>
              </a:p>
              <a:p>
                <a:r>
                  <a:rPr lang="en-US" sz="2000" dirty="0">
                    <a:solidFill>
                      <a:schemeClr val="accent1"/>
                    </a:solidFill>
                  </a:rPr>
                  <a:t>Deeper understanding of </a:t>
                </a:r>
                <a:r>
                  <a:rPr lang="en-US" sz="2000" dirty="0" err="1">
                    <a:solidFill>
                      <a:schemeClr val="accent1"/>
                    </a:solidFill>
                  </a:rPr>
                  <a:t>ctDNA</a:t>
                </a:r>
                <a:r>
                  <a:rPr lang="en-US" sz="2000" dirty="0">
                    <a:solidFill>
                      <a:schemeClr val="accent1"/>
                    </a:solidFill>
                  </a:rPr>
                  <a:t> production</a:t>
                </a:r>
              </a:p>
              <a:p>
                <a:r>
                  <a:rPr lang="en-US" sz="2000" dirty="0">
                    <a:solidFill>
                      <a:schemeClr val="accent1"/>
                    </a:solidFill>
                  </a:rPr>
                  <a:t>Increase research into long EV DNA</a:t>
                </a:r>
              </a:p>
              <a:p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EDE61B-31C5-CD06-8C9D-62199FD50D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774" y="1347614"/>
                <a:ext cx="8631243" cy="3190191"/>
              </a:xfrm>
              <a:blipFill>
                <a:blip r:embed="rId4"/>
                <a:stretch>
                  <a:fillRect l="-588" t="-1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4CF6C7-C0E4-5D2B-3F86-899D3D2BC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1E5D5-C07F-8FB2-C1A3-3E911EA7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E26C0-D2C3-B448-8E9D-55D624192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531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5AC55-80B2-2C86-435B-8CF05E0A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7" y="274340"/>
            <a:ext cx="8632045" cy="857250"/>
          </a:xfrm>
        </p:spPr>
        <p:txBody>
          <a:bodyPr/>
          <a:lstStyle/>
          <a:p>
            <a:pPr algn="ctr"/>
            <a:r>
              <a:rPr lang="en-US" dirty="0" err="1"/>
              <a:t>metoboroghene.mowoe@ki.se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795B4-B31E-331D-6A74-3FDAF11918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3D6933-DB0A-25AE-892F-1F7890B5C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38B9B-019A-E419-11AE-1232B717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15</a:t>
            </a:fld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AB7624F-9111-F6B6-328A-6F2A5697B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271" y="771550"/>
            <a:ext cx="3609555" cy="39625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u="sng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KAROLINSKA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Max Kordes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Osama </a:t>
            </a:r>
            <a:r>
              <a:rPr lang="en-US" sz="2400" dirty="0" err="1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Saher</a:t>
            </a:r>
            <a:endParaRPr lang="en-US" sz="2400" dirty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Johannes </a:t>
            </a:r>
            <a:r>
              <a:rPr lang="en-US" sz="2400" dirty="0" err="1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Löhr</a:t>
            </a:r>
            <a:endParaRPr lang="en-US" sz="2400" dirty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Mathilde </a:t>
            </a:r>
            <a:r>
              <a:rPr lang="en-US" sz="2400" dirty="0" err="1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Slamani</a:t>
            </a:r>
            <a:endParaRPr lang="en-US" sz="2400" dirty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Samir El </a:t>
            </a:r>
            <a:r>
              <a:rPr lang="en-US" sz="2400" dirty="0" err="1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Andaloussi</a:t>
            </a:r>
            <a:endParaRPr lang="en-US" sz="2400" dirty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Matthias </a:t>
            </a:r>
            <a:r>
              <a:rPr lang="en-US" sz="2400" dirty="0" err="1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Löhr</a:t>
            </a:r>
            <a:endParaRPr lang="en-US" sz="2400" dirty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André </a:t>
            </a:r>
            <a:r>
              <a:rPr lang="en-US" sz="2400" dirty="0" err="1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Görgens</a:t>
            </a:r>
            <a:endParaRPr lang="en-US" sz="2400" dirty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Daniel Hagey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C238878-A481-2D08-B094-C2B560BCC4CD}"/>
              </a:ext>
            </a:extLst>
          </p:cNvPr>
          <p:cNvSpPr txBox="1">
            <a:spLocks/>
          </p:cNvSpPr>
          <p:nvPr/>
        </p:nvSpPr>
        <p:spPr>
          <a:xfrm>
            <a:off x="4932040" y="1196752"/>
            <a:ext cx="2816069" cy="23831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u="sng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CAMBRIDGE</a:t>
            </a:r>
          </a:p>
          <a:p>
            <a:pPr marL="0" indent="0" algn="ctr">
              <a:buFont typeface="Arial"/>
              <a:buNone/>
            </a:pPr>
            <a:r>
              <a:rPr lang="en-US" sz="2400" dirty="0" err="1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Nitzan</a:t>
            </a: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 Rosenfeld</a:t>
            </a:r>
          </a:p>
          <a:p>
            <a:pPr marL="0" indent="0" algn="ctr">
              <a:buFont typeface="Arial"/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Chris Smith</a:t>
            </a:r>
          </a:p>
          <a:p>
            <a:pPr marL="0" indent="0" algn="ctr">
              <a:buFont typeface="Arial"/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Jessica </a:t>
            </a:r>
            <a:r>
              <a:rPr lang="en-US" sz="2400" dirty="0" err="1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Videira</a:t>
            </a:r>
            <a:endParaRPr lang="en-US" sz="2400" dirty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Matthew Eldridge</a:t>
            </a:r>
          </a:p>
          <a:p>
            <a:pPr marL="0" indent="0" algn="ctr">
              <a:buFont typeface="Arial"/>
              <a:buNone/>
            </a:pPr>
            <a:endParaRPr 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F37A55-E44B-5D08-E09C-A246F30A737A}"/>
              </a:ext>
            </a:extLst>
          </p:cNvPr>
          <p:cNvSpPr txBox="1"/>
          <p:nvPr/>
        </p:nvSpPr>
        <p:spPr>
          <a:xfrm>
            <a:off x="4973063" y="3891660"/>
            <a:ext cx="2928304" cy="58477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latin typeface="+mn-lt"/>
              </a:rPr>
              <a:t>Images were created using Affinity Designer</a:t>
            </a:r>
          </a:p>
        </p:txBody>
      </p:sp>
    </p:spTree>
    <p:extLst>
      <p:ext uri="{BB962C8B-B14F-4D97-AF65-F5344CB8AC3E}">
        <p14:creationId xmlns:p14="http://schemas.microsoft.com/office/powerpoint/2010/main" val="177709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467B0-A165-4B27-21A4-9F1E08577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FBBB298-544E-A8B7-D3C1-56C2860EE9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8DAAF5-1472-D9EB-E89D-B92F6885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491" y="20538"/>
            <a:ext cx="2776787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3DB23D-2C37-0709-4AA5-642EBAA25FB9}"/>
              </a:ext>
            </a:extLst>
          </p:cNvPr>
          <p:cNvSpPr txBox="1"/>
          <p:nvPr/>
        </p:nvSpPr>
        <p:spPr>
          <a:xfrm>
            <a:off x="7983794" y="639097"/>
            <a:ext cx="184731" cy="307777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l"/>
            <a:endParaRPr lang="en-US" sz="1400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45F438-DC58-181D-83D4-16D8D40396EC}"/>
              </a:ext>
            </a:extLst>
          </p:cNvPr>
          <p:cNvSpPr txBox="1"/>
          <p:nvPr/>
        </p:nvSpPr>
        <p:spPr>
          <a:xfrm>
            <a:off x="107504" y="2201071"/>
            <a:ext cx="5328592" cy="1015663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6000" b="1" dirty="0">
                <a:solidFill>
                  <a:schemeClr val="bg1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That’s all folks!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42C1FE-5007-FBDE-5067-B83EA95003B8}"/>
              </a:ext>
            </a:extLst>
          </p:cNvPr>
          <p:cNvSpPr txBox="1"/>
          <p:nvPr/>
        </p:nvSpPr>
        <p:spPr>
          <a:xfrm>
            <a:off x="2051720" y="3219822"/>
            <a:ext cx="2054475" cy="52322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  <a:latin typeface="+mn-lt"/>
              </a:rPr>
              <a:t>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E29D27-E2FD-63C9-1EDF-991D4174CDD2}"/>
              </a:ext>
            </a:extLst>
          </p:cNvPr>
          <p:cNvSpPr txBox="1"/>
          <p:nvPr/>
        </p:nvSpPr>
        <p:spPr>
          <a:xfrm>
            <a:off x="378657" y="4299942"/>
            <a:ext cx="5400600" cy="738664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n-lt"/>
              </a:rPr>
              <a:t>We are what we repeatedly do;  Excellence then, is not an act, but a habit.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+mn-lt"/>
              </a:rPr>
              <a:t>– </a:t>
            </a:r>
            <a:r>
              <a:rPr lang="en-US" sz="1400" b="1" dirty="0">
                <a:solidFill>
                  <a:schemeClr val="bg1"/>
                </a:solidFill>
                <a:latin typeface="+mn-lt"/>
              </a:rPr>
              <a:t>Williams James Durant</a:t>
            </a:r>
            <a:endParaRPr lang="en-US" sz="1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4096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704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BD557F3-4F5E-E757-823D-016157A9C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67" t="13601" r="21298" b="15000"/>
          <a:stretch/>
        </p:blipFill>
        <p:spPr>
          <a:xfrm>
            <a:off x="5076056" y="1115825"/>
            <a:ext cx="3960440" cy="36724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69BA3A-CE20-6007-A266-0BB7282A7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Circulating </a:t>
            </a:r>
            <a:r>
              <a:rPr lang="en-US" dirty="0" err="1"/>
              <a:t>tumour</a:t>
            </a:r>
            <a:r>
              <a:rPr lang="en-US" dirty="0"/>
              <a:t> DNA for treatment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BA8AD-6F67-FDD1-0121-5625B2620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Global cancer incidence continues to rise</a:t>
            </a:r>
          </a:p>
          <a:p>
            <a:r>
              <a:rPr lang="en-US" dirty="0"/>
              <a:t>Increased need for continuous treatment monitoring</a:t>
            </a:r>
          </a:p>
          <a:p>
            <a:r>
              <a:rPr lang="en-US" dirty="0"/>
              <a:t>Accessibility of </a:t>
            </a:r>
            <a:r>
              <a:rPr lang="en-US" dirty="0" err="1"/>
              <a:t>ctDNA</a:t>
            </a:r>
            <a:r>
              <a:rPr lang="en-US" dirty="0"/>
              <a:t> indispensable</a:t>
            </a:r>
          </a:p>
          <a:p>
            <a:r>
              <a:rPr lang="en-US" dirty="0"/>
              <a:t>What is </a:t>
            </a:r>
            <a:r>
              <a:rPr lang="en-US" dirty="0" err="1"/>
              <a:t>ctDNA</a:t>
            </a:r>
            <a:endParaRPr lang="en-US" dirty="0"/>
          </a:p>
          <a:p>
            <a:pPr lvl="1"/>
            <a:r>
              <a:rPr lang="en-US" dirty="0"/>
              <a:t>Histone-bound fragment &lt;2000bp?</a:t>
            </a:r>
          </a:p>
          <a:p>
            <a:r>
              <a:rPr lang="en-US" dirty="0"/>
              <a:t>Enriched in specific blood components</a:t>
            </a:r>
          </a:p>
          <a:p>
            <a:r>
              <a:rPr lang="en-US" dirty="0"/>
              <a:t>Why is this relevant?</a:t>
            </a:r>
          </a:p>
          <a:p>
            <a:r>
              <a:rPr lang="en-US" b="1" dirty="0"/>
              <a:t>BUT </a:t>
            </a:r>
            <a:r>
              <a:rPr lang="en-US" dirty="0"/>
              <a:t>minute amount of </a:t>
            </a:r>
            <a:r>
              <a:rPr lang="en-US" dirty="0" err="1"/>
              <a:t>tumour</a:t>
            </a:r>
            <a:r>
              <a:rPr lang="en-US" dirty="0"/>
              <a:t> DNA </a:t>
            </a:r>
          </a:p>
          <a:p>
            <a:pPr marL="0" indent="0">
              <a:buNone/>
            </a:pPr>
            <a:r>
              <a:rPr lang="en-US" dirty="0"/>
              <a:t>       in blood. </a:t>
            </a:r>
            <a:r>
              <a:rPr lang="en-US" b="1" dirty="0"/>
              <a:t>SO?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0EAEFC-18EC-28D7-7FC0-1D46139D3A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A4047-26A8-37F3-7864-FBFA73F43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C0C91-000E-D961-5A0A-82E3ED814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0857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A88CD-FB36-C0DB-0BEF-22FD29425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Extracellular vesicles as a </a:t>
            </a:r>
            <a:r>
              <a:rPr lang="en-US" dirty="0" err="1"/>
              <a:t>ctDNA</a:t>
            </a:r>
            <a:r>
              <a:rPr lang="en-US" dirty="0"/>
              <a:t> source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18C7A0-D209-5EDC-7307-F0E5385BF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41027C-6B90-9ECC-E40F-D5B03CB5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2F233-BF78-C2AB-4EC0-4487FBC05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3</a:t>
            </a:fld>
            <a:endParaRPr lang="sv-S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128D20-4D98-71CB-B33F-D231433D60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07" t="27600" r="3167" b="23400"/>
          <a:stretch/>
        </p:blipFill>
        <p:spPr>
          <a:xfrm>
            <a:off x="217724" y="1149709"/>
            <a:ext cx="8767924" cy="336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59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B1944-3ECE-EA12-546A-DA41380B7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DIFFERENTIAL ULTRACENTRIFUGATION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4748B1-E1C6-3BF6-7D9F-179B22B51B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E87423-7370-F32B-1BAE-EC198A3E5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8B4BD-034F-0B42-08D0-4FA99B18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4</a:t>
            </a:fld>
            <a:endParaRPr lang="sv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E71DB4-8E46-6BC5-9985-DBEC4CED2B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5610"/>
          <a:stretch/>
        </p:blipFill>
        <p:spPr>
          <a:xfrm>
            <a:off x="251400" y="915566"/>
            <a:ext cx="8632045" cy="35741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3D36909-1711-6335-02A3-799BC6C70A38}"/>
              </a:ext>
            </a:extLst>
          </p:cNvPr>
          <p:cNvSpPr txBox="1"/>
          <p:nvPr/>
        </p:nvSpPr>
        <p:spPr>
          <a:xfrm>
            <a:off x="1799001" y="931156"/>
            <a:ext cx="3565087" cy="307777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solidFill>
                  <a:schemeClr val="accent1"/>
                </a:solidFill>
                <a:latin typeface="+mn-lt"/>
              </a:rPr>
              <a:t>Hagey et al.,  </a:t>
            </a:r>
            <a:r>
              <a:rPr lang="en-US" sz="1400" b="1" i="1" dirty="0">
                <a:solidFill>
                  <a:schemeClr val="accent1"/>
                </a:solidFill>
                <a:latin typeface="+mn-lt"/>
              </a:rPr>
              <a:t>JEV 10.12 (2021): e12142</a:t>
            </a:r>
            <a:endParaRPr lang="en-US" sz="14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C5F10F-9B66-26A7-09DE-29B8CF2E6793}"/>
              </a:ext>
            </a:extLst>
          </p:cNvPr>
          <p:cNvSpPr txBox="1"/>
          <p:nvPr/>
        </p:nvSpPr>
        <p:spPr>
          <a:xfrm>
            <a:off x="937827" y="4455095"/>
            <a:ext cx="864096" cy="307777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latin typeface="+mn-lt"/>
              </a:rPr>
              <a:t>758 nm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8966A0-D10B-26F3-281A-7688D76E4333}"/>
              </a:ext>
            </a:extLst>
          </p:cNvPr>
          <p:cNvSpPr txBox="1"/>
          <p:nvPr/>
        </p:nvSpPr>
        <p:spPr>
          <a:xfrm>
            <a:off x="2123728" y="4468834"/>
            <a:ext cx="864096" cy="307777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latin typeface="+mn-lt"/>
              </a:rPr>
              <a:t>239 nm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49476A-C47C-865A-6675-FE3E9FCCC1F6}"/>
              </a:ext>
            </a:extLst>
          </p:cNvPr>
          <p:cNvSpPr txBox="1"/>
          <p:nvPr/>
        </p:nvSpPr>
        <p:spPr>
          <a:xfrm>
            <a:off x="3419872" y="4466728"/>
            <a:ext cx="864096" cy="307777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latin typeface="+mn-lt"/>
              </a:rPr>
              <a:t>109 nm</a:t>
            </a:r>
          </a:p>
        </p:txBody>
      </p:sp>
    </p:spTree>
    <p:extLst>
      <p:ext uri="{BB962C8B-B14F-4D97-AF65-F5344CB8AC3E}">
        <p14:creationId xmlns:p14="http://schemas.microsoft.com/office/powerpoint/2010/main" val="674867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3EB75-75F5-417F-007C-1CFB30B10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D19D-459A-DFE3-5994-08A02BBE1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DIFFERENTIAL ULTRACENTRIFUGATION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5819ED-213F-35CB-FEF4-558F443724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1982F8-2941-E01D-F602-EEA31C49C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331A1-F1CB-5DD4-9E34-8058A1DC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5</a:t>
            </a:fld>
            <a:endParaRPr lang="sv-SE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098525E-F1E6-97CA-8415-13FED4FAC77B}"/>
              </a:ext>
            </a:extLst>
          </p:cNvPr>
          <p:cNvGrpSpPr/>
          <p:nvPr/>
        </p:nvGrpSpPr>
        <p:grpSpPr>
          <a:xfrm>
            <a:off x="685786" y="755948"/>
            <a:ext cx="7772414" cy="2448272"/>
            <a:chOff x="410424" y="1347614"/>
            <a:chExt cx="8348464" cy="302433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0750349-6B5D-C942-AE50-B11119DD3E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422" t="44018" r="2267" b="21928"/>
            <a:stretch/>
          </p:blipFill>
          <p:spPr>
            <a:xfrm>
              <a:off x="410424" y="1347614"/>
              <a:ext cx="8348464" cy="2811824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5B107C9-1498-D436-5FB8-55BBDA75B904}"/>
                </a:ext>
              </a:extLst>
            </p:cNvPr>
            <p:cNvSpPr/>
            <p:nvPr/>
          </p:nvSpPr>
          <p:spPr bwMode="auto">
            <a:xfrm>
              <a:off x="4211960" y="4083918"/>
              <a:ext cx="4087887" cy="28803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lt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52C06D5-FCEA-2166-BA25-4A1CFB86A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704" y="3087635"/>
            <a:ext cx="7589728" cy="17188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593C924-34D1-921D-670E-E0B8CFB4110B}"/>
              </a:ext>
            </a:extLst>
          </p:cNvPr>
          <p:cNvSpPr/>
          <p:nvPr/>
        </p:nvSpPr>
        <p:spPr bwMode="auto">
          <a:xfrm>
            <a:off x="2051720" y="3087635"/>
            <a:ext cx="576064" cy="260893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3545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32CA771-6698-9ED2-3B6B-22116FBA741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l="24267" t="13601" r="21298" b="15000"/>
          <a:stretch/>
        </p:blipFill>
        <p:spPr>
          <a:xfrm>
            <a:off x="1948273" y="98997"/>
            <a:ext cx="5147790" cy="47734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174347-BF3F-089B-EFAF-9B0015F0D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F7841-9486-3BEA-EE44-E532894D2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4" y="1402829"/>
            <a:ext cx="8631243" cy="1528961"/>
          </a:xfrm>
        </p:spPr>
        <p:txBody>
          <a:bodyPr/>
          <a:lstStyle/>
          <a:p>
            <a:r>
              <a:rPr lang="en-US" dirty="0"/>
              <a:t>Each component of blood is generated by distinct biological processes</a:t>
            </a:r>
          </a:p>
          <a:p>
            <a:endParaRPr lang="en-US" dirty="0"/>
          </a:p>
          <a:p>
            <a:r>
              <a:rPr lang="en-US" dirty="0"/>
              <a:t>Thus, we aim to elucidate the associations and nature of </a:t>
            </a:r>
            <a:r>
              <a:rPr lang="en-US" dirty="0" err="1"/>
              <a:t>ctDNA</a:t>
            </a:r>
            <a:r>
              <a:rPr lang="en-US" dirty="0"/>
              <a:t> as diseases progress thereby exploring its potential to improve disease monitoring at various stages of treatment.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A9985F-02D3-FC99-45DF-9220B16873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A65592-62A1-6997-29CB-7CE1A2715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5BDEE-5B5F-8DDA-8089-348A13D80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6613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83159-4FFD-18CD-B78D-89F8D1FE1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PANCREATIC CANCER COHORT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BC9B93-3D81-92BF-EEA7-03A7C016DA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E6C1F0-002B-E79E-3D55-2EBC814B6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9109B-CC46-CF12-19D9-6C1573C5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7</a:t>
            </a:fld>
            <a:endParaRPr lang="sv-SE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BDB05-1A78-E4B9-462E-BF8D3D82BCF4}"/>
              </a:ext>
            </a:extLst>
          </p:cNvPr>
          <p:cNvSpPr txBox="1">
            <a:spLocks/>
          </p:cNvSpPr>
          <p:nvPr/>
        </p:nvSpPr>
        <p:spPr>
          <a:xfrm>
            <a:off x="5148064" y="1256419"/>
            <a:ext cx="3329251" cy="728291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charset="0"/>
                <a:ea typeface="Arial" charset="0"/>
                <a:cs typeface="Arial" charset="0"/>
              </a:rPr>
              <a:t>55 samples from 21 patients</a:t>
            </a:r>
          </a:p>
          <a:p>
            <a:pPr algn="ctr"/>
            <a:endParaRPr lang="en-US" sz="33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33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charset="0"/>
                <a:ea typeface="Arial" charset="0"/>
                <a:cs typeface="Arial" charset="0"/>
              </a:rPr>
              <a:t>21 samples from 21 controls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3B8E42C-DAB0-6711-A54E-E7AAC2AFF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803" y="1940798"/>
            <a:ext cx="5130800" cy="2159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490FB58-AB6C-3ED0-F2BD-AEA80A3CA994}"/>
              </a:ext>
            </a:extLst>
          </p:cNvPr>
          <p:cNvGrpSpPr/>
          <p:nvPr/>
        </p:nvGrpSpPr>
        <p:grpSpPr>
          <a:xfrm>
            <a:off x="166055" y="1563638"/>
            <a:ext cx="3613857" cy="2547686"/>
            <a:chOff x="166055" y="1563638"/>
            <a:chExt cx="3613857" cy="254768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CCF7B2F-2D26-85EB-6012-57DBFDBB1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430" t="15442" r="47947"/>
            <a:stretch/>
          </p:blipFill>
          <p:spPr>
            <a:xfrm>
              <a:off x="166055" y="1779662"/>
              <a:ext cx="3613857" cy="233166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9415501-3007-B5EF-9505-33F5A24F7731}"/>
                </a:ext>
              </a:extLst>
            </p:cNvPr>
            <p:cNvSpPr/>
            <p:nvPr/>
          </p:nvSpPr>
          <p:spPr bwMode="auto">
            <a:xfrm>
              <a:off x="255971" y="1563638"/>
              <a:ext cx="211573" cy="312141"/>
            </a:xfrm>
            <a:prstGeom prst="rect">
              <a:avLst/>
            </a:prstGeom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1690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3">
            <a:extLst>
              <a:ext uri="{FF2B5EF4-FFF2-40B4-BE49-F238E27FC236}">
                <a16:creationId xmlns:a16="http://schemas.microsoft.com/office/drawing/2014/main" id="{5B21C90D-4B6E-8041-B6CF-9874BBE8F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9" y="35719"/>
            <a:ext cx="898661" cy="919163"/>
          </a:xfrm>
          <a:prstGeom prst="rect">
            <a:avLst/>
          </a:prstGeom>
        </p:spPr>
      </p:pic>
      <p:pic>
        <p:nvPicPr>
          <p:cNvPr id="4" name="Picture 2" descr="University of Cambridge (.EPS) vector logo">
            <a:extLst>
              <a:ext uri="{FF2B5EF4-FFF2-40B4-BE49-F238E27FC236}">
                <a16:creationId xmlns:a16="http://schemas.microsoft.com/office/drawing/2014/main" id="{256CD165-99C4-30F4-43FD-B9B2AE0D8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119" y="1"/>
            <a:ext cx="954881" cy="95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Download Karolinska Institutet's logo | Medarbetare">
            <a:extLst>
              <a:ext uri="{FF2B5EF4-FFF2-40B4-BE49-F238E27FC236}">
                <a16:creationId xmlns:a16="http://schemas.microsoft.com/office/drawing/2014/main" id="{FC342204-5F6F-C3FC-D962-6A29441C8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" y="1"/>
            <a:ext cx="954881" cy="114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9A9A05-A329-962E-4B71-DA9140C36558}"/>
              </a:ext>
            </a:extLst>
          </p:cNvPr>
          <p:cNvSpPr/>
          <p:nvPr/>
        </p:nvSpPr>
        <p:spPr>
          <a:xfrm>
            <a:off x="533419" y="1228725"/>
            <a:ext cx="190463" cy="194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 sz="18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13DDC97-8912-E477-5FE2-B40563A42C2E}"/>
              </a:ext>
            </a:extLst>
          </p:cNvPr>
          <p:cNvSpPr txBox="1">
            <a:spLocks/>
          </p:cNvSpPr>
          <p:nvPr/>
        </p:nvSpPr>
        <p:spPr>
          <a:xfrm>
            <a:off x="632454" y="49268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dirty="0">
                <a:latin typeface="Arial" charset="0"/>
                <a:ea typeface="Arial" charset="0"/>
                <a:cs typeface="Arial" charset="0"/>
              </a:rPr>
              <a:t>Short versus long DNA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5B2AE1-0697-C4F2-3A0A-CDDEAE8B294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380" t="5200" r="14370" b="36000"/>
          <a:stretch/>
        </p:blipFill>
        <p:spPr>
          <a:xfrm>
            <a:off x="1115616" y="1018497"/>
            <a:ext cx="6955031" cy="400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7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B71D8A-6A64-09A9-8CA9-BF8F463B68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17" t="6601" r="24267" b="22000"/>
          <a:stretch/>
        </p:blipFill>
        <p:spPr>
          <a:xfrm>
            <a:off x="1691680" y="699542"/>
            <a:ext cx="5904656" cy="42690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CADE51-9136-DF5A-7DCC-86ECD1859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MUTANT FRACTION MEASURES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CFCE9-A1C4-FAD1-B9C3-4EC8B69EBA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a medical university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46E073-B9E1-A05E-4C52-27CFA2221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A5A2-19A1-4CFC-BFE3-8B9C2E2B5BE0}" type="datetime1">
              <a:rPr lang="en-GB" smtClean="0"/>
              <a:t>26/11/2024</a:t>
            </a:fld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FD1FC-8670-2368-AB8A-09ED54921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4423287"/>
      </p:ext>
    </p:extLst>
  </p:cSld>
  <p:clrMapOvr>
    <a:masterClrMapping/>
  </p:clrMapOvr>
</p:sld>
</file>

<file path=ppt/theme/theme1.xml><?xml version="1.0" encoding="utf-8"?>
<a:theme xmlns:a="http://schemas.openxmlformats.org/drawingml/2006/main" name="16:9 Plum eng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non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_eng.potx" id="{AA86EBC1-CE29-4CF6-BF86-F7ADC847DCCC}" vid="{4130373F-5328-4CC3-92CD-A02E8B808A85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4" ma:contentTypeDescription="Skapa ett nytt dokument." ma:contentTypeScope="" ma:versionID="d38a2c07f4f36005f3c4f84d5a2cc146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9b929705adf473d8b0cc429cd00fedc4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B88F3E-C4C0-4E8F-ABBE-3367A9D01F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AC2659-C9DF-4779-98F9-068BA63EF3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F79469-2F05-42F0-ADD1-5263841AE7B9}">
  <ds:schemaRefs>
    <ds:schemaRef ds:uri="http://purl.org/dc/elements/1.1/"/>
    <ds:schemaRef ds:uri="http://schemas.microsoft.com/office/infopath/2007/PartnerControls"/>
    <ds:schemaRef ds:uri="6843b716-3f6d-4983-a753-faa1afd2f446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16:9 Plum eng</Template>
  <TotalTime>21968</TotalTime>
  <Words>1296</Words>
  <Application>Microsoft Office PowerPoint</Application>
  <PresentationFormat>On-screen Show (16:9)</PresentationFormat>
  <Paragraphs>177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APPLE CHANCERY</vt:lpstr>
      <vt:lpstr>Arial</vt:lpstr>
      <vt:lpstr>Cambria Math</vt:lpstr>
      <vt:lpstr>DM Sans</vt:lpstr>
      <vt:lpstr>DM Sans Medium</vt:lpstr>
      <vt:lpstr>Helvetica</vt:lpstr>
      <vt:lpstr>Open Sans</vt:lpstr>
      <vt:lpstr>Times</vt:lpstr>
      <vt:lpstr>Wingdings</vt:lpstr>
      <vt:lpstr>16:9 Plum eng</vt:lpstr>
      <vt:lpstr>Dynamic size and association profiles of tumour-derived DNA (ctDNA) during pancreatic cancer progression </vt:lpstr>
      <vt:lpstr>Circulating tumour DNA for treatment monitoring</vt:lpstr>
      <vt:lpstr>Extracellular vesicles as a ctDNA source</vt:lpstr>
      <vt:lpstr>DIFFERENTIAL ULTRACENTRIFUGATION </vt:lpstr>
      <vt:lpstr>DIFFERENTIAL ULTRACENTRIFUGATION</vt:lpstr>
      <vt:lpstr>AIM</vt:lpstr>
      <vt:lpstr>PANCREATIC CANCER COHORT</vt:lpstr>
      <vt:lpstr>PowerPoint Presentation</vt:lpstr>
      <vt:lpstr>MUTANT FRACTION MEASURES</vt:lpstr>
      <vt:lpstr>MUTANT FRACTION MEASURES</vt:lpstr>
      <vt:lpstr>PARTICLE COUNTS</vt:lpstr>
      <vt:lpstr>DNA GEL PROFILES</vt:lpstr>
      <vt:lpstr>EXTRACELLULAR NANOPARTICLES</vt:lpstr>
      <vt:lpstr>CONCLUSION</vt:lpstr>
      <vt:lpstr>metoboroghene.mowoe@ki.se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size and association profiles of tumour-derived DNA (ctDNA) during pancreatic cancer progression </dc:title>
  <dc:creator>Metoboroghene Mowoe</dc:creator>
  <cp:lastModifiedBy>Claudia Koch</cp:lastModifiedBy>
  <cp:revision>3</cp:revision>
  <cp:lastPrinted>2005-09-23T14:22:03Z</cp:lastPrinted>
  <dcterms:created xsi:type="dcterms:W3CDTF">2024-10-28T12:40:35Z</dcterms:created>
  <dcterms:modified xsi:type="dcterms:W3CDTF">2024-11-26T07:15:51Z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