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6" r:id="rId3"/>
    <p:sldMasterId id="2147483681" r:id="rId4"/>
    <p:sldMasterId id="2147483691" r:id="rId5"/>
    <p:sldMasterId id="2147483713" r:id="rId6"/>
    <p:sldMasterId id="2147483723" r:id="rId7"/>
  </p:sldMasterIdLst>
  <p:notesMasterIdLst>
    <p:notesMasterId r:id="rId48"/>
  </p:notesMasterIdLst>
  <p:sldIdLst>
    <p:sldId id="2145710233" r:id="rId8"/>
    <p:sldId id="2145710234" r:id="rId9"/>
    <p:sldId id="256" r:id="rId10"/>
    <p:sldId id="2145710226" r:id="rId11"/>
    <p:sldId id="260" r:id="rId12"/>
    <p:sldId id="2922" r:id="rId13"/>
    <p:sldId id="2925" r:id="rId14"/>
    <p:sldId id="2924" r:id="rId15"/>
    <p:sldId id="3048" r:id="rId16"/>
    <p:sldId id="327" r:id="rId17"/>
    <p:sldId id="344" r:id="rId18"/>
    <p:sldId id="258" r:id="rId19"/>
    <p:sldId id="311" r:id="rId20"/>
    <p:sldId id="353" r:id="rId21"/>
    <p:sldId id="2145710230" r:id="rId22"/>
    <p:sldId id="2145710229" r:id="rId23"/>
    <p:sldId id="2145710228" r:id="rId24"/>
    <p:sldId id="3049" r:id="rId25"/>
    <p:sldId id="329" r:id="rId26"/>
    <p:sldId id="2145710227" r:id="rId27"/>
    <p:sldId id="333" r:id="rId28"/>
    <p:sldId id="331" r:id="rId29"/>
    <p:sldId id="334" r:id="rId30"/>
    <p:sldId id="335" r:id="rId31"/>
    <p:sldId id="332" r:id="rId32"/>
    <p:sldId id="3052" r:id="rId33"/>
    <p:sldId id="3060" r:id="rId34"/>
    <p:sldId id="3058" r:id="rId35"/>
    <p:sldId id="3059" r:id="rId36"/>
    <p:sldId id="3062" r:id="rId37"/>
    <p:sldId id="3063" r:id="rId38"/>
    <p:sldId id="3064" r:id="rId39"/>
    <p:sldId id="2145710232" r:id="rId40"/>
    <p:sldId id="326" r:id="rId41"/>
    <p:sldId id="284" r:id="rId42"/>
    <p:sldId id="262" r:id="rId43"/>
    <p:sldId id="2145710231" r:id="rId44"/>
    <p:sldId id="257" r:id="rId45"/>
    <p:sldId id="2145710236" r:id="rId46"/>
    <p:sldId id="2145710235" r:id="rId4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D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106" d="100"/>
          <a:sy n="106" d="100"/>
        </p:scale>
        <p:origin x="13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Participants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14A-442D-B6D3-F5424930678A}"/>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B14A-442D-B6D3-F5424930678A}"/>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14A-442D-B6D3-F5424930678A}"/>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B14A-442D-B6D3-F5424930678A}"/>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14A-442D-B6D3-F5424930678A}"/>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14A-442D-B6D3-F5424930678A}"/>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B14A-442D-B6D3-F5424930678A}"/>
              </c:ext>
            </c:extLst>
          </c:dPt>
          <c:dLbls>
            <c:dLbl>
              <c:idx val="0"/>
              <c:layout>
                <c:manualLayout>
                  <c:x val="3.9026936416089938E-3"/>
                  <c:y val="8.3000975424848758E-3"/>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795C8EE1-06A9-48F0-866D-E64C93C29348}" type="CATEGORYNAME">
                      <a:rPr lang="en-US" smtClean="0"/>
                      <a:pPr>
                        <a:defRPr/>
                      </a:pPr>
                      <a:t>[CATEGORIENAAM]</a:t>
                    </a:fld>
                    <a:endParaRPr lang="nl-NL"/>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nl-NL"/>
                </a:p>
              </c:txPr>
              <c:dLblPos val="bestFit"/>
              <c:showLegendKey val="0"/>
              <c:showVal val="0"/>
              <c:showCatName val="1"/>
              <c:showSerName val="0"/>
              <c:showPercent val="1"/>
              <c:showBubbleSize val="0"/>
              <c:extLst>
                <c:ext xmlns:c15="http://schemas.microsoft.com/office/drawing/2012/chart" uri="{CE6537A1-D6FC-4f65-9D91-7224C49458BB}">
                  <c15:layout>
                    <c:manualLayout>
                      <c:w val="0.25798355583799709"/>
                      <c:h val="0.18586683072247001"/>
                    </c:manualLayout>
                  </c15:layout>
                  <c15:dlblFieldTable/>
                  <c15:showDataLabelsRange val="0"/>
                </c:ext>
                <c:ext xmlns:c16="http://schemas.microsoft.com/office/drawing/2014/chart" uri="{C3380CC4-5D6E-409C-BE32-E72D297353CC}">
                  <c16:uniqueId val="{00000003-B14A-442D-B6D3-F5424930678A}"/>
                </c:ext>
              </c:extLst>
            </c:dLbl>
            <c:dLbl>
              <c:idx val="1"/>
              <c:layout>
                <c:manualLayout>
                  <c:x val="-3.122153646835255E-3"/>
                  <c:y val="8.0614634137839994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85797FA9-420A-47B2-8097-809630A71264}" type="CATEGORYNAME">
                      <a:rPr lang="en-US" sz="1200" smtClean="0"/>
                      <a:pPr>
                        <a:defRPr>
                          <a:solidFill>
                            <a:schemeClr val="accent1"/>
                          </a:solidFill>
                        </a:defRPr>
                      </a:pPr>
                      <a:t>[CATEGORIENAAM]</a:t>
                    </a:fld>
                    <a:endParaRPr lang="nl-NL"/>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nl-NL"/>
                </a:p>
              </c:txPr>
              <c:dLblPos val="bestFit"/>
              <c:showLegendKey val="0"/>
              <c:showVal val="0"/>
              <c:showCatName val="1"/>
              <c:showSerName val="0"/>
              <c:showPercent val="1"/>
              <c:showBubbleSize val="0"/>
              <c:extLst>
                <c:ext xmlns:c15="http://schemas.microsoft.com/office/drawing/2012/chart" uri="{CE6537A1-D6FC-4f65-9D91-7224C49458BB}">
                  <c15:layout>
                    <c:manualLayout>
                      <c:w val="0.23897504858390664"/>
                      <c:h val="0.1867521743638989"/>
                    </c:manualLayout>
                  </c15:layout>
                  <c15:dlblFieldTable/>
                  <c15:showDataLabelsRange val="0"/>
                </c:ext>
                <c:ext xmlns:c16="http://schemas.microsoft.com/office/drawing/2014/chart" uri="{C3380CC4-5D6E-409C-BE32-E72D297353CC}">
                  <c16:uniqueId val="{00000004-B14A-442D-B6D3-F5424930678A}"/>
                </c:ext>
              </c:extLst>
            </c:dLbl>
            <c:dLbl>
              <c:idx val="2"/>
              <c:layout>
                <c:manualLayout>
                  <c:x val="-7.3944549236183328E-3"/>
                  <c:y val="2.0750499854818819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F8F708A9-6E12-4FCA-94C2-3FE9A17F91EE}" type="CATEGORYNAME">
                      <a:rPr lang="en-US" sz="1100" smtClean="0"/>
                      <a:pPr>
                        <a:defRPr>
                          <a:solidFill>
                            <a:schemeClr val="accent1"/>
                          </a:solidFill>
                        </a:defRPr>
                      </a:pPr>
                      <a:t>[CATEGORIENAAM]</a:t>
                    </a:fld>
                    <a:endParaRPr lang="nl-NL"/>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nl-NL"/>
                </a:p>
              </c:txPr>
              <c:dLblPos val="bestFit"/>
              <c:showLegendKey val="0"/>
              <c:showVal val="0"/>
              <c:showCatName val="1"/>
              <c:showSerName val="0"/>
              <c:showPercent val="1"/>
              <c:showBubbleSize val="0"/>
              <c:extLst>
                <c:ext xmlns:c15="http://schemas.microsoft.com/office/drawing/2012/chart" uri="{CE6537A1-D6FC-4f65-9D91-7224C49458BB}">
                  <c15:layout>
                    <c:manualLayout>
                      <c:w val="0.29509047485006901"/>
                      <c:h val="0.29955070552999929"/>
                    </c:manualLayout>
                  </c15:layout>
                  <c15:dlblFieldTable/>
                  <c15:showDataLabelsRange val="0"/>
                </c:ext>
                <c:ext xmlns:c16="http://schemas.microsoft.com/office/drawing/2014/chart" uri="{C3380CC4-5D6E-409C-BE32-E72D297353CC}">
                  <c16:uniqueId val="{00000005-B14A-442D-B6D3-F5424930678A}"/>
                </c:ext>
              </c:extLst>
            </c:dLbl>
            <c:dLbl>
              <c:idx val="3"/>
              <c:layout>
                <c:manualLayout>
                  <c:x val="1.8732921881011527E-2"/>
                  <c:y val="-1.1066795517860675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687857C1-E926-4A5E-8B50-B8466110C96F}" type="CATEGORYNAME">
                      <a:rPr lang="en-US" sz="1200" smtClean="0"/>
                      <a:pPr>
                        <a:defRPr>
                          <a:solidFill>
                            <a:schemeClr val="accent1"/>
                          </a:solidFill>
                        </a:defRPr>
                      </a:pPr>
                      <a:t>[CATEGORIENAAM]</a:t>
                    </a:fld>
                    <a:endParaRPr lang="nl-NL"/>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nl-NL"/>
                </a:p>
              </c:txPr>
              <c:dLblPos val="bestFit"/>
              <c:showLegendKey val="0"/>
              <c:showVal val="0"/>
              <c:showCatName val="1"/>
              <c:showSerName val="0"/>
              <c:showPercent val="1"/>
              <c:showBubbleSize val="0"/>
              <c:extLst>
                <c:ext xmlns:c15="http://schemas.microsoft.com/office/drawing/2012/chart" uri="{CE6537A1-D6FC-4f65-9D91-7224C49458BB}">
                  <c15:layout>
                    <c:manualLayout>
                      <c:w val="0.2286977546306824"/>
                      <c:h val="0.31955372057822701"/>
                    </c:manualLayout>
                  </c15:layout>
                  <c15:dlblFieldTable/>
                  <c15:showDataLabelsRange val="0"/>
                </c:ext>
                <c:ext xmlns:c16="http://schemas.microsoft.com/office/drawing/2014/chart" uri="{C3380CC4-5D6E-409C-BE32-E72D297353CC}">
                  <c16:uniqueId val="{00000006-B14A-442D-B6D3-F5424930678A}"/>
                </c:ext>
              </c:extLst>
            </c:dLbl>
            <c:dLbl>
              <c:idx val="4"/>
              <c:layout>
                <c:manualLayout>
                  <c:x val="4.253946635756526E-2"/>
                  <c:y val="-2.0750241595988766E-3"/>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B16AC781-A24E-4EA0-9E40-8AAEE9C79431}" type="CATEGORYNAME">
                      <a:rPr lang="en-US" sz="1200" smtClean="0"/>
                      <a:pPr>
                        <a:defRPr>
                          <a:solidFill>
                            <a:schemeClr val="accent1"/>
                          </a:solidFill>
                        </a:defRPr>
                      </a:pPr>
                      <a:t>[CATEGORIENAAM]</a:t>
                    </a:fld>
                    <a:endParaRPr lang="nl-NL"/>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nl-NL"/>
                </a:p>
              </c:txPr>
              <c:dLblPos val="bestFit"/>
              <c:showLegendKey val="0"/>
              <c:showVal val="0"/>
              <c:showCatName val="1"/>
              <c:showSerName val="0"/>
              <c:showPercent val="1"/>
              <c:showBubbleSize val="0"/>
              <c:extLst>
                <c:ext xmlns:c15="http://schemas.microsoft.com/office/drawing/2012/chart" uri="{CE6537A1-D6FC-4f65-9D91-7224C49458BB}">
                  <c15:layout>
                    <c:manualLayout>
                      <c:w val="0.42870291724694887"/>
                      <c:h val="0.10204979709422547"/>
                    </c:manualLayout>
                  </c15:layout>
                  <c15:dlblFieldTable/>
                  <c15:showDataLabelsRange val="0"/>
                </c:ext>
                <c:ext xmlns:c16="http://schemas.microsoft.com/office/drawing/2014/chart" uri="{C3380CC4-5D6E-409C-BE32-E72D297353CC}">
                  <c16:uniqueId val="{00000007-B14A-442D-B6D3-F5424930678A}"/>
                </c:ext>
              </c:extLst>
            </c:dLbl>
            <c:dLbl>
              <c:idx val="5"/>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8FFB4CD7-6C43-40DE-AECD-7C27A16E5B36}" type="CATEGORYNAME">
                      <a:rPr lang="en-US" smtClean="0"/>
                      <a:pPr>
                        <a:defRPr>
                          <a:solidFill>
                            <a:schemeClr val="accent1"/>
                          </a:solidFill>
                        </a:defRPr>
                      </a:pPr>
                      <a:t>[CATEGORIENAAM]</a:t>
                    </a:fld>
                    <a:endParaRPr lang="nl-NL"/>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nl-NL"/>
                </a:p>
              </c:txPr>
              <c:dLblPos val="outEnd"/>
              <c:showLegendKey val="0"/>
              <c:showVal val="0"/>
              <c:showCatName val="1"/>
              <c:showSerName val="0"/>
              <c:showPercent val="1"/>
              <c:showBubbleSize val="0"/>
              <c:extLst>
                <c:ext xmlns:c15="http://schemas.microsoft.com/office/drawing/2012/chart" uri="{CE6537A1-D6FC-4f65-9D91-7224C49458BB}">
                  <c15:layout>
                    <c:manualLayout>
                      <c:w val="0.26461825525695687"/>
                      <c:h val="0.18586683072247001"/>
                    </c:manualLayout>
                  </c15:layout>
                  <c15:dlblFieldTable/>
                  <c15:showDataLabelsRange val="0"/>
                </c:ext>
                <c:ext xmlns:c16="http://schemas.microsoft.com/office/drawing/2014/chart" uri="{C3380CC4-5D6E-409C-BE32-E72D297353CC}">
                  <c16:uniqueId val="{00000001-B14A-442D-B6D3-F5424930678A}"/>
                </c:ext>
              </c:extLst>
            </c:dLbl>
            <c:dLbl>
              <c:idx val="6"/>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46132B3E-F21A-4F89-9CAE-8EDBCD4EB637}" type="CATEGORYNAME">
                      <a:rPr lang="en-US" smtClean="0"/>
                      <a:pPr>
                        <a:defRPr>
                          <a:solidFill>
                            <a:schemeClr val="accent1"/>
                          </a:solidFill>
                        </a:defRPr>
                      </a:pPr>
                      <a:t>[CATEGORIENAAM]</a:t>
                    </a:fld>
                    <a:endParaRPr lang="nl-NL"/>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nl-NL"/>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14A-442D-B6D3-F5424930678A}"/>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Sheet1!$A$2:$A$8</c:f>
              <c:strCache>
                <c:ptCount val="7"/>
                <c:pt idx="0">
                  <c:v>Oncologist</c:v>
                </c:pt>
                <c:pt idx="1">
                  <c:v>Pathologist</c:v>
                </c:pt>
                <c:pt idx="2">
                  <c:v>Clinical scientist in molecular pathology</c:v>
                </c:pt>
                <c:pt idx="3">
                  <c:v>Clinical laboratory geneticist</c:v>
                </c:pt>
                <c:pt idx="4">
                  <c:v>Molecular biologist</c:v>
                </c:pt>
                <c:pt idx="5">
                  <c:v>Researcher</c:v>
                </c:pt>
                <c:pt idx="6">
                  <c:v>Other</c:v>
                </c:pt>
              </c:strCache>
            </c:strRef>
          </c:cat>
          <c:val>
            <c:numRef>
              <c:f>Sheet1!$B$2:$B$8</c:f>
              <c:numCache>
                <c:formatCode>General</c:formatCode>
                <c:ptCount val="7"/>
                <c:pt idx="0">
                  <c:v>5</c:v>
                </c:pt>
                <c:pt idx="1">
                  <c:v>3</c:v>
                </c:pt>
                <c:pt idx="2">
                  <c:v>6</c:v>
                </c:pt>
                <c:pt idx="3">
                  <c:v>3</c:v>
                </c:pt>
                <c:pt idx="4">
                  <c:v>11</c:v>
                </c:pt>
                <c:pt idx="5">
                  <c:v>6</c:v>
                </c:pt>
                <c:pt idx="6">
                  <c:v>10</c:v>
                </c:pt>
              </c:numCache>
            </c:numRef>
          </c:val>
          <c:extLst>
            <c:ext xmlns:c16="http://schemas.microsoft.com/office/drawing/2014/chart" uri="{C3380CC4-5D6E-409C-BE32-E72D297353CC}">
              <c16:uniqueId val="{00000000-B14A-442D-B6D3-F5424930678A}"/>
            </c:ext>
          </c:extLst>
        </c:ser>
        <c:dLbls>
          <c:dLblPos val="outEnd"/>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lumMod val="20000"/>
            <a:lumOff val="80000"/>
          </a:schemeClr>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lumMod val="20000"/>
            <a:lumOff val="80000"/>
          </a:schemeClr>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lumMod val="20000"/>
            <a:lumOff val="80000"/>
          </a:schemeClr>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xfrm>
          <a:off x="4465" y="133099"/>
          <a:ext cx="2599506" cy="1039802"/>
        </a:xfrm>
        <a:prstGeom prst="chevron">
          <a:avLst/>
        </a:prstGeom>
        <a:solidFill>
          <a:srgbClr val="FF7D00">
            <a:lumMod val="20000"/>
            <a:lumOff val="80000"/>
          </a:srgbClr>
        </a:solidFill>
        <a:ln w="12700" cap="flat" cmpd="sng" algn="ctr">
          <a:solidFill>
            <a:srgbClr val="FFFFFF">
              <a:hueOff val="0"/>
              <a:satOff val="0"/>
              <a:lumOff val="0"/>
              <a:alphaOff val="0"/>
            </a:srgbClr>
          </a:solidFill>
          <a:prstDash val="solid"/>
          <a:miter lim="800000"/>
        </a:ln>
        <a:effectLst/>
      </dgm:spPr>
      <dgm:t>
        <a:bodyPr/>
        <a:lstStyle/>
        <a:p>
          <a:pPr>
            <a:buNone/>
          </a:pPr>
          <a:r>
            <a:rPr lang="en-GB" sz="1800" dirty="0">
              <a:solidFill>
                <a:srgbClr val="FFFFFF"/>
              </a:solidFill>
              <a:latin typeface="Calibri" panose="020F0502020204030204"/>
              <a:ea typeface="+mn-ea"/>
              <a:cs typeface="+mn-cs"/>
            </a:rPr>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xfrm>
          <a:off x="2344021" y="133099"/>
          <a:ext cx="2599506" cy="1039802"/>
        </a:xfrm>
        <a:prstGeom prst="chevron">
          <a:avLst/>
        </a:prstGeom>
        <a:solidFill>
          <a:srgbClr val="FF7D00"/>
        </a:solidFill>
        <a:ln w="12700" cap="flat" cmpd="sng" algn="ctr">
          <a:solidFill>
            <a:srgbClr val="FFFFFF">
              <a:hueOff val="0"/>
              <a:satOff val="0"/>
              <a:lumOff val="0"/>
              <a:alphaOff val="0"/>
            </a:srgbClr>
          </a:solidFill>
          <a:prstDash val="solid"/>
          <a:miter lim="800000"/>
        </a:ln>
        <a:effectLst/>
      </dgm:spPr>
      <dgm:t>
        <a:bodyPr/>
        <a:lstStyle/>
        <a:p>
          <a:pPr>
            <a:buNone/>
          </a:pPr>
          <a:r>
            <a:rPr lang="en-GB" dirty="0">
              <a:solidFill>
                <a:srgbClr val="FFFFFF"/>
              </a:solidFill>
              <a:latin typeface="Calibri" panose="020F0502020204030204"/>
              <a:ea typeface="+mn-ea"/>
              <a:cs typeface="+mn-cs"/>
            </a:rPr>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xfrm>
          <a:off x="4683578" y="133099"/>
          <a:ext cx="2599506" cy="1039802"/>
        </a:xfrm>
        <a:prstGeom prst="chevron">
          <a:avLst/>
        </a:prstGeom>
        <a:solidFill>
          <a:srgbClr val="FF7D00">
            <a:lumMod val="20000"/>
            <a:lumOff val="80000"/>
          </a:srgbClr>
        </a:solidFill>
        <a:ln w="12700" cap="flat" cmpd="sng" algn="ctr">
          <a:solidFill>
            <a:srgbClr val="FFFFFF">
              <a:hueOff val="0"/>
              <a:satOff val="0"/>
              <a:lumOff val="0"/>
              <a:alphaOff val="0"/>
            </a:srgbClr>
          </a:solidFill>
          <a:prstDash val="solid"/>
          <a:miter lim="800000"/>
        </a:ln>
        <a:effectLst/>
      </dgm:spPr>
      <dgm:t>
        <a:bodyPr/>
        <a:lstStyle/>
        <a:p>
          <a:pPr>
            <a:buNone/>
          </a:pPr>
          <a:r>
            <a:rPr lang="en-GB" dirty="0">
              <a:solidFill>
                <a:srgbClr val="FFFFFF"/>
              </a:solidFill>
              <a:latin typeface="Calibri" panose="020F0502020204030204"/>
              <a:ea typeface="+mn-ea"/>
              <a:cs typeface="+mn-cs"/>
            </a:rPr>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xfrm>
          <a:off x="7023134" y="133099"/>
          <a:ext cx="2599506" cy="1039802"/>
        </a:xfrm>
        <a:prstGeom prst="chevron">
          <a:avLst/>
        </a:prstGeom>
        <a:solidFill>
          <a:srgbClr val="FF7D00">
            <a:lumMod val="20000"/>
            <a:lumOff val="80000"/>
          </a:srgbClr>
        </a:solidFill>
        <a:ln w="12700" cap="flat" cmpd="sng" algn="ctr">
          <a:solidFill>
            <a:srgbClr val="FFFFFF">
              <a:hueOff val="0"/>
              <a:satOff val="0"/>
              <a:lumOff val="0"/>
              <a:alphaOff val="0"/>
            </a:srgbClr>
          </a:solidFill>
          <a:prstDash val="solid"/>
          <a:miter lim="800000"/>
        </a:ln>
        <a:effectLst/>
      </dgm:spPr>
      <dgm:t>
        <a:bodyPr/>
        <a:lstStyle/>
        <a:p>
          <a:pPr>
            <a:buNone/>
          </a:pPr>
          <a:r>
            <a:rPr lang="en-GB" dirty="0">
              <a:solidFill>
                <a:srgbClr val="FFFFFF"/>
              </a:solidFill>
              <a:latin typeface="Calibri" panose="020F0502020204030204"/>
              <a:ea typeface="+mn-ea"/>
              <a:cs typeface="+mn-cs"/>
            </a:rPr>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solidFill>
          <a:schemeClr val="accent1">
            <a:lumMod val="20000"/>
            <a:lumOff val="80000"/>
          </a:schemeClr>
        </a:solidFill>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lumMod val="20000"/>
            <a:lumOff val="80000"/>
          </a:schemeClr>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lumMod val="20000"/>
            <a:lumOff val="80000"/>
          </a:schemeClr>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solidFill>
          <a:schemeClr val="accent1">
            <a:lumMod val="20000"/>
            <a:lumOff val="80000"/>
          </a:schemeClr>
        </a:solidFill>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lumMod val="20000"/>
            <a:lumOff val="80000"/>
          </a:schemeClr>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lumMod val="20000"/>
            <a:lumOff val="80000"/>
          </a:schemeClr>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solidFill>
          <a:schemeClr val="accent1">
            <a:lumMod val="20000"/>
            <a:lumOff val="80000"/>
          </a:schemeClr>
        </a:solidFill>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lumMod val="20000"/>
            <a:lumOff val="80000"/>
          </a:schemeClr>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lumMod val="20000"/>
            <a:lumOff val="80000"/>
          </a:schemeClr>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solidFill>
          <a:schemeClr val="accent1">
            <a:lumMod val="20000"/>
            <a:lumOff val="80000"/>
          </a:schemeClr>
        </a:solidFill>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lumMod val="20000"/>
            <a:lumOff val="80000"/>
          </a:schemeClr>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lumMod val="20000"/>
            <a:lumOff val="80000"/>
          </a:schemeClr>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solidFill>
          <a:schemeClr val="accent1">
            <a:lumMod val="20000"/>
            <a:lumOff val="80000"/>
          </a:schemeClr>
        </a:solidFill>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lumMod val="20000"/>
            <a:lumOff val="80000"/>
          </a:schemeClr>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lumMod val="20000"/>
            <a:lumOff val="80000"/>
          </a:schemeClr>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C7A5FBB-75E6-4429-9AF4-B9EF10104228}" type="doc">
      <dgm:prSet loTypeId="urn:microsoft.com/office/officeart/2005/8/layout/chevron1" loCatId="process" qsTypeId="urn:microsoft.com/office/officeart/2005/8/quickstyle/simple1" qsCatId="simple" csTypeId="urn:microsoft.com/office/officeart/2005/8/colors/accent1_2" csCatId="accent1" phldr="1"/>
      <dgm:spPr/>
    </dgm:pt>
    <dgm:pt modelId="{D6F46049-622F-4B78-B105-1A4099FFA640}">
      <dgm:prSet phldrT="[Text]" custT="1"/>
      <dgm:spPr>
        <a:solidFill>
          <a:schemeClr val="accent1">
            <a:lumMod val="20000"/>
            <a:lumOff val="80000"/>
          </a:schemeClr>
        </a:solidFill>
      </dgm:spPr>
      <dgm:t>
        <a:bodyPr/>
        <a:lstStyle/>
        <a:p>
          <a:r>
            <a:rPr lang="en-GB" sz="1800" dirty="0"/>
            <a:t>Pre-workshop questionnaire</a:t>
          </a:r>
        </a:p>
      </dgm:t>
    </dgm:pt>
    <dgm:pt modelId="{EB569C7E-ABA8-4166-94EF-96B3D5FBFA08}" type="parTrans" cxnId="{8C109A0D-22E9-435F-8986-903F43047A20}">
      <dgm:prSet/>
      <dgm:spPr/>
      <dgm:t>
        <a:bodyPr/>
        <a:lstStyle/>
        <a:p>
          <a:endParaRPr lang="en-GB"/>
        </a:p>
      </dgm:t>
    </dgm:pt>
    <dgm:pt modelId="{15D2EAC1-C59C-40E5-AC71-BDDF2B7BB396}" type="sibTrans" cxnId="{8C109A0D-22E9-435F-8986-903F43047A20}">
      <dgm:prSet/>
      <dgm:spPr/>
      <dgm:t>
        <a:bodyPr/>
        <a:lstStyle/>
        <a:p>
          <a:endParaRPr lang="en-GB"/>
        </a:p>
      </dgm:t>
    </dgm:pt>
    <dgm:pt modelId="{2FDF1D25-4545-422C-8271-5D2081BDF6C5}">
      <dgm:prSet phldrT="[Text]"/>
      <dgm:spPr>
        <a:solidFill>
          <a:schemeClr val="accent1">
            <a:lumMod val="20000"/>
            <a:lumOff val="80000"/>
          </a:schemeClr>
        </a:solidFill>
      </dgm:spPr>
      <dgm:t>
        <a:bodyPr/>
        <a:lstStyle/>
        <a:p>
          <a:r>
            <a:rPr lang="en-GB" dirty="0"/>
            <a:t>Workshop</a:t>
          </a:r>
        </a:p>
      </dgm:t>
    </dgm:pt>
    <dgm:pt modelId="{9F1146B1-FA87-4EE3-81B5-73256C2C1138}" type="parTrans" cxnId="{2C1238C4-0E76-478C-BFA0-C0F52B00F3A5}">
      <dgm:prSet/>
      <dgm:spPr/>
      <dgm:t>
        <a:bodyPr/>
        <a:lstStyle/>
        <a:p>
          <a:endParaRPr lang="en-GB"/>
        </a:p>
      </dgm:t>
    </dgm:pt>
    <dgm:pt modelId="{7A26D3A7-683E-467C-823F-547D1E6CC147}" type="sibTrans" cxnId="{2C1238C4-0E76-478C-BFA0-C0F52B00F3A5}">
      <dgm:prSet/>
      <dgm:spPr/>
      <dgm:t>
        <a:bodyPr/>
        <a:lstStyle/>
        <a:p>
          <a:endParaRPr lang="en-GB"/>
        </a:p>
      </dgm:t>
    </dgm:pt>
    <dgm:pt modelId="{1B2EEBF9-1DB8-4043-AD20-CD9D05946C3D}">
      <dgm:prSet phldrT="[Text]"/>
      <dgm:spPr>
        <a:solidFill>
          <a:schemeClr val="accent1">
            <a:lumMod val="20000"/>
            <a:lumOff val="80000"/>
          </a:schemeClr>
        </a:solidFill>
      </dgm:spPr>
      <dgm:t>
        <a:bodyPr/>
        <a:lstStyle/>
        <a:p>
          <a:r>
            <a:rPr lang="en-GB" dirty="0"/>
            <a:t>Post-workshop questionnaire</a:t>
          </a:r>
        </a:p>
      </dgm:t>
    </dgm:pt>
    <dgm:pt modelId="{163A8F3F-0BD4-4BB0-9F61-E9EE64DE0FB0}" type="parTrans" cxnId="{7BDE18B0-6992-41E6-8F3C-01F0B308AF7D}">
      <dgm:prSet/>
      <dgm:spPr/>
      <dgm:t>
        <a:bodyPr/>
        <a:lstStyle/>
        <a:p>
          <a:endParaRPr lang="en-GB"/>
        </a:p>
      </dgm:t>
    </dgm:pt>
    <dgm:pt modelId="{48E04076-DE55-4523-9ABB-CC2264D58528}" type="sibTrans" cxnId="{7BDE18B0-6992-41E6-8F3C-01F0B308AF7D}">
      <dgm:prSet/>
      <dgm:spPr/>
      <dgm:t>
        <a:bodyPr/>
        <a:lstStyle/>
        <a:p>
          <a:endParaRPr lang="en-GB"/>
        </a:p>
      </dgm:t>
    </dgm:pt>
    <dgm:pt modelId="{1CCED4C5-3BE3-48A2-873F-5C4EAA900811}">
      <dgm:prSet/>
      <dgm:spPr>
        <a:solidFill>
          <a:schemeClr val="accent1"/>
        </a:solidFill>
      </dgm:spPr>
      <dgm:t>
        <a:bodyPr/>
        <a:lstStyle/>
        <a:p>
          <a:r>
            <a:rPr lang="en-GB" dirty="0"/>
            <a:t>Results</a:t>
          </a:r>
        </a:p>
      </dgm:t>
    </dgm:pt>
    <dgm:pt modelId="{4354CE17-68C8-4A29-B7E9-25CF1A4445A2}" type="parTrans" cxnId="{9EC54C7C-2073-4113-B74C-C0AE89D7EC57}">
      <dgm:prSet/>
      <dgm:spPr/>
      <dgm:t>
        <a:bodyPr/>
        <a:lstStyle/>
        <a:p>
          <a:endParaRPr lang="en-GB"/>
        </a:p>
      </dgm:t>
    </dgm:pt>
    <dgm:pt modelId="{CBC74D5F-DDD1-41DE-B7D3-B5E5B71275F0}" type="sibTrans" cxnId="{9EC54C7C-2073-4113-B74C-C0AE89D7EC57}">
      <dgm:prSet/>
      <dgm:spPr/>
      <dgm:t>
        <a:bodyPr/>
        <a:lstStyle/>
        <a:p>
          <a:endParaRPr lang="en-GB"/>
        </a:p>
      </dgm:t>
    </dgm:pt>
    <dgm:pt modelId="{1E41ABEC-C1CA-4B11-A7AC-347B2DB6136B}" type="pres">
      <dgm:prSet presAssocID="{CC7A5FBB-75E6-4429-9AF4-B9EF10104228}" presName="Name0" presStyleCnt="0">
        <dgm:presLayoutVars>
          <dgm:dir/>
          <dgm:animLvl val="lvl"/>
          <dgm:resizeHandles val="exact"/>
        </dgm:presLayoutVars>
      </dgm:prSet>
      <dgm:spPr/>
    </dgm:pt>
    <dgm:pt modelId="{2ED57114-4B2C-4600-B2BC-CBC2B24E682A}" type="pres">
      <dgm:prSet presAssocID="{D6F46049-622F-4B78-B105-1A4099FFA640}" presName="parTxOnly" presStyleLbl="node1" presStyleIdx="0" presStyleCnt="4">
        <dgm:presLayoutVars>
          <dgm:chMax val="0"/>
          <dgm:chPref val="0"/>
          <dgm:bulletEnabled val="1"/>
        </dgm:presLayoutVars>
      </dgm:prSet>
      <dgm:spPr/>
    </dgm:pt>
    <dgm:pt modelId="{2574DEE0-4D6A-458C-8BBA-9F6D70B77136}" type="pres">
      <dgm:prSet presAssocID="{15D2EAC1-C59C-40E5-AC71-BDDF2B7BB396}" presName="parTxOnlySpace" presStyleCnt="0"/>
      <dgm:spPr/>
    </dgm:pt>
    <dgm:pt modelId="{43BAE543-07C2-4638-A31C-D124C743172D}" type="pres">
      <dgm:prSet presAssocID="{2FDF1D25-4545-422C-8271-5D2081BDF6C5}" presName="parTxOnly" presStyleLbl="node1" presStyleIdx="1" presStyleCnt="4">
        <dgm:presLayoutVars>
          <dgm:chMax val="0"/>
          <dgm:chPref val="0"/>
          <dgm:bulletEnabled val="1"/>
        </dgm:presLayoutVars>
      </dgm:prSet>
      <dgm:spPr/>
    </dgm:pt>
    <dgm:pt modelId="{17408F07-E7E3-4165-ACD5-285F6DC24DAF}" type="pres">
      <dgm:prSet presAssocID="{7A26D3A7-683E-467C-823F-547D1E6CC147}" presName="parTxOnlySpace" presStyleCnt="0"/>
      <dgm:spPr/>
    </dgm:pt>
    <dgm:pt modelId="{A60C3B33-F983-4F9E-A15E-7BDDB7A7DF4E}" type="pres">
      <dgm:prSet presAssocID="{1B2EEBF9-1DB8-4043-AD20-CD9D05946C3D}" presName="parTxOnly" presStyleLbl="node1" presStyleIdx="2" presStyleCnt="4">
        <dgm:presLayoutVars>
          <dgm:chMax val="0"/>
          <dgm:chPref val="0"/>
          <dgm:bulletEnabled val="1"/>
        </dgm:presLayoutVars>
      </dgm:prSet>
      <dgm:spPr/>
    </dgm:pt>
    <dgm:pt modelId="{E4F635D5-996C-4CC4-9631-3620ED581DD0}" type="pres">
      <dgm:prSet presAssocID="{48E04076-DE55-4523-9ABB-CC2264D58528}" presName="parTxOnlySpace" presStyleCnt="0"/>
      <dgm:spPr/>
    </dgm:pt>
    <dgm:pt modelId="{675A0055-A8A0-440B-A363-90D055539131}" type="pres">
      <dgm:prSet presAssocID="{1CCED4C5-3BE3-48A2-873F-5C4EAA900811}" presName="parTxOnly" presStyleLbl="node1" presStyleIdx="3" presStyleCnt="4">
        <dgm:presLayoutVars>
          <dgm:chMax val="0"/>
          <dgm:chPref val="0"/>
          <dgm:bulletEnabled val="1"/>
        </dgm:presLayoutVars>
      </dgm:prSet>
      <dgm:spPr/>
    </dgm:pt>
  </dgm:ptLst>
  <dgm:cxnLst>
    <dgm:cxn modelId="{8C109A0D-22E9-435F-8986-903F43047A20}" srcId="{CC7A5FBB-75E6-4429-9AF4-B9EF10104228}" destId="{D6F46049-622F-4B78-B105-1A4099FFA640}" srcOrd="0" destOrd="0" parTransId="{EB569C7E-ABA8-4166-94EF-96B3D5FBFA08}" sibTransId="{15D2EAC1-C59C-40E5-AC71-BDDF2B7BB396}"/>
    <dgm:cxn modelId="{4D359829-7941-4444-A3E8-C0AD197297E7}" type="presOf" srcId="{1B2EEBF9-1DB8-4043-AD20-CD9D05946C3D}" destId="{A60C3B33-F983-4F9E-A15E-7BDDB7A7DF4E}" srcOrd="0" destOrd="0" presId="urn:microsoft.com/office/officeart/2005/8/layout/chevron1"/>
    <dgm:cxn modelId="{FA28723B-992E-42D5-8CDB-2016AD33BE75}" type="presOf" srcId="{2FDF1D25-4545-422C-8271-5D2081BDF6C5}" destId="{43BAE543-07C2-4638-A31C-D124C743172D}" srcOrd="0" destOrd="0" presId="urn:microsoft.com/office/officeart/2005/8/layout/chevron1"/>
    <dgm:cxn modelId="{9EC54C7C-2073-4113-B74C-C0AE89D7EC57}" srcId="{CC7A5FBB-75E6-4429-9AF4-B9EF10104228}" destId="{1CCED4C5-3BE3-48A2-873F-5C4EAA900811}" srcOrd="3" destOrd="0" parTransId="{4354CE17-68C8-4A29-B7E9-25CF1A4445A2}" sibTransId="{CBC74D5F-DDD1-41DE-B7D3-B5E5B71275F0}"/>
    <dgm:cxn modelId="{7BDE18B0-6992-41E6-8F3C-01F0B308AF7D}" srcId="{CC7A5FBB-75E6-4429-9AF4-B9EF10104228}" destId="{1B2EEBF9-1DB8-4043-AD20-CD9D05946C3D}" srcOrd="2" destOrd="0" parTransId="{163A8F3F-0BD4-4BB0-9F61-E9EE64DE0FB0}" sibTransId="{48E04076-DE55-4523-9ABB-CC2264D58528}"/>
    <dgm:cxn modelId="{7B4968B1-1EAE-4322-90A6-81C2F6EF0926}" type="presOf" srcId="{1CCED4C5-3BE3-48A2-873F-5C4EAA900811}" destId="{675A0055-A8A0-440B-A363-90D055539131}" srcOrd="0" destOrd="0" presId="urn:microsoft.com/office/officeart/2005/8/layout/chevron1"/>
    <dgm:cxn modelId="{185A70B7-187E-4B03-A0BD-84AF19D79FAC}" type="presOf" srcId="{D6F46049-622F-4B78-B105-1A4099FFA640}" destId="{2ED57114-4B2C-4600-B2BC-CBC2B24E682A}" srcOrd="0" destOrd="0" presId="urn:microsoft.com/office/officeart/2005/8/layout/chevron1"/>
    <dgm:cxn modelId="{E514FABC-4186-4E5A-8246-CFD374298281}" type="presOf" srcId="{CC7A5FBB-75E6-4429-9AF4-B9EF10104228}" destId="{1E41ABEC-C1CA-4B11-A7AC-347B2DB6136B}" srcOrd="0" destOrd="0" presId="urn:microsoft.com/office/officeart/2005/8/layout/chevron1"/>
    <dgm:cxn modelId="{2C1238C4-0E76-478C-BFA0-C0F52B00F3A5}" srcId="{CC7A5FBB-75E6-4429-9AF4-B9EF10104228}" destId="{2FDF1D25-4545-422C-8271-5D2081BDF6C5}" srcOrd="1" destOrd="0" parTransId="{9F1146B1-FA87-4EE3-81B5-73256C2C1138}" sibTransId="{7A26D3A7-683E-467C-823F-547D1E6CC147}"/>
    <dgm:cxn modelId="{2A28B305-102C-48B6-B91F-AE251BD86D6B}" type="presParOf" srcId="{1E41ABEC-C1CA-4B11-A7AC-347B2DB6136B}" destId="{2ED57114-4B2C-4600-B2BC-CBC2B24E682A}" srcOrd="0" destOrd="0" presId="urn:microsoft.com/office/officeart/2005/8/layout/chevron1"/>
    <dgm:cxn modelId="{C65730CE-B8DB-485A-8CC3-72A73936CB9C}" type="presParOf" srcId="{1E41ABEC-C1CA-4B11-A7AC-347B2DB6136B}" destId="{2574DEE0-4D6A-458C-8BBA-9F6D70B77136}" srcOrd="1" destOrd="0" presId="urn:microsoft.com/office/officeart/2005/8/layout/chevron1"/>
    <dgm:cxn modelId="{DA342B22-2DF9-4F88-BA4A-1CDF844C26EE}" type="presParOf" srcId="{1E41ABEC-C1CA-4B11-A7AC-347B2DB6136B}" destId="{43BAE543-07C2-4638-A31C-D124C743172D}" srcOrd="2" destOrd="0" presId="urn:microsoft.com/office/officeart/2005/8/layout/chevron1"/>
    <dgm:cxn modelId="{B315EE30-07CD-4F7F-8F5A-6C66FA66337B}" type="presParOf" srcId="{1E41ABEC-C1CA-4B11-A7AC-347B2DB6136B}" destId="{17408F07-E7E3-4165-ACD5-285F6DC24DAF}" srcOrd="3" destOrd="0" presId="urn:microsoft.com/office/officeart/2005/8/layout/chevron1"/>
    <dgm:cxn modelId="{4FF5159D-B6B1-4F18-BC7F-657314F001FD}" type="presParOf" srcId="{1E41ABEC-C1CA-4B11-A7AC-347B2DB6136B}" destId="{A60C3B33-F983-4F9E-A15E-7BDDB7A7DF4E}" srcOrd="4" destOrd="0" presId="urn:microsoft.com/office/officeart/2005/8/layout/chevron1"/>
    <dgm:cxn modelId="{548C853D-E26E-4435-AE7E-8763DAD888D1}" type="presParOf" srcId="{1E41ABEC-C1CA-4B11-A7AC-347B2DB6136B}" destId="{E4F635D5-996C-4CC4-9631-3620ED581DD0}" srcOrd="5" destOrd="0" presId="urn:microsoft.com/office/officeart/2005/8/layout/chevron1"/>
    <dgm:cxn modelId="{218B5A7D-1827-422D-92C6-3C29A4EA9EF6}" type="presParOf" srcId="{1E41ABEC-C1CA-4B11-A7AC-347B2DB6136B}" destId="{675A0055-A8A0-440B-A363-90D05553913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70C94E-9168-4702-9D7E-2ED3F28BF3C2}"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de-DE"/>
        </a:p>
      </dgm:t>
    </dgm:pt>
    <dgm:pt modelId="{C34AD205-E66A-48C5-A5B2-E41CF0896FF3}">
      <dgm:prSet phldrT="[Text]"/>
      <dgm:spPr>
        <a:solidFill>
          <a:srgbClr val="92BF30"/>
        </a:solidFill>
      </dgm:spPr>
      <dgm:t>
        <a:bodyPr/>
        <a:lstStyle/>
        <a:p>
          <a:r>
            <a:rPr lang="de-DE" b="1" dirty="0"/>
            <a:t>Reference</a:t>
          </a:r>
          <a:r>
            <a:rPr lang="de-DE" dirty="0"/>
            <a:t> </a:t>
          </a:r>
          <a:r>
            <a:rPr lang="de-DE" b="1" dirty="0"/>
            <a:t>material</a:t>
          </a:r>
        </a:p>
      </dgm:t>
    </dgm:pt>
    <dgm:pt modelId="{DCA8561A-8774-4802-8D8E-795941CD2131}" type="parTrans" cxnId="{151C52DD-1250-48A5-A20D-AC10A0A63A42}">
      <dgm:prSet/>
      <dgm:spPr/>
      <dgm:t>
        <a:bodyPr/>
        <a:lstStyle/>
        <a:p>
          <a:endParaRPr lang="de-DE"/>
        </a:p>
      </dgm:t>
    </dgm:pt>
    <dgm:pt modelId="{AF3AEC5D-BFCA-43A0-9EE9-9346FCD7794F}" type="sibTrans" cxnId="{151C52DD-1250-48A5-A20D-AC10A0A63A42}">
      <dgm:prSet/>
      <dgm:spPr/>
      <dgm:t>
        <a:bodyPr/>
        <a:lstStyle/>
        <a:p>
          <a:endParaRPr lang="de-DE"/>
        </a:p>
      </dgm:t>
    </dgm:pt>
    <dgm:pt modelId="{115C958A-1448-418D-B34A-4A3165A5031D}">
      <dgm:prSet phldrT="[Text]"/>
      <dgm:spPr>
        <a:solidFill>
          <a:srgbClr val="009FE0"/>
        </a:solidFill>
      </dgm:spPr>
      <dgm:t>
        <a:bodyPr/>
        <a:lstStyle/>
        <a:p>
          <a:r>
            <a:rPr lang="de-DE" b="1" dirty="0"/>
            <a:t>EQA</a:t>
          </a:r>
        </a:p>
      </dgm:t>
    </dgm:pt>
    <dgm:pt modelId="{DEC7AE10-AD06-4B67-A41E-8924A8FFC942}" type="parTrans" cxnId="{C5F5D184-39A4-4438-A7BB-A99747702738}">
      <dgm:prSet/>
      <dgm:spPr/>
      <dgm:t>
        <a:bodyPr/>
        <a:lstStyle/>
        <a:p>
          <a:endParaRPr lang="de-DE"/>
        </a:p>
      </dgm:t>
    </dgm:pt>
    <dgm:pt modelId="{E9FAC5BF-9FA3-4E97-B079-FBC045619315}" type="sibTrans" cxnId="{C5F5D184-39A4-4438-A7BB-A99747702738}">
      <dgm:prSet/>
      <dgm:spPr/>
      <dgm:t>
        <a:bodyPr/>
        <a:lstStyle/>
        <a:p>
          <a:endParaRPr lang="de-DE"/>
        </a:p>
      </dgm:t>
    </dgm:pt>
    <dgm:pt modelId="{9F97F015-6344-409C-92A1-90AE90DC7AEC}">
      <dgm:prSet phldrT="[Text]"/>
      <dgm:spPr>
        <a:solidFill>
          <a:srgbClr val="E52C49"/>
        </a:solidFill>
      </dgm:spPr>
      <dgm:t>
        <a:bodyPr/>
        <a:lstStyle/>
        <a:p>
          <a:r>
            <a:rPr lang="de-DE" b="1" dirty="0"/>
            <a:t>Reporting</a:t>
          </a:r>
        </a:p>
      </dgm:t>
    </dgm:pt>
    <dgm:pt modelId="{B6DC827B-57BB-4A3C-8C84-603F47EBAD67}" type="parTrans" cxnId="{CB32A9C8-676B-4622-A79A-CD1AA05EF41A}">
      <dgm:prSet/>
      <dgm:spPr/>
      <dgm:t>
        <a:bodyPr/>
        <a:lstStyle/>
        <a:p>
          <a:endParaRPr lang="de-DE"/>
        </a:p>
      </dgm:t>
    </dgm:pt>
    <dgm:pt modelId="{CB9A7C24-1DDB-41DB-8E90-0AA16AA55614}" type="sibTrans" cxnId="{CB32A9C8-676B-4622-A79A-CD1AA05EF41A}">
      <dgm:prSet/>
      <dgm:spPr/>
      <dgm:t>
        <a:bodyPr/>
        <a:lstStyle/>
        <a:p>
          <a:endParaRPr lang="de-DE"/>
        </a:p>
      </dgm:t>
    </dgm:pt>
    <dgm:pt modelId="{8FD6F093-6300-4FA1-A442-872F0EC25D45}" type="pres">
      <dgm:prSet presAssocID="{AD70C94E-9168-4702-9D7E-2ED3F28BF3C2}" presName="compositeShape" presStyleCnt="0">
        <dgm:presLayoutVars>
          <dgm:chMax val="7"/>
          <dgm:dir/>
          <dgm:resizeHandles val="exact"/>
        </dgm:presLayoutVars>
      </dgm:prSet>
      <dgm:spPr/>
    </dgm:pt>
    <dgm:pt modelId="{7CAEFE51-83AE-495E-B283-234C8277CA3B}" type="pres">
      <dgm:prSet presAssocID="{AD70C94E-9168-4702-9D7E-2ED3F28BF3C2}" presName="wedge1" presStyleLbl="node1" presStyleIdx="0" presStyleCnt="3"/>
      <dgm:spPr/>
    </dgm:pt>
    <dgm:pt modelId="{C18F38A7-BD78-4FCB-9332-688079A91479}" type="pres">
      <dgm:prSet presAssocID="{AD70C94E-9168-4702-9D7E-2ED3F28BF3C2}" presName="dummy1a" presStyleCnt="0"/>
      <dgm:spPr/>
    </dgm:pt>
    <dgm:pt modelId="{E3A84E12-7755-47C0-8D8A-C32E0246E9C9}" type="pres">
      <dgm:prSet presAssocID="{AD70C94E-9168-4702-9D7E-2ED3F28BF3C2}" presName="dummy1b" presStyleCnt="0"/>
      <dgm:spPr/>
    </dgm:pt>
    <dgm:pt modelId="{3F547021-1C60-4A4E-80F9-E3E0F0DEB2BB}" type="pres">
      <dgm:prSet presAssocID="{AD70C94E-9168-4702-9D7E-2ED3F28BF3C2}" presName="wedge1Tx" presStyleLbl="node1" presStyleIdx="0" presStyleCnt="3">
        <dgm:presLayoutVars>
          <dgm:chMax val="0"/>
          <dgm:chPref val="0"/>
          <dgm:bulletEnabled val="1"/>
        </dgm:presLayoutVars>
      </dgm:prSet>
      <dgm:spPr/>
    </dgm:pt>
    <dgm:pt modelId="{B365260B-0DFF-47E2-ABE2-24E1A342556F}" type="pres">
      <dgm:prSet presAssocID="{AD70C94E-9168-4702-9D7E-2ED3F28BF3C2}" presName="wedge2" presStyleLbl="node1" presStyleIdx="1" presStyleCnt="3"/>
      <dgm:spPr/>
    </dgm:pt>
    <dgm:pt modelId="{F674B64B-A449-41BA-A94B-8A38749875C0}" type="pres">
      <dgm:prSet presAssocID="{AD70C94E-9168-4702-9D7E-2ED3F28BF3C2}" presName="dummy2a" presStyleCnt="0"/>
      <dgm:spPr/>
    </dgm:pt>
    <dgm:pt modelId="{ECFFCCA4-93E8-4017-9AE8-76A8AAAAA024}" type="pres">
      <dgm:prSet presAssocID="{AD70C94E-9168-4702-9D7E-2ED3F28BF3C2}" presName="dummy2b" presStyleCnt="0"/>
      <dgm:spPr/>
    </dgm:pt>
    <dgm:pt modelId="{8ADCCC4B-7F5D-4926-9E5A-9B58A5864D44}" type="pres">
      <dgm:prSet presAssocID="{AD70C94E-9168-4702-9D7E-2ED3F28BF3C2}" presName="wedge2Tx" presStyleLbl="node1" presStyleIdx="1" presStyleCnt="3">
        <dgm:presLayoutVars>
          <dgm:chMax val="0"/>
          <dgm:chPref val="0"/>
          <dgm:bulletEnabled val="1"/>
        </dgm:presLayoutVars>
      </dgm:prSet>
      <dgm:spPr/>
    </dgm:pt>
    <dgm:pt modelId="{6D7D21D6-5D98-4090-952C-674F9466CE98}" type="pres">
      <dgm:prSet presAssocID="{AD70C94E-9168-4702-9D7E-2ED3F28BF3C2}" presName="wedge3" presStyleLbl="node1" presStyleIdx="2" presStyleCnt="3"/>
      <dgm:spPr/>
    </dgm:pt>
    <dgm:pt modelId="{306C3DD6-5F3C-4409-A2C5-3ED795EC83DA}" type="pres">
      <dgm:prSet presAssocID="{AD70C94E-9168-4702-9D7E-2ED3F28BF3C2}" presName="dummy3a" presStyleCnt="0"/>
      <dgm:spPr/>
    </dgm:pt>
    <dgm:pt modelId="{B14DD7F0-8F9E-4BD1-B025-0D7A63D577ED}" type="pres">
      <dgm:prSet presAssocID="{AD70C94E-9168-4702-9D7E-2ED3F28BF3C2}" presName="dummy3b" presStyleCnt="0"/>
      <dgm:spPr/>
    </dgm:pt>
    <dgm:pt modelId="{5971089D-503E-4C1E-9025-EF77AF82880A}" type="pres">
      <dgm:prSet presAssocID="{AD70C94E-9168-4702-9D7E-2ED3F28BF3C2}" presName="wedge3Tx" presStyleLbl="node1" presStyleIdx="2" presStyleCnt="3">
        <dgm:presLayoutVars>
          <dgm:chMax val="0"/>
          <dgm:chPref val="0"/>
          <dgm:bulletEnabled val="1"/>
        </dgm:presLayoutVars>
      </dgm:prSet>
      <dgm:spPr/>
    </dgm:pt>
    <dgm:pt modelId="{1DC863FE-F4A9-4141-82D9-E1CB816FE9ED}" type="pres">
      <dgm:prSet presAssocID="{AF3AEC5D-BFCA-43A0-9EE9-9346FCD7794F}" presName="arrowWedge1" presStyleLbl="fgSibTrans2D1" presStyleIdx="0" presStyleCnt="3"/>
      <dgm:spPr>
        <a:solidFill>
          <a:srgbClr val="484E4B"/>
        </a:solidFill>
      </dgm:spPr>
    </dgm:pt>
    <dgm:pt modelId="{198E0D52-B9EC-41C8-9ED6-F4FA35565415}" type="pres">
      <dgm:prSet presAssocID="{E9FAC5BF-9FA3-4E97-B079-FBC045619315}" presName="arrowWedge2" presStyleLbl="fgSibTrans2D1" presStyleIdx="1" presStyleCnt="3"/>
      <dgm:spPr>
        <a:solidFill>
          <a:srgbClr val="484E4B"/>
        </a:solidFill>
      </dgm:spPr>
    </dgm:pt>
    <dgm:pt modelId="{B9581473-37C5-4307-B6D5-39582DA0C154}" type="pres">
      <dgm:prSet presAssocID="{CB9A7C24-1DDB-41DB-8E90-0AA16AA55614}" presName="arrowWedge3" presStyleLbl="fgSibTrans2D1" presStyleIdx="2" presStyleCnt="3"/>
      <dgm:spPr>
        <a:solidFill>
          <a:srgbClr val="484E4B"/>
        </a:solidFill>
      </dgm:spPr>
    </dgm:pt>
  </dgm:ptLst>
  <dgm:cxnLst>
    <dgm:cxn modelId="{AD114131-F65B-4770-B697-B75B187E49BC}" type="presOf" srcId="{9F97F015-6344-409C-92A1-90AE90DC7AEC}" destId="{5971089D-503E-4C1E-9025-EF77AF82880A}" srcOrd="1" destOrd="0" presId="urn:microsoft.com/office/officeart/2005/8/layout/cycle8"/>
    <dgm:cxn modelId="{4878C643-A046-4B9A-9998-81C37C5F98A3}" type="presOf" srcId="{115C958A-1448-418D-B34A-4A3165A5031D}" destId="{B365260B-0DFF-47E2-ABE2-24E1A342556F}" srcOrd="0" destOrd="0" presId="urn:microsoft.com/office/officeart/2005/8/layout/cycle8"/>
    <dgm:cxn modelId="{FDA7D57D-3861-4058-A222-5D7A1E535F7B}" type="presOf" srcId="{AD70C94E-9168-4702-9D7E-2ED3F28BF3C2}" destId="{8FD6F093-6300-4FA1-A442-872F0EC25D45}" srcOrd="0" destOrd="0" presId="urn:microsoft.com/office/officeart/2005/8/layout/cycle8"/>
    <dgm:cxn modelId="{C5F5D184-39A4-4438-A7BB-A99747702738}" srcId="{AD70C94E-9168-4702-9D7E-2ED3F28BF3C2}" destId="{115C958A-1448-418D-B34A-4A3165A5031D}" srcOrd="1" destOrd="0" parTransId="{DEC7AE10-AD06-4B67-A41E-8924A8FFC942}" sibTransId="{E9FAC5BF-9FA3-4E97-B079-FBC045619315}"/>
    <dgm:cxn modelId="{CF3A7F9E-E3EC-4EE9-865F-45F6BB2FD976}" type="presOf" srcId="{9F97F015-6344-409C-92A1-90AE90DC7AEC}" destId="{6D7D21D6-5D98-4090-952C-674F9466CE98}" srcOrd="0" destOrd="0" presId="urn:microsoft.com/office/officeart/2005/8/layout/cycle8"/>
    <dgm:cxn modelId="{CB32A9C8-676B-4622-A79A-CD1AA05EF41A}" srcId="{AD70C94E-9168-4702-9D7E-2ED3F28BF3C2}" destId="{9F97F015-6344-409C-92A1-90AE90DC7AEC}" srcOrd="2" destOrd="0" parTransId="{B6DC827B-57BB-4A3C-8C84-603F47EBAD67}" sibTransId="{CB9A7C24-1DDB-41DB-8E90-0AA16AA55614}"/>
    <dgm:cxn modelId="{8E1FF2DB-E008-48BC-865F-ECED007063C5}" type="presOf" srcId="{C34AD205-E66A-48C5-A5B2-E41CF0896FF3}" destId="{3F547021-1C60-4A4E-80F9-E3E0F0DEB2BB}" srcOrd="1" destOrd="0" presId="urn:microsoft.com/office/officeart/2005/8/layout/cycle8"/>
    <dgm:cxn modelId="{151C52DD-1250-48A5-A20D-AC10A0A63A42}" srcId="{AD70C94E-9168-4702-9D7E-2ED3F28BF3C2}" destId="{C34AD205-E66A-48C5-A5B2-E41CF0896FF3}" srcOrd="0" destOrd="0" parTransId="{DCA8561A-8774-4802-8D8E-795941CD2131}" sibTransId="{AF3AEC5D-BFCA-43A0-9EE9-9346FCD7794F}"/>
    <dgm:cxn modelId="{502A82EC-D4F5-418A-91E2-56E3F8954FBB}" type="presOf" srcId="{C34AD205-E66A-48C5-A5B2-E41CF0896FF3}" destId="{7CAEFE51-83AE-495E-B283-234C8277CA3B}" srcOrd="0" destOrd="0" presId="urn:microsoft.com/office/officeart/2005/8/layout/cycle8"/>
    <dgm:cxn modelId="{3D8FC1EC-3D38-482F-8027-BE17E3FA76D5}" type="presOf" srcId="{115C958A-1448-418D-B34A-4A3165A5031D}" destId="{8ADCCC4B-7F5D-4926-9E5A-9B58A5864D44}" srcOrd="1" destOrd="0" presId="urn:microsoft.com/office/officeart/2005/8/layout/cycle8"/>
    <dgm:cxn modelId="{92EB0F3C-43A1-42A9-8E5D-FEFDC314161E}" type="presParOf" srcId="{8FD6F093-6300-4FA1-A442-872F0EC25D45}" destId="{7CAEFE51-83AE-495E-B283-234C8277CA3B}" srcOrd="0" destOrd="0" presId="urn:microsoft.com/office/officeart/2005/8/layout/cycle8"/>
    <dgm:cxn modelId="{3CF6EE5B-511F-4992-AC57-B1AA77A5A7ED}" type="presParOf" srcId="{8FD6F093-6300-4FA1-A442-872F0EC25D45}" destId="{C18F38A7-BD78-4FCB-9332-688079A91479}" srcOrd="1" destOrd="0" presId="urn:microsoft.com/office/officeart/2005/8/layout/cycle8"/>
    <dgm:cxn modelId="{63DFB98E-1FBA-4F43-926A-4104F4C16D2F}" type="presParOf" srcId="{8FD6F093-6300-4FA1-A442-872F0EC25D45}" destId="{E3A84E12-7755-47C0-8D8A-C32E0246E9C9}" srcOrd="2" destOrd="0" presId="urn:microsoft.com/office/officeart/2005/8/layout/cycle8"/>
    <dgm:cxn modelId="{E4386F4B-450E-4649-9818-1BED76EF34DB}" type="presParOf" srcId="{8FD6F093-6300-4FA1-A442-872F0EC25D45}" destId="{3F547021-1C60-4A4E-80F9-E3E0F0DEB2BB}" srcOrd="3" destOrd="0" presId="urn:microsoft.com/office/officeart/2005/8/layout/cycle8"/>
    <dgm:cxn modelId="{CEBF6CAC-BE64-49F2-B215-9FBD9F5954E2}" type="presParOf" srcId="{8FD6F093-6300-4FA1-A442-872F0EC25D45}" destId="{B365260B-0DFF-47E2-ABE2-24E1A342556F}" srcOrd="4" destOrd="0" presId="urn:microsoft.com/office/officeart/2005/8/layout/cycle8"/>
    <dgm:cxn modelId="{43169409-A5FC-4423-93EA-3125DEE6C2AD}" type="presParOf" srcId="{8FD6F093-6300-4FA1-A442-872F0EC25D45}" destId="{F674B64B-A449-41BA-A94B-8A38749875C0}" srcOrd="5" destOrd="0" presId="urn:microsoft.com/office/officeart/2005/8/layout/cycle8"/>
    <dgm:cxn modelId="{5D07A704-CD7C-44ED-8A94-0CC50D363866}" type="presParOf" srcId="{8FD6F093-6300-4FA1-A442-872F0EC25D45}" destId="{ECFFCCA4-93E8-4017-9AE8-76A8AAAAA024}" srcOrd="6" destOrd="0" presId="urn:microsoft.com/office/officeart/2005/8/layout/cycle8"/>
    <dgm:cxn modelId="{C4A24EBF-A218-490D-9812-046840471D9E}" type="presParOf" srcId="{8FD6F093-6300-4FA1-A442-872F0EC25D45}" destId="{8ADCCC4B-7F5D-4926-9E5A-9B58A5864D44}" srcOrd="7" destOrd="0" presId="urn:microsoft.com/office/officeart/2005/8/layout/cycle8"/>
    <dgm:cxn modelId="{E8A47E09-B425-40B7-AD80-F8B62BB0B180}" type="presParOf" srcId="{8FD6F093-6300-4FA1-A442-872F0EC25D45}" destId="{6D7D21D6-5D98-4090-952C-674F9466CE98}" srcOrd="8" destOrd="0" presId="urn:microsoft.com/office/officeart/2005/8/layout/cycle8"/>
    <dgm:cxn modelId="{865A4942-AF29-43BA-AD41-10C90AB2926A}" type="presParOf" srcId="{8FD6F093-6300-4FA1-A442-872F0EC25D45}" destId="{306C3DD6-5F3C-4409-A2C5-3ED795EC83DA}" srcOrd="9" destOrd="0" presId="urn:microsoft.com/office/officeart/2005/8/layout/cycle8"/>
    <dgm:cxn modelId="{E9CBCA4B-A8AF-4C33-81B9-5D4FC6714B95}" type="presParOf" srcId="{8FD6F093-6300-4FA1-A442-872F0EC25D45}" destId="{B14DD7F0-8F9E-4BD1-B025-0D7A63D577ED}" srcOrd="10" destOrd="0" presId="urn:microsoft.com/office/officeart/2005/8/layout/cycle8"/>
    <dgm:cxn modelId="{6AC31576-0B7B-4343-BC13-9D707B20C34F}" type="presParOf" srcId="{8FD6F093-6300-4FA1-A442-872F0EC25D45}" destId="{5971089D-503E-4C1E-9025-EF77AF82880A}" srcOrd="11" destOrd="0" presId="urn:microsoft.com/office/officeart/2005/8/layout/cycle8"/>
    <dgm:cxn modelId="{563303EC-6722-421D-8338-1E35D484BDB0}" type="presParOf" srcId="{8FD6F093-6300-4FA1-A442-872F0EC25D45}" destId="{1DC863FE-F4A9-4141-82D9-E1CB816FE9ED}" srcOrd="12" destOrd="0" presId="urn:microsoft.com/office/officeart/2005/8/layout/cycle8"/>
    <dgm:cxn modelId="{8416623B-D8BF-4627-B617-035652D7F74B}" type="presParOf" srcId="{8FD6F093-6300-4FA1-A442-872F0EC25D45}" destId="{198E0D52-B9EC-41C8-9ED6-F4FA35565415}" srcOrd="13" destOrd="0" presId="urn:microsoft.com/office/officeart/2005/8/layout/cycle8"/>
    <dgm:cxn modelId="{0FC76B26-F201-4CFF-961D-F4844A10FF97}" type="presParOf" srcId="{8FD6F093-6300-4FA1-A442-872F0EC25D45}" destId="{B9581473-37C5-4307-B6D5-39582DA0C154}"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rgbClr val="FF7D00">
            <a:lumMod val="20000"/>
            <a:lumOff val="8000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FFFFFF"/>
              </a:solidFill>
              <a:latin typeface="Calibri" panose="020F0502020204030204"/>
              <a:ea typeface="+mn-ea"/>
              <a:cs typeface="+mn-cs"/>
            </a:rPr>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rgbClr val="FF7D00"/>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rgbClr val="FFFFFF"/>
              </a:solidFill>
              <a:latin typeface="Calibri" panose="020F0502020204030204"/>
              <a:ea typeface="+mn-ea"/>
              <a:cs typeface="+mn-cs"/>
            </a:rPr>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rgbClr val="FF7D00">
            <a:lumMod val="20000"/>
            <a:lumOff val="8000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rgbClr val="FFFFFF"/>
              </a:solidFill>
              <a:latin typeface="Calibri" panose="020F0502020204030204"/>
              <a:ea typeface="+mn-ea"/>
              <a:cs typeface="+mn-cs"/>
            </a:rPr>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rgbClr val="FF7D00">
            <a:lumMod val="20000"/>
            <a:lumOff val="8000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rgbClr val="FFFFFF"/>
              </a:solidFill>
              <a:latin typeface="Calibri" panose="020F0502020204030204"/>
              <a:ea typeface="+mn-ea"/>
              <a:cs typeface="+mn-cs"/>
            </a:rPr>
            <a:t>Results</a:t>
          </a:r>
        </a:p>
      </dsp:txBody>
      <dsp:txXfrm>
        <a:off x="7543035" y="133099"/>
        <a:ext cx="1559704" cy="10398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7114-4B2C-4600-B2BC-CBC2B24E682A}">
      <dsp:nvSpPr>
        <dsp:cNvPr id="0" name=""/>
        <dsp:cNvSpPr/>
      </dsp:nvSpPr>
      <dsp:spPr>
        <a:xfrm>
          <a:off x="4465"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t>Pre-workshop questionnaire</a:t>
          </a:r>
        </a:p>
      </dsp:txBody>
      <dsp:txXfrm>
        <a:off x="524366" y="133099"/>
        <a:ext cx="1559704" cy="1039802"/>
      </dsp:txXfrm>
    </dsp:sp>
    <dsp:sp modelId="{43BAE543-07C2-4638-A31C-D124C743172D}">
      <dsp:nvSpPr>
        <dsp:cNvPr id="0" name=""/>
        <dsp:cNvSpPr/>
      </dsp:nvSpPr>
      <dsp:spPr>
        <a:xfrm>
          <a:off x="2344021"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Workshop</a:t>
          </a:r>
        </a:p>
      </dsp:txBody>
      <dsp:txXfrm>
        <a:off x="2863922" y="133099"/>
        <a:ext cx="1559704" cy="1039802"/>
      </dsp:txXfrm>
    </dsp:sp>
    <dsp:sp modelId="{A60C3B33-F983-4F9E-A15E-7BDDB7A7DF4E}">
      <dsp:nvSpPr>
        <dsp:cNvPr id="0" name=""/>
        <dsp:cNvSpPr/>
      </dsp:nvSpPr>
      <dsp:spPr>
        <a:xfrm>
          <a:off x="4683578" y="133099"/>
          <a:ext cx="2599506" cy="1039802"/>
        </a:xfrm>
        <a:prstGeom prst="chevr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Post-workshop questionnaire</a:t>
          </a:r>
        </a:p>
      </dsp:txBody>
      <dsp:txXfrm>
        <a:off x="5203479" y="133099"/>
        <a:ext cx="1559704" cy="1039802"/>
      </dsp:txXfrm>
    </dsp:sp>
    <dsp:sp modelId="{675A0055-A8A0-440B-A363-90D055539131}">
      <dsp:nvSpPr>
        <dsp:cNvPr id="0" name=""/>
        <dsp:cNvSpPr/>
      </dsp:nvSpPr>
      <dsp:spPr>
        <a:xfrm>
          <a:off x="7023134" y="133099"/>
          <a:ext cx="2599506" cy="103980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dirty="0"/>
            <a:t>Results</a:t>
          </a:r>
        </a:p>
      </dsp:txBody>
      <dsp:txXfrm>
        <a:off x="7543035" y="133099"/>
        <a:ext cx="1559704" cy="10398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EFE51-83AE-495E-B283-234C8277CA3B}">
      <dsp:nvSpPr>
        <dsp:cNvPr id="0" name=""/>
        <dsp:cNvSpPr/>
      </dsp:nvSpPr>
      <dsp:spPr>
        <a:xfrm>
          <a:off x="942817" y="179905"/>
          <a:ext cx="2324931" cy="2324931"/>
        </a:xfrm>
        <a:prstGeom prst="pie">
          <a:avLst>
            <a:gd name="adj1" fmla="val 16200000"/>
            <a:gd name="adj2" fmla="val 1800000"/>
          </a:avLst>
        </a:prstGeom>
        <a:solidFill>
          <a:srgbClr val="92BF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de-DE" sz="1500" b="1" kern="1200" dirty="0"/>
            <a:t>Reference</a:t>
          </a:r>
          <a:r>
            <a:rPr lang="de-DE" sz="1500" kern="1200" dirty="0"/>
            <a:t> </a:t>
          </a:r>
          <a:r>
            <a:rPr lang="de-DE" sz="1500" b="1" kern="1200" dirty="0"/>
            <a:t>material</a:t>
          </a:r>
        </a:p>
      </dsp:txBody>
      <dsp:txXfrm>
        <a:off x="2168111" y="672569"/>
        <a:ext cx="830332" cy="691943"/>
      </dsp:txXfrm>
    </dsp:sp>
    <dsp:sp modelId="{B365260B-0DFF-47E2-ABE2-24E1A342556F}">
      <dsp:nvSpPr>
        <dsp:cNvPr id="0" name=""/>
        <dsp:cNvSpPr/>
      </dsp:nvSpPr>
      <dsp:spPr>
        <a:xfrm>
          <a:off x="894935" y="262938"/>
          <a:ext cx="2324931" cy="2324931"/>
        </a:xfrm>
        <a:prstGeom prst="pie">
          <a:avLst>
            <a:gd name="adj1" fmla="val 1800000"/>
            <a:gd name="adj2" fmla="val 9000000"/>
          </a:avLst>
        </a:prstGeom>
        <a:solidFill>
          <a:srgbClr val="009FE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de-DE" sz="1500" b="1" kern="1200" dirty="0"/>
            <a:t>EQA</a:t>
          </a:r>
        </a:p>
      </dsp:txBody>
      <dsp:txXfrm>
        <a:off x="1448490" y="1771376"/>
        <a:ext cx="1245498" cy="608910"/>
      </dsp:txXfrm>
    </dsp:sp>
    <dsp:sp modelId="{6D7D21D6-5D98-4090-952C-674F9466CE98}">
      <dsp:nvSpPr>
        <dsp:cNvPr id="0" name=""/>
        <dsp:cNvSpPr/>
      </dsp:nvSpPr>
      <dsp:spPr>
        <a:xfrm>
          <a:off x="847052" y="179905"/>
          <a:ext cx="2324931" cy="2324931"/>
        </a:xfrm>
        <a:prstGeom prst="pie">
          <a:avLst>
            <a:gd name="adj1" fmla="val 9000000"/>
            <a:gd name="adj2" fmla="val 16200000"/>
          </a:avLst>
        </a:prstGeom>
        <a:solidFill>
          <a:srgbClr val="E52C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de-DE" sz="1500" b="1" kern="1200" dirty="0"/>
            <a:t>Reporting</a:t>
          </a:r>
        </a:p>
      </dsp:txBody>
      <dsp:txXfrm>
        <a:off x="1116357" y="672569"/>
        <a:ext cx="830332" cy="691943"/>
      </dsp:txXfrm>
    </dsp:sp>
    <dsp:sp modelId="{1DC863FE-F4A9-4141-82D9-E1CB816FE9ED}">
      <dsp:nvSpPr>
        <dsp:cNvPr id="0" name=""/>
        <dsp:cNvSpPr/>
      </dsp:nvSpPr>
      <dsp:spPr>
        <a:xfrm>
          <a:off x="799085" y="35981"/>
          <a:ext cx="2612779" cy="2612779"/>
        </a:xfrm>
        <a:prstGeom prst="circularArrow">
          <a:avLst>
            <a:gd name="adj1" fmla="val 5085"/>
            <a:gd name="adj2" fmla="val 327528"/>
            <a:gd name="adj3" fmla="val 1472472"/>
            <a:gd name="adj4" fmla="val 16199432"/>
            <a:gd name="adj5" fmla="val 5932"/>
          </a:avLst>
        </a:prstGeom>
        <a:solidFill>
          <a:srgbClr val="484E4B"/>
        </a:solidFill>
        <a:ln>
          <a:noFill/>
        </a:ln>
        <a:effectLst/>
      </dsp:spPr>
      <dsp:style>
        <a:lnRef idx="0">
          <a:scrgbClr r="0" g="0" b="0"/>
        </a:lnRef>
        <a:fillRef idx="1">
          <a:scrgbClr r="0" g="0" b="0"/>
        </a:fillRef>
        <a:effectRef idx="0">
          <a:scrgbClr r="0" g="0" b="0"/>
        </a:effectRef>
        <a:fontRef idx="minor">
          <a:schemeClr val="lt1"/>
        </a:fontRef>
      </dsp:style>
    </dsp:sp>
    <dsp:sp modelId="{198E0D52-B9EC-41C8-9ED6-F4FA35565415}">
      <dsp:nvSpPr>
        <dsp:cNvPr id="0" name=""/>
        <dsp:cNvSpPr/>
      </dsp:nvSpPr>
      <dsp:spPr>
        <a:xfrm>
          <a:off x="751010" y="118867"/>
          <a:ext cx="2612779" cy="2612779"/>
        </a:xfrm>
        <a:prstGeom prst="circularArrow">
          <a:avLst>
            <a:gd name="adj1" fmla="val 5085"/>
            <a:gd name="adj2" fmla="val 327528"/>
            <a:gd name="adj3" fmla="val 8671970"/>
            <a:gd name="adj4" fmla="val 1800502"/>
            <a:gd name="adj5" fmla="val 5932"/>
          </a:avLst>
        </a:prstGeom>
        <a:solidFill>
          <a:srgbClr val="484E4B"/>
        </a:solidFill>
        <a:ln>
          <a:noFill/>
        </a:ln>
        <a:effectLst/>
      </dsp:spPr>
      <dsp:style>
        <a:lnRef idx="0">
          <a:scrgbClr r="0" g="0" b="0"/>
        </a:lnRef>
        <a:fillRef idx="1">
          <a:scrgbClr r="0" g="0" b="0"/>
        </a:fillRef>
        <a:effectRef idx="0">
          <a:scrgbClr r="0" g="0" b="0"/>
        </a:effectRef>
        <a:fontRef idx="minor">
          <a:schemeClr val="lt1"/>
        </a:fontRef>
      </dsp:style>
    </dsp:sp>
    <dsp:sp modelId="{B9581473-37C5-4307-B6D5-39582DA0C154}">
      <dsp:nvSpPr>
        <dsp:cNvPr id="0" name=""/>
        <dsp:cNvSpPr/>
      </dsp:nvSpPr>
      <dsp:spPr>
        <a:xfrm>
          <a:off x="702936" y="35981"/>
          <a:ext cx="2612779" cy="2612779"/>
        </a:xfrm>
        <a:prstGeom prst="circularArrow">
          <a:avLst>
            <a:gd name="adj1" fmla="val 5085"/>
            <a:gd name="adj2" fmla="val 327528"/>
            <a:gd name="adj3" fmla="val 15873039"/>
            <a:gd name="adj4" fmla="val 9000000"/>
            <a:gd name="adj5" fmla="val 5932"/>
          </a:avLst>
        </a:prstGeom>
        <a:solidFill>
          <a:srgbClr val="484E4B"/>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4AFFD-931B-498C-9EAC-077B4676D07E}" type="datetimeFigureOut">
              <a:rPr lang="en-GB" smtClean="0"/>
              <a:t>26/11/2024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92835-98B8-4565-AFD1-ACEE802E12E1}" type="slidenum">
              <a:rPr lang="en-GB" smtClean="0"/>
              <a:t>‹nr.›</a:t>
            </a:fld>
            <a:endParaRPr lang="en-GB"/>
          </a:p>
        </p:txBody>
      </p:sp>
    </p:spTree>
    <p:extLst>
      <p:ext uri="{BB962C8B-B14F-4D97-AF65-F5344CB8AC3E}">
        <p14:creationId xmlns:p14="http://schemas.microsoft.com/office/powerpoint/2010/main" val="3649004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33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8748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8119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849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522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860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2781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2655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019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5297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3888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745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344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6457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0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303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614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8505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8939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347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976AFD-F0A4-486A-9002-5D705708BCE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616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5.xml"/><Relationship Id="rId4" Type="http://schemas.openxmlformats.org/officeDocument/2006/relationships/image" Target="../media/image27.jpe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99A22-E873-E3D7-E0CF-C7E7CAEE3D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FD8444A-9553-2D56-6B46-3E62436BCA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2838309-1BB0-2C73-8F92-DD31FB7C5DC1}"/>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5" name="Footer Placeholder 4">
            <a:extLst>
              <a:ext uri="{FF2B5EF4-FFF2-40B4-BE49-F238E27FC236}">
                <a16:creationId xmlns:a16="http://schemas.microsoft.com/office/drawing/2014/main" id="{58BFA2DA-D2C8-A4BC-2D1C-1C6695C02D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29416E-FDF8-1445-3734-7476DE95C345}"/>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1205261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564BE-DF19-E474-94AD-EED46E3DAB7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F4252B-B940-6D63-F350-DA6010E771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4D2977-D24A-DAE7-3BD0-F9CB8B9CFFF8}"/>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5" name="Footer Placeholder 4">
            <a:extLst>
              <a:ext uri="{FF2B5EF4-FFF2-40B4-BE49-F238E27FC236}">
                <a16:creationId xmlns:a16="http://schemas.microsoft.com/office/drawing/2014/main" id="{2FED13E6-4AF0-A5B5-FAAA-A2A6FFFF40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56CBB2-F34B-6C8D-36FB-1410F19B037D}"/>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2698467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BBCCC4-606D-83FC-564E-F199E8F26F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843D5A-E0C2-7BBF-67DE-B9EDF94025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14F925-FAC1-C76B-B199-72AD43382A8B}"/>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5" name="Footer Placeholder 4">
            <a:extLst>
              <a:ext uri="{FF2B5EF4-FFF2-40B4-BE49-F238E27FC236}">
                <a16:creationId xmlns:a16="http://schemas.microsoft.com/office/drawing/2014/main" id="{6EB8B99E-64D4-F14D-BE47-7EE16D5E24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A9BDB3-4CED-8C1D-1B5C-BCC07569D7B8}"/>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853205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UMCG hoofdingan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9ABEC6E2-76A2-4143-A1A5-C5A67EB0E10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2514" t="2400" r="23695" b="2400"/>
          <a:stretch/>
        </p:blipFill>
        <p:spPr>
          <a:xfrm>
            <a:off x="0" y="0"/>
            <a:ext cx="6894594" cy="6858000"/>
          </a:xfrm>
          <a:prstGeom prst="rect">
            <a:avLst/>
          </a:prstGeom>
        </p:spPr>
      </p:pic>
      <p:pic>
        <p:nvPicPr>
          <p:cNvPr id="10" name="Foto">
            <a:extLst>
              <a:ext uri="{FF2B5EF4-FFF2-40B4-BE49-F238E27FC236}">
                <a16:creationId xmlns:a16="http://schemas.microsoft.com/office/drawing/2014/main" id="{938D7EDF-C5EC-4F97-B74E-65FBE8E3F60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238250" y="0"/>
            <a:ext cx="6753225" cy="6858000"/>
          </a:xfrm>
          <a:prstGeom prst="rect">
            <a:avLst/>
          </a:prstGeom>
        </p:spPr>
      </p:pic>
      <p:sp>
        <p:nvSpPr>
          <p:cNvPr id="2" name="Titel">
            <a:extLst>
              <a:ext uri="{FF2B5EF4-FFF2-40B4-BE49-F238E27FC236}">
                <a16:creationId xmlns:a16="http://schemas.microsoft.com/office/drawing/2014/main" id="{3EF05DFF-E160-81D8-185C-A9E1C0928B0F}"/>
              </a:ext>
            </a:extLst>
          </p:cNvPr>
          <p:cNvSpPr>
            <a:spLocks noGrp="1"/>
          </p:cNvSpPr>
          <p:nvPr>
            <p:ph type="title" hasCustomPrompt="1"/>
          </p:nvPr>
        </p:nvSpPr>
        <p:spPr>
          <a:xfrm>
            <a:off x="7137879" y="708025"/>
            <a:ext cx="4758846" cy="1901825"/>
          </a:xfrm>
          <a:prstGeom prst="rect">
            <a:avLst/>
          </a:prstGeom>
        </p:spPr>
        <p:txBody>
          <a:bodyPr vert="horz" lIns="91440" tIns="45720" rIns="91440" bIns="45720" rtlCol="0" anchor="ctr">
            <a:normAutofit/>
          </a:bodyPr>
          <a:lstStyle>
            <a:lvl1pPr>
              <a:defRPr>
                <a:solidFill>
                  <a:srgbClr val="003183"/>
                </a:solidFill>
                <a:effectLst/>
              </a:defRPr>
            </a:lvl1pPr>
          </a:lstStyle>
          <a:p>
            <a:r>
              <a:rPr lang="nl-NL" dirty="0"/>
              <a:t>Klik om stijl </a:t>
            </a:r>
            <a:br>
              <a:rPr lang="nl-NL" dirty="0"/>
            </a:br>
            <a:r>
              <a:rPr lang="nl-NL" dirty="0"/>
              <a:t>te bewerken</a:t>
            </a:r>
          </a:p>
        </p:txBody>
      </p:sp>
      <p:sp>
        <p:nvSpPr>
          <p:cNvPr id="6" name="Ondertitel">
            <a:extLst>
              <a:ext uri="{FF2B5EF4-FFF2-40B4-BE49-F238E27FC236}">
                <a16:creationId xmlns:a16="http://schemas.microsoft.com/office/drawing/2014/main" id="{DA19D30A-8C0B-2CCE-C990-0A359B48F0FE}"/>
              </a:ext>
            </a:extLst>
          </p:cNvPr>
          <p:cNvSpPr>
            <a:spLocks noGrp="1"/>
          </p:cNvSpPr>
          <p:nvPr>
            <p:ph type="subTitle" idx="1"/>
          </p:nvPr>
        </p:nvSpPr>
        <p:spPr>
          <a:xfrm>
            <a:off x="7148115" y="2250282"/>
            <a:ext cx="4410076" cy="1655762"/>
          </a:xfrm>
          <a:prstGeom prst="rect">
            <a:avLst/>
          </a:prstGeom>
        </p:spPr>
        <p:txBody>
          <a:bodyPr/>
          <a:lstStyle>
            <a:lvl1pPr marL="0" indent="0" algn="l">
              <a:buNone/>
              <a:defRPr sz="2400" b="0">
                <a:solidFill>
                  <a:srgbClr val="003183"/>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3158905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A517E-60A7-46B6-AC06-1454196F7F9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0E4DC8E-25B2-40DB-ABB5-D803860F07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Tree>
    <p:extLst>
      <p:ext uri="{BB962C8B-B14F-4D97-AF65-F5344CB8AC3E}">
        <p14:creationId xmlns:p14="http://schemas.microsoft.com/office/powerpoint/2010/main" val="3488898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E9E6DC-E36A-4DEB-94D4-FA2FD06C916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A57F415-C3C1-4C36-B779-B95AFF2EA47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839894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233954-65DB-4822-BBC3-E10612224F0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AB3FFBC-CBF9-4A4E-B0DB-FE92657B22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63386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DC6B54-1A89-4F66-9778-DCB5791C757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646D788-FC19-46BB-93D7-04ABB65AFEE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7E95D9-6DF3-4D3A-9EDC-7F97F4AA41E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53893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F0B712-0640-46FA-9296-D4AC47CF213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B0FC570-1E63-4E89-9214-A535E87AC8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B48863C-86D3-4180-846D-8C999A186FB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14291C09-5404-49D6-9BFD-0AA4D79372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ACE15C5A-1365-4AD0-AA37-8F86C3CBF6B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7834198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AEE4F2-A2DB-4854-8493-AEA9F7E2A54E}"/>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4190539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04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9F659-6B72-31B6-D959-5674CD31C6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A0ADF2-5A93-B659-F437-1D2097D304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2E631F-AA67-E82C-B4BD-9DFA6A8A27F5}"/>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5" name="Footer Placeholder 4">
            <a:extLst>
              <a:ext uri="{FF2B5EF4-FFF2-40B4-BE49-F238E27FC236}">
                <a16:creationId xmlns:a16="http://schemas.microsoft.com/office/drawing/2014/main" id="{A8E058C9-28BF-FC95-ED55-F1F77EE3F0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FAA826-F755-A7FF-D658-C1C373783D3A}"/>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14659970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78340A-4042-4BE9-8718-8654E45D0C3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6F0D619-AEE6-428E-B45A-89210BB9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3952187-D845-4A00-BBA9-2CC17C1E37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Tree>
    <p:extLst>
      <p:ext uri="{BB962C8B-B14F-4D97-AF65-F5344CB8AC3E}">
        <p14:creationId xmlns:p14="http://schemas.microsoft.com/office/powerpoint/2010/main" val="978939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231529-2D8A-41C6-B873-86F6385B705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25108CA-0FF5-4237-A584-E8883401DB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126030C-27B4-4DB4-BC27-08119269B8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Tree>
    <p:extLst>
      <p:ext uri="{BB962C8B-B14F-4D97-AF65-F5344CB8AC3E}">
        <p14:creationId xmlns:p14="http://schemas.microsoft.com/office/powerpoint/2010/main" val="4044211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86F423-8BBC-4E9F-B3B0-5530EA133A3D}"/>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E51297D-4F81-4035-B7AB-865563A600E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072520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9DC59CA-1A96-48F9-B6F6-A1F7DB6D41D2}"/>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F956ADC-61DD-4E2E-8C51-C9B23213229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8386389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asisblauw">
    <p:bg>
      <p:bgPr>
        <a:solidFill>
          <a:srgbClr val="003183"/>
        </a:solidFill>
        <a:effectLst/>
      </p:bgPr>
    </p:bg>
    <p:spTree>
      <p:nvGrpSpPr>
        <p:cNvPr id="1" name=""/>
        <p:cNvGrpSpPr/>
        <p:nvPr/>
      </p:nvGrpSpPr>
      <p:grpSpPr>
        <a:xfrm>
          <a:off x="0" y="0"/>
          <a:ext cx="0" cy="0"/>
          <a:chOff x="0" y="0"/>
          <a:chExt cx="0" cy="0"/>
        </a:xfrm>
      </p:grpSpPr>
      <p:pic>
        <p:nvPicPr>
          <p:cNvPr id="7" name="Cirkelvlak">
            <a:extLst>
              <a:ext uri="{FF2B5EF4-FFF2-40B4-BE49-F238E27FC236}">
                <a16:creationId xmlns:a16="http://schemas.microsoft.com/office/drawing/2014/main" id="{C0111320-A43D-452C-A058-907EC8B90BC2}"/>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3407479" y="0"/>
            <a:ext cx="8784521" cy="6858000"/>
          </a:xfrm>
          <a:prstGeom prst="rect">
            <a:avLst/>
          </a:prstGeom>
        </p:spPr>
      </p:pic>
      <p:sp>
        <p:nvSpPr>
          <p:cNvPr id="5" name="Titel">
            <a:extLst>
              <a:ext uri="{FF2B5EF4-FFF2-40B4-BE49-F238E27FC236}">
                <a16:creationId xmlns:a16="http://schemas.microsoft.com/office/drawing/2014/main" id="{2684EE33-DA4C-49D7-B059-2FD0E6F523DA}"/>
              </a:ext>
            </a:extLst>
          </p:cNvPr>
          <p:cNvSpPr>
            <a:spLocks noGrp="1"/>
          </p:cNvSpPr>
          <p:nvPr>
            <p:ph type="title" hasCustomPrompt="1"/>
          </p:nvPr>
        </p:nvSpPr>
        <p:spPr>
          <a:xfrm>
            <a:off x="1378310" y="861144"/>
            <a:ext cx="5148072" cy="2835275"/>
          </a:xfrm>
          <a:prstGeom prst="rect">
            <a:avLst/>
          </a:prstGeom>
        </p:spPr>
        <p:txBody>
          <a:bodyPr vert="horz" lIns="91440" tIns="45720" rIns="91440" bIns="45720" rtlCol="0" anchor="ctr">
            <a:normAutofit/>
          </a:bodyPr>
          <a:lstStyle>
            <a:lvl1pPr>
              <a:defRPr>
                <a:solidFill>
                  <a:srgbClr val="FFFFFF"/>
                </a:solidFill>
                <a:effectLst>
                  <a:outerShdw blurRad="38100" dist="38100" dir="2700000" algn="tl">
                    <a:srgbClr val="000000">
                      <a:alpha val="43137"/>
                    </a:srgbClr>
                  </a:outerShdw>
                </a:effectLst>
              </a:defRPr>
            </a:lvl1pPr>
          </a:lstStyle>
          <a:p>
            <a:r>
              <a:rPr lang="nl-NL"/>
              <a:t>Klik om stijl </a:t>
            </a:r>
            <a:br>
              <a:rPr lang="nl-NL"/>
            </a:br>
            <a:r>
              <a:rPr lang="nl-NL"/>
              <a:t>te bewerken</a:t>
            </a:r>
          </a:p>
        </p:txBody>
      </p:sp>
      <p:sp>
        <p:nvSpPr>
          <p:cNvPr id="11" name="Naam / afdeling">
            <a:extLst>
              <a:ext uri="{FF2B5EF4-FFF2-40B4-BE49-F238E27FC236}">
                <a16:creationId xmlns:a16="http://schemas.microsoft.com/office/drawing/2014/main" id="{0A4ABE56-E390-46D5-BED0-84444218E719}"/>
              </a:ext>
            </a:extLst>
          </p:cNvPr>
          <p:cNvSpPr>
            <a:spLocks noGrp="1"/>
          </p:cNvSpPr>
          <p:nvPr>
            <p:ph type="ftr" sz="quarter" idx="3"/>
          </p:nvPr>
        </p:nvSpPr>
        <p:spPr>
          <a:xfrm>
            <a:off x="1270479" y="5870575"/>
            <a:ext cx="4114800" cy="365125"/>
          </a:xfrm>
          <a:prstGeom prst="rect">
            <a:avLst/>
          </a:prstGeom>
        </p:spPr>
        <p:txBody>
          <a:bodyPr vert="horz" lIns="91440" tIns="45720" rIns="91440" bIns="45720" rtlCol="0" anchor="ctr"/>
          <a:lstStyle>
            <a:lvl1pPr algn="l">
              <a:defRPr lang="nl-NL" sz="1200" b="1" kern="1200">
                <a:solidFill>
                  <a:srgbClr val="FFFFFF"/>
                </a:solidFill>
                <a:latin typeface="Verdana" panose="020B0604030504040204" pitchFamily="34" charset="0"/>
                <a:ea typeface="Verdana" panose="020B0604030504040204" pitchFamily="34" charset="0"/>
                <a:cs typeface="+mn-cs"/>
              </a:defRPr>
            </a:lvl1pPr>
          </a:lstStyle>
          <a:p>
            <a:endParaRPr lang="nl-NL"/>
          </a:p>
        </p:txBody>
      </p:sp>
      <p:sp>
        <p:nvSpPr>
          <p:cNvPr id="10" name="Datum">
            <a:extLst>
              <a:ext uri="{FF2B5EF4-FFF2-40B4-BE49-F238E27FC236}">
                <a16:creationId xmlns:a16="http://schemas.microsoft.com/office/drawing/2014/main" id="{2C5E0B3C-8B83-4B80-9A7E-AF70DABEFDA7}"/>
              </a:ext>
            </a:extLst>
          </p:cNvPr>
          <p:cNvSpPr>
            <a:spLocks noGrp="1"/>
          </p:cNvSpPr>
          <p:nvPr>
            <p:ph type="dt" sz="half" idx="2"/>
          </p:nvPr>
        </p:nvSpPr>
        <p:spPr>
          <a:xfrm>
            <a:off x="165579" y="5870575"/>
            <a:ext cx="1070384" cy="365125"/>
          </a:xfrm>
          <a:prstGeom prst="rect">
            <a:avLst/>
          </a:prstGeom>
        </p:spPr>
        <p:txBody>
          <a:bodyPr vert="horz" lIns="91440" tIns="45720" rIns="91440" bIns="45720" rtlCol="0" anchor="ctr"/>
          <a:lstStyle>
            <a:lvl1pPr algn="l">
              <a:defRPr sz="1200">
                <a:solidFill>
                  <a:srgbClr val="FFFFFF"/>
                </a:solidFill>
                <a:latin typeface="Verdana" panose="020B0604030504040204" pitchFamily="34" charset="0"/>
                <a:ea typeface="Verdana" panose="020B0604030504040204" pitchFamily="34" charset="0"/>
              </a:defRPr>
            </a:lvl1pPr>
          </a:lstStyle>
          <a:p>
            <a:fld id="{C786BD79-49B1-4EA3-8A2B-8A7745AA392F}" type="datetime1">
              <a:rPr lang="nl-NL" smtClean="0"/>
              <a:pPr/>
              <a:t>26-11-2024</a:t>
            </a:fld>
            <a:endParaRPr lang="nl-NL"/>
          </a:p>
        </p:txBody>
      </p:sp>
      <p:pic>
        <p:nvPicPr>
          <p:cNvPr id="2" name="Graphic 1">
            <a:extLst>
              <a:ext uri="{FF2B5EF4-FFF2-40B4-BE49-F238E27FC236}">
                <a16:creationId xmlns:a16="http://schemas.microsoft.com/office/drawing/2014/main" id="{5D429064-41C1-A6FB-D780-4B8CD5DCAD9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8954" y="6199632"/>
            <a:ext cx="1178966" cy="245618"/>
          </a:xfrm>
          <a:prstGeom prst="rect">
            <a:avLst/>
          </a:prstGeom>
        </p:spPr>
      </p:pic>
    </p:spTree>
    <p:extLst>
      <p:ext uri="{BB962C8B-B14F-4D97-AF65-F5344CB8AC3E}">
        <p14:creationId xmlns:p14="http://schemas.microsoft.com/office/powerpoint/2010/main" val="995257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146EC-9E97-AAE0-7C29-DDAAEF27A6AA}"/>
              </a:ext>
            </a:extLst>
          </p:cNvPr>
          <p:cNvSpPr>
            <a:spLocks noGrp="1"/>
          </p:cNvSpPr>
          <p:nvPr>
            <p:ph type="ctrTitle" hasCustomPrompt="1"/>
          </p:nvPr>
        </p:nvSpPr>
        <p:spPr>
          <a:xfrm>
            <a:off x="396239" y="914400"/>
            <a:ext cx="11177557" cy="719476"/>
          </a:xfrm>
        </p:spPr>
        <p:txBody>
          <a:bodyPr anchor="b">
            <a:normAutofit/>
          </a:bodyPr>
          <a:lstStyle>
            <a:lvl1pPr algn="l">
              <a:defRPr sz="4400"/>
            </a:lvl1pPr>
          </a:lstStyle>
          <a:p>
            <a:r>
              <a:rPr lang="en-US" dirty="0"/>
              <a:t>Click to edit title</a:t>
            </a:r>
          </a:p>
        </p:txBody>
      </p:sp>
      <p:sp>
        <p:nvSpPr>
          <p:cNvPr id="3" name="Subtitle 2">
            <a:extLst>
              <a:ext uri="{FF2B5EF4-FFF2-40B4-BE49-F238E27FC236}">
                <a16:creationId xmlns:a16="http://schemas.microsoft.com/office/drawing/2014/main" id="{B9D9F550-05A0-C296-F065-F326266E9781}"/>
              </a:ext>
            </a:extLst>
          </p:cNvPr>
          <p:cNvSpPr>
            <a:spLocks noGrp="1"/>
          </p:cNvSpPr>
          <p:nvPr>
            <p:ph type="subTitle" idx="1"/>
          </p:nvPr>
        </p:nvSpPr>
        <p:spPr>
          <a:xfrm>
            <a:off x="396239" y="1798004"/>
            <a:ext cx="11177557" cy="48799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E39FFBD6-DBE2-ECA8-4A84-C89F4FD2BC8C}"/>
              </a:ext>
            </a:extLst>
          </p:cNvPr>
          <p:cNvSpPr>
            <a:spLocks noGrp="1"/>
          </p:cNvSpPr>
          <p:nvPr>
            <p:ph type="sldNum" sz="quarter" idx="12"/>
          </p:nvPr>
        </p:nvSpPr>
        <p:spPr>
          <a:xfrm>
            <a:off x="11133803" y="6505257"/>
            <a:ext cx="439994" cy="365125"/>
          </a:xfrm>
        </p:spPr>
        <p:txBody>
          <a:bodyPr/>
          <a:lstStyle/>
          <a:p>
            <a:fld id="{E98A9026-EACE-DD49-8C59-782CAD7353CD}" type="slidenum">
              <a:rPr lang="en-US" smtClean="0"/>
              <a:t>‹nr.›</a:t>
            </a:fld>
            <a:endParaRPr lang="en-US"/>
          </a:p>
        </p:txBody>
      </p:sp>
      <p:sp>
        <p:nvSpPr>
          <p:cNvPr id="7" name="Text Placeholder 2">
            <a:extLst>
              <a:ext uri="{FF2B5EF4-FFF2-40B4-BE49-F238E27FC236}">
                <a16:creationId xmlns:a16="http://schemas.microsoft.com/office/drawing/2014/main" id="{80BDEF11-31C6-E07F-5D5D-3943473A6BD1}"/>
              </a:ext>
            </a:extLst>
          </p:cNvPr>
          <p:cNvSpPr>
            <a:spLocks noGrp="1"/>
          </p:cNvSpPr>
          <p:nvPr>
            <p:ph type="body" idx="13"/>
          </p:nvPr>
        </p:nvSpPr>
        <p:spPr>
          <a:xfrm>
            <a:off x="396239" y="2450128"/>
            <a:ext cx="11177557" cy="3722072"/>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8DF9AFC1-25EB-1CFC-D484-0749DE436B8A}"/>
              </a:ext>
            </a:extLst>
          </p:cNvPr>
          <p:cNvSpPr>
            <a:spLocks noGrp="1"/>
          </p:cNvSpPr>
          <p:nvPr>
            <p:ph type="ftr" sz="quarter" idx="11"/>
          </p:nvPr>
        </p:nvSpPr>
        <p:spPr>
          <a:xfrm>
            <a:off x="289560" y="6570642"/>
            <a:ext cx="4114800" cy="257722"/>
          </a:xfrm>
        </p:spPr>
        <p:txBody>
          <a:bodyPr/>
          <a:lstStyle>
            <a:lvl1pPr>
              <a:defRPr sz="1300" b="0" i="0">
                <a:latin typeface="Arial" panose="020B0604020202020204" pitchFamily="34" charset="0"/>
                <a:cs typeface="Arial" panose="020B0604020202020204" pitchFamily="34" charset="0"/>
              </a:defRPr>
            </a:lvl1pPr>
          </a:lstStyle>
          <a:p>
            <a:r>
              <a:rPr lang="en-US"/>
              <a:t>Presenter Name | Presentation Title</a:t>
            </a:r>
          </a:p>
        </p:txBody>
      </p:sp>
    </p:spTree>
    <p:extLst>
      <p:ext uri="{BB962C8B-B14F-4D97-AF65-F5344CB8AC3E}">
        <p14:creationId xmlns:p14="http://schemas.microsoft.com/office/powerpoint/2010/main" val="3459054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5"/>
            <a:ext cx="10515600" cy="4351339"/>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r>
              <a:rPr lang="en-US">
                <a:solidFill>
                  <a:prstClr val="black">
                    <a:tint val="75000"/>
                  </a:prstClr>
                </a:solidFill>
              </a:rPr>
              <a:t>Autor (Vorname Nachname)</a:t>
            </a:r>
            <a:endParaRPr lang="de-DE">
              <a:solidFill>
                <a:prstClr val="black">
                  <a:tint val="75000"/>
                </a:prstClr>
              </a:solidFill>
            </a:endParaRPr>
          </a:p>
        </p:txBody>
      </p:sp>
      <p:sp>
        <p:nvSpPr>
          <p:cNvPr id="5" name="Fußzeilenplatzhalter 4"/>
          <p:cNvSpPr>
            <a:spLocks noGrp="1"/>
          </p:cNvSpPr>
          <p:nvPr>
            <p:ph type="ftr" sz="quarter" idx="11"/>
          </p:nvPr>
        </p:nvSpPr>
        <p:spPr/>
        <p:txBody>
          <a:bodyPr/>
          <a:lstStyle/>
          <a:p>
            <a:r>
              <a:rPr lang="de-DE">
                <a:solidFill>
                  <a:prstClr val="black">
                    <a:tint val="75000"/>
                  </a:prstClr>
                </a:solidFill>
              </a:rPr>
              <a:t>Fußzeile (Titel der Präsentation)</a:t>
            </a:r>
          </a:p>
        </p:txBody>
      </p:sp>
      <p:sp>
        <p:nvSpPr>
          <p:cNvPr id="6" name="Foliennummernplatzhalter 5"/>
          <p:cNvSpPr>
            <a:spLocks noGrp="1"/>
          </p:cNvSpPr>
          <p:nvPr>
            <p:ph type="sldNum" sz="quarter" idx="12"/>
          </p:nvPr>
        </p:nvSpPr>
        <p:spPr/>
        <p:txBody>
          <a:bodyPr/>
          <a:lstStyle/>
          <a:p>
            <a:fld id="{1D625C85-97EC-4990-9179-2BBD5B714F59}" type="slidenum">
              <a:rPr lang="de-DE" smtClean="0">
                <a:solidFill>
                  <a:prstClr val="black">
                    <a:tint val="75000"/>
                  </a:prstClr>
                </a:solidFill>
              </a:rPr>
              <a:pPr/>
              <a:t>‹nr.›</a:t>
            </a:fld>
            <a:endParaRPr lang="de-DE">
              <a:solidFill>
                <a:prstClr val="black">
                  <a:tint val="75000"/>
                </a:prstClr>
              </a:solidFill>
            </a:endParaRPr>
          </a:p>
        </p:txBody>
      </p:sp>
      <p:sp>
        <p:nvSpPr>
          <p:cNvPr id="7" name="Titel 1"/>
          <p:cNvSpPr>
            <a:spLocks noGrp="1"/>
          </p:cNvSpPr>
          <p:nvPr>
            <p:ph type="title"/>
          </p:nvPr>
        </p:nvSpPr>
        <p:spPr>
          <a:xfrm>
            <a:off x="2715492" y="272761"/>
            <a:ext cx="8638309" cy="1325563"/>
          </a:xfrm>
          <a:prstGeom prst="rect">
            <a:avLst/>
          </a:prstGeom>
        </p:spPr>
        <p:txBody>
          <a:bodyPr/>
          <a:lstStyle>
            <a:lvl1pPr algn="l">
              <a:defRPr sz="3200">
                <a:latin typeface="+mj-lt"/>
              </a:defRPr>
            </a:lvl1pPr>
          </a:lstStyle>
          <a:p>
            <a:r>
              <a:rPr lang="de-DE" dirty="0"/>
              <a:t>Titelmasterformat durch Klicken bearbeiten</a:t>
            </a:r>
          </a:p>
        </p:txBody>
      </p:sp>
    </p:spTree>
    <p:extLst>
      <p:ext uri="{BB962C8B-B14F-4D97-AF65-F5344CB8AC3E}">
        <p14:creationId xmlns:p14="http://schemas.microsoft.com/office/powerpoint/2010/main" val="2118487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solidFill>
                  <a:prstClr val="black">
                    <a:tint val="75000"/>
                  </a:prstClr>
                </a:solidFill>
              </a:rPr>
              <a:t>Autor (Vorname Nachname)</a:t>
            </a:r>
          </a:p>
        </p:txBody>
      </p:sp>
      <p:sp>
        <p:nvSpPr>
          <p:cNvPr id="5" name="Footer Placeholder 4"/>
          <p:cNvSpPr>
            <a:spLocks noGrp="1"/>
          </p:cNvSpPr>
          <p:nvPr>
            <p:ph type="ftr" sz="quarter" idx="11"/>
          </p:nvPr>
        </p:nvSpPr>
        <p:spPr/>
        <p:txBody>
          <a:bodyPr/>
          <a:lstStyle/>
          <a:p>
            <a:r>
              <a:rPr lang="en-US">
                <a:solidFill>
                  <a:prstClr val="black">
                    <a:tint val="75000"/>
                  </a:prstClr>
                </a:solidFill>
              </a:rPr>
              <a:t>Fußzeile (Titel der Präsentation)</a:t>
            </a:r>
          </a:p>
        </p:txBody>
      </p:sp>
      <p:sp>
        <p:nvSpPr>
          <p:cNvPr id="6" name="Slide Number Placeholder 5"/>
          <p:cNvSpPr>
            <a:spLocks noGrp="1"/>
          </p:cNvSpPr>
          <p:nvPr>
            <p:ph type="sldNum" sz="quarter" idx="12"/>
          </p:nvPr>
        </p:nvSpPr>
        <p:spPr/>
        <p:txBody>
          <a:bodyPr/>
          <a:lstStyle/>
          <a:p>
            <a:fld id="{1F217195-4377-4C64-84E5-60EF12AC87AB}"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1169747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07B5F5C-A34B-49DD-89E3-3ACFA2D04081}" type="datetimeFigureOut">
              <a:rPr lang="de-DE" smtClean="0">
                <a:solidFill>
                  <a:prstClr val="black">
                    <a:tint val="75000"/>
                  </a:prstClr>
                </a:solidFill>
              </a:rPr>
              <a:pPr/>
              <a:t>26.11.2024</a:t>
            </a:fld>
            <a:endParaRPr lang="de-DE">
              <a:solidFill>
                <a:prstClr val="black">
                  <a:tint val="75000"/>
                </a:prstClr>
              </a:solidFill>
            </a:endParaRPr>
          </a:p>
        </p:txBody>
      </p:sp>
      <p:sp>
        <p:nvSpPr>
          <p:cNvPr id="3" name="Fußzeilenplatzhalter 2"/>
          <p:cNvSpPr>
            <a:spLocks noGrp="1"/>
          </p:cNvSpPr>
          <p:nvPr>
            <p:ph type="ftr" sz="quarter" idx="11"/>
          </p:nvPr>
        </p:nvSpPr>
        <p:spPr/>
        <p:txBody>
          <a:bodyPr/>
          <a:lstStyle/>
          <a:p>
            <a:endParaRPr lang="de-DE">
              <a:solidFill>
                <a:prstClr val="black">
                  <a:tint val="75000"/>
                </a:prstClr>
              </a:solidFill>
            </a:endParaRPr>
          </a:p>
        </p:txBody>
      </p:sp>
      <p:sp>
        <p:nvSpPr>
          <p:cNvPr id="4" name="Foliennummernplatzhalter 3"/>
          <p:cNvSpPr>
            <a:spLocks noGrp="1"/>
          </p:cNvSpPr>
          <p:nvPr>
            <p:ph type="sldNum" sz="quarter" idx="12"/>
          </p:nvPr>
        </p:nvSpPr>
        <p:spPr/>
        <p:txBody>
          <a:bodyPr/>
          <a:lstStyle/>
          <a:p>
            <a:fld id="{1D625C85-97EC-4990-9179-2BBD5B714F59}"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0546665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2682" y="2240693"/>
            <a:ext cx="10074876" cy="1524644"/>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4374293"/>
            <a:ext cx="9144000" cy="883508"/>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GB" dirty="0"/>
              <a:t>European Liquid Biopsy Society</a:t>
            </a:r>
            <a:endParaRPr lang="en-US" dirty="0"/>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682" y="547129"/>
            <a:ext cx="2423487" cy="1089223"/>
          </a:xfrm>
          <a:prstGeom prst="rect">
            <a:avLst/>
          </a:prstGeom>
        </p:spPr>
      </p:pic>
      <p:pic>
        <p:nvPicPr>
          <p:cNvPr id="9" name="Picture 8" descr="C:\Users\Claudia Koch\AppData\Local\Microsoft\Windows\INetCache\Content.Outlook\SHTPYJTG\LOGO ONC-TRANSPARENTE.png"/>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339069" y="698549"/>
            <a:ext cx="2083007" cy="786383"/>
          </a:xfrm>
          <a:prstGeom prst="rect">
            <a:avLst/>
          </a:prstGeom>
          <a:noFill/>
          <a:ln>
            <a:noFill/>
          </a:ln>
        </p:spPr>
      </p:pic>
      <p:pic>
        <p:nvPicPr>
          <p:cNvPr id="10" name="Picture 9" descr="C:\Users\Claudia Koch\AppData\Local\Microsoft\Windows\INetCache\Content.Outlook\SHTPYJTG\logo-01.png"/>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984525" y="697924"/>
            <a:ext cx="1965617" cy="787629"/>
          </a:xfrm>
          <a:prstGeom prst="rect">
            <a:avLst/>
          </a:prstGeom>
          <a:noFill/>
          <a:ln>
            <a:noFill/>
          </a:ln>
        </p:spPr>
      </p:pic>
      <p:pic>
        <p:nvPicPr>
          <p:cNvPr id="11" name="Picture 10" descr="\\sciensano.be\fs\1120_Cancer_Employee\34 EBCP Implementation\00 2021 Be_EBCP_Projects\EU4Health projects\EU4Health CanHeal EU4H-AG EvV\03 Templates and logo\CAN.HEAL logo\can heal_ logo_ COLOR cmyk.png"/>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048619" y="227739"/>
            <a:ext cx="1728000" cy="1728000"/>
          </a:xfrm>
          <a:prstGeom prst="rect">
            <a:avLst/>
          </a:prstGeom>
          <a:noFill/>
          <a:ln>
            <a:noFill/>
          </a:ln>
        </p:spPr>
      </p:pic>
    </p:spTree>
    <p:extLst>
      <p:ext uri="{BB962C8B-B14F-4D97-AF65-F5344CB8AC3E}">
        <p14:creationId xmlns:p14="http://schemas.microsoft.com/office/powerpoint/2010/main" val="736698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45EB-3148-70B6-56BE-338535CE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16E1AC-D863-3928-26EC-469192CA61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E533D3-6C79-30F9-8E19-41EDECF85B9A}"/>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5" name="Footer Placeholder 4">
            <a:extLst>
              <a:ext uri="{FF2B5EF4-FFF2-40B4-BE49-F238E27FC236}">
                <a16:creationId xmlns:a16="http://schemas.microsoft.com/office/drawing/2014/main" id="{B5BC4E93-8201-CDB7-D173-6F41E338C4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6F0F32-9AC3-D816-CC0F-E2C187E772A6}"/>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36573244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8503508" cy="1325563"/>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European Liquid Biopsy Society</a:t>
            </a:r>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9016389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8437605" cy="1325563"/>
          </a:xfr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41803708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9"/>
            <a:ext cx="842778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European Liquid Biopsy Society</a:t>
            </a:r>
          </a:p>
        </p:txBody>
      </p:sp>
      <p:sp>
        <p:nvSpPr>
          <p:cNvPr id="9" name="Slide Number Placeholder 8"/>
          <p:cNvSpPr>
            <a:spLocks noGrp="1"/>
          </p:cNvSpPr>
          <p:nvPr>
            <p:ph type="sldNum" sz="quarter" idx="12"/>
          </p:nvPr>
        </p:nvSpPr>
        <p:spPr/>
        <p:txBody>
          <a:bodyPr/>
          <a:lstStyle/>
          <a:p>
            <a:fld id="{C3222567-DB23-427C-B99F-0BA720C11A2B}" type="slidenum">
              <a:rPr lang="en-US" smtClean="0"/>
              <a:t>‹nr.›</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2808221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8429368" cy="1325563"/>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European Liquid Biopsy Society</a:t>
            </a:r>
          </a:p>
        </p:txBody>
      </p:sp>
      <p:sp>
        <p:nvSpPr>
          <p:cNvPr id="5" name="Slide Number Placeholder 4"/>
          <p:cNvSpPr>
            <a:spLocks noGrp="1"/>
          </p:cNvSpPr>
          <p:nvPr>
            <p:ph type="sldNum" sz="quarter" idx="12"/>
          </p:nvPr>
        </p:nvSpPr>
        <p:spPr/>
        <p:txBody>
          <a:bodyPr/>
          <a:lstStyle/>
          <a:p>
            <a:fld id="{C3222567-DB23-427C-B99F-0BA720C11A2B}" type="slidenum">
              <a:rPr lang="en-US" smtClean="0"/>
              <a:t>‹nr.›</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2064673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European Liquid Biopsy Society</a:t>
            </a:r>
          </a:p>
        </p:txBody>
      </p:sp>
      <p:sp>
        <p:nvSpPr>
          <p:cNvPr id="4" name="Slide Number Placeholder 3"/>
          <p:cNvSpPr>
            <a:spLocks noGrp="1"/>
          </p:cNvSpPr>
          <p:nvPr>
            <p:ph type="sldNum" sz="quarter" idx="12"/>
          </p:nvPr>
        </p:nvSpPr>
        <p:spPr/>
        <p:txBody>
          <a:bodyPr/>
          <a:lstStyle/>
          <a:p>
            <a:fld id="{C3222567-DB23-427C-B99F-0BA720C11A2B}" type="slidenum">
              <a:rPr lang="en-US" smtClean="0"/>
              <a:t>‹nr.›</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
        <p:nvSpPr>
          <p:cNvPr id="2" name="Titel 1"/>
          <p:cNvSpPr>
            <a:spLocks noGrp="1"/>
          </p:cNvSpPr>
          <p:nvPr>
            <p:ph type="title"/>
          </p:nvPr>
        </p:nvSpPr>
        <p:spPr/>
        <p:txBody>
          <a:bodyPr/>
          <a:lstStyle/>
          <a:p>
            <a:r>
              <a:rPr lang="de-DE"/>
              <a:t>Titelmasterformat durch Klicken bearbeiten</a:t>
            </a:r>
            <a:endParaRPr lang="en-US"/>
          </a:p>
        </p:txBody>
      </p:sp>
    </p:spTree>
    <p:extLst>
      <p:ext uri="{BB962C8B-B14F-4D97-AF65-F5344CB8AC3E}">
        <p14:creationId xmlns:p14="http://schemas.microsoft.com/office/powerpoint/2010/main" val="3234157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285105"/>
            <a:ext cx="6172200" cy="45759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8703552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276865"/>
            <a:ext cx="6172200" cy="4584189"/>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11693436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8437605" cy="1325563"/>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European Liquid Biopsy Society</a:t>
            </a:r>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2714014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3789610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el_3">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4" name="Tekstvak 3"/>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312684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DB31C-0922-BB0F-A095-0B4DDB325C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1206AA-AFF3-4F52-9E0A-B7969D9CDC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312D89-3C4E-4D8C-F595-6BB8AEBF1F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6B45DD-374A-8A34-E9EA-2B494CCC3B83}"/>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6" name="Footer Placeholder 5">
            <a:extLst>
              <a:ext uri="{FF2B5EF4-FFF2-40B4-BE49-F238E27FC236}">
                <a16:creationId xmlns:a16="http://schemas.microsoft.com/office/drawing/2014/main" id="{05079544-2C0B-CDEC-3DAB-911B9ECB8E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586EC6-8D0B-6315-B3F0-5FAA4110DD5B}"/>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6366705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el_2">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6"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a:t>Klik om de stijl te bewerken</a:t>
            </a:r>
            <a:endParaRPr lang="nl-BE" dirty="0"/>
          </a:p>
        </p:txBody>
      </p:sp>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1628081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el_6">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dirty="0"/>
              <a:t>Klik om de ondertitelstijl van het model te bewerken</a:t>
            </a:r>
            <a:endParaRPr lang="nl-BE" dirty="0"/>
          </a:p>
        </p:txBody>
      </p:sp>
      <p:sp>
        <p:nvSpPr>
          <p:cNvPr id="8"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dirty="0"/>
              <a:t>Klik om de stijl te bewerken</a:t>
            </a:r>
            <a:endParaRPr lang="nl-BE" dirty="0"/>
          </a:p>
        </p:txBody>
      </p:sp>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0194534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el_4">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219641" cy="6875585"/>
          </a:xfrm>
          <a:prstGeom prst="rect">
            <a:avLst/>
          </a:prstGeom>
        </p:spPr>
      </p:pic>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8"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a:t>Klik om de stijl te bewerken</a:t>
            </a:r>
            <a:endParaRPr lang="nl-BE" dirty="0"/>
          </a:p>
        </p:txBody>
      </p:sp>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5113630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el_5">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8"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a:t>Klik om de stijl te bewerken</a:t>
            </a:r>
            <a:endParaRPr lang="nl-BE" dirty="0"/>
          </a:p>
        </p:txBody>
      </p:sp>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1018802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el_5">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219279" cy="6875380"/>
          </a:xfrm>
          <a:prstGeom prst="rect">
            <a:avLst/>
          </a:prstGeom>
        </p:spPr>
      </p:pic>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8"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a:t>Klik om de stijl te bewerken</a:t>
            </a:r>
            <a:endParaRPr lang="nl-BE" dirty="0"/>
          </a:p>
        </p:txBody>
      </p:sp>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39567192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el_5">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8"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a:t>Klik om de stijl te bewerken</a:t>
            </a:r>
            <a:endParaRPr lang="nl-BE" dirty="0"/>
          </a:p>
        </p:txBody>
      </p:sp>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1" y="0"/>
            <a:ext cx="12188388" cy="6858000"/>
          </a:xfrm>
          <a:prstGeom prst="rect">
            <a:avLst/>
          </a:prstGeom>
        </p:spPr>
      </p:pic>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6020781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el_7">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69"/>
            <a:ext cx="12192000" cy="6860032"/>
          </a:xfrm>
          <a:prstGeom prst="rect">
            <a:avLst/>
          </a:prstGeom>
        </p:spPr>
      </p:pic>
      <p:sp>
        <p:nvSpPr>
          <p:cNvPr id="10" name="Subtitle 2"/>
          <p:cNvSpPr>
            <a:spLocks noGrp="1"/>
          </p:cNvSpPr>
          <p:nvPr>
            <p:ph type="subTitle" idx="1"/>
          </p:nvPr>
        </p:nvSpPr>
        <p:spPr>
          <a:xfrm>
            <a:off x="431371" y="3717032"/>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dirty="0"/>
              <a:t>Klik om de ondertitelstijl van het model te bewerken</a:t>
            </a:r>
            <a:endParaRPr lang="nl-BE" dirty="0"/>
          </a:p>
        </p:txBody>
      </p:sp>
      <p:sp>
        <p:nvSpPr>
          <p:cNvPr id="4" name="Tekstvak 3"/>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2394403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el_7">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431371" y="3645024"/>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dirty="0"/>
              <a:t>Klik om de ondertitelstijl van het model te bewerken</a:t>
            </a:r>
            <a:endParaRPr lang="nl-BE" dirty="0"/>
          </a:p>
        </p:txBody>
      </p:sp>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4" name="Tekstvak 3"/>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5944037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el_7">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431371" y="3645024"/>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dirty="0"/>
              <a:t>Klik om de ondertitelstijl van het model te bewerken</a:t>
            </a:r>
            <a:endParaRPr lang="nl-BE" dirty="0"/>
          </a:p>
        </p:txBody>
      </p:sp>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2"/>
            <a:ext cx="12191999" cy="6860031"/>
          </a:xfrm>
          <a:prstGeom prst="rect">
            <a:avLst/>
          </a:prstGeom>
        </p:spPr>
      </p:pic>
      <p:sp>
        <p:nvSpPr>
          <p:cNvPr id="4" name="Tekstvak 3"/>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9306176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el_12">
    <p:spTree>
      <p:nvGrpSpPr>
        <p:cNvPr id="1" name=""/>
        <p:cNvGrpSpPr/>
        <p:nvPr/>
      </p:nvGrpSpPr>
      <p:grpSpPr>
        <a:xfrm>
          <a:off x="0" y="0"/>
          <a:ext cx="0" cy="0"/>
          <a:chOff x="0" y="0"/>
          <a:chExt cx="0" cy="0"/>
        </a:xfrm>
      </p:grpSpPr>
      <p:pic>
        <p:nvPicPr>
          <p:cNvPr id="4" name="Picture 12" descr="20100510_PPT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p:cNvSpPr>
            <a:spLocks noGrp="1"/>
          </p:cNvSpPr>
          <p:nvPr>
            <p:ph type="subTitle" idx="1"/>
          </p:nvPr>
        </p:nvSpPr>
        <p:spPr>
          <a:xfrm>
            <a:off x="812800" y="3886200"/>
            <a:ext cx="6197600" cy="1600200"/>
          </a:xfrm>
        </p:spPr>
        <p:txBody>
          <a:bodyPr>
            <a:normAutofit/>
          </a:bodyPr>
          <a:lstStyle>
            <a:lvl1pPr marL="0" indent="0" algn="l">
              <a:lnSpc>
                <a:spcPts val="2000"/>
              </a:lnSpc>
              <a:buNone/>
              <a:defRPr sz="16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 om de ondertitelstijl van het model te bewerken</a:t>
            </a:r>
            <a:endParaRPr lang="nl-BE" dirty="0"/>
          </a:p>
        </p:txBody>
      </p:sp>
      <p:sp>
        <p:nvSpPr>
          <p:cNvPr id="8" name="Title 1"/>
          <p:cNvSpPr>
            <a:spLocks noGrp="1"/>
          </p:cNvSpPr>
          <p:nvPr>
            <p:ph type="ctrTitle"/>
          </p:nvPr>
        </p:nvSpPr>
        <p:spPr>
          <a:xfrm>
            <a:off x="812800" y="1981200"/>
            <a:ext cx="6197600" cy="1524000"/>
          </a:xfrm>
        </p:spPr>
        <p:txBody>
          <a:bodyPr lIns="0" tIns="0" rIns="0" bIns="0" anchor="b"/>
          <a:lstStyle>
            <a:lvl1pPr algn="l">
              <a:lnSpc>
                <a:spcPts val="3700"/>
              </a:lnSpc>
              <a:defRPr lang="nl-BE" sz="3700" b="1" baseline="0" smtClean="0">
                <a:solidFill>
                  <a:schemeClr val="bg1"/>
                </a:solidFill>
              </a:defRPr>
            </a:lvl1pPr>
          </a:lstStyle>
          <a:p>
            <a:r>
              <a:rPr lang="nl-NL"/>
              <a:t>Klik om de stijl te bewerken</a:t>
            </a:r>
            <a:endParaRPr lang="nl-BE" dirty="0"/>
          </a:p>
        </p:txBody>
      </p:sp>
      <p:sp>
        <p:nvSpPr>
          <p:cNvPr id="6" name="Tekstvak 5"/>
          <p:cNvSpPr txBox="1"/>
          <p:nvPr userDrawn="1"/>
        </p:nvSpPr>
        <p:spPr>
          <a:xfrm>
            <a:off x="7920203" y="6381328"/>
            <a:ext cx="2304256" cy="254044"/>
          </a:xfrm>
          <a:prstGeom prst="rect">
            <a:avLst/>
          </a:prstGeom>
          <a:noFill/>
        </p:spPr>
        <p:txBody>
          <a:bodyPr wrap="square" rtlCol="0">
            <a:spAutoFit/>
          </a:bodyPr>
          <a:lstStyle/>
          <a:p>
            <a:r>
              <a:rPr lang="nl-BE" sz="1051" dirty="0">
                <a:solidFill>
                  <a:schemeClr val="tx1">
                    <a:lumMod val="50000"/>
                  </a:schemeClr>
                </a:solidFill>
              </a:rPr>
              <a:t>Versie 1.0 – 24/12/2020</a:t>
            </a:r>
          </a:p>
        </p:txBody>
      </p:sp>
      <p:pic>
        <p:nvPicPr>
          <p:cNvPr id="11" name="Afbeelding 10"/>
          <p:cNvPicPr>
            <a:picLocks noChangeAspect="1"/>
          </p:cNvPicPr>
          <p:nvPr userDrawn="1"/>
        </p:nvPicPr>
        <p:blipFill rotWithShape="1">
          <a:blip r:embed="rId3" cstate="print">
            <a:extLst>
              <a:ext uri="{28A0092B-C50C-407E-A947-70E740481C1C}">
                <a14:useLocalDpi xmlns:a14="http://schemas.microsoft.com/office/drawing/2010/main" val="0"/>
              </a:ext>
            </a:extLst>
          </a:blip>
          <a:srcRect t="84624"/>
          <a:stretch/>
        </p:blipFill>
        <p:spPr>
          <a:xfrm>
            <a:off x="2" y="5805266"/>
            <a:ext cx="12191999" cy="1054767"/>
          </a:xfrm>
          <a:prstGeom prst="rect">
            <a:avLst/>
          </a:prstGeom>
        </p:spPr>
      </p:pic>
      <p:sp>
        <p:nvSpPr>
          <p:cNvPr id="12" name="Tekstvak 11"/>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0348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C00C7-AE86-F9D8-FFF9-34D8F52D93D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84A692-50AE-AF5D-2A64-5286CA2DF1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548EB9-42F2-4472-5043-EAD0C12096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A91EF8-B0BC-E8FE-60E9-D6958A4169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C00540-578F-BDFA-5ECC-5A54050F1D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8C6A9C0-54D9-C4FD-D86E-A52628147367}"/>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8" name="Footer Placeholder 7">
            <a:extLst>
              <a:ext uri="{FF2B5EF4-FFF2-40B4-BE49-F238E27FC236}">
                <a16:creationId xmlns:a16="http://schemas.microsoft.com/office/drawing/2014/main" id="{78FEDAD3-76CE-125D-64F0-61A5897F495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22114D-2035-32D2-2EBA-2E9FD3592DEA}"/>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874932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ussenslide_hoofd_GSM gebruik">
    <p:spTree>
      <p:nvGrpSpPr>
        <p:cNvPr id="1" name=""/>
        <p:cNvGrpSpPr/>
        <p:nvPr/>
      </p:nvGrpSpPr>
      <p:grpSpPr>
        <a:xfrm>
          <a:off x="0" y="0"/>
          <a:ext cx="0" cy="0"/>
          <a:chOff x="0" y="0"/>
          <a:chExt cx="0" cy="0"/>
        </a:xfrm>
      </p:grpSpPr>
      <p:pic>
        <p:nvPicPr>
          <p:cNvPr id="8" name="Picture 8" descr="20100510_PPT_14.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vak 3"/>
          <p:cNvSpPr txBox="1">
            <a:spLocks noChangeArrowheads="1"/>
          </p:cNvSpPr>
          <p:nvPr/>
        </p:nvSpPr>
        <p:spPr bwMode="auto">
          <a:xfrm>
            <a:off x="479377" y="4293097"/>
            <a:ext cx="11042649" cy="115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lnSpc>
                <a:spcPct val="150000"/>
              </a:lnSpc>
              <a:buFont typeface="Arial Black" panose="020B0A04020102020204" pitchFamily="34" charset="0"/>
              <a:buChar char="&gt;"/>
              <a:defRPr/>
            </a:pPr>
            <a:r>
              <a:rPr lang="nl-BE" altLang="nl-BE" sz="1600" b="1" dirty="0"/>
              <a:t> Gelieve mobiele telefoons en gsm’s uit te zetten.</a:t>
            </a:r>
          </a:p>
          <a:p>
            <a:pPr eaLnBrk="1" hangingPunct="1">
              <a:lnSpc>
                <a:spcPct val="150000"/>
              </a:lnSpc>
              <a:buFont typeface="Arial Black" panose="020B0A04020102020204" pitchFamily="34" charset="0"/>
              <a:buChar char="&gt;"/>
              <a:defRPr/>
            </a:pPr>
            <a:r>
              <a:rPr lang="nl-BE" altLang="nl-BE" sz="1600" b="1" dirty="0"/>
              <a:t> Wil je toch bereikbaar blijven, zet je telefoon dan op stil.</a:t>
            </a:r>
          </a:p>
          <a:p>
            <a:pPr eaLnBrk="1" hangingPunct="1">
              <a:lnSpc>
                <a:spcPct val="150000"/>
              </a:lnSpc>
              <a:buFont typeface="Arial Black" panose="020B0A04020102020204" pitchFamily="34" charset="0"/>
              <a:buChar char="&gt;"/>
              <a:defRPr/>
            </a:pPr>
            <a:r>
              <a:rPr lang="nl-BE" altLang="nl-BE" sz="1600" b="1" dirty="0"/>
              <a:t> Verlaat discreet de zaal wanneer je een oproep moet beantwoorden.</a:t>
            </a:r>
          </a:p>
        </p:txBody>
      </p:sp>
      <p:pic>
        <p:nvPicPr>
          <p:cNvPr id="5" name="Afbeelding 5" descr="GSM-gebruik Auditorium.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4503" y="1772817"/>
            <a:ext cx="4968380" cy="2120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981"/>
            <a:ext cx="10160000" cy="885825"/>
          </a:xfrm>
        </p:spPr>
        <p:txBody>
          <a:bodyPr lIns="0" tIns="0" rIns="0" bIns="0">
            <a:normAutofit/>
          </a:bodyPr>
          <a:lstStyle>
            <a:lvl1pPr algn="l">
              <a:defRPr lang="nl-BE" sz="2300" b="1" baseline="0" smtClean="0">
                <a:solidFill>
                  <a:schemeClr val="bg1"/>
                </a:solidFill>
              </a:defRPr>
            </a:lvl1pPr>
          </a:lstStyle>
          <a:p>
            <a:r>
              <a:rPr lang="nl-NL"/>
              <a:t>Klik om de stijl te bewerken</a:t>
            </a:r>
            <a:endParaRPr lang="nl-BE" dirty="0"/>
          </a:p>
        </p:txBody>
      </p:sp>
      <p:pic>
        <p:nvPicPr>
          <p:cNvPr id="6" name="Afbeelding 5"/>
          <p:cNvPicPr>
            <a:picLocks noChangeAspect="1"/>
          </p:cNvPicPr>
          <p:nvPr userDrawn="1"/>
        </p:nvPicPr>
        <p:blipFill rotWithShape="1">
          <a:blip r:embed="rId4" cstate="print">
            <a:extLst>
              <a:ext uri="{28A0092B-C50C-407E-A947-70E740481C1C}">
                <a14:useLocalDpi xmlns:a14="http://schemas.microsoft.com/office/drawing/2010/main" val="0"/>
              </a:ext>
            </a:extLst>
          </a:blip>
          <a:srcRect t="85674"/>
          <a:stretch/>
        </p:blipFill>
        <p:spPr>
          <a:xfrm>
            <a:off x="0" y="5877272"/>
            <a:ext cx="12192000" cy="982760"/>
          </a:xfrm>
          <a:prstGeom prst="rect">
            <a:avLst/>
          </a:prstGeom>
        </p:spPr>
      </p:pic>
      <p:sp>
        <p:nvSpPr>
          <p:cNvPr id="9" name="Tekstvak 8"/>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22270948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hoofdstuk_3">
    <p:spTree>
      <p:nvGrpSpPr>
        <p:cNvPr id="1" name=""/>
        <p:cNvGrpSpPr/>
        <p:nvPr/>
      </p:nvGrpSpPr>
      <p:grpSpPr>
        <a:xfrm>
          <a:off x="0" y="0"/>
          <a:ext cx="0" cy="0"/>
          <a:chOff x="0" y="0"/>
          <a:chExt cx="0" cy="0"/>
        </a:xfrm>
      </p:grpSpPr>
      <p:sp>
        <p:nvSpPr>
          <p:cNvPr id="11" name="Title 1"/>
          <p:cNvSpPr>
            <a:spLocks noGrp="1"/>
          </p:cNvSpPr>
          <p:nvPr>
            <p:ph type="ctrTitle"/>
          </p:nvPr>
        </p:nvSpPr>
        <p:spPr>
          <a:xfrm>
            <a:off x="931554" y="3906983"/>
            <a:ext cx="6993247" cy="1219200"/>
          </a:xfrm>
        </p:spPr>
        <p:txBody>
          <a:bodyPr lIns="0" tIns="0" rIns="0" bIns="0" anchor="t">
            <a:normAutofit/>
          </a:bodyPr>
          <a:lstStyle>
            <a:lvl1pPr algn="l">
              <a:lnSpc>
                <a:spcPts val="4000"/>
              </a:lnSpc>
              <a:defRPr lang="nl-BE" sz="3700" baseline="0" smtClean="0">
                <a:solidFill>
                  <a:schemeClr val="bg1"/>
                </a:solidFill>
              </a:defRPr>
            </a:lvl1pPr>
          </a:lstStyle>
          <a:p>
            <a:r>
              <a:rPr lang="nl-NL" dirty="0"/>
              <a:t>Klik om de stijl te bewerken</a:t>
            </a:r>
            <a:endParaRPr lang="nl-BE" dirty="0"/>
          </a:p>
        </p:txBody>
      </p:sp>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5" name="Tekstvak 4"/>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3939732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ussenslide_hoofd_diagram">
    <p:spTree>
      <p:nvGrpSpPr>
        <p:cNvPr id="1" name=""/>
        <p:cNvGrpSpPr/>
        <p:nvPr/>
      </p:nvGrpSpPr>
      <p:grpSpPr>
        <a:xfrm>
          <a:off x="0" y="0"/>
          <a:ext cx="0" cy="0"/>
          <a:chOff x="0" y="0"/>
          <a:chExt cx="0" cy="0"/>
        </a:xfrm>
      </p:grpSpPr>
      <p:pic>
        <p:nvPicPr>
          <p:cNvPr id="5" name="Picture 8" descr="20100510_PPT_14.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6"/>
          <p:cNvSpPr>
            <a:spLocks noGrp="1"/>
          </p:cNvSpPr>
          <p:nvPr>
            <p:ph sz="quarter" idx="10"/>
          </p:nvPr>
        </p:nvSpPr>
        <p:spPr>
          <a:xfrm>
            <a:off x="609600" y="2209800"/>
            <a:ext cx="10160000" cy="3733800"/>
          </a:xfrm>
        </p:spPr>
        <p:txBody>
          <a:bodyPr/>
          <a:lstStyle>
            <a:lvl1pPr>
              <a:buNone/>
              <a:defRPr/>
            </a:lvl1pPr>
          </a:lstStyle>
          <a:p>
            <a:pPr lvl="0"/>
            <a:r>
              <a:rPr lang="nl-NL"/>
              <a:t>Tekststijl van het model bewerken</a:t>
            </a:r>
          </a:p>
        </p:txBody>
      </p:sp>
      <p:sp>
        <p:nvSpPr>
          <p:cNvPr id="12" name="Text Placeholder 11"/>
          <p:cNvSpPr>
            <a:spLocks noGrp="1"/>
          </p:cNvSpPr>
          <p:nvPr>
            <p:ph type="body" sz="quarter" idx="11"/>
          </p:nvPr>
        </p:nvSpPr>
        <p:spPr>
          <a:xfrm>
            <a:off x="609600" y="1235035"/>
            <a:ext cx="10160000" cy="973776"/>
          </a:xfrm>
        </p:spPr>
        <p:txBody>
          <a:bodyPr/>
          <a:lstStyle>
            <a:lvl1pPr>
              <a:buFont typeface="Arial" pitchFamily="34" charset="0"/>
              <a:buNone/>
              <a:defRPr/>
            </a:lvl1pPr>
          </a:lstStyle>
          <a:p>
            <a:pPr lvl="0"/>
            <a:r>
              <a:rPr lang="nl-NL"/>
              <a:t>Tekststijl van het model bewerken</a:t>
            </a:r>
          </a:p>
        </p:txBody>
      </p:sp>
      <p:sp>
        <p:nvSpPr>
          <p:cNvPr id="7" name="Title 1"/>
          <p:cNvSpPr>
            <a:spLocks noGrp="1"/>
          </p:cNvSpPr>
          <p:nvPr>
            <p:ph type="title"/>
          </p:nvPr>
        </p:nvSpPr>
        <p:spPr>
          <a:xfrm>
            <a:off x="609600" y="-7050"/>
            <a:ext cx="10160000" cy="885825"/>
          </a:xfrm>
        </p:spPr>
        <p:txBody>
          <a:bodyPr lIns="0" tIns="0" rIns="0" bIns="0">
            <a:normAutofit/>
          </a:bodyPr>
          <a:lstStyle>
            <a:lvl1pPr algn="l">
              <a:defRPr lang="nl-BE" sz="2300" b="1" baseline="0" smtClean="0">
                <a:solidFill>
                  <a:schemeClr val="bg1"/>
                </a:solidFill>
              </a:defRPr>
            </a:lvl1pPr>
          </a:lstStyle>
          <a:p>
            <a:r>
              <a:rPr lang="nl-NL"/>
              <a:t>Klik om de stijl te bewerken</a:t>
            </a:r>
            <a:endParaRPr lang="nl-BE" dirty="0"/>
          </a:p>
        </p:txBody>
      </p:sp>
      <p:sp>
        <p:nvSpPr>
          <p:cNvPr id="8" name="Tekstvak 7"/>
          <p:cNvSpPr txBox="1"/>
          <p:nvPr userDrawn="1"/>
        </p:nvSpPr>
        <p:spPr>
          <a:xfrm>
            <a:off x="7920203" y="6381328"/>
            <a:ext cx="2304256" cy="254044"/>
          </a:xfrm>
          <a:prstGeom prst="rect">
            <a:avLst/>
          </a:prstGeom>
          <a:noFill/>
        </p:spPr>
        <p:txBody>
          <a:bodyPr wrap="square" rtlCol="0">
            <a:spAutoFit/>
          </a:bodyPr>
          <a:lstStyle/>
          <a:p>
            <a:r>
              <a:rPr lang="nl-BE" sz="1051" dirty="0">
                <a:solidFill>
                  <a:schemeClr val="tx1">
                    <a:lumMod val="50000"/>
                  </a:schemeClr>
                </a:solidFill>
              </a:rPr>
              <a:t>Versie 1.0 – 24/12/2020</a:t>
            </a:r>
          </a:p>
        </p:txBody>
      </p:sp>
      <p:pic>
        <p:nvPicPr>
          <p:cNvPr id="10" name="Afbeelding 9"/>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74"/>
          <a:stretch/>
        </p:blipFill>
        <p:spPr>
          <a:xfrm>
            <a:off x="0" y="5877272"/>
            <a:ext cx="12192000" cy="982760"/>
          </a:xfrm>
          <a:prstGeom prst="rect">
            <a:avLst/>
          </a:prstGeom>
        </p:spPr>
      </p:pic>
      <p:sp>
        <p:nvSpPr>
          <p:cNvPr id="13" name="Tekstvak 12"/>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2056384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ussenslide_hoofd_kolommen">
    <p:spTree>
      <p:nvGrpSpPr>
        <p:cNvPr id="1" name=""/>
        <p:cNvGrpSpPr/>
        <p:nvPr/>
      </p:nvGrpSpPr>
      <p:grpSpPr>
        <a:xfrm>
          <a:off x="0" y="0"/>
          <a:ext cx="0" cy="0"/>
          <a:chOff x="0" y="0"/>
          <a:chExt cx="0" cy="0"/>
        </a:xfrm>
      </p:grpSpPr>
      <p:pic>
        <p:nvPicPr>
          <p:cNvPr id="9" name="Picture 16" descr="20100510_PPT_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sz="half" idx="2"/>
          </p:nvPr>
        </p:nvSpPr>
        <p:spPr>
          <a:xfrm>
            <a:off x="609600" y="1905000"/>
            <a:ext cx="3454400" cy="3962400"/>
          </a:xfrm>
        </p:spPr>
        <p:txBody>
          <a:bodyPr>
            <a:normAutofit/>
          </a:bodyPr>
          <a:lstStyle>
            <a:lvl1pPr>
              <a:lnSpc>
                <a:spcPts val="2800"/>
              </a:lnSpc>
              <a:defRPr sz="1700"/>
            </a:lvl1pPr>
            <a:lvl2pPr>
              <a:lnSpc>
                <a:spcPts val="2500"/>
              </a:lnSpc>
              <a:defRPr sz="1700"/>
            </a:lvl2pPr>
            <a:lvl3pPr>
              <a:lnSpc>
                <a:spcPts val="2200"/>
              </a:lnSpc>
              <a:defRPr sz="1700"/>
            </a:lvl3pPr>
            <a:lvl4pPr>
              <a:lnSpc>
                <a:spcPts val="2800"/>
              </a:lnSpc>
              <a:defRPr sz="1700"/>
            </a:lvl4pPr>
            <a:lvl5pPr>
              <a:lnSpc>
                <a:spcPts val="2800"/>
              </a:lnSpc>
              <a:defRPr sz="17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p:txBody>
      </p:sp>
      <p:sp>
        <p:nvSpPr>
          <p:cNvPr id="11" name="Text Placeholder 2"/>
          <p:cNvSpPr>
            <a:spLocks noGrp="1"/>
          </p:cNvSpPr>
          <p:nvPr>
            <p:ph type="body" idx="10"/>
          </p:nvPr>
        </p:nvSpPr>
        <p:spPr>
          <a:xfrm>
            <a:off x="4165600" y="1219200"/>
            <a:ext cx="3454400" cy="639763"/>
          </a:xfrm>
        </p:spPr>
        <p:txBody>
          <a:bodyPr anchor="ctr">
            <a:normAutofit/>
          </a:bodyPr>
          <a:lstStyle>
            <a:lvl1pPr marL="0" indent="0" algn="l">
              <a:buNone/>
              <a:defRPr sz="23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Tekststijl van het model bewerken</a:t>
            </a:r>
          </a:p>
        </p:txBody>
      </p:sp>
      <p:sp>
        <p:nvSpPr>
          <p:cNvPr id="12" name="Content Placeholder 3"/>
          <p:cNvSpPr>
            <a:spLocks noGrp="1"/>
          </p:cNvSpPr>
          <p:nvPr>
            <p:ph sz="half" idx="11"/>
          </p:nvPr>
        </p:nvSpPr>
        <p:spPr>
          <a:xfrm>
            <a:off x="4165600" y="1905000"/>
            <a:ext cx="3454400" cy="3951288"/>
          </a:xfrm>
        </p:spPr>
        <p:txBody>
          <a:bodyPr>
            <a:normAutofit/>
          </a:bodyPr>
          <a:lstStyle>
            <a:lvl1pPr>
              <a:lnSpc>
                <a:spcPts val="2800"/>
              </a:lnSpc>
              <a:defRPr sz="1700"/>
            </a:lvl1pPr>
            <a:lvl2pPr>
              <a:lnSpc>
                <a:spcPts val="2500"/>
              </a:lnSpc>
              <a:defRPr sz="1700"/>
            </a:lvl2pPr>
            <a:lvl3pPr>
              <a:lnSpc>
                <a:spcPts val="2200"/>
              </a:lnSpc>
              <a:defRPr sz="1700"/>
            </a:lvl3pPr>
            <a:lvl4pPr>
              <a:lnSpc>
                <a:spcPts val="2800"/>
              </a:lnSpc>
              <a:defRPr sz="1700"/>
            </a:lvl4pPr>
            <a:lvl5pPr>
              <a:lnSpc>
                <a:spcPts val="2800"/>
              </a:lnSpc>
              <a:defRPr sz="17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p:txBody>
      </p:sp>
      <p:sp>
        <p:nvSpPr>
          <p:cNvPr id="18" name="Text Placeholder 2"/>
          <p:cNvSpPr>
            <a:spLocks noGrp="1"/>
          </p:cNvSpPr>
          <p:nvPr>
            <p:ph type="body" idx="13"/>
          </p:nvPr>
        </p:nvSpPr>
        <p:spPr>
          <a:xfrm>
            <a:off x="7721600" y="1219200"/>
            <a:ext cx="3454400" cy="639763"/>
          </a:xfrm>
        </p:spPr>
        <p:txBody>
          <a:bodyPr anchor="ctr">
            <a:normAutofit/>
          </a:bodyPr>
          <a:lstStyle>
            <a:lvl1pPr marL="0" indent="0" algn="l">
              <a:buNone/>
              <a:defRPr sz="23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Tekststijl van het model bewerken</a:t>
            </a:r>
          </a:p>
        </p:txBody>
      </p:sp>
      <p:sp>
        <p:nvSpPr>
          <p:cNvPr id="19" name="Content Placeholder 3"/>
          <p:cNvSpPr>
            <a:spLocks noGrp="1"/>
          </p:cNvSpPr>
          <p:nvPr>
            <p:ph sz="half" idx="14"/>
          </p:nvPr>
        </p:nvSpPr>
        <p:spPr>
          <a:xfrm>
            <a:off x="7721600" y="1905000"/>
            <a:ext cx="3454400" cy="3951288"/>
          </a:xfrm>
        </p:spPr>
        <p:txBody>
          <a:bodyPr>
            <a:normAutofit/>
          </a:bodyPr>
          <a:lstStyle>
            <a:lvl1pPr>
              <a:lnSpc>
                <a:spcPts val="2800"/>
              </a:lnSpc>
              <a:defRPr sz="1700"/>
            </a:lvl1pPr>
            <a:lvl2pPr>
              <a:lnSpc>
                <a:spcPts val="2500"/>
              </a:lnSpc>
              <a:defRPr sz="1700"/>
            </a:lvl2pPr>
            <a:lvl3pPr>
              <a:lnSpc>
                <a:spcPts val="2200"/>
              </a:lnSpc>
              <a:defRPr sz="1700"/>
            </a:lvl3pPr>
            <a:lvl4pPr>
              <a:lnSpc>
                <a:spcPts val="2800"/>
              </a:lnSpc>
              <a:defRPr sz="1700"/>
            </a:lvl4pPr>
            <a:lvl5pPr>
              <a:lnSpc>
                <a:spcPts val="2800"/>
              </a:lnSpc>
              <a:defRPr sz="17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p:txBody>
      </p:sp>
      <p:sp>
        <p:nvSpPr>
          <p:cNvPr id="3" name="Text Placeholder 2"/>
          <p:cNvSpPr>
            <a:spLocks noGrp="1"/>
          </p:cNvSpPr>
          <p:nvPr>
            <p:ph type="body" idx="1"/>
          </p:nvPr>
        </p:nvSpPr>
        <p:spPr>
          <a:xfrm>
            <a:off x="609600" y="1219200"/>
            <a:ext cx="3454400" cy="639763"/>
          </a:xfrm>
        </p:spPr>
        <p:txBody>
          <a:bodyPr anchor="ctr">
            <a:normAutofit/>
          </a:bodyPr>
          <a:lstStyle>
            <a:lvl1pPr marL="0" indent="0" algn="l">
              <a:buNone/>
              <a:defRPr sz="23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Tekststijl van het model bewerken</a:t>
            </a:r>
          </a:p>
        </p:txBody>
      </p:sp>
      <p:sp>
        <p:nvSpPr>
          <p:cNvPr id="20" name="Title 1"/>
          <p:cNvSpPr>
            <a:spLocks noGrp="1"/>
          </p:cNvSpPr>
          <p:nvPr>
            <p:ph type="title"/>
          </p:nvPr>
        </p:nvSpPr>
        <p:spPr>
          <a:xfrm>
            <a:off x="609600" y="1981"/>
            <a:ext cx="10160000" cy="885825"/>
          </a:xfrm>
        </p:spPr>
        <p:txBody>
          <a:bodyPr lIns="0" tIns="0" rIns="0" bIns="0">
            <a:normAutofit/>
          </a:bodyPr>
          <a:lstStyle>
            <a:lvl1pPr algn="l">
              <a:defRPr lang="nl-BE" sz="2300" b="1" baseline="0" smtClean="0">
                <a:solidFill>
                  <a:schemeClr val="bg1"/>
                </a:solidFill>
              </a:defRPr>
            </a:lvl1pPr>
          </a:lstStyle>
          <a:p>
            <a:r>
              <a:rPr lang="nl-NL"/>
              <a:t>Klik om de stijl te bewerken</a:t>
            </a:r>
            <a:endParaRPr lang="nl-BE" dirty="0"/>
          </a:p>
        </p:txBody>
      </p:sp>
      <p:sp>
        <p:nvSpPr>
          <p:cNvPr id="13" name="Tekstvak 12"/>
          <p:cNvSpPr txBox="1"/>
          <p:nvPr userDrawn="1"/>
        </p:nvSpPr>
        <p:spPr>
          <a:xfrm>
            <a:off x="7920203" y="6381328"/>
            <a:ext cx="2304256" cy="254044"/>
          </a:xfrm>
          <a:prstGeom prst="rect">
            <a:avLst/>
          </a:prstGeom>
          <a:noFill/>
        </p:spPr>
        <p:txBody>
          <a:bodyPr wrap="square" rtlCol="0">
            <a:spAutoFit/>
          </a:bodyPr>
          <a:lstStyle/>
          <a:p>
            <a:r>
              <a:rPr lang="nl-BE" sz="1051" dirty="0">
                <a:solidFill>
                  <a:schemeClr val="tx1">
                    <a:lumMod val="50000"/>
                  </a:schemeClr>
                </a:solidFill>
              </a:rPr>
              <a:t>Versie 1.0 – 24/12/2020</a:t>
            </a:r>
          </a:p>
        </p:txBody>
      </p:sp>
      <p:pic>
        <p:nvPicPr>
          <p:cNvPr id="15" name="Afbeelding 14"/>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74"/>
          <a:stretch/>
        </p:blipFill>
        <p:spPr>
          <a:xfrm>
            <a:off x="0" y="5877272"/>
            <a:ext cx="12192000" cy="982760"/>
          </a:xfrm>
          <a:prstGeom prst="rect">
            <a:avLst/>
          </a:prstGeom>
        </p:spPr>
      </p:pic>
      <p:sp>
        <p:nvSpPr>
          <p:cNvPr id="16" name="Tekstvak 15"/>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3653665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ussenslide_2_kolommen">
    <p:spTree>
      <p:nvGrpSpPr>
        <p:cNvPr id="1" name=""/>
        <p:cNvGrpSpPr/>
        <p:nvPr/>
      </p:nvGrpSpPr>
      <p:grpSpPr>
        <a:xfrm>
          <a:off x="0" y="0"/>
          <a:ext cx="0" cy="0"/>
          <a:chOff x="0" y="0"/>
          <a:chExt cx="0" cy="0"/>
        </a:xfrm>
      </p:grpSpPr>
      <p:pic>
        <p:nvPicPr>
          <p:cNvPr id="5" name="Picture 10" descr="20100510_PPT_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8"/>
          <p:cNvSpPr>
            <a:spLocks noGrp="1"/>
          </p:cNvSpPr>
          <p:nvPr>
            <p:ph type="body" sz="quarter" idx="13"/>
          </p:nvPr>
        </p:nvSpPr>
        <p:spPr>
          <a:xfrm>
            <a:off x="609600" y="1219200"/>
            <a:ext cx="4978400" cy="4495800"/>
          </a:xfrm>
        </p:spPr>
        <p:txBody>
          <a:bodyPr/>
          <a:lstStyle>
            <a:lvl1pPr>
              <a:lnSpc>
                <a:spcPts val="2800"/>
              </a:lnSpc>
              <a:defRPr/>
            </a:lvl1pPr>
            <a:lvl2pPr>
              <a:lnSpc>
                <a:spcPts val="2500"/>
              </a:lnSpc>
              <a:defRPr/>
            </a:lvl2pPr>
            <a:lvl3pPr>
              <a:lnSpc>
                <a:spcPts val="2200"/>
              </a:lnSpc>
              <a:defRPr/>
            </a:lvl3pPr>
            <a:lvl4pPr>
              <a:lnSpc>
                <a:spcPts val="2800"/>
              </a:lnSpc>
              <a:defRPr/>
            </a:lvl4pPr>
            <a:lvl5pPr>
              <a:lnSpc>
                <a:spcPts val="2800"/>
              </a:lnSpc>
              <a:defRPr/>
            </a:lvl5pPr>
          </a:lstStyle>
          <a:p>
            <a:pPr lvl="0"/>
            <a:r>
              <a:rPr lang="nl-NL"/>
              <a:t>Tekststijl van het model bewerken</a:t>
            </a:r>
          </a:p>
          <a:p>
            <a:pPr lvl="1"/>
            <a:r>
              <a:rPr lang="nl-NL"/>
              <a:t>Tweede niveau</a:t>
            </a:r>
          </a:p>
          <a:p>
            <a:pPr lvl="2"/>
            <a:r>
              <a:rPr lang="nl-NL"/>
              <a:t>Derde niveau</a:t>
            </a:r>
          </a:p>
        </p:txBody>
      </p:sp>
      <p:sp>
        <p:nvSpPr>
          <p:cNvPr id="8" name="Text Placeholder 8"/>
          <p:cNvSpPr>
            <a:spLocks noGrp="1"/>
          </p:cNvSpPr>
          <p:nvPr>
            <p:ph type="body" sz="quarter" idx="14"/>
          </p:nvPr>
        </p:nvSpPr>
        <p:spPr>
          <a:xfrm>
            <a:off x="5791200" y="1219200"/>
            <a:ext cx="4978400" cy="4495800"/>
          </a:xfrm>
        </p:spPr>
        <p:txBody>
          <a:bodyPr/>
          <a:lstStyle>
            <a:lvl1pPr>
              <a:lnSpc>
                <a:spcPts val="2800"/>
              </a:lnSpc>
              <a:defRPr/>
            </a:lvl1pPr>
            <a:lvl2pPr>
              <a:lnSpc>
                <a:spcPts val="2500"/>
              </a:lnSpc>
              <a:defRPr/>
            </a:lvl2pPr>
            <a:lvl3pPr>
              <a:lnSpc>
                <a:spcPts val="2200"/>
              </a:lnSpc>
              <a:defRPr/>
            </a:lvl3pPr>
            <a:lvl4pPr>
              <a:lnSpc>
                <a:spcPts val="2800"/>
              </a:lnSpc>
              <a:defRPr/>
            </a:lvl4pPr>
            <a:lvl5pPr>
              <a:lnSpc>
                <a:spcPts val="2800"/>
              </a:lnSpc>
              <a:defRPr/>
            </a:lvl5pPr>
          </a:lstStyle>
          <a:p>
            <a:pPr lvl="0"/>
            <a:r>
              <a:rPr lang="nl-NL"/>
              <a:t>Tekststijl van het model bewerken</a:t>
            </a:r>
          </a:p>
          <a:p>
            <a:pPr lvl="1"/>
            <a:r>
              <a:rPr lang="nl-NL"/>
              <a:t>Tweede niveau</a:t>
            </a:r>
          </a:p>
          <a:p>
            <a:pPr lvl="2"/>
            <a:r>
              <a:rPr lang="nl-NL"/>
              <a:t>Derde niveau</a:t>
            </a:r>
          </a:p>
        </p:txBody>
      </p:sp>
      <p:sp>
        <p:nvSpPr>
          <p:cNvPr id="12" name="Title 1"/>
          <p:cNvSpPr>
            <a:spLocks noGrp="1"/>
          </p:cNvSpPr>
          <p:nvPr>
            <p:ph type="title"/>
          </p:nvPr>
        </p:nvSpPr>
        <p:spPr>
          <a:xfrm>
            <a:off x="609600" y="1981"/>
            <a:ext cx="10160000" cy="885825"/>
          </a:xfrm>
        </p:spPr>
        <p:txBody>
          <a:bodyPr lIns="0" tIns="0" rIns="0" bIns="0">
            <a:normAutofit/>
          </a:bodyPr>
          <a:lstStyle>
            <a:lvl1pPr algn="l">
              <a:defRPr lang="nl-BE" sz="2300" b="1" baseline="0" smtClean="0">
                <a:solidFill>
                  <a:schemeClr val="bg1"/>
                </a:solidFill>
              </a:defRPr>
            </a:lvl1pPr>
          </a:lstStyle>
          <a:p>
            <a:r>
              <a:rPr lang="nl-NL"/>
              <a:t>Klik om de stijl te bewerken</a:t>
            </a:r>
            <a:endParaRPr lang="nl-BE" dirty="0"/>
          </a:p>
        </p:txBody>
      </p:sp>
      <p:sp>
        <p:nvSpPr>
          <p:cNvPr id="7" name="Tekstvak 6"/>
          <p:cNvSpPr txBox="1"/>
          <p:nvPr userDrawn="1"/>
        </p:nvSpPr>
        <p:spPr>
          <a:xfrm>
            <a:off x="7920203" y="6381328"/>
            <a:ext cx="2304256" cy="254044"/>
          </a:xfrm>
          <a:prstGeom prst="rect">
            <a:avLst/>
          </a:prstGeom>
          <a:noFill/>
        </p:spPr>
        <p:txBody>
          <a:bodyPr wrap="square" rtlCol="0">
            <a:spAutoFit/>
          </a:bodyPr>
          <a:lstStyle/>
          <a:p>
            <a:r>
              <a:rPr lang="nl-BE" sz="1051" dirty="0">
                <a:solidFill>
                  <a:schemeClr val="tx1">
                    <a:lumMod val="50000"/>
                  </a:schemeClr>
                </a:solidFill>
              </a:rPr>
              <a:t>Versie 1.0 – 24/12/2020</a:t>
            </a:r>
          </a:p>
        </p:txBody>
      </p:sp>
      <p:pic>
        <p:nvPicPr>
          <p:cNvPr id="11" name="Afbeelding 10"/>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74"/>
          <a:stretch/>
        </p:blipFill>
        <p:spPr>
          <a:xfrm>
            <a:off x="0" y="5877272"/>
            <a:ext cx="12192000" cy="982760"/>
          </a:xfrm>
          <a:prstGeom prst="rect">
            <a:avLst/>
          </a:prstGeom>
        </p:spPr>
      </p:pic>
      <p:sp>
        <p:nvSpPr>
          <p:cNvPr id="13" name="Tekstvak 12"/>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4069853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ussenslide_hoofd_inhoud_afbeelding">
    <p:spTree>
      <p:nvGrpSpPr>
        <p:cNvPr id="1" name=""/>
        <p:cNvGrpSpPr/>
        <p:nvPr/>
      </p:nvGrpSpPr>
      <p:grpSpPr>
        <a:xfrm>
          <a:off x="0" y="0"/>
          <a:ext cx="0" cy="0"/>
          <a:chOff x="0" y="0"/>
          <a:chExt cx="0" cy="0"/>
        </a:xfrm>
      </p:grpSpPr>
      <p:pic>
        <p:nvPicPr>
          <p:cNvPr id="5" name="Picture 10" descr="20100510_PPT_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5689600" y="1219200"/>
            <a:ext cx="5892800" cy="4495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nl-NL" noProof="0"/>
              <a:t>Klik op het pictogram als u een afbeelding wilt toevoegen</a:t>
            </a:r>
            <a:endParaRPr lang="nl-BE" noProof="0"/>
          </a:p>
        </p:txBody>
      </p:sp>
      <p:sp>
        <p:nvSpPr>
          <p:cNvPr id="9" name="Text Placeholder 8"/>
          <p:cNvSpPr>
            <a:spLocks noGrp="1"/>
          </p:cNvSpPr>
          <p:nvPr>
            <p:ph type="body" sz="quarter" idx="13"/>
          </p:nvPr>
        </p:nvSpPr>
        <p:spPr>
          <a:xfrm>
            <a:off x="609600" y="1219200"/>
            <a:ext cx="4978400" cy="4495800"/>
          </a:xfrm>
        </p:spPr>
        <p:txBody>
          <a:bodyPr/>
          <a:lstStyle>
            <a:lvl1pPr>
              <a:lnSpc>
                <a:spcPts val="2800"/>
              </a:lnSpc>
              <a:defRPr/>
            </a:lvl1pPr>
            <a:lvl2pPr>
              <a:lnSpc>
                <a:spcPts val="2500"/>
              </a:lnSpc>
              <a:defRPr/>
            </a:lvl2pPr>
            <a:lvl3pPr>
              <a:lnSpc>
                <a:spcPts val="2200"/>
              </a:lnSpc>
              <a:defRPr/>
            </a:lvl3pPr>
            <a:lvl4pPr>
              <a:lnSpc>
                <a:spcPts val="2800"/>
              </a:lnSpc>
              <a:defRPr/>
            </a:lvl4pPr>
            <a:lvl5pPr>
              <a:lnSpc>
                <a:spcPts val="2800"/>
              </a:lnSpc>
              <a:defRPr/>
            </a:lvl5pPr>
          </a:lstStyle>
          <a:p>
            <a:pPr lvl="0"/>
            <a:r>
              <a:rPr lang="nl-NL"/>
              <a:t>Tekststijl van het model bewerken</a:t>
            </a:r>
          </a:p>
          <a:p>
            <a:pPr lvl="1"/>
            <a:r>
              <a:rPr lang="nl-NL"/>
              <a:t>Tweede niveau</a:t>
            </a:r>
          </a:p>
          <a:p>
            <a:pPr lvl="2"/>
            <a:r>
              <a:rPr lang="nl-NL"/>
              <a:t>Derde niveau</a:t>
            </a:r>
          </a:p>
        </p:txBody>
      </p:sp>
      <p:sp>
        <p:nvSpPr>
          <p:cNvPr id="8" name="Title 1"/>
          <p:cNvSpPr>
            <a:spLocks noGrp="1"/>
          </p:cNvSpPr>
          <p:nvPr>
            <p:ph type="title"/>
          </p:nvPr>
        </p:nvSpPr>
        <p:spPr>
          <a:xfrm>
            <a:off x="609600" y="1981"/>
            <a:ext cx="10160000" cy="885825"/>
          </a:xfrm>
        </p:spPr>
        <p:txBody>
          <a:bodyPr lIns="0" tIns="0" rIns="0" bIns="0">
            <a:normAutofit/>
          </a:bodyPr>
          <a:lstStyle>
            <a:lvl1pPr algn="l">
              <a:defRPr lang="nl-BE" sz="2300" b="1" baseline="0" smtClean="0">
                <a:solidFill>
                  <a:schemeClr val="bg1"/>
                </a:solidFill>
              </a:defRPr>
            </a:lvl1pPr>
          </a:lstStyle>
          <a:p>
            <a:r>
              <a:rPr lang="nl-NL"/>
              <a:t>Klik om de stijl te bewerken</a:t>
            </a:r>
            <a:endParaRPr lang="nl-BE" dirty="0"/>
          </a:p>
        </p:txBody>
      </p:sp>
      <p:pic>
        <p:nvPicPr>
          <p:cNvPr id="7" name="Afbeelding 6"/>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74"/>
          <a:stretch/>
        </p:blipFill>
        <p:spPr>
          <a:xfrm>
            <a:off x="0" y="5877272"/>
            <a:ext cx="12192000" cy="982760"/>
          </a:xfrm>
          <a:prstGeom prst="rect">
            <a:avLst/>
          </a:prstGeom>
        </p:spPr>
      </p:pic>
      <p:sp>
        <p:nvSpPr>
          <p:cNvPr id="11" name="Tekstvak 10"/>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39719868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slotslide">
    <p:spTree>
      <p:nvGrpSpPr>
        <p:cNvPr id="1" name=""/>
        <p:cNvGrpSpPr/>
        <p:nvPr/>
      </p:nvGrpSpPr>
      <p:grpSpPr>
        <a:xfrm>
          <a:off x="0" y="0"/>
          <a:ext cx="0" cy="0"/>
          <a:chOff x="0" y="0"/>
          <a:chExt cx="0" cy="0"/>
        </a:xfrm>
      </p:grpSpPr>
      <p:pic>
        <p:nvPicPr>
          <p:cNvPr id="4" name="Picture 8" descr="20100510_PPT_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981"/>
            <a:ext cx="10160000" cy="885825"/>
          </a:xfrm>
        </p:spPr>
        <p:txBody>
          <a:bodyPr lIns="0" tIns="0" rIns="0" bIns="0">
            <a:normAutofit/>
          </a:bodyPr>
          <a:lstStyle>
            <a:lvl1pPr algn="l">
              <a:defRPr lang="nl-BE" sz="2300" b="1" baseline="0" smtClean="0">
                <a:solidFill>
                  <a:schemeClr val="bg1"/>
                </a:solidFill>
              </a:defRPr>
            </a:lvl1pPr>
          </a:lstStyle>
          <a:p>
            <a:r>
              <a:rPr lang="nl-NL"/>
              <a:t>Klik om de stijl te bewerken</a:t>
            </a:r>
            <a:endParaRPr lang="nl-BE" dirty="0"/>
          </a:p>
        </p:txBody>
      </p:sp>
      <p:sp>
        <p:nvSpPr>
          <p:cNvPr id="11" name="Content Placeholder 6"/>
          <p:cNvSpPr>
            <a:spLocks noGrp="1"/>
          </p:cNvSpPr>
          <p:nvPr>
            <p:ph sz="quarter" idx="10"/>
          </p:nvPr>
        </p:nvSpPr>
        <p:spPr>
          <a:xfrm>
            <a:off x="609600" y="1219200"/>
            <a:ext cx="10160000" cy="4876800"/>
          </a:xfrm>
        </p:spPr>
        <p:txBody>
          <a:bodyPr>
            <a:normAutofit/>
          </a:bodyPr>
          <a:lstStyle>
            <a:lvl1pPr>
              <a:lnSpc>
                <a:spcPts val="8400"/>
              </a:lnSpc>
              <a:buNone/>
              <a:defRPr sz="8400"/>
            </a:lvl1pPr>
            <a:lvl2pPr>
              <a:lnSpc>
                <a:spcPts val="2500"/>
              </a:lnSpc>
              <a:defRPr/>
            </a:lvl2pPr>
            <a:lvl3pPr>
              <a:lnSpc>
                <a:spcPts val="2200"/>
              </a:lnSpc>
              <a:defRPr/>
            </a:lvl3pPr>
            <a:lvl4pPr>
              <a:lnSpc>
                <a:spcPts val="2800"/>
              </a:lnSpc>
              <a:defRPr/>
            </a:lvl4pPr>
            <a:lvl5pPr>
              <a:lnSpc>
                <a:spcPts val="2800"/>
              </a:lnSpc>
              <a:defRPr/>
            </a:lvl5pPr>
          </a:lstStyle>
          <a:p>
            <a:pPr lvl="0"/>
            <a:r>
              <a:rPr lang="nl-NL"/>
              <a:t>Tekststijl van het model bewerken</a:t>
            </a:r>
          </a:p>
        </p:txBody>
      </p:sp>
      <p:sp>
        <p:nvSpPr>
          <p:cNvPr id="6" name="Tekstvak 5"/>
          <p:cNvSpPr txBox="1"/>
          <p:nvPr userDrawn="1"/>
        </p:nvSpPr>
        <p:spPr>
          <a:xfrm>
            <a:off x="7920203" y="6381328"/>
            <a:ext cx="2304256" cy="254044"/>
          </a:xfrm>
          <a:prstGeom prst="rect">
            <a:avLst/>
          </a:prstGeom>
          <a:noFill/>
        </p:spPr>
        <p:txBody>
          <a:bodyPr wrap="square" rtlCol="0">
            <a:spAutoFit/>
          </a:bodyPr>
          <a:lstStyle/>
          <a:p>
            <a:r>
              <a:rPr lang="nl-BE" sz="1051" dirty="0">
                <a:solidFill>
                  <a:schemeClr val="tx1">
                    <a:lumMod val="50000"/>
                  </a:schemeClr>
                </a:solidFill>
              </a:rPr>
              <a:t>Versie 1.0 – 24/12/2020</a:t>
            </a:r>
          </a:p>
        </p:txBody>
      </p:sp>
      <p:pic>
        <p:nvPicPr>
          <p:cNvPr id="8" name="Afbeelding 7"/>
          <p:cNvPicPr>
            <a:picLocks noChangeAspect="1"/>
          </p:cNvPicPr>
          <p:nvPr userDrawn="1"/>
        </p:nvPicPr>
        <p:blipFill rotWithShape="1">
          <a:blip r:embed="rId3" cstate="print">
            <a:extLst>
              <a:ext uri="{28A0092B-C50C-407E-A947-70E740481C1C}">
                <a14:useLocalDpi xmlns:a14="http://schemas.microsoft.com/office/drawing/2010/main" val="0"/>
              </a:ext>
            </a:extLst>
          </a:blip>
          <a:srcRect t="85674"/>
          <a:stretch/>
        </p:blipFill>
        <p:spPr>
          <a:xfrm>
            <a:off x="0" y="5877272"/>
            <a:ext cx="12192000" cy="982760"/>
          </a:xfrm>
          <a:prstGeom prst="rect">
            <a:avLst/>
          </a:prstGeom>
        </p:spPr>
      </p:pic>
      <p:sp>
        <p:nvSpPr>
          <p:cNvPr id="9" name="Tekstvak 8"/>
          <p:cNvSpPr txBox="1"/>
          <p:nvPr userDrawn="1"/>
        </p:nvSpPr>
        <p:spPr>
          <a:xfrm>
            <a:off x="1343472" y="6335743"/>
            <a:ext cx="4248472" cy="261610"/>
          </a:xfrm>
          <a:prstGeom prst="rect">
            <a:avLst/>
          </a:prstGeom>
          <a:noFill/>
        </p:spPr>
        <p:txBody>
          <a:bodyPr wrap="square" rtlCol="0">
            <a:spAutoFit/>
          </a:bodyPr>
          <a:lstStyle/>
          <a:p>
            <a:r>
              <a:rPr lang="nl-BE" sz="1100" dirty="0">
                <a:solidFill>
                  <a:schemeClr val="bg1">
                    <a:lumMod val="50000"/>
                  </a:schemeClr>
                </a:solidFill>
                <a:latin typeface="+mn-lt"/>
              </a:rPr>
              <a:t>Versie 1.0</a:t>
            </a:r>
            <a:r>
              <a:rPr lang="nl-BE" sz="1100" baseline="0" dirty="0">
                <a:solidFill>
                  <a:schemeClr val="bg1">
                    <a:lumMod val="50000"/>
                  </a:schemeClr>
                </a:solidFill>
                <a:latin typeface="+mn-lt"/>
              </a:rPr>
              <a:t> 20/04/2022</a:t>
            </a:r>
            <a:endParaRPr lang="nl-BE" sz="1100" dirty="0">
              <a:solidFill>
                <a:schemeClr val="bg1">
                  <a:lumMod val="50000"/>
                </a:schemeClr>
              </a:solidFill>
              <a:latin typeface="+mn-lt"/>
            </a:endParaRPr>
          </a:p>
        </p:txBody>
      </p:sp>
    </p:spTree>
    <p:extLst>
      <p:ext uri="{BB962C8B-B14F-4D97-AF65-F5344CB8AC3E}">
        <p14:creationId xmlns:p14="http://schemas.microsoft.com/office/powerpoint/2010/main" val="17947498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B59731-A1F2-427A-A402-EEEDD53D6B23}"/>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E3F319C-3DC1-4782-B624-9751B984B803}"/>
              </a:ext>
            </a:extLst>
          </p:cNvPr>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E16103DF-9AF6-4B07-8FD6-020C554E1809}"/>
              </a:ext>
            </a:extLst>
          </p:cNvPr>
          <p:cNvSpPr>
            <a:spLocks noGrp="1"/>
          </p:cNvSpPr>
          <p:nvPr>
            <p:ph type="dt" sz="half" idx="10"/>
          </p:nvPr>
        </p:nvSpPr>
        <p:spPr/>
        <p:txBody>
          <a:bodyPr/>
          <a:lstStyle/>
          <a:p>
            <a:fld id="{2FC51208-1C13-47D3-B4A9-550865C0EC60}" type="datetimeFigureOut">
              <a:rPr lang="nl-NL" smtClean="0"/>
              <a:t>26-11-2024</a:t>
            </a:fld>
            <a:endParaRPr lang="nl-NL" dirty="0"/>
          </a:p>
        </p:txBody>
      </p:sp>
      <p:sp>
        <p:nvSpPr>
          <p:cNvPr id="5" name="Tijdelijke aanduiding voor voettekst 4">
            <a:extLst>
              <a:ext uri="{FF2B5EF4-FFF2-40B4-BE49-F238E27FC236}">
                <a16:creationId xmlns:a16="http://schemas.microsoft.com/office/drawing/2014/main" id="{2DE8D464-944A-4628-A48E-E641ACB9A78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6279550-51ED-4782-BC75-9B6770F7875E}"/>
              </a:ext>
            </a:extLst>
          </p:cNvPr>
          <p:cNvSpPr>
            <a:spLocks noGrp="1"/>
          </p:cNvSpPr>
          <p:nvPr>
            <p:ph type="sldNum" sz="quarter" idx="12"/>
          </p:nvPr>
        </p:nvSpPr>
        <p:spPr/>
        <p:txBody>
          <a:bodyPr/>
          <a:lstStyle/>
          <a:p>
            <a:fld id="{FD8D4867-931E-43FF-8E30-ED07ABD4663E}" type="slidenum">
              <a:rPr lang="nl-NL" smtClean="0"/>
              <a:t>‹nr.›</a:t>
            </a:fld>
            <a:endParaRPr lang="nl-NL"/>
          </a:p>
        </p:txBody>
      </p:sp>
    </p:spTree>
    <p:extLst>
      <p:ext uri="{BB962C8B-B14F-4D97-AF65-F5344CB8AC3E}">
        <p14:creationId xmlns:p14="http://schemas.microsoft.com/office/powerpoint/2010/main" val="19017438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8429368" cy="1325563"/>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pPr defTabSz="1211616">
              <a:defRPr/>
            </a:pPr>
            <a:r>
              <a:rPr lang="en-US" sz="2400">
                <a:solidFill>
                  <a:srgbClr val="5F7791"/>
                </a:solidFill>
              </a:rPr>
              <a:t>European Liquid Biopsy Society</a:t>
            </a:r>
          </a:p>
        </p:txBody>
      </p:sp>
      <p:sp>
        <p:nvSpPr>
          <p:cNvPr id="5" name="Slide Number Placeholder 4"/>
          <p:cNvSpPr>
            <a:spLocks noGrp="1"/>
          </p:cNvSpPr>
          <p:nvPr>
            <p:ph type="sldNum" sz="quarter" idx="12"/>
          </p:nvPr>
        </p:nvSpPr>
        <p:spPr/>
        <p:txBody>
          <a:bodyPr/>
          <a:lstStyle/>
          <a:p>
            <a:pPr defTabSz="1211616">
              <a:defRPr/>
            </a:pPr>
            <a:fld id="{C3222567-DB23-427C-B99F-0BA720C11A2B}" type="slidenum">
              <a:rPr lang="en-US" sz="2400" smtClean="0">
                <a:solidFill>
                  <a:srgbClr val="5F7791"/>
                </a:solidFill>
              </a:rPr>
              <a:pPr defTabSz="1211616">
                <a:defRPr/>
              </a:pPr>
              <a:t>‹nr.›</a:t>
            </a:fld>
            <a:endParaRPr lang="en-US" sz="2400">
              <a:solidFill>
                <a:srgbClr val="5F7791"/>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22742586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2682" y="2240693"/>
            <a:ext cx="10074876" cy="1524644"/>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4374293"/>
            <a:ext cx="9144000" cy="883508"/>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GB" dirty="0"/>
              <a:t>European Liquid Biopsy Society</a:t>
            </a:r>
            <a:endParaRPr lang="en-US" dirty="0"/>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7757" y="542513"/>
            <a:ext cx="2935979" cy="1319560"/>
          </a:xfrm>
          <a:prstGeom prst="rect">
            <a:avLst/>
          </a:prstGeom>
        </p:spPr>
      </p:pic>
    </p:spTree>
    <p:extLst>
      <p:ext uri="{BB962C8B-B14F-4D97-AF65-F5344CB8AC3E}">
        <p14:creationId xmlns:p14="http://schemas.microsoft.com/office/powerpoint/2010/main" val="2878685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04762-021F-54C6-5055-EBA0A351AA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CFC4FCE-81F3-03ED-1EB9-9EA6328E63A5}"/>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4" name="Footer Placeholder 3">
            <a:extLst>
              <a:ext uri="{FF2B5EF4-FFF2-40B4-BE49-F238E27FC236}">
                <a16:creationId xmlns:a16="http://schemas.microsoft.com/office/drawing/2014/main" id="{68DA62AE-DCE0-340A-AA12-D65653EA6B2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638062F-4BB2-7C81-9EF1-1C9E03B85559}"/>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22976325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2" y="299225"/>
            <a:ext cx="8643551" cy="1325563"/>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European Liquid Biopsy Society</a:t>
            </a:r>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439533"/>
            <a:ext cx="2293428" cy="703711"/>
          </a:xfrm>
          <a:prstGeom prst="rect">
            <a:avLst/>
          </a:prstGeom>
        </p:spPr>
      </p:pic>
      <p:cxnSp>
        <p:nvCxnSpPr>
          <p:cNvPr id="8" name="Straight Connector 7"/>
          <p:cNvCxnSpPr/>
          <p:nvPr userDrawn="1"/>
        </p:nvCxnSpPr>
        <p:spPr>
          <a:xfrm>
            <a:off x="-12000" y="1276863"/>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7444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90988"/>
            <a:ext cx="8437605" cy="1325563"/>
          </a:xfr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431294"/>
            <a:ext cx="2293428" cy="703711"/>
          </a:xfrm>
          <a:prstGeom prst="rect">
            <a:avLst/>
          </a:prstGeom>
        </p:spPr>
      </p:pic>
      <p:cxnSp>
        <p:nvCxnSpPr>
          <p:cNvPr id="11" name="Straight Connector 10"/>
          <p:cNvCxnSpPr/>
          <p:nvPr userDrawn="1"/>
        </p:nvCxnSpPr>
        <p:spPr>
          <a:xfrm>
            <a:off x="-12000" y="1268624"/>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555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299225"/>
            <a:ext cx="842778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European Liquid Biopsy Society</a:t>
            </a:r>
          </a:p>
        </p:txBody>
      </p:sp>
      <p:sp>
        <p:nvSpPr>
          <p:cNvPr id="9" name="Slide Number Placeholder 8"/>
          <p:cNvSpPr>
            <a:spLocks noGrp="1"/>
          </p:cNvSpPr>
          <p:nvPr>
            <p:ph type="sldNum" sz="quarter" idx="12"/>
          </p:nvPr>
        </p:nvSpPr>
        <p:spPr/>
        <p:txBody>
          <a:bodyPr/>
          <a:lstStyle/>
          <a:p>
            <a:fld id="{C3222567-DB23-427C-B99F-0BA720C11A2B}" type="slidenum">
              <a:rPr lang="en-US" smtClean="0"/>
              <a:t>‹nr.›</a:t>
            </a:fld>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439533"/>
            <a:ext cx="2293428" cy="703711"/>
          </a:xfrm>
          <a:prstGeom prst="rect">
            <a:avLst/>
          </a:prstGeom>
        </p:spPr>
      </p:pic>
      <p:cxnSp>
        <p:nvCxnSpPr>
          <p:cNvPr id="13" name="Straight Connector 12"/>
          <p:cNvCxnSpPr/>
          <p:nvPr userDrawn="1"/>
        </p:nvCxnSpPr>
        <p:spPr>
          <a:xfrm>
            <a:off x="-12000" y="1276863"/>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4308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99225"/>
            <a:ext cx="8429368" cy="1325563"/>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European Liquid Biopsy Society</a:t>
            </a:r>
          </a:p>
        </p:txBody>
      </p:sp>
      <p:sp>
        <p:nvSpPr>
          <p:cNvPr id="5" name="Slide Number Placeholder 4"/>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439533"/>
            <a:ext cx="2293428" cy="703711"/>
          </a:xfrm>
          <a:prstGeom prst="rect">
            <a:avLst/>
          </a:prstGeom>
        </p:spPr>
      </p:pic>
      <p:cxnSp>
        <p:nvCxnSpPr>
          <p:cNvPr id="9" name="Straight Connector 8"/>
          <p:cNvCxnSpPr/>
          <p:nvPr userDrawn="1"/>
        </p:nvCxnSpPr>
        <p:spPr>
          <a:xfrm>
            <a:off x="-12000" y="1276863"/>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9724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European Liquid Biopsy Society</a:t>
            </a:r>
          </a:p>
        </p:txBody>
      </p:sp>
      <p:sp>
        <p:nvSpPr>
          <p:cNvPr id="4" name="Slide Number Placeholder 3"/>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439533"/>
            <a:ext cx="2293428" cy="703711"/>
          </a:xfrm>
          <a:prstGeom prst="rect">
            <a:avLst/>
          </a:prstGeom>
        </p:spPr>
      </p:pic>
    </p:spTree>
    <p:extLst>
      <p:ext uri="{BB962C8B-B14F-4D97-AF65-F5344CB8AC3E}">
        <p14:creationId xmlns:p14="http://schemas.microsoft.com/office/powerpoint/2010/main" val="21682538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285105"/>
            <a:ext cx="6172200" cy="45759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26742095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276865"/>
            <a:ext cx="6172200" cy="4584189"/>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972554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8437605" cy="1325563"/>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European Liquid Biopsy Society</a:t>
            </a:r>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5" y="324201"/>
            <a:ext cx="2293428" cy="703711"/>
          </a:xfrm>
          <a:prstGeom prst="rect">
            <a:avLst/>
          </a:prstGeom>
        </p:spPr>
      </p:pic>
    </p:spTree>
    <p:extLst>
      <p:ext uri="{BB962C8B-B14F-4D97-AF65-F5344CB8AC3E}">
        <p14:creationId xmlns:p14="http://schemas.microsoft.com/office/powerpoint/2010/main" val="3538171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2681" y="2240692"/>
            <a:ext cx="10074876" cy="1524644"/>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4374292"/>
            <a:ext cx="9144000" cy="883508"/>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GB" dirty="0"/>
              <a:t>European Liquid Biopsy Society</a:t>
            </a:r>
            <a:endParaRPr lang="en-US" dirty="0"/>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7756" y="542513"/>
            <a:ext cx="2935979" cy="1319560"/>
          </a:xfrm>
          <a:prstGeom prst="rect">
            <a:avLst/>
          </a:prstGeom>
        </p:spPr>
      </p:pic>
    </p:spTree>
    <p:extLst>
      <p:ext uri="{BB962C8B-B14F-4D97-AF65-F5344CB8AC3E}">
        <p14:creationId xmlns:p14="http://schemas.microsoft.com/office/powerpoint/2010/main" val="17843491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99225"/>
            <a:ext cx="8643551" cy="1325563"/>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European Liquid Biopsy Society</a:t>
            </a:r>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439531"/>
            <a:ext cx="2293428" cy="703711"/>
          </a:xfrm>
          <a:prstGeom prst="rect">
            <a:avLst/>
          </a:prstGeom>
        </p:spPr>
      </p:pic>
      <p:cxnSp>
        <p:nvCxnSpPr>
          <p:cNvPr id="8" name="Straight Connector 7"/>
          <p:cNvCxnSpPr/>
          <p:nvPr userDrawn="1"/>
        </p:nvCxnSpPr>
        <p:spPr>
          <a:xfrm>
            <a:off x="-12000" y="1276862"/>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799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42F730-8B85-444A-88B7-80B496C9D50E}"/>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3" name="Footer Placeholder 2">
            <a:extLst>
              <a:ext uri="{FF2B5EF4-FFF2-40B4-BE49-F238E27FC236}">
                <a16:creationId xmlns:a16="http://schemas.microsoft.com/office/drawing/2014/main" id="{D0B131D0-01C3-B860-D3B4-5AD367B2CFF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31CE1A-F705-F40F-A12D-D9D9FF42C951}"/>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774544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90987"/>
            <a:ext cx="8437605" cy="1325563"/>
          </a:xfr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431293"/>
            <a:ext cx="2293428" cy="703711"/>
          </a:xfrm>
          <a:prstGeom prst="rect">
            <a:avLst/>
          </a:prstGeom>
        </p:spPr>
      </p:pic>
      <p:cxnSp>
        <p:nvCxnSpPr>
          <p:cNvPr id="11" name="Straight Connector 10"/>
          <p:cNvCxnSpPr/>
          <p:nvPr userDrawn="1"/>
        </p:nvCxnSpPr>
        <p:spPr>
          <a:xfrm>
            <a:off x="-12000" y="1268624"/>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19285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99225"/>
            <a:ext cx="842778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European Liquid Biopsy Society</a:t>
            </a:r>
          </a:p>
        </p:txBody>
      </p:sp>
      <p:sp>
        <p:nvSpPr>
          <p:cNvPr id="9" name="Slide Number Placeholder 8"/>
          <p:cNvSpPr>
            <a:spLocks noGrp="1"/>
          </p:cNvSpPr>
          <p:nvPr>
            <p:ph type="sldNum" sz="quarter" idx="12"/>
          </p:nvPr>
        </p:nvSpPr>
        <p:spPr/>
        <p:txBody>
          <a:bodyPr/>
          <a:lstStyle/>
          <a:p>
            <a:fld id="{C3222567-DB23-427C-B99F-0BA720C11A2B}" type="slidenum">
              <a:rPr lang="en-US" smtClean="0"/>
              <a:t>‹nr.›</a:t>
            </a:fld>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439531"/>
            <a:ext cx="2293428" cy="703711"/>
          </a:xfrm>
          <a:prstGeom prst="rect">
            <a:avLst/>
          </a:prstGeom>
        </p:spPr>
      </p:pic>
      <p:cxnSp>
        <p:nvCxnSpPr>
          <p:cNvPr id="13" name="Straight Connector 12"/>
          <p:cNvCxnSpPr/>
          <p:nvPr userDrawn="1"/>
        </p:nvCxnSpPr>
        <p:spPr>
          <a:xfrm>
            <a:off x="-12000" y="1276862"/>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5494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99225"/>
            <a:ext cx="8429368" cy="1325563"/>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European Liquid Biopsy Society</a:t>
            </a:r>
          </a:p>
        </p:txBody>
      </p:sp>
      <p:sp>
        <p:nvSpPr>
          <p:cNvPr id="5" name="Slide Number Placeholder 4"/>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439531"/>
            <a:ext cx="2293428" cy="703711"/>
          </a:xfrm>
          <a:prstGeom prst="rect">
            <a:avLst/>
          </a:prstGeom>
        </p:spPr>
      </p:pic>
      <p:cxnSp>
        <p:nvCxnSpPr>
          <p:cNvPr id="9" name="Straight Connector 8"/>
          <p:cNvCxnSpPr/>
          <p:nvPr userDrawn="1"/>
        </p:nvCxnSpPr>
        <p:spPr>
          <a:xfrm>
            <a:off x="-12000" y="1276862"/>
            <a:ext cx="1220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2889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European Liquid Biopsy Society</a:t>
            </a:r>
          </a:p>
        </p:txBody>
      </p:sp>
      <p:sp>
        <p:nvSpPr>
          <p:cNvPr id="4" name="Slide Number Placeholder 3"/>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439531"/>
            <a:ext cx="2293428" cy="703711"/>
          </a:xfrm>
          <a:prstGeom prst="rect">
            <a:avLst/>
          </a:prstGeom>
        </p:spPr>
      </p:pic>
    </p:spTree>
    <p:extLst>
      <p:ext uri="{BB962C8B-B14F-4D97-AF65-F5344CB8AC3E}">
        <p14:creationId xmlns:p14="http://schemas.microsoft.com/office/powerpoint/2010/main" val="5730262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285103"/>
            <a:ext cx="6172200" cy="45759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324199"/>
            <a:ext cx="2293428" cy="703711"/>
          </a:xfrm>
          <a:prstGeom prst="rect">
            <a:avLst/>
          </a:prstGeom>
        </p:spPr>
      </p:pic>
    </p:spTree>
    <p:extLst>
      <p:ext uri="{BB962C8B-B14F-4D97-AF65-F5344CB8AC3E}">
        <p14:creationId xmlns:p14="http://schemas.microsoft.com/office/powerpoint/2010/main" val="21238512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276865"/>
            <a:ext cx="6172200" cy="4584189"/>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European Liquid Biopsy Society</a:t>
            </a:r>
          </a:p>
        </p:txBody>
      </p:sp>
      <p:sp>
        <p:nvSpPr>
          <p:cNvPr id="7" name="Slide Number Placeholder 6"/>
          <p:cNvSpPr>
            <a:spLocks noGrp="1"/>
          </p:cNvSpPr>
          <p:nvPr>
            <p:ph type="sldNum" sz="quarter" idx="12"/>
          </p:nvPr>
        </p:nvSpPr>
        <p:spPr/>
        <p:txBody>
          <a:bodyPr/>
          <a:lstStyle/>
          <a:p>
            <a:fld id="{C3222567-DB23-427C-B99F-0BA720C11A2B}" type="slidenum">
              <a:rPr lang="en-US" smtClean="0"/>
              <a:t>‹nr.›</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324199"/>
            <a:ext cx="2293428" cy="703711"/>
          </a:xfrm>
          <a:prstGeom prst="rect">
            <a:avLst/>
          </a:prstGeom>
        </p:spPr>
      </p:pic>
    </p:spTree>
    <p:extLst>
      <p:ext uri="{BB962C8B-B14F-4D97-AF65-F5344CB8AC3E}">
        <p14:creationId xmlns:p14="http://schemas.microsoft.com/office/powerpoint/2010/main" val="254922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8437605" cy="1325563"/>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European Liquid Biopsy Society</a:t>
            </a:r>
          </a:p>
        </p:txBody>
      </p:sp>
      <p:sp>
        <p:nvSpPr>
          <p:cNvPr id="6" name="Slide Number Placeholder 5"/>
          <p:cNvSpPr>
            <a:spLocks noGrp="1"/>
          </p:cNvSpPr>
          <p:nvPr>
            <p:ph type="sldNum" sz="quarter" idx="12"/>
          </p:nvPr>
        </p:nvSpPr>
        <p:spPr/>
        <p:txBody>
          <a:bodyPr/>
          <a:lstStyle/>
          <a:p>
            <a:fld id="{C3222567-DB23-427C-B99F-0BA720C11A2B}" type="slidenum">
              <a:rPr lang="en-US" smtClean="0"/>
              <a:t>‹nr.›</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324199"/>
            <a:ext cx="2293428" cy="703711"/>
          </a:xfrm>
          <a:prstGeom prst="rect">
            <a:avLst/>
          </a:prstGeom>
        </p:spPr>
      </p:pic>
    </p:spTree>
    <p:extLst>
      <p:ext uri="{BB962C8B-B14F-4D97-AF65-F5344CB8AC3E}">
        <p14:creationId xmlns:p14="http://schemas.microsoft.com/office/powerpoint/2010/main" val="3036247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European Liquid Biopsy Society</a:t>
            </a:r>
          </a:p>
        </p:txBody>
      </p:sp>
      <p:sp>
        <p:nvSpPr>
          <p:cNvPr id="4" name="Slide Number Placeholder 3"/>
          <p:cNvSpPr>
            <a:spLocks noGrp="1"/>
          </p:cNvSpPr>
          <p:nvPr>
            <p:ph type="sldNum" sz="quarter" idx="12"/>
          </p:nvPr>
        </p:nvSpPr>
        <p:spPr/>
        <p:txBody>
          <a:bodyPr/>
          <a:lstStyle/>
          <a:p>
            <a:fld id="{C3222567-DB23-427C-B99F-0BA720C11A2B}" type="slidenum">
              <a:rPr lang="en-US" smtClean="0"/>
              <a:t>‹nr.›</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534" y="324199"/>
            <a:ext cx="2293428" cy="703711"/>
          </a:xfrm>
          <a:prstGeom prst="rect">
            <a:avLst/>
          </a:prstGeom>
        </p:spPr>
      </p:pic>
      <p:sp>
        <p:nvSpPr>
          <p:cNvPr id="2" name="Titel 1"/>
          <p:cNvSpPr>
            <a:spLocks noGrp="1"/>
          </p:cNvSpPr>
          <p:nvPr>
            <p:ph type="title"/>
          </p:nvPr>
        </p:nvSpPr>
        <p:spPr/>
        <p:txBody>
          <a:bodyPr/>
          <a:lstStyle/>
          <a:p>
            <a:r>
              <a:rPr lang="de-DE"/>
              <a:t>Titelmasterformat durch Klicken bearbeiten</a:t>
            </a:r>
            <a:endParaRPr lang="en-US"/>
          </a:p>
        </p:txBody>
      </p:sp>
    </p:spTree>
    <p:extLst>
      <p:ext uri="{BB962C8B-B14F-4D97-AF65-F5344CB8AC3E}">
        <p14:creationId xmlns:p14="http://schemas.microsoft.com/office/powerpoint/2010/main" val="463436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66551-DD7A-BCD5-CFD4-57488C6F84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413F009-55BB-03C9-4498-8E27457AAC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8FE8A8E-6A61-931E-1AA6-BD003F4419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89FC81-0277-9CF2-B8A3-3CE7EBC7FE88}"/>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6" name="Footer Placeholder 5">
            <a:extLst>
              <a:ext uri="{FF2B5EF4-FFF2-40B4-BE49-F238E27FC236}">
                <a16:creationId xmlns:a16="http://schemas.microsoft.com/office/drawing/2014/main" id="{D5004F3F-452D-6D14-077A-F1C4A47052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E1E302-39DC-59D0-131D-47B25AD41A03}"/>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2072736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9191A-05D6-2913-2BAA-5F4A36AD61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9A9A4B0-15DF-D790-1866-F9689F7FCF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28DAE6-DB5E-98CB-345D-87C7AE628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F04D6C-C930-457B-348A-4FFC47A20823}"/>
              </a:ext>
            </a:extLst>
          </p:cNvPr>
          <p:cNvSpPr>
            <a:spLocks noGrp="1"/>
          </p:cNvSpPr>
          <p:nvPr>
            <p:ph type="dt" sz="half" idx="10"/>
          </p:nvPr>
        </p:nvSpPr>
        <p:spPr/>
        <p:txBody>
          <a:bodyPr/>
          <a:lstStyle/>
          <a:p>
            <a:fld id="{62FF0852-3C07-4051-940F-103BBDF4EDC4}" type="datetimeFigureOut">
              <a:rPr lang="en-GB" smtClean="0"/>
              <a:t>26/11/2024</a:t>
            </a:fld>
            <a:endParaRPr lang="en-GB"/>
          </a:p>
        </p:txBody>
      </p:sp>
      <p:sp>
        <p:nvSpPr>
          <p:cNvPr id="6" name="Footer Placeholder 5">
            <a:extLst>
              <a:ext uri="{FF2B5EF4-FFF2-40B4-BE49-F238E27FC236}">
                <a16:creationId xmlns:a16="http://schemas.microsoft.com/office/drawing/2014/main" id="{6064704F-7E10-721D-5CBB-457375F642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6689D4-0A77-B090-D9CE-FED4DF9CAB2E}"/>
              </a:ext>
            </a:extLst>
          </p:cNvPr>
          <p:cNvSpPr>
            <a:spLocks noGrp="1"/>
          </p:cNvSpPr>
          <p:nvPr>
            <p:ph type="sldNum" sz="quarter" idx="12"/>
          </p:nvPr>
        </p:nvSpPr>
        <p:spPr/>
        <p:txBody>
          <a:bodyPr/>
          <a:lstStyle/>
          <a:p>
            <a:fld id="{F8400E76-45FC-4C88-8CE1-9C38A0428414}" type="slidenum">
              <a:rPr lang="en-GB" smtClean="0"/>
              <a:t>‹nr.›</a:t>
            </a:fld>
            <a:endParaRPr lang="en-GB"/>
          </a:p>
        </p:txBody>
      </p:sp>
    </p:spTree>
    <p:extLst>
      <p:ext uri="{BB962C8B-B14F-4D97-AF65-F5344CB8AC3E}">
        <p14:creationId xmlns:p14="http://schemas.microsoft.com/office/powerpoint/2010/main" val="96866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file:////Users/detlevriller/Documents/_KUNDEN/2022/U%20K%20E/02_ELBS/__PRA&#776;SENTATION%2028.10.2022/BILDER/Signetdevelopment%2022.10.2022_8.png" TargetMode="External"/><Relationship Id="rId5" Type="http://schemas.openxmlformats.org/officeDocument/2006/relationships/image" Target="../media/image6.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theme" Target="../theme/theme4.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10" Type="http://schemas.openxmlformats.org/officeDocument/2006/relationships/theme" Target="../theme/theme6.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theme" Target="../theme/theme7.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6D9086-3042-0B42-6431-EF4B85DEF9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35DAAF-8174-AD92-D0A9-724AB9BB3C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C3B519-7E18-122D-2798-0DA19841C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FF0852-3C07-4051-940F-103BBDF4EDC4}" type="datetimeFigureOut">
              <a:rPr lang="en-GB" smtClean="0"/>
              <a:t>26/11/2024</a:t>
            </a:fld>
            <a:endParaRPr lang="en-GB"/>
          </a:p>
        </p:txBody>
      </p:sp>
      <p:sp>
        <p:nvSpPr>
          <p:cNvPr id="5" name="Footer Placeholder 4">
            <a:extLst>
              <a:ext uri="{FF2B5EF4-FFF2-40B4-BE49-F238E27FC236}">
                <a16:creationId xmlns:a16="http://schemas.microsoft.com/office/drawing/2014/main" id="{41B5B4ED-D8A1-E0DF-35E0-9F7380F342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EBE350E-035F-73B6-1B0B-51EEFDFFD3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400E76-45FC-4C88-8CE1-9C38A0428414}" type="slidenum">
              <a:rPr lang="en-GB" smtClean="0"/>
              <a:t>‹nr.›</a:t>
            </a:fld>
            <a:endParaRPr lang="en-GB"/>
          </a:p>
        </p:txBody>
      </p:sp>
    </p:spTree>
    <p:extLst>
      <p:ext uri="{BB962C8B-B14F-4D97-AF65-F5344CB8AC3E}">
        <p14:creationId xmlns:p14="http://schemas.microsoft.com/office/powerpoint/2010/main" val="618264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3377AC0-65C7-48B9-ACCA-420426FE83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69E3CD0-1962-4346-9EE7-165EE10123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6" name="Afbeelding 5">
            <a:extLst>
              <a:ext uri="{FF2B5EF4-FFF2-40B4-BE49-F238E27FC236}">
                <a16:creationId xmlns:a16="http://schemas.microsoft.com/office/drawing/2014/main" id="{F378BF98-AD04-3B79-6C12-AF29651569BC}"/>
              </a:ext>
            </a:extLst>
          </p:cNvPr>
          <p:cNvPicPr>
            <a:picLocks noChangeAspect="1"/>
          </p:cNvPicPr>
          <p:nvPr userDrawn="1"/>
        </p:nvPicPr>
        <p:blipFill>
          <a:blip r:embed="rId15" cstate="screen">
            <a:extLst>
              <a:ext uri="{28A0092B-C50C-407E-A947-70E740481C1C}">
                <a14:useLocalDpi xmlns:a14="http://schemas.microsoft.com/office/drawing/2010/main" val="0"/>
              </a:ext>
            </a:extLst>
          </a:blip>
          <a:stretch>
            <a:fillRect/>
          </a:stretch>
        </p:blipFill>
        <p:spPr>
          <a:xfrm>
            <a:off x="9512531" y="0"/>
            <a:ext cx="2679469" cy="6858000"/>
          </a:xfrm>
          <a:prstGeom prst="rect">
            <a:avLst/>
          </a:prstGeom>
        </p:spPr>
      </p:pic>
    </p:spTree>
    <p:extLst>
      <p:ext uri="{BB962C8B-B14F-4D97-AF65-F5344CB8AC3E}">
        <p14:creationId xmlns:p14="http://schemas.microsoft.com/office/powerpoint/2010/main" val="338315961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b="1" kern="1200">
          <a:solidFill>
            <a:srgbClr val="003183"/>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Clr>
          <a:srgbClr val="FF7D00"/>
        </a:buClr>
        <a:buSzPct val="75000"/>
        <a:buFont typeface="Verdana" panose="020B0604030504040204" pitchFamily="34" charset="0"/>
        <a:buChar char="•"/>
        <a:defRPr sz="2800" kern="1200">
          <a:solidFill>
            <a:srgbClr val="003183"/>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Clr>
          <a:srgbClr val="FF7D00"/>
        </a:buClr>
        <a:buSzPct val="75000"/>
        <a:buFont typeface="Verdana" panose="020B0604030504040204" pitchFamily="34" charset="0"/>
        <a:buChar char="•"/>
        <a:defRPr sz="2400" kern="1200">
          <a:solidFill>
            <a:srgbClr val="003183"/>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Clr>
          <a:srgbClr val="FF7D00"/>
        </a:buClr>
        <a:buSzPct val="75000"/>
        <a:buFont typeface="Verdana" panose="020B0604030504040204" pitchFamily="34" charset="0"/>
        <a:buChar char="•"/>
        <a:defRPr sz="2000" kern="1200">
          <a:solidFill>
            <a:srgbClr val="003183"/>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Clr>
          <a:srgbClr val="FF7D00"/>
        </a:buClr>
        <a:buSzPct val="75000"/>
        <a:buFont typeface="Verdana" panose="020B0604030504040204" pitchFamily="34" charset="0"/>
        <a:buChar char="•"/>
        <a:defRPr sz="1800" kern="1200">
          <a:solidFill>
            <a:srgbClr val="003183"/>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Clr>
          <a:srgbClr val="FF7D00"/>
        </a:buClr>
        <a:buSzPct val="75000"/>
        <a:buFont typeface="Verdana" panose="020B0604030504040204" pitchFamily="34" charset="0"/>
        <a:buChar char="•"/>
        <a:defRPr sz="1800" kern="1200">
          <a:solidFill>
            <a:srgbClr val="003183"/>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solidFill>
                  <a:prstClr val="black">
                    <a:tint val="75000"/>
                  </a:prstClr>
                </a:solidFill>
              </a:rPr>
              <a:t>Autor (Vorname Nachname)</a:t>
            </a:r>
            <a:endParaRPr lang="de-DE" dirty="0">
              <a:solidFill>
                <a:prstClr val="black">
                  <a:tint val="75000"/>
                </a:prstClr>
              </a:solidFill>
            </a:endParaRPr>
          </a:p>
        </p:txBody>
      </p:sp>
      <p:sp>
        <p:nvSpPr>
          <p:cNvPr id="5" name="Fußzeilenplatzhalt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solidFill>
                  <a:prstClr val="black">
                    <a:tint val="75000"/>
                  </a:prstClr>
                </a:solidFill>
              </a:rPr>
              <a:t>Fußzeile (Titel der Präsentation)</a:t>
            </a:r>
            <a:endParaRPr lang="de-DE" dirty="0">
              <a:solidFill>
                <a:prstClr val="black">
                  <a:tint val="75000"/>
                </a:prstClr>
              </a:solidFill>
            </a:endParaRPr>
          </a:p>
        </p:txBody>
      </p:sp>
      <p:sp>
        <p:nvSpPr>
          <p:cNvPr id="6" name="Foliennummernplatzhalt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bg1">
                    <a:lumMod val="50000"/>
                  </a:schemeClr>
                </a:solidFill>
              </a:defRPr>
            </a:lvl1pPr>
          </a:lstStyle>
          <a:p>
            <a:fld id="{6B2CADAA-0E0F-4CCF-A4EE-0670361578AD}" type="slidenum">
              <a:rPr lang="de-DE" smtClean="0"/>
              <a:pPr/>
              <a:t>‹nr.›</a:t>
            </a:fld>
            <a:endParaRPr lang="de-DE" dirty="0"/>
          </a:p>
        </p:txBody>
      </p:sp>
      <p:cxnSp>
        <p:nvCxnSpPr>
          <p:cNvPr id="8" name="Gerader Verbinder 7"/>
          <p:cNvCxnSpPr/>
          <p:nvPr userDrawn="1"/>
        </p:nvCxnSpPr>
        <p:spPr>
          <a:xfrm>
            <a:off x="0" y="1007807"/>
            <a:ext cx="121680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Grafik 6">
            <a:extLst>
              <a:ext uri="{FF2B5EF4-FFF2-40B4-BE49-F238E27FC236}">
                <a16:creationId xmlns:a16="http://schemas.microsoft.com/office/drawing/2014/main" id="{C287A44A-5367-FB7E-6F2D-1E287E6729BC}"/>
              </a:ext>
            </a:extLst>
          </p:cNvPr>
          <p:cNvPicPr>
            <a:picLocks noChangeAspect="1"/>
          </p:cNvPicPr>
          <p:nvPr userDrawn="1"/>
        </p:nvPicPr>
        <p:blipFill>
          <a:blip r:embed="rId5" r:link="rId6" cstate="print">
            <a:extLst>
              <a:ext uri="{28A0092B-C50C-407E-A947-70E740481C1C}">
                <a14:useLocalDpi xmlns:a14="http://schemas.microsoft.com/office/drawing/2010/main" val="0"/>
              </a:ext>
            </a:extLst>
          </a:blip>
          <a:stretch>
            <a:fillRect/>
          </a:stretch>
        </p:blipFill>
        <p:spPr>
          <a:xfrm>
            <a:off x="424608" y="165539"/>
            <a:ext cx="1877157" cy="743549"/>
          </a:xfrm>
          <a:prstGeom prst="rect">
            <a:avLst/>
          </a:prstGeom>
        </p:spPr>
      </p:pic>
    </p:spTree>
    <p:extLst>
      <p:ext uri="{BB962C8B-B14F-4D97-AF65-F5344CB8AC3E}">
        <p14:creationId xmlns:p14="http://schemas.microsoft.com/office/powerpoint/2010/main" val="308046799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5"/>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European Liquid Biopsy Society</a:t>
            </a:r>
            <a:endParaRPr lang="en-US" dirty="0"/>
          </a:p>
        </p:txBody>
      </p:sp>
      <p:sp>
        <p:nvSpPr>
          <p:cNvPr id="6" name="Slide Number Placeholder 5"/>
          <p:cNvSpPr>
            <a:spLocks noGrp="1"/>
          </p:cNvSpPr>
          <p:nvPr>
            <p:ph type="sldNum" sz="quarter" idx="4"/>
          </p:nvPr>
        </p:nvSpPr>
        <p:spPr>
          <a:xfrm>
            <a:off x="8610600" y="635635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222567-DB23-427C-B99F-0BA720C11A2B}" type="slidenum">
              <a:rPr lang="en-US" smtClean="0"/>
              <a:t>‹nr.›</a:t>
            </a:fld>
            <a:endParaRPr lang="en-US" dirty="0"/>
          </a:p>
        </p:txBody>
      </p:sp>
    </p:spTree>
    <p:extLst>
      <p:ext uri="{BB962C8B-B14F-4D97-AF65-F5344CB8AC3E}">
        <p14:creationId xmlns:p14="http://schemas.microsoft.com/office/powerpoint/2010/main" val="252109021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hdr="0" dt="0"/>
  <p:txStyles>
    <p:titleStyle>
      <a:lvl1pPr algn="l" defTabSz="914354" rtl="0" eaLnBrk="1" latinLnBrk="0" hangingPunct="1">
        <a:lnSpc>
          <a:spcPct val="90000"/>
        </a:lnSpc>
        <a:spcBef>
          <a:spcPct val="0"/>
        </a:spcBef>
        <a:buNone/>
        <a:defRPr sz="3600" b="1" kern="1200" spc="100" baseline="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BE"/>
              <a:t>Klik om de stijl te bewerken</a:t>
            </a:r>
            <a:endParaRPr lang="nl-BE" altLang="nl-BE"/>
          </a:p>
        </p:txBody>
      </p:sp>
      <p:sp>
        <p:nvSpPr>
          <p:cNvPr id="1027" name="Text Placeholder 2"/>
          <p:cNvSpPr>
            <a:spLocks noGrp="1"/>
          </p:cNvSpPr>
          <p:nvPr>
            <p:ph type="body" idx="1"/>
          </p:nvPr>
        </p:nvSpPr>
        <p:spPr bwMode="auto">
          <a:xfrm>
            <a:off x="609600" y="1600200"/>
            <a:ext cx="10972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nl-BE"/>
              <a:t>Click to edit Master text styles</a:t>
            </a:r>
          </a:p>
          <a:p>
            <a:pPr lvl="1"/>
            <a:r>
              <a:rPr lang="en-US" altLang="nl-BE"/>
              <a:t>Second level</a:t>
            </a:r>
          </a:p>
          <a:p>
            <a:pPr lvl="2"/>
            <a:r>
              <a:rPr lang="en-US" altLang="nl-BE"/>
              <a:t>Third level</a:t>
            </a:r>
          </a:p>
        </p:txBody>
      </p:sp>
      <p:sp>
        <p:nvSpPr>
          <p:cNvPr id="4" name="Tekstvak 3"/>
          <p:cNvSpPr txBox="1"/>
          <p:nvPr userDrawn="1"/>
        </p:nvSpPr>
        <p:spPr>
          <a:xfrm>
            <a:off x="7920203" y="6381328"/>
            <a:ext cx="2304256" cy="254044"/>
          </a:xfrm>
          <a:prstGeom prst="rect">
            <a:avLst/>
          </a:prstGeom>
          <a:noFill/>
        </p:spPr>
        <p:txBody>
          <a:bodyPr wrap="square" rtlCol="0">
            <a:spAutoFit/>
          </a:bodyPr>
          <a:lstStyle/>
          <a:p>
            <a:r>
              <a:rPr lang="nl-BE" sz="1051" dirty="0">
                <a:solidFill>
                  <a:schemeClr val="tx1">
                    <a:lumMod val="50000"/>
                  </a:schemeClr>
                </a:solidFill>
              </a:rPr>
              <a:t>Versie 1.0 – 24/12/2020</a:t>
            </a:r>
          </a:p>
        </p:txBody>
      </p:sp>
    </p:spTree>
    <p:extLst>
      <p:ext uri="{BB962C8B-B14F-4D97-AF65-F5344CB8AC3E}">
        <p14:creationId xmlns:p14="http://schemas.microsoft.com/office/powerpoint/2010/main" val="167265833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Lst>
  <p:txStyles>
    <p:titleStyle>
      <a:lvl1pPr algn="ctr" rtl="0" eaLnBrk="1" fontAlgn="base" hangingPunct="1">
        <a:spcBef>
          <a:spcPct val="0"/>
        </a:spcBef>
        <a:spcAft>
          <a:spcPct val="0"/>
        </a:spcAft>
        <a:defRPr sz="4400" kern="1200">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189"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377"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566"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754"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9pPr>
    </p:titleStyle>
    <p:bodyStyle>
      <a:lvl1pPr marL="342891" indent="-342891"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45" indent="-346066"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088" indent="-336542"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06" indent="-288918"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484" indent="-344479"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5"/>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European Liquid Biopsy Society</a:t>
            </a:r>
            <a:endParaRPr lang="en-US" dirty="0"/>
          </a:p>
        </p:txBody>
      </p:sp>
      <p:sp>
        <p:nvSpPr>
          <p:cNvPr id="6" name="Slide Number Placeholder 5"/>
          <p:cNvSpPr>
            <a:spLocks noGrp="1"/>
          </p:cNvSpPr>
          <p:nvPr>
            <p:ph type="sldNum" sz="quarter" idx="4"/>
          </p:nvPr>
        </p:nvSpPr>
        <p:spPr>
          <a:xfrm>
            <a:off x="8610600" y="635635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222567-DB23-427C-B99F-0BA720C11A2B}" type="slidenum">
              <a:rPr lang="en-US" smtClean="0"/>
              <a:t>‹nr.›</a:t>
            </a:fld>
            <a:endParaRPr lang="en-US" dirty="0"/>
          </a:p>
        </p:txBody>
      </p:sp>
    </p:spTree>
    <p:extLst>
      <p:ext uri="{BB962C8B-B14F-4D97-AF65-F5344CB8AC3E}">
        <p14:creationId xmlns:p14="http://schemas.microsoft.com/office/powerpoint/2010/main" val="292955287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Lst>
  <p:hf sldNum="0" hdr="0" dt="0"/>
  <p:txStyles>
    <p:titleStyle>
      <a:lvl1pPr algn="l" defTabSz="914354" rtl="0" eaLnBrk="1" latinLnBrk="0" hangingPunct="1">
        <a:lnSpc>
          <a:spcPct val="90000"/>
        </a:lnSpc>
        <a:spcBef>
          <a:spcPct val="0"/>
        </a:spcBef>
        <a:buNone/>
        <a:defRPr sz="3600" b="1" kern="1200" spc="100" baseline="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European Liquid Biopsy Society</a:t>
            </a:r>
            <a:endParaRPr lang="en-US" dirty="0"/>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222567-DB23-427C-B99F-0BA720C11A2B}" type="slidenum">
              <a:rPr lang="en-US" smtClean="0"/>
              <a:t>‹nr.›</a:t>
            </a:fld>
            <a:endParaRPr lang="en-US" dirty="0"/>
          </a:p>
        </p:txBody>
      </p:sp>
    </p:spTree>
    <p:extLst>
      <p:ext uri="{BB962C8B-B14F-4D97-AF65-F5344CB8AC3E}">
        <p14:creationId xmlns:p14="http://schemas.microsoft.com/office/powerpoint/2010/main" val="951260113"/>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Lst>
  <p:hf sldNum="0" hdr="0" dt="0"/>
  <p:txStyles>
    <p:titleStyle>
      <a:lvl1pPr algn="l" defTabSz="914377" rtl="0" eaLnBrk="1" latinLnBrk="0" hangingPunct="1">
        <a:lnSpc>
          <a:spcPct val="90000"/>
        </a:lnSpc>
        <a:spcBef>
          <a:spcPct val="0"/>
        </a:spcBef>
        <a:buNone/>
        <a:defRPr sz="3600" b="1" kern="1200" spc="100"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8.xml"/><Relationship Id="rId5" Type="http://schemas.openxmlformats.org/officeDocument/2006/relationships/image" Target="../media/image35.png"/><Relationship Id="rId4" Type="http://schemas.openxmlformats.org/officeDocument/2006/relationships/image" Target="../media/image34.jpeg"/></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emf"/><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68.emf"/><Relationship Id="rId5" Type="http://schemas.openxmlformats.org/officeDocument/2006/relationships/image" Target="../media/image67.png"/><Relationship Id="rId4" Type="http://schemas.openxmlformats.org/officeDocument/2006/relationships/image" Target="../media/image66.emf"/><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77.emf"/><Relationship Id="rId3" Type="http://schemas.openxmlformats.org/officeDocument/2006/relationships/image" Target="../media/image72.emf"/><Relationship Id="rId7" Type="http://schemas.openxmlformats.org/officeDocument/2006/relationships/image" Target="../media/image76.emf"/><Relationship Id="rId2" Type="http://schemas.openxmlformats.org/officeDocument/2006/relationships/image" Target="../media/image71.png"/><Relationship Id="rId1" Type="http://schemas.openxmlformats.org/officeDocument/2006/relationships/slideLayout" Target="../slideLayouts/slideLayout1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81.emf"/><Relationship Id="rId4" Type="http://schemas.openxmlformats.org/officeDocument/2006/relationships/image" Target="../media/image80.emf"/></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1.png"/><Relationship Id="rId1" Type="http://schemas.openxmlformats.org/officeDocument/2006/relationships/slideLayout" Target="../slideLayouts/slideLayout18.xml"/><Relationship Id="rId6" Type="http://schemas.openxmlformats.org/officeDocument/2006/relationships/image" Target="../media/image81.emf"/><Relationship Id="rId5" Type="http://schemas.openxmlformats.org/officeDocument/2006/relationships/image" Target="../media/image80.emf"/><Relationship Id="rId4" Type="http://schemas.openxmlformats.org/officeDocument/2006/relationships/image" Target="../media/image79.png"/></Relationships>
</file>

<file path=ppt/slides/_rels/slide1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58.xml"/><Relationship Id="rId6" Type="http://schemas.openxmlformats.org/officeDocument/2006/relationships/image" Target="../media/image43.png"/><Relationship Id="rId11" Type="http://schemas.openxmlformats.org/officeDocument/2006/relationships/image" Target="../media/image48.jpeg"/><Relationship Id="rId5" Type="http://schemas.openxmlformats.org/officeDocument/2006/relationships/image" Target="../media/image42.pn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pn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57.png"/><Relationship Id="rId7" Type="http://schemas.openxmlformats.org/officeDocument/2006/relationships/image" Target="../media/image38.png"/><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57.xml"/><Relationship Id="rId6" Type="http://schemas.openxmlformats.org/officeDocument/2006/relationships/image" Target="../media/image87.png"/><Relationship Id="rId11" Type="http://schemas.openxmlformats.org/officeDocument/2006/relationships/diagramColors" Target="../diagrams/colors2.xml"/><Relationship Id="rId5" Type="http://schemas.openxmlformats.org/officeDocument/2006/relationships/chart" Target="../charts/chart1.xml"/><Relationship Id="rId10" Type="http://schemas.openxmlformats.org/officeDocument/2006/relationships/diagramQuickStyle" Target="../diagrams/quickStyle2.xml"/><Relationship Id="rId4" Type="http://schemas.openxmlformats.org/officeDocument/2006/relationships/image" Target="../media/image58.png"/><Relationship Id="rId9"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31.png"/><Relationship Id="rId4" Type="http://schemas.openxmlformats.org/officeDocument/2006/relationships/diagramLayout" Target="../diagrams/layout3.xml"/><Relationship Id="rId9" Type="http://schemas.openxmlformats.org/officeDocument/2006/relationships/image" Target="../media/image82.pn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31.pn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93.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image" Target="../media/image92.png"/><Relationship Id="rId5" Type="http://schemas.openxmlformats.org/officeDocument/2006/relationships/diagramQuickStyle" Target="../diagrams/quickStyle6.xml"/><Relationship Id="rId10" Type="http://schemas.openxmlformats.org/officeDocument/2006/relationships/image" Target="../media/image91.png"/><Relationship Id="rId4" Type="http://schemas.openxmlformats.org/officeDocument/2006/relationships/diagramLayout" Target="../diagrams/layout6.xml"/><Relationship Id="rId9" Type="http://schemas.openxmlformats.org/officeDocument/2006/relationships/image" Target="../media/image90.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95.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96.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96.png"/><Relationship Id="rId5" Type="http://schemas.microsoft.com/office/2007/relationships/hdphoto" Target="../media/hdphoto1.wdp"/><Relationship Id="rId4" Type="http://schemas.openxmlformats.org/officeDocument/2006/relationships/image" Target="../media/image97.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96.png"/><Relationship Id="rId5" Type="http://schemas.microsoft.com/office/2007/relationships/hdphoto" Target="../media/hdphoto1.wdp"/><Relationship Id="rId4" Type="http://schemas.openxmlformats.org/officeDocument/2006/relationships/image" Target="../media/image97.png"/></Relationships>
</file>

<file path=ppt/slides/_rels/slide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98.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98.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99.png"/><Relationship Id="rId4" Type="http://schemas.openxmlformats.org/officeDocument/2006/relationships/image" Target="../media/image98.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00.png"/></Relationships>
</file>

<file path=ppt/slides/_rels/slide3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02.png"/><Relationship Id="rId2" Type="http://schemas.openxmlformats.org/officeDocument/2006/relationships/diagramData" Target="../diagrams/data9.xml"/><Relationship Id="rId1" Type="http://schemas.openxmlformats.org/officeDocument/2006/relationships/slideLayout" Target="../slideLayouts/slideLayout7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04.png"/><Relationship Id="rId7" Type="http://schemas.openxmlformats.org/officeDocument/2006/relationships/image" Target="../media/image106.png"/><Relationship Id="rId12" Type="http://schemas.openxmlformats.org/officeDocument/2006/relationships/image" Target="cid:image003.png@01DB3F6F.3F7518C0" TargetMode="External"/><Relationship Id="rId2" Type="http://schemas.openxmlformats.org/officeDocument/2006/relationships/image" Target="../media/image103.png"/><Relationship Id="rId1" Type="http://schemas.openxmlformats.org/officeDocument/2006/relationships/slideLayout" Target="../slideLayouts/slideLayout60.xml"/><Relationship Id="rId6" Type="http://schemas.microsoft.com/office/2007/relationships/hdphoto" Target="../media/hdphoto3.wdp"/><Relationship Id="rId11" Type="http://schemas.openxmlformats.org/officeDocument/2006/relationships/image" Target="../media/image108.gif"/><Relationship Id="rId5" Type="http://schemas.openxmlformats.org/officeDocument/2006/relationships/image" Target="../media/image105.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07.png"/></Relationships>
</file>

<file path=ppt/slides/_rels/slide3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4.png"/><Relationship Id="rId7" Type="http://schemas.openxmlformats.org/officeDocument/2006/relationships/image" Target="../media/image107.png"/><Relationship Id="rId2" Type="http://schemas.openxmlformats.org/officeDocument/2006/relationships/image" Target="../media/image103.png"/><Relationship Id="rId1" Type="http://schemas.openxmlformats.org/officeDocument/2006/relationships/slideLayout" Target="../slideLayouts/slideLayout69.xml"/><Relationship Id="rId6" Type="http://schemas.microsoft.com/office/2007/relationships/hdphoto" Target="../media/hdphoto4.wdp"/><Relationship Id="rId11" Type="http://schemas.openxmlformats.org/officeDocument/2006/relationships/hyperlink" Target="https://eur03.safelinks.protection.outlook.com/?url=https%3A%2F%2Fredcap.ifo.it%2Fsurveys%2F%3Fs%3DHCCNJKYR3C4RXXJ8&amp;data=05%7C02%7Ce.schuuring%40umcg.nl%7C2d0f73fcb9af4df6211108dd0d7fb92b%7C335122f9d4f44d67a2fccd6dc20dde70%7C0%7C0%7C638681564410326972%7CUnknown%7CTWFpbGZsb3d8eyJFbXB0eU1hcGkiOnRydWUsIlYiOiIwLjAuMDAwMCIsIlAiOiJXaW4zMiIsIkFOIjoiTWFpbCIsIldUIjoyfQ%3D%3D%7C0%7C%7C%7C&amp;sdata=gsQCrBeaDWl%2FrEfeCa%2FBa5pUT7RKubgupzpvgKt0TDk%3D&amp;reserved=0" TargetMode="External"/><Relationship Id="rId5" Type="http://schemas.openxmlformats.org/officeDocument/2006/relationships/image" Target="../media/image106.png"/><Relationship Id="rId10" Type="http://schemas.openxmlformats.org/officeDocument/2006/relationships/image" Target="cid:image003.png@01DB3F6F.3F7518C0" TargetMode="External"/><Relationship Id="rId4" Type="http://schemas.microsoft.com/office/2007/relationships/hdphoto" Target="../media/hdphoto2.wdp"/><Relationship Id="rId9" Type="http://schemas.openxmlformats.org/officeDocument/2006/relationships/image" Target="../media/image108.gif"/></Relationships>
</file>

<file path=ppt/slides/_rels/slide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58.xml"/><Relationship Id="rId6" Type="http://schemas.openxmlformats.org/officeDocument/2006/relationships/image" Target="../media/image43.png"/><Relationship Id="rId11" Type="http://schemas.openxmlformats.org/officeDocument/2006/relationships/image" Target="../media/image48.jpeg"/><Relationship Id="rId5" Type="http://schemas.openxmlformats.org/officeDocument/2006/relationships/image" Target="../media/image42.pn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4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mailto:e.schuuring@umcg.nl" TargetMode="External"/><Relationship Id="rId1" Type="http://schemas.openxmlformats.org/officeDocument/2006/relationships/slideLayout" Target="../slideLayouts/slideLayout69.xml"/><Relationship Id="rId6" Type="http://schemas.openxmlformats.org/officeDocument/2006/relationships/image" Target="cid:image003.png@01DB3F6F.3F7518C0" TargetMode="External"/><Relationship Id="rId5" Type="http://schemas.openxmlformats.org/officeDocument/2006/relationships/image" Target="../media/image108.gif"/><Relationship Id="rId4" Type="http://schemas.openxmlformats.org/officeDocument/2006/relationships/image" Target="../media/image110.jpeg"/></Relationships>
</file>

<file path=ppt/slides/_rels/slide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emf"/><Relationship Id="rId7" Type="http://schemas.openxmlformats.org/officeDocument/2006/relationships/image" Target="../media/image54.png"/><Relationship Id="rId2" Type="http://schemas.openxmlformats.org/officeDocument/2006/relationships/image" Target="../media/image49.jpeg"/><Relationship Id="rId1" Type="http://schemas.openxmlformats.org/officeDocument/2006/relationships/slideLayout" Target="../slideLayouts/slideLayout7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emf"/></Relationships>
</file>

<file path=ppt/slides/_rels/slide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4.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934" y="359614"/>
            <a:ext cx="8137281" cy="2380735"/>
          </a:xfrm>
        </p:spPr>
        <p:txBody>
          <a:bodyPr>
            <a:normAutofit fontScale="90000"/>
          </a:bodyPr>
          <a:lstStyle/>
          <a:p>
            <a:r>
              <a:rPr lang="en-GB" sz="4800" dirty="0"/>
              <a:t>ELBS General Assembly 2024</a:t>
            </a:r>
            <a:br>
              <a:rPr lang="en-GB" sz="4800" dirty="0"/>
            </a:br>
            <a:br>
              <a:rPr lang="en-GB" sz="4800" dirty="0"/>
            </a:br>
            <a:r>
              <a:rPr lang="en-GB" sz="4800" dirty="0">
                <a:solidFill>
                  <a:schemeClr val="accent5">
                    <a:lumMod val="75000"/>
                  </a:schemeClr>
                </a:solidFill>
              </a:rPr>
              <a:t>ctDNA technology working group</a:t>
            </a:r>
            <a:endParaRPr lang="en-US" sz="2700" dirty="0">
              <a:solidFill>
                <a:schemeClr val="accent5">
                  <a:lumMod val="75000"/>
                </a:schemeClr>
              </a:solidFill>
            </a:endParaRPr>
          </a:p>
        </p:txBody>
      </p:sp>
      <p:sp>
        <p:nvSpPr>
          <p:cNvPr id="3" name="Subtitle 2"/>
          <p:cNvSpPr>
            <a:spLocks noGrp="1"/>
          </p:cNvSpPr>
          <p:nvPr>
            <p:ph type="subTitle" idx="1"/>
          </p:nvPr>
        </p:nvSpPr>
        <p:spPr>
          <a:xfrm>
            <a:off x="150934" y="2917726"/>
            <a:ext cx="9144000" cy="1095632"/>
          </a:xfrm>
        </p:spPr>
        <p:txBody>
          <a:bodyPr>
            <a:normAutofit fontScale="92500" lnSpcReduction="20000"/>
          </a:bodyPr>
          <a:lstStyle/>
          <a:p>
            <a:r>
              <a:rPr lang="en-GB" dirty="0">
                <a:solidFill>
                  <a:schemeClr val="tx1">
                    <a:lumMod val="75000"/>
                    <a:lumOff val="25000"/>
                  </a:schemeClr>
                </a:solidFill>
              </a:rPr>
              <a:t>November 26</a:t>
            </a:r>
            <a:r>
              <a:rPr lang="en-GB" baseline="30000" dirty="0">
                <a:solidFill>
                  <a:schemeClr val="tx1">
                    <a:lumMod val="75000"/>
                    <a:lumOff val="25000"/>
                  </a:schemeClr>
                </a:solidFill>
              </a:rPr>
              <a:t>th </a:t>
            </a:r>
            <a:r>
              <a:rPr lang="en-GB" dirty="0">
                <a:solidFill>
                  <a:schemeClr val="tx1">
                    <a:lumMod val="75000"/>
                    <a:lumOff val="25000"/>
                  </a:schemeClr>
                </a:solidFill>
              </a:rPr>
              <a:t>– 27</a:t>
            </a:r>
            <a:r>
              <a:rPr lang="en-GB" baseline="30000" dirty="0">
                <a:solidFill>
                  <a:schemeClr val="tx1">
                    <a:lumMod val="75000"/>
                    <a:lumOff val="25000"/>
                  </a:schemeClr>
                </a:solidFill>
              </a:rPr>
              <a:t>th</a:t>
            </a:r>
            <a:r>
              <a:rPr lang="en-GB" dirty="0">
                <a:solidFill>
                  <a:schemeClr val="tx1">
                    <a:lumMod val="75000"/>
                    <a:lumOff val="25000"/>
                  </a:schemeClr>
                </a:solidFill>
              </a:rPr>
              <a:t> </a:t>
            </a:r>
          </a:p>
          <a:p>
            <a:r>
              <a:rPr lang="en-GB" dirty="0">
                <a:solidFill>
                  <a:schemeClr val="tx1">
                    <a:lumMod val="75000"/>
                    <a:lumOff val="25000"/>
                  </a:schemeClr>
                </a:solidFill>
              </a:rPr>
              <a:t>Barcelona Biomedical Research Park, </a:t>
            </a:r>
          </a:p>
          <a:p>
            <a:r>
              <a:rPr lang="en-GB" dirty="0">
                <a:solidFill>
                  <a:schemeClr val="tx1">
                    <a:lumMod val="75000"/>
                    <a:lumOff val="25000"/>
                  </a:schemeClr>
                </a:solidFill>
              </a:rPr>
              <a:t>Barcelona, Spain</a:t>
            </a:r>
            <a:endParaRPr lang="en-US" dirty="0">
              <a:solidFill>
                <a:schemeClr val="tx1">
                  <a:lumMod val="75000"/>
                  <a:lumOff val="25000"/>
                </a:schemeClr>
              </a:solidFill>
            </a:endParaRPr>
          </a:p>
        </p:txBody>
      </p:sp>
      <p:sp>
        <p:nvSpPr>
          <p:cNvPr id="4" name="Oval 21">
            <a:extLst>
              <a:ext uri="{FF2B5EF4-FFF2-40B4-BE49-F238E27FC236}">
                <a16:creationId xmlns:a16="http://schemas.microsoft.com/office/drawing/2014/main" id="{ED58788E-2398-7A51-1197-126B327DB5C6}"/>
              </a:ext>
            </a:extLst>
          </p:cNvPr>
          <p:cNvSpPr/>
          <p:nvPr/>
        </p:nvSpPr>
        <p:spPr>
          <a:xfrm>
            <a:off x="775811" y="5079495"/>
            <a:ext cx="1021653" cy="961044"/>
          </a:xfrm>
          <a:prstGeom prst="ellipse">
            <a:avLst/>
          </a:prstGeom>
          <a:blipFill dpi="0" rotWithShape="1">
            <a:blip r:embed="rId2" cstate="print">
              <a:extLst>
                <a:ext uri="{28A0092B-C50C-407E-A947-70E740481C1C}">
                  <a14:useLocalDpi xmlns:a14="http://schemas.microsoft.com/office/drawing/2010/main" val="0"/>
                </a:ext>
              </a:extLst>
            </a:blip>
            <a:srcRect/>
            <a:stretch>
              <a:fillRect l="34669" t="-23454" r="34873" b="-34310"/>
            </a:stretch>
          </a:blipFill>
          <a:ln w="6350" cap="flat" cmpd="sng" algn="ctr">
            <a:solidFill>
              <a:sysClr val="window" lastClr="FFFFFF">
                <a:hueOff val="0"/>
                <a:satOff val="0"/>
                <a:lumOff val="0"/>
                <a:alphaOff val="0"/>
              </a:sysClr>
            </a:solidFill>
            <a:prstDash val="solid"/>
            <a:miter lim="800000"/>
          </a:ln>
          <a:effectLst/>
        </p:spPr>
        <p:txBody>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sp>
        <p:nvSpPr>
          <p:cNvPr id="5" name="TextBox 24">
            <a:extLst>
              <a:ext uri="{FF2B5EF4-FFF2-40B4-BE49-F238E27FC236}">
                <a16:creationId xmlns:a16="http://schemas.microsoft.com/office/drawing/2014/main" id="{1E5BAD98-0265-2B1C-0AC6-46625297FD59}"/>
              </a:ext>
            </a:extLst>
          </p:cNvPr>
          <p:cNvSpPr txBox="1"/>
          <p:nvPr/>
        </p:nvSpPr>
        <p:spPr>
          <a:xfrm>
            <a:off x="965748" y="4643947"/>
            <a:ext cx="886497" cy="369332"/>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err="1">
                <a:ln>
                  <a:noFill/>
                </a:ln>
                <a:solidFill>
                  <a:prstClr val="black"/>
                </a:solidFill>
                <a:effectLst/>
                <a:uLnTx/>
                <a:uFillTx/>
              </a:rPr>
              <a:t>ctDNA</a:t>
            </a:r>
            <a:endParaRPr kumimoji="0" lang="en-US" sz="1800" b="1" i="0" u="none" strike="noStrike" kern="0" cap="none" spc="0" normalizeH="0" baseline="0" noProof="0" dirty="0">
              <a:ln>
                <a:noFill/>
              </a:ln>
              <a:solidFill>
                <a:prstClr val="black"/>
              </a:solidFill>
              <a:effectLst/>
              <a:uLnTx/>
              <a:uFillTx/>
            </a:endParaRPr>
          </a:p>
        </p:txBody>
      </p:sp>
      <p:pic>
        <p:nvPicPr>
          <p:cNvPr id="6" name="Picture 23">
            <a:extLst>
              <a:ext uri="{FF2B5EF4-FFF2-40B4-BE49-F238E27FC236}">
                <a16:creationId xmlns:a16="http://schemas.microsoft.com/office/drawing/2014/main" id="{7FC25172-3F5B-2E21-7172-A4E24E9DBB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4" t="7671" r="-884" b="21244"/>
          <a:stretch/>
        </p:blipFill>
        <p:spPr>
          <a:xfrm>
            <a:off x="2418369" y="4700264"/>
            <a:ext cx="1079916" cy="1150171"/>
          </a:xfrm>
          <a:prstGeom prst="rect">
            <a:avLst/>
          </a:prstGeom>
          <a:ln>
            <a:noFill/>
          </a:ln>
          <a:effectLst>
            <a:outerShdw blurRad="190500" algn="tl" rotWithShape="0">
              <a:srgbClr val="000000">
                <a:alpha val="70000"/>
              </a:srgbClr>
            </a:outerShdw>
          </a:effectLst>
        </p:spPr>
      </p:pic>
      <p:pic>
        <p:nvPicPr>
          <p:cNvPr id="7" name="Picture 31">
            <a:extLst>
              <a:ext uri="{FF2B5EF4-FFF2-40B4-BE49-F238E27FC236}">
                <a16:creationId xmlns:a16="http://schemas.microsoft.com/office/drawing/2014/main" id="{70281A00-4DCD-1D39-B4DC-3FB3630D4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6118"/>
          <a:stretch/>
        </p:blipFill>
        <p:spPr>
          <a:xfrm>
            <a:off x="4321009" y="4715489"/>
            <a:ext cx="1101409" cy="1150171"/>
          </a:xfrm>
          <a:prstGeom prst="rect">
            <a:avLst/>
          </a:prstGeom>
          <a:ln>
            <a:noFill/>
          </a:ln>
          <a:effectLst>
            <a:outerShdw blurRad="190500" algn="tl" rotWithShape="0">
              <a:srgbClr val="000000">
                <a:alpha val="70000"/>
              </a:srgbClr>
            </a:outerShdw>
          </a:effectLst>
        </p:spPr>
      </p:pic>
      <p:pic>
        <p:nvPicPr>
          <p:cNvPr id="8" name="Picture 32">
            <a:extLst>
              <a:ext uri="{FF2B5EF4-FFF2-40B4-BE49-F238E27FC236}">
                <a16:creationId xmlns:a16="http://schemas.microsoft.com/office/drawing/2014/main" id="{D5A919E2-AC23-91E9-336A-51E616544D7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782" r="26715" b="11678"/>
          <a:stretch/>
        </p:blipFill>
        <p:spPr>
          <a:xfrm>
            <a:off x="6249193" y="4700264"/>
            <a:ext cx="1105460" cy="1145244"/>
          </a:xfrm>
          <a:prstGeom prst="rect">
            <a:avLst/>
          </a:prstGeom>
          <a:ln>
            <a:noFill/>
          </a:ln>
          <a:effectLst>
            <a:outerShdw blurRad="190500" algn="tl" rotWithShape="0">
              <a:srgbClr val="000000">
                <a:alpha val="70000"/>
              </a:srgbClr>
            </a:outerShdw>
          </a:effectLst>
        </p:spPr>
      </p:pic>
      <p:sp>
        <p:nvSpPr>
          <p:cNvPr id="9" name="TextBox 34">
            <a:extLst>
              <a:ext uri="{FF2B5EF4-FFF2-40B4-BE49-F238E27FC236}">
                <a16:creationId xmlns:a16="http://schemas.microsoft.com/office/drawing/2014/main" id="{C2FB5CB8-0239-76A9-04F2-782D1201B2E3}"/>
              </a:ext>
            </a:extLst>
          </p:cNvPr>
          <p:cNvSpPr txBox="1"/>
          <p:nvPr/>
        </p:nvSpPr>
        <p:spPr>
          <a:xfrm>
            <a:off x="2306892" y="5927415"/>
            <a:ext cx="1573064" cy="461665"/>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err="1">
                <a:ln>
                  <a:noFill/>
                </a:ln>
                <a:solidFill>
                  <a:prstClr val="black"/>
                </a:solidFill>
                <a:effectLst/>
                <a:uLnTx/>
                <a:uFillTx/>
              </a:rPr>
              <a:t>Prof.</a:t>
            </a:r>
            <a:r>
              <a:rPr kumimoji="0" lang="en-GB" sz="1200" b="0" i="0" u="none" strike="noStrike" kern="0" cap="none" spc="0" normalizeH="0" baseline="0" noProof="0" dirty="0">
                <a:ln>
                  <a:noFill/>
                </a:ln>
                <a:solidFill>
                  <a:prstClr val="black"/>
                </a:solidFill>
                <a:effectLst/>
                <a:uLnTx/>
                <a:uFillTx/>
              </a:rPr>
              <a:t> Ellen Heitzer</a:t>
            </a:r>
          </a:p>
          <a:p>
            <a:pPr marL="0" marR="0" lvl="0" indent="0" defTabSz="914377"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65000"/>
                    <a:lumOff val="35000"/>
                  </a:prstClr>
                </a:solidFill>
                <a:effectLst/>
                <a:uLnTx/>
                <a:uFillTx/>
              </a:rPr>
              <a:t>University of Graz</a:t>
            </a:r>
            <a:endParaRPr kumimoji="0" lang="en-US" sz="1200" b="0" i="0" u="none" strike="noStrike" kern="0" cap="none" spc="0" normalizeH="0" baseline="0" noProof="0" dirty="0">
              <a:ln>
                <a:noFill/>
              </a:ln>
              <a:solidFill>
                <a:prstClr val="black">
                  <a:lumMod val="65000"/>
                  <a:lumOff val="35000"/>
                </a:prstClr>
              </a:solidFill>
              <a:effectLst/>
              <a:uLnTx/>
              <a:uFillTx/>
            </a:endParaRPr>
          </a:p>
        </p:txBody>
      </p:sp>
      <p:sp>
        <p:nvSpPr>
          <p:cNvPr id="10" name="TextBox 35">
            <a:extLst>
              <a:ext uri="{FF2B5EF4-FFF2-40B4-BE49-F238E27FC236}">
                <a16:creationId xmlns:a16="http://schemas.microsoft.com/office/drawing/2014/main" id="{24933B55-5BF4-B4D2-9758-459675506C58}"/>
              </a:ext>
            </a:extLst>
          </p:cNvPr>
          <p:cNvSpPr txBox="1"/>
          <p:nvPr/>
        </p:nvSpPr>
        <p:spPr>
          <a:xfrm>
            <a:off x="4235095" y="5920247"/>
            <a:ext cx="1573064" cy="461665"/>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err="1">
                <a:ln>
                  <a:noFill/>
                </a:ln>
                <a:solidFill>
                  <a:prstClr val="black"/>
                </a:solidFill>
                <a:effectLst/>
                <a:uLnTx/>
                <a:uFillTx/>
              </a:rPr>
              <a:t>Dr.</a:t>
            </a:r>
            <a:r>
              <a:rPr kumimoji="0" lang="en-GB" sz="1200" b="0" i="0" u="none" strike="noStrike" kern="0" cap="none" spc="0" normalizeH="0" baseline="0" noProof="0" dirty="0">
                <a:ln>
                  <a:noFill/>
                </a:ln>
                <a:solidFill>
                  <a:prstClr val="black"/>
                </a:solidFill>
                <a:effectLst/>
                <a:uLnTx/>
                <a:uFillTx/>
              </a:rPr>
              <a:t> Patrizio Giacomini</a:t>
            </a:r>
          </a:p>
          <a:p>
            <a:pPr marL="0" marR="0" lvl="0" indent="0" defTabSz="914377"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err="1">
                <a:ln>
                  <a:noFill/>
                </a:ln>
                <a:solidFill>
                  <a:prstClr val="black">
                    <a:lumMod val="65000"/>
                    <a:lumOff val="35000"/>
                  </a:prstClr>
                </a:solidFill>
                <a:effectLst/>
                <a:uLnTx/>
                <a:uFillTx/>
              </a:rPr>
              <a:t>Policlinico</a:t>
            </a:r>
            <a:r>
              <a:rPr kumimoji="0" lang="en-GB" sz="1200" b="0" i="0" u="none" strike="noStrike" kern="0" cap="none" spc="0" normalizeH="0" baseline="0" noProof="0" dirty="0">
                <a:ln>
                  <a:noFill/>
                </a:ln>
                <a:solidFill>
                  <a:prstClr val="black">
                    <a:lumMod val="65000"/>
                    <a:lumOff val="35000"/>
                  </a:prstClr>
                </a:solidFill>
                <a:effectLst/>
                <a:uLnTx/>
                <a:uFillTx/>
              </a:rPr>
              <a:t> </a:t>
            </a:r>
            <a:r>
              <a:rPr kumimoji="0" lang="en-GB" sz="1200" b="0" i="0" u="none" strike="noStrike" kern="0" cap="none" spc="0" normalizeH="0" baseline="0" noProof="0" dirty="0" err="1">
                <a:ln>
                  <a:noFill/>
                </a:ln>
                <a:solidFill>
                  <a:prstClr val="black">
                    <a:lumMod val="65000"/>
                    <a:lumOff val="35000"/>
                  </a:prstClr>
                </a:solidFill>
                <a:effectLst/>
                <a:uLnTx/>
                <a:uFillTx/>
              </a:rPr>
              <a:t>Gemelli</a:t>
            </a:r>
            <a:endParaRPr kumimoji="0" lang="en-US" sz="1200" b="0" i="0" u="none" strike="noStrike" kern="0" cap="none" spc="0" normalizeH="0" baseline="0" noProof="0" dirty="0">
              <a:ln>
                <a:noFill/>
              </a:ln>
              <a:solidFill>
                <a:prstClr val="black">
                  <a:lumMod val="65000"/>
                  <a:lumOff val="35000"/>
                </a:prstClr>
              </a:solidFill>
              <a:effectLst/>
              <a:uLnTx/>
              <a:uFillTx/>
            </a:endParaRPr>
          </a:p>
        </p:txBody>
      </p:sp>
      <p:sp>
        <p:nvSpPr>
          <p:cNvPr id="11" name="TextBox 36">
            <a:extLst>
              <a:ext uri="{FF2B5EF4-FFF2-40B4-BE49-F238E27FC236}">
                <a16:creationId xmlns:a16="http://schemas.microsoft.com/office/drawing/2014/main" id="{6C8C3CBE-1453-A18A-BBD8-AD8C76AC992E}"/>
              </a:ext>
            </a:extLst>
          </p:cNvPr>
          <p:cNvSpPr txBox="1"/>
          <p:nvPr/>
        </p:nvSpPr>
        <p:spPr>
          <a:xfrm>
            <a:off x="6015390" y="5927415"/>
            <a:ext cx="1665761" cy="461665"/>
          </a:xfrm>
          <a:prstGeom prst="rect">
            <a:avLst/>
          </a:prstGeom>
          <a:noFill/>
        </p:spPr>
        <p:txBody>
          <a:bodyPr wrap="square" rtlCol="0">
            <a:spAutoFit/>
          </a:bodyPr>
          <a:lstStyle/>
          <a:p>
            <a:pPr marL="0" marR="0" lvl="0" indent="0" defTabSz="914377"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err="1">
                <a:ln>
                  <a:noFill/>
                </a:ln>
                <a:solidFill>
                  <a:prstClr val="black"/>
                </a:solidFill>
                <a:effectLst/>
                <a:uLnTx/>
                <a:uFillTx/>
              </a:rPr>
              <a:t>Prof.</a:t>
            </a:r>
            <a:r>
              <a:rPr kumimoji="0" lang="en-GB" sz="1200" b="0" i="0" u="none" strike="noStrike" kern="0" cap="none" spc="0" normalizeH="0" baseline="0" noProof="0" dirty="0">
                <a:ln>
                  <a:noFill/>
                </a:ln>
                <a:solidFill>
                  <a:prstClr val="black"/>
                </a:solidFill>
                <a:effectLst/>
                <a:uLnTx/>
                <a:uFillTx/>
              </a:rPr>
              <a:t> Ed </a:t>
            </a:r>
            <a:r>
              <a:rPr kumimoji="0" lang="en-GB" sz="1200" b="0" i="0" u="none" strike="noStrike" kern="0" cap="none" spc="0" normalizeH="0" baseline="0" noProof="0" dirty="0" err="1">
                <a:ln>
                  <a:noFill/>
                </a:ln>
                <a:solidFill>
                  <a:prstClr val="black"/>
                </a:solidFill>
                <a:effectLst/>
                <a:uLnTx/>
                <a:uFillTx/>
              </a:rPr>
              <a:t>Schuuring</a:t>
            </a:r>
            <a:endParaRPr kumimoji="0" lang="en-GB" sz="1200" b="0" i="0" u="none" strike="noStrike" kern="0" cap="none" spc="0" normalizeH="0" baseline="0" noProof="0" dirty="0">
              <a:ln>
                <a:noFill/>
              </a:ln>
              <a:solidFill>
                <a:prstClr val="black"/>
              </a:solidFill>
              <a:effectLst/>
              <a:uLnTx/>
              <a:uFillTx/>
            </a:endParaRPr>
          </a:p>
          <a:p>
            <a:pPr marL="0" marR="0" lvl="0" indent="0" defTabSz="914377"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65000"/>
                    <a:lumOff val="35000"/>
                  </a:prstClr>
                </a:solidFill>
                <a:effectLst/>
                <a:uLnTx/>
                <a:uFillTx/>
              </a:rPr>
              <a:t>University of Groningen</a:t>
            </a:r>
            <a:endParaRPr kumimoji="0" lang="en-US" sz="1200" b="0" i="0" u="none" strike="noStrike" kern="0" cap="none" spc="0" normalizeH="0" baseline="0" noProof="0" dirty="0">
              <a:ln>
                <a:noFill/>
              </a:ln>
              <a:solidFill>
                <a:prstClr val="black">
                  <a:lumMod val="65000"/>
                  <a:lumOff val="35000"/>
                </a:prstClr>
              </a:solidFill>
              <a:effectLst/>
              <a:uLnTx/>
              <a:uFillTx/>
            </a:endParaRPr>
          </a:p>
        </p:txBody>
      </p:sp>
    </p:spTree>
    <p:extLst>
      <p:ext uri="{BB962C8B-B14F-4D97-AF65-F5344CB8AC3E}">
        <p14:creationId xmlns:p14="http://schemas.microsoft.com/office/powerpoint/2010/main" val="1763444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person's body&#10;&#10;Description automatically generated">
            <a:extLst>
              <a:ext uri="{FF2B5EF4-FFF2-40B4-BE49-F238E27FC236}">
                <a16:creationId xmlns:a16="http://schemas.microsoft.com/office/drawing/2014/main" id="{61B1DA96-9A60-33F7-8D40-1CF3B1982F3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1958" y="1243168"/>
            <a:ext cx="6350916" cy="2907336"/>
          </a:xfrm>
          <a:prstGeom prst="rect">
            <a:avLst/>
          </a:prstGeom>
          <a:noFill/>
          <a:ln>
            <a:noFill/>
          </a:ln>
        </p:spPr>
      </p:pic>
      <p:sp>
        <p:nvSpPr>
          <p:cNvPr id="18" name="Tijdelijke aanduiding voor inhoud 17">
            <a:extLst>
              <a:ext uri="{FF2B5EF4-FFF2-40B4-BE49-F238E27FC236}">
                <a16:creationId xmlns:a16="http://schemas.microsoft.com/office/drawing/2014/main" id="{0BD7808C-7FBA-4F82-8CD6-F3C965AEEA28}"/>
              </a:ext>
            </a:extLst>
          </p:cNvPr>
          <p:cNvSpPr>
            <a:spLocks noGrp="1"/>
          </p:cNvSpPr>
          <p:nvPr>
            <p:ph idx="1"/>
          </p:nvPr>
        </p:nvSpPr>
        <p:spPr>
          <a:xfrm>
            <a:off x="838200" y="1588495"/>
            <a:ext cx="9997966" cy="4351338"/>
          </a:xfrm>
        </p:spPr>
        <p:txBody>
          <a:bodyPr>
            <a:noAutofit/>
          </a:bodyPr>
          <a:lstStyle/>
          <a:p>
            <a:pPr marL="282575" indent="-285750">
              <a:lnSpc>
                <a:spcPct val="150000"/>
              </a:lnSpc>
            </a:pPr>
            <a:r>
              <a:rPr lang="en-US" sz="1600" b="1" dirty="0">
                <a:solidFill>
                  <a:srgbClr val="001746"/>
                </a:solidFill>
                <a:highlight>
                  <a:srgbClr val="FFFF00"/>
                </a:highlight>
              </a:rPr>
              <a:t>Sensitivity</a:t>
            </a:r>
          </a:p>
          <a:p>
            <a:pPr marL="630238" lvl="1" indent="-285750">
              <a:lnSpc>
                <a:spcPct val="150000"/>
              </a:lnSpc>
            </a:pPr>
            <a:r>
              <a:rPr lang="en-US" sz="1400" b="1" dirty="0">
                <a:solidFill>
                  <a:srgbClr val="002060"/>
                </a:solidFill>
              </a:rPr>
              <a:t>Tumor </a:t>
            </a:r>
            <a:r>
              <a:rPr lang="en-US" sz="1400" b="1" dirty="0">
                <a:solidFill>
                  <a:srgbClr val="002060"/>
                </a:solidFill>
                <a:sym typeface="Wingdings" panose="05000000000000000000" pitchFamily="2" charset="2"/>
              </a:rPr>
              <a:t> </a:t>
            </a:r>
            <a:r>
              <a:rPr lang="en-US" sz="1400" dirty="0">
                <a:solidFill>
                  <a:srgbClr val="002060"/>
                </a:solidFill>
                <a:sym typeface="Wingdings" panose="05000000000000000000" pitchFamily="2" charset="2"/>
              </a:rPr>
              <a:t>&gt;20% tumor cells (variants &gt;10% VAF)</a:t>
            </a:r>
          </a:p>
          <a:p>
            <a:pPr marL="630238" lvl="1" indent="-285750">
              <a:lnSpc>
                <a:spcPct val="150000"/>
              </a:lnSpc>
            </a:pPr>
            <a:r>
              <a:rPr lang="en-US" sz="1400" b="1" dirty="0">
                <a:solidFill>
                  <a:srgbClr val="002060"/>
                </a:solidFill>
                <a:sym typeface="Wingdings" panose="05000000000000000000" pitchFamily="2" charset="2"/>
              </a:rPr>
              <a:t>Plasma</a:t>
            </a:r>
            <a:r>
              <a:rPr lang="en-US" sz="1400" dirty="0">
                <a:solidFill>
                  <a:srgbClr val="002060"/>
                </a:solidFill>
                <a:sym typeface="Wingdings" panose="05000000000000000000" pitchFamily="2" charset="2"/>
              </a:rPr>
              <a:t> </a:t>
            </a:r>
            <a:r>
              <a:rPr lang="en-US" sz="1400" b="1" dirty="0">
                <a:solidFill>
                  <a:srgbClr val="002060"/>
                </a:solidFill>
                <a:sym typeface="Wingdings" panose="05000000000000000000" pitchFamily="2" charset="2"/>
              </a:rPr>
              <a:t>cfDNA</a:t>
            </a:r>
            <a:r>
              <a:rPr lang="en-US" sz="1400" dirty="0">
                <a:solidFill>
                  <a:srgbClr val="002060"/>
                </a:solidFill>
                <a:sym typeface="Wingdings" panose="05000000000000000000" pitchFamily="2" charset="2"/>
              </a:rPr>
              <a:t>  &lt;1% ctDNA (often &lt;0.5%)</a:t>
            </a:r>
            <a:endParaRPr lang="en-US" sz="1400" dirty="0">
              <a:solidFill>
                <a:srgbClr val="002060"/>
              </a:solidFill>
            </a:endParaRPr>
          </a:p>
          <a:p>
            <a:pPr marL="282575" indent="-285750">
              <a:lnSpc>
                <a:spcPct val="150000"/>
              </a:lnSpc>
            </a:pPr>
            <a:r>
              <a:rPr lang="en-US" sz="1600" b="1" dirty="0">
                <a:solidFill>
                  <a:srgbClr val="001746"/>
                </a:solidFill>
              </a:rPr>
              <a:t>Additional complexities</a:t>
            </a:r>
          </a:p>
          <a:p>
            <a:pPr marL="630238" lvl="1" indent="-285750">
              <a:lnSpc>
                <a:spcPct val="150000"/>
              </a:lnSpc>
            </a:pPr>
            <a:r>
              <a:rPr lang="en-US" sz="1400" dirty="0">
                <a:solidFill>
                  <a:srgbClr val="001746"/>
                </a:solidFill>
              </a:rPr>
              <a:t>CHIP</a:t>
            </a:r>
          </a:p>
          <a:p>
            <a:pPr marL="630238" lvl="1" indent="-285750">
              <a:lnSpc>
                <a:spcPct val="150000"/>
              </a:lnSpc>
            </a:pPr>
            <a:r>
              <a:rPr lang="en-US" sz="1400" dirty="0">
                <a:solidFill>
                  <a:srgbClr val="001746"/>
                </a:solidFill>
              </a:rPr>
              <a:t>Variants from other malignancies</a:t>
            </a:r>
          </a:p>
          <a:p>
            <a:pPr marL="630238" lvl="1" indent="-285750">
              <a:lnSpc>
                <a:spcPct val="150000"/>
              </a:lnSpc>
            </a:pPr>
            <a:r>
              <a:rPr lang="en-US" sz="1400" dirty="0">
                <a:solidFill>
                  <a:srgbClr val="001746"/>
                </a:solidFill>
              </a:rPr>
              <a:t>Comorbidities</a:t>
            </a:r>
          </a:p>
          <a:p>
            <a:pPr marL="282575" indent="-285750">
              <a:lnSpc>
                <a:spcPct val="150000"/>
              </a:lnSpc>
            </a:pPr>
            <a:r>
              <a:rPr lang="en-US" sz="1600" b="1" dirty="0">
                <a:solidFill>
                  <a:srgbClr val="001746"/>
                </a:solidFill>
              </a:rPr>
              <a:t>Germline mutations</a:t>
            </a:r>
          </a:p>
          <a:p>
            <a:pPr marL="282575" indent="-285750">
              <a:lnSpc>
                <a:spcPct val="150000"/>
              </a:lnSpc>
            </a:pPr>
            <a:r>
              <a:rPr lang="en-US" sz="1600" b="1" dirty="0">
                <a:solidFill>
                  <a:srgbClr val="002060"/>
                </a:solidFill>
              </a:rPr>
              <a:t>Guidelines for tissue-based molecular test results</a:t>
            </a:r>
          </a:p>
          <a:p>
            <a:pPr marL="630238" lvl="1" indent="-285750">
              <a:lnSpc>
                <a:spcPct val="150000"/>
              </a:lnSpc>
            </a:pPr>
            <a:r>
              <a:rPr lang="en-US" sz="1400" dirty="0">
                <a:solidFill>
                  <a:srgbClr val="002060"/>
                </a:solidFill>
                <a:highlight>
                  <a:srgbClr val="FFFF00"/>
                </a:highlight>
              </a:rPr>
              <a:t>Too limited for reporting of cfDNA-based testing</a:t>
            </a:r>
          </a:p>
          <a:p>
            <a:pPr marL="282575" indent="-285750">
              <a:lnSpc>
                <a:spcPct val="150000"/>
              </a:lnSpc>
            </a:pPr>
            <a:endParaRPr lang="en-US" sz="1700" b="1" dirty="0">
              <a:solidFill>
                <a:srgbClr val="002060"/>
              </a:solidFill>
            </a:endParaRPr>
          </a:p>
          <a:p>
            <a:pPr marL="282575" indent="-285750">
              <a:lnSpc>
                <a:spcPct val="150000"/>
              </a:lnSpc>
            </a:pPr>
            <a:endParaRPr lang="en-US" sz="1600" dirty="0">
              <a:solidFill>
                <a:srgbClr val="002060"/>
              </a:solidFill>
            </a:endParaRPr>
          </a:p>
          <a:p>
            <a:pPr marL="0" indent="0">
              <a:lnSpc>
                <a:spcPct val="150000"/>
              </a:lnSpc>
              <a:buNone/>
            </a:pPr>
            <a:endParaRPr lang="en-US" sz="1300" dirty="0">
              <a:solidFill>
                <a:srgbClr val="002060"/>
              </a:solidFill>
            </a:endParaRPr>
          </a:p>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is the problem for reporting ctDNA test results?’</a:t>
            </a:r>
            <a:endParaRPr lang="en-US" sz="3600" b="1" dirty="0">
              <a:solidFill>
                <a:srgbClr val="002060"/>
              </a:solidFill>
            </a:endParaRPr>
          </a:p>
        </p:txBody>
      </p:sp>
      <p:sp>
        <p:nvSpPr>
          <p:cNvPr id="5" name="Rectangle 4">
            <a:extLst>
              <a:ext uri="{FF2B5EF4-FFF2-40B4-BE49-F238E27FC236}">
                <a16:creationId xmlns:a16="http://schemas.microsoft.com/office/drawing/2014/main" id="{94B5279B-A93F-4C04-A52D-F6F03EF2A4D7}"/>
              </a:ext>
            </a:extLst>
          </p:cNvPr>
          <p:cNvSpPr/>
          <p:nvPr/>
        </p:nvSpPr>
        <p:spPr>
          <a:xfrm>
            <a:off x="7275049" y="4256438"/>
            <a:ext cx="2804666" cy="2571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2">
                    <a:lumMod val="50000"/>
                  </a:schemeClr>
                </a:solidFill>
              </a:rPr>
              <a:t>Created with www.BioRender.com.</a:t>
            </a:r>
          </a:p>
        </p:txBody>
      </p:sp>
      <p:pic>
        <p:nvPicPr>
          <p:cNvPr id="2" name="Picture 1">
            <a:extLst>
              <a:ext uri="{FF2B5EF4-FFF2-40B4-BE49-F238E27FC236}">
                <a16:creationId xmlns:a16="http://schemas.microsoft.com/office/drawing/2014/main" id="{716DF4A1-F134-AD52-29BA-5F1B7E4442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
        <p:nvSpPr>
          <p:cNvPr id="6" name="Rectangle 5">
            <a:extLst>
              <a:ext uri="{FF2B5EF4-FFF2-40B4-BE49-F238E27FC236}">
                <a16:creationId xmlns:a16="http://schemas.microsoft.com/office/drawing/2014/main" id="{15D76D7C-7F9E-2A7D-229E-E103D3FAEED3}"/>
              </a:ext>
            </a:extLst>
          </p:cNvPr>
          <p:cNvSpPr/>
          <p:nvPr/>
        </p:nvSpPr>
        <p:spPr>
          <a:xfrm>
            <a:off x="6600849" y="5879073"/>
            <a:ext cx="3048000" cy="91913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8F8F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1093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inhoud 17">
            <a:extLst>
              <a:ext uri="{FF2B5EF4-FFF2-40B4-BE49-F238E27FC236}">
                <a16:creationId xmlns:a16="http://schemas.microsoft.com/office/drawing/2014/main" id="{0BD7808C-7FBA-4F82-8CD6-F3C965AEEA28}"/>
              </a:ext>
            </a:extLst>
          </p:cNvPr>
          <p:cNvSpPr>
            <a:spLocks noGrp="1"/>
          </p:cNvSpPr>
          <p:nvPr>
            <p:ph idx="1"/>
          </p:nvPr>
        </p:nvSpPr>
        <p:spPr>
          <a:xfrm>
            <a:off x="864787" y="1506257"/>
            <a:ext cx="9997966" cy="4351338"/>
          </a:xfrm>
        </p:spPr>
        <p:txBody>
          <a:bodyPr>
            <a:noAutofit/>
          </a:bodyPr>
          <a:lstStyle/>
          <a:p>
            <a:pPr marL="282575" indent="-285750">
              <a:lnSpc>
                <a:spcPct val="150000"/>
              </a:lnSpc>
            </a:pPr>
            <a:r>
              <a:rPr lang="en-US" sz="2000" dirty="0">
                <a:solidFill>
                  <a:srgbClr val="002060"/>
                </a:solidFill>
                <a:highlight>
                  <a:srgbClr val="FFFF00"/>
                </a:highlight>
              </a:rPr>
              <a:t>Guidelines for reporting of molecular are available for tissue-based NGS</a:t>
            </a:r>
          </a:p>
          <a:p>
            <a:pPr marL="630238" lvl="1" indent="-285750">
              <a:lnSpc>
                <a:spcPct val="150000"/>
              </a:lnSpc>
            </a:pPr>
            <a:endParaRPr lang="en-US" sz="1400" dirty="0">
              <a:solidFill>
                <a:srgbClr val="002060"/>
              </a:solidFill>
            </a:endParaRPr>
          </a:p>
          <a:p>
            <a:pPr marL="282575" indent="-285750">
              <a:lnSpc>
                <a:spcPct val="150000"/>
              </a:lnSpc>
            </a:pPr>
            <a:endParaRPr lang="en-US" sz="1700" dirty="0">
              <a:solidFill>
                <a:srgbClr val="002060"/>
              </a:solidFill>
            </a:endParaRPr>
          </a:p>
          <a:p>
            <a:pPr marL="630238" lvl="1" indent="-285750">
              <a:lnSpc>
                <a:spcPct val="150000"/>
              </a:lnSpc>
            </a:pPr>
            <a:endParaRPr lang="en-US" sz="13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baseline="300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baseline="30000" dirty="0">
              <a:solidFill>
                <a:srgbClr val="002060"/>
              </a:solidFill>
            </a:endParaRPr>
          </a:p>
          <a:p>
            <a:pPr marL="282575" indent="-285750">
              <a:lnSpc>
                <a:spcPct val="150000"/>
              </a:lnSpc>
            </a:pPr>
            <a:endParaRPr lang="en-US" sz="1600" dirty="0">
              <a:solidFill>
                <a:srgbClr val="002060"/>
              </a:solidFill>
            </a:endParaRPr>
          </a:p>
          <a:p>
            <a:pPr marL="0" indent="0">
              <a:lnSpc>
                <a:spcPct val="150000"/>
              </a:lnSpc>
              <a:buNone/>
            </a:pPr>
            <a:endParaRPr lang="en-US" sz="1300" dirty="0">
              <a:solidFill>
                <a:srgbClr val="002060"/>
              </a:solidFill>
            </a:endParaRPr>
          </a:p>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is the problem for reporting ctDNA test results?’</a:t>
            </a:r>
            <a:endParaRPr lang="en-US" sz="3600" b="1" dirty="0">
              <a:solidFill>
                <a:srgbClr val="002060"/>
              </a:solidFill>
            </a:endParaRPr>
          </a:p>
        </p:txBody>
      </p:sp>
      <p:pic>
        <p:nvPicPr>
          <p:cNvPr id="2" name="Afbeelding 5">
            <a:extLst>
              <a:ext uri="{FF2B5EF4-FFF2-40B4-BE49-F238E27FC236}">
                <a16:creationId xmlns:a16="http://schemas.microsoft.com/office/drawing/2014/main" id="{37378BF0-BC5C-688F-BFA9-27A56F06D1E9}"/>
              </a:ext>
            </a:extLst>
          </p:cNvPr>
          <p:cNvPicPr>
            <a:picLocks noChangeAspect="1"/>
          </p:cNvPicPr>
          <p:nvPr/>
        </p:nvPicPr>
        <p:blipFill>
          <a:blip r:embed="rId3"/>
          <a:stretch>
            <a:fillRect/>
          </a:stretch>
        </p:blipFill>
        <p:spPr>
          <a:xfrm>
            <a:off x="3776129" y="3492810"/>
            <a:ext cx="2960267" cy="2233842"/>
          </a:xfrm>
          <a:prstGeom prst="rect">
            <a:avLst/>
          </a:prstGeom>
          <a:ln>
            <a:solidFill>
              <a:srgbClr val="002060"/>
            </a:solidFill>
          </a:ln>
        </p:spPr>
      </p:pic>
      <p:pic>
        <p:nvPicPr>
          <p:cNvPr id="3" name="Afbeelding 6">
            <a:extLst>
              <a:ext uri="{FF2B5EF4-FFF2-40B4-BE49-F238E27FC236}">
                <a16:creationId xmlns:a16="http://schemas.microsoft.com/office/drawing/2014/main" id="{E0D630B8-3B60-40A4-A76F-C7A8BAF41706}"/>
              </a:ext>
            </a:extLst>
          </p:cNvPr>
          <p:cNvPicPr>
            <a:picLocks noChangeAspect="1"/>
          </p:cNvPicPr>
          <p:nvPr/>
        </p:nvPicPr>
        <p:blipFill>
          <a:blip r:embed="rId4"/>
          <a:stretch>
            <a:fillRect/>
          </a:stretch>
        </p:blipFill>
        <p:spPr>
          <a:xfrm>
            <a:off x="3781442" y="2282850"/>
            <a:ext cx="2960267" cy="1130721"/>
          </a:xfrm>
          <a:prstGeom prst="rect">
            <a:avLst/>
          </a:prstGeom>
          <a:ln>
            <a:solidFill>
              <a:srgbClr val="002060"/>
            </a:solidFill>
          </a:ln>
        </p:spPr>
      </p:pic>
      <p:pic>
        <p:nvPicPr>
          <p:cNvPr id="4" name="Afbeelding 10">
            <a:extLst>
              <a:ext uri="{FF2B5EF4-FFF2-40B4-BE49-F238E27FC236}">
                <a16:creationId xmlns:a16="http://schemas.microsoft.com/office/drawing/2014/main" id="{5DBCF6ED-643F-0CC3-1A67-FE1E44847BDB}"/>
              </a:ext>
            </a:extLst>
          </p:cNvPr>
          <p:cNvPicPr>
            <a:picLocks noChangeAspect="1"/>
          </p:cNvPicPr>
          <p:nvPr/>
        </p:nvPicPr>
        <p:blipFill>
          <a:blip r:embed="rId5"/>
          <a:stretch>
            <a:fillRect/>
          </a:stretch>
        </p:blipFill>
        <p:spPr>
          <a:xfrm>
            <a:off x="1054686" y="3492810"/>
            <a:ext cx="2307988" cy="2129842"/>
          </a:xfrm>
          <a:prstGeom prst="rect">
            <a:avLst/>
          </a:prstGeom>
          <a:ln>
            <a:solidFill>
              <a:srgbClr val="002060"/>
            </a:solidFill>
          </a:ln>
        </p:spPr>
      </p:pic>
      <p:pic>
        <p:nvPicPr>
          <p:cNvPr id="5" name="Afbeelding 12">
            <a:extLst>
              <a:ext uri="{FF2B5EF4-FFF2-40B4-BE49-F238E27FC236}">
                <a16:creationId xmlns:a16="http://schemas.microsoft.com/office/drawing/2014/main" id="{98AF6EE0-8521-0BFB-839E-2E5402E2F279}"/>
              </a:ext>
            </a:extLst>
          </p:cNvPr>
          <p:cNvPicPr>
            <a:picLocks noChangeAspect="1"/>
          </p:cNvPicPr>
          <p:nvPr/>
        </p:nvPicPr>
        <p:blipFill>
          <a:blip r:embed="rId6"/>
          <a:stretch>
            <a:fillRect/>
          </a:stretch>
        </p:blipFill>
        <p:spPr>
          <a:xfrm>
            <a:off x="1064264" y="2265270"/>
            <a:ext cx="2533182" cy="1130721"/>
          </a:xfrm>
          <a:prstGeom prst="rect">
            <a:avLst/>
          </a:prstGeom>
          <a:ln>
            <a:solidFill>
              <a:srgbClr val="002060"/>
            </a:solidFill>
          </a:ln>
        </p:spPr>
      </p:pic>
      <p:pic>
        <p:nvPicPr>
          <p:cNvPr id="6" name="Afbeelding 15">
            <a:extLst>
              <a:ext uri="{FF2B5EF4-FFF2-40B4-BE49-F238E27FC236}">
                <a16:creationId xmlns:a16="http://schemas.microsoft.com/office/drawing/2014/main" id="{BE41B998-07AD-F102-F822-90C38F37B9F8}"/>
              </a:ext>
            </a:extLst>
          </p:cNvPr>
          <p:cNvPicPr>
            <a:picLocks noChangeAspect="1"/>
          </p:cNvPicPr>
          <p:nvPr/>
        </p:nvPicPr>
        <p:blipFill>
          <a:blip r:embed="rId7"/>
          <a:stretch>
            <a:fillRect/>
          </a:stretch>
        </p:blipFill>
        <p:spPr>
          <a:xfrm>
            <a:off x="6996292" y="2235814"/>
            <a:ext cx="2533183" cy="1809737"/>
          </a:xfrm>
          <a:prstGeom prst="rect">
            <a:avLst/>
          </a:prstGeom>
          <a:ln>
            <a:solidFill>
              <a:srgbClr val="002060"/>
            </a:solidFill>
          </a:ln>
        </p:spPr>
      </p:pic>
      <p:pic>
        <p:nvPicPr>
          <p:cNvPr id="12" name="Afbeelding 17">
            <a:extLst>
              <a:ext uri="{FF2B5EF4-FFF2-40B4-BE49-F238E27FC236}">
                <a16:creationId xmlns:a16="http://schemas.microsoft.com/office/drawing/2014/main" id="{9C27CAEF-8602-7984-EA38-212A5460B9B9}"/>
              </a:ext>
            </a:extLst>
          </p:cNvPr>
          <p:cNvPicPr>
            <a:picLocks noChangeAspect="1"/>
          </p:cNvPicPr>
          <p:nvPr/>
        </p:nvPicPr>
        <p:blipFill>
          <a:blip r:embed="rId8"/>
          <a:stretch>
            <a:fillRect/>
          </a:stretch>
        </p:blipFill>
        <p:spPr>
          <a:xfrm>
            <a:off x="7061760" y="4147420"/>
            <a:ext cx="2467715" cy="1710175"/>
          </a:xfrm>
          <a:prstGeom prst="rect">
            <a:avLst/>
          </a:prstGeom>
          <a:ln>
            <a:solidFill>
              <a:srgbClr val="002060"/>
            </a:solidFill>
          </a:ln>
        </p:spPr>
      </p:pic>
      <p:pic>
        <p:nvPicPr>
          <p:cNvPr id="14" name="Picture 13">
            <a:extLst>
              <a:ext uri="{FF2B5EF4-FFF2-40B4-BE49-F238E27FC236}">
                <a16:creationId xmlns:a16="http://schemas.microsoft.com/office/drawing/2014/main" id="{ED281F59-9964-DF4C-4650-D872E0E7D58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2847104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F16E69-B9B1-0DF9-743C-965010039674}"/>
              </a:ext>
            </a:extLst>
          </p:cNvPr>
          <p:cNvSpPr/>
          <p:nvPr/>
        </p:nvSpPr>
        <p:spPr>
          <a:xfrm>
            <a:off x="7651823" y="5750448"/>
            <a:ext cx="3048000" cy="91913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8F8F8"/>
              </a:solidFill>
              <a:effectLst/>
              <a:uLnTx/>
              <a:uFillTx/>
              <a:latin typeface="Calibri" panose="020F0502020204030204"/>
              <a:ea typeface="+mn-ea"/>
              <a:cs typeface="+mn-cs"/>
            </a:endParaRPr>
          </a:p>
        </p:txBody>
      </p:sp>
      <p:sp>
        <p:nvSpPr>
          <p:cNvPr id="4" name="Tijdelijke aanduiding voor voettekst 3">
            <a:extLst>
              <a:ext uri="{FF2B5EF4-FFF2-40B4-BE49-F238E27FC236}">
                <a16:creationId xmlns:a16="http://schemas.microsoft.com/office/drawing/2014/main" id="{62717F9C-3D69-2431-F9F9-EE51C89D8507}"/>
              </a:ext>
            </a:extLst>
          </p:cNvPr>
          <p:cNvSpPr>
            <a:spLocks noGrp="1"/>
          </p:cNvSpPr>
          <p:nvPr>
            <p:ph type="ftr" sz="quarter" idx="11"/>
          </p:nvPr>
        </p:nvSpPr>
        <p:spPr>
          <a:xfrm>
            <a:off x="0" y="0"/>
            <a:ext cx="0" cy="0"/>
          </a:xfr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jdelijke aanduiding voor dianummer 4">
            <a:extLst>
              <a:ext uri="{FF2B5EF4-FFF2-40B4-BE49-F238E27FC236}">
                <a16:creationId xmlns:a16="http://schemas.microsoft.com/office/drawing/2014/main" id="{73356D69-9E36-CD0A-5808-F1AB2EFEE900}"/>
              </a:ext>
            </a:extLst>
          </p:cNvPr>
          <p:cNvSpPr>
            <a:spLocks noGrp="1"/>
          </p:cNvSpPr>
          <p:nvPr>
            <p:ph type="sldNum" sz="quarter" idx="12"/>
          </p:nvPr>
        </p:nvSpPr>
        <p:spPr>
          <a:xfrm>
            <a:off x="0" y="0"/>
            <a:ext cx="0" cy="0"/>
          </a:xfr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3" name="Afbeelding 12">
            <a:extLst>
              <a:ext uri="{FF2B5EF4-FFF2-40B4-BE49-F238E27FC236}">
                <a16:creationId xmlns:a16="http://schemas.microsoft.com/office/drawing/2014/main" id="{761B7569-1D4D-2566-A88F-46BE4CE42642}"/>
              </a:ext>
            </a:extLst>
          </p:cNvPr>
          <p:cNvPicPr>
            <a:picLocks noChangeAspect="1"/>
          </p:cNvPicPr>
          <p:nvPr/>
        </p:nvPicPr>
        <p:blipFill>
          <a:blip r:embed="rId2"/>
          <a:stretch>
            <a:fillRect/>
          </a:stretch>
        </p:blipFill>
        <p:spPr>
          <a:xfrm>
            <a:off x="1" y="2809461"/>
            <a:ext cx="2167290" cy="1780274"/>
          </a:xfrm>
          <a:prstGeom prst="rect">
            <a:avLst/>
          </a:prstGeom>
        </p:spPr>
      </p:pic>
      <p:pic>
        <p:nvPicPr>
          <p:cNvPr id="15" name="Afbeelding 14">
            <a:extLst>
              <a:ext uri="{FF2B5EF4-FFF2-40B4-BE49-F238E27FC236}">
                <a16:creationId xmlns:a16="http://schemas.microsoft.com/office/drawing/2014/main" id="{B3DF7BFD-84B7-FA27-8A02-B82CA0EAE005}"/>
              </a:ext>
            </a:extLst>
          </p:cNvPr>
          <p:cNvPicPr>
            <a:picLocks noChangeAspect="1"/>
          </p:cNvPicPr>
          <p:nvPr/>
        </p:nvPicPr>
        <p:blipFill rotWithShape="1">
          <a:blip r:embed="rId3"/>
          <a:srcRect t="-1" b="64107"/>
          <a:stretch/>
        </p:blipFill>
        <p:spPr>
          <a:xfrm>
            <a:off x="40043" y="4589734"/>
            <a:ext cx="2049958" cy="2092015"/>
          </a:xfrm>
          <a:prstGeom prst="rect">
            <a:avLst/>
          </a:prstGeom>
        </p:spPr>
      </p:pic>
      <p:pic>
        <p:nvPicPr>
          <p:cNvPr id="17" name="Afbeelding 16">
            <a:extLst>
              <a:ext uri="{FF2B5EF4-FFF2-40B4-BE49-F238E27FC236}">
                <a16:creationId xmlns:a16="http://schemas.microsoft.com/office/drawing/2014/main" id="{A7BF863A-50F3-3E3E-3B78-005F7C74E703}"/>
              </a:ext>
            </a:extLst>
          </p:cNvPr>
          <p:cNvPicPr>
            <a:picLocks noChangeAspect="1"/>
          </p:cNvPicPr>
          <p:nvPr/>
        </p:nvPicPr>
        <p:blipFill>
          <a:blip r:embed="rId4"/>
          <a:stretch>
            <a:fillRect/>
          </a:stretch>
        </p:blipFill>
        <p:spPr>
          <a:xfrm>
            <a:off x="0" y="1000289"/>
            <a:ext cx="4114801" cy="1726937"/>
          </a:xfrm>
          <a:prstGeom prst="rect">
            <a:avLst/>
          </a:prstGeom>
        </p:spPr>
      </p:pic>
      <p:pic>
        <p:nvPicPr>
          <p:cNvPr id="18" name="Afbeelding 17">
            <a:extLst>
              <a:ext uri="{FF2B5EF4-FFF2-40B4-BE49-F238E27FC236}">
                <a16:creationId xmlns:a16="http://schemas.microsoft.com/office/drawing/2014/main" id="{A930EE1F-5653-A02F-AC9E-7CF351D46CBD}"/>
              </a:ext>
            </a:extLst>
          </p:cNvPr>
          <p:cNvPicPr>
            <a:picLocks noChangeAspect="1"/>
          </p:cNvPicPr>
          <p:nvPr/>
        </p:nvPicPr>
        <p:blipFill rotWithShape="1">
          <a:blip r:embed="rId3"/>
          <a:srcRect t="35345"/>
          <a:stretch/>
        </p:blipFill>
        <p:spPr>
          <a:xfrm>
            <a:off x="2207333" y="3081087"/>
            <a:ext cx="2049958" cy="3510284"/>
          </a:xfrm>
          <a:prstGeom prst="rect">
            <a:avLst/>
          </a:prstGeom>
        </p:spPr>
      </p:pic>
      <p:pic>
        <p:nvPicPr>
          <p:cNvPr id="20" name="Afbeelding 19">
            <a:extLst>
              <a:ext uri="{FF2B5EF4-FFF2-40B4-BE49-F238E27FC236}">
                <a16:creationId xmlns:a16="http://schemas.microsoft.com/office/drawing/2014/main" id="{03072687-B7A5-873E-A293-D00A0F5E0607}"/>
              </a:ext>
            </a:extLst>
          </p:cNvPr>
          <p:cNvPicPr>
            <a:picLocks noChangeAspect="1"/>
          </p:cNvPicPr>
          <p:nvPr/>
        </p:nvPicPr>
        <p:blipFill>
          <a:blip r:embed="rId5"/>
          <a:stretch>
            <a:fillRect/>
          </a:stretch>
        </p:blipFill>
        <p:spPr>
          <a:xfrm>
            <a:off x="8677278" y="2400300"/>
            <a:ext cx="3018434" cy="3956054"/>
          </a:xfrm>
          <a:prstGeom prst="rect">
            <a:avLst/>
          </a:prstGeom>
        </p:spPr>
      </p:pic>
      <p:pic>
        <p:nvPicPr>
          <p:cNvPr id="22" name="Afbeelding 21">
            <a:extLst>
              <a:ext uri="{FF2B5EF4-FFF2-40B4-BE49-F238E27FC236}">
                <a16:creationId xmlns:a16="http://schemas.microsoft.com/office/drawing/2014/main" id="{F1E2BC31-EB31-EE92-CFE6-3BB12363DDC3}"/>
              </a:ext>
            </a:extLst>
          </p:cNvPr>
          <p:cNvPicPr>
            <a:picLocks noChangeAspect="1"/>
          </p:cNvPicPr>
          <p:nvPr/>
        </p:nvPicPr>
        <p:blipFill>
          <a:blip r:embed="rId6"/>
          <a:stretch>
            <a:fillRect/>
          </a:stretch>
        </p:blipFill>
        <p:spPr>
          <a:xfrm>
            <a:off x="8677278" y="1068130"/>
            <a:ext cx="3220367" cy="1076100"/>
          </a:xfrm>
          <a:prstGeom prst="rect">
            <a:avLst/>
          </a:prstGeom>
        </p:spPr>
      </p:pic>
      <p:pic>
        <p:nvPicPr>
          <p:cNvPr id="24" name="Afbeelding 23">
            <a:extLst>
              <a:ext uri="{FF2B5EF4-FFF2-40B4-BE49-F238E27FC236}">
                <a16:creationId xmlns:a16="http://schemas.microsoft.com/office/drawing/2014/main" id="{75FE8AFD-FB64-229F-45EB-760CC0379AC5}"/>
              </a:ext>
            </a:extLst>
          </p:cNvPr>
          <p:cNvPicPr>
            <a:picLocks noChangeAspect="1"/>
          </p:cNvPicPr>
          <p:nvPr/>
        </p:nvPicPr>
        <p:blipFill rotWithShape="1">
          <a:blip r:embed="rId7"/>
          <a:srcRect r="74046" b="5147"/>
          <a:stretch/>
        </p:blipFill>
        <p:spPr>
          <a:xfrm>
            <a:off x="8697492" y="2180706"/>
            <a:ext cx="2346960" cy="281980"/>
          </a:xfrm>
          <a:prstGeom prst="rect">
            <a:avLst/>
          </a:prstGeom>
        </p:spPr>
      </p:pic>
      <p:pic>
        <p:nvPicPr>
          <p:cNvPr id="26" name="Afbeelding 25">
            <a:extLst>
              <a:ext uri="{FF2B5EF4-FFF2-40B4-BE49-F238E27FC236}">
                <a16:creationId xmlns:a16="http://schemas.microsoft.com/office/drawing/2014/main" id="{AD777614-334D-C302-E9F2-00DC9F71A468}"/>
              </a:ext>
            </a:extLst>
          </p:cNvPr>
          <p:cNvPicPr>
            <a:picLocks noChangeAspect="1"/>
          </p:cNvPicPr>
          <p:nvPr/>
        </p:nvPicPr>
        <p:blipFill>
          <a:blip r:embed="rId8"/>
          <a:stretch>
            <a:fillRect/>
          </a:stretch>
        </p:blipFill>
        <p:spPr>
          <a:xfrm>
            <a:off x="4374623" y="1148891"/>
            <a:ext cx="4181617" cy="4486850"/>
          </a:xfrm>
          <a:prstGeom prst="rect">
            <a:avLst/>
          </a:prstGeom>
        </p:spPr>
      </p:pic>
      <p:sp>
        <p:nvSpPr>
          <p:cNvPr id="27" name="Tekstvak 26">
            <a:extLst>
              <a:ext uri="{FF2B5EF4-FFF2-40B4-BE49-F238E27FC236}">
                <a16:creationId xmlns:a16="http://schemas.microsoft.com/office/drawing/2014/main" id="{34AC68AD-9CFC-43A1-1406-AF6C1B6AA5DF}"/>
              </a:ext>
            </a:extLst>
          </p:cNvPr>
          <p:cNvSpPr txBox="1"/>
          <p:nvPr/>
        </p:nvSpPr>
        <p:spPr>
          <a:xfrm>
            <a:off x="1491696" y="445969"/>
            <a:ext cx="6703502" cy="400110"/>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2060"/>
                </a:solidFill>
                <a:effectLst/>
                <a:uLnTx/>
                <a:uFillTx/>
                <a:latin typeface="Calibri" panose="020F0502020204030204"/>
                <a:ea typeface="+mn-ea"/>
                <a:cs typeface="+mn-cs"/>
              </a:rPr>
              <a:t>Reporting on molecular findings using plasma-based analysis </a:t>
            </a:r>
            <a:endParaRPr kumimoji="0" lang="nl-NL" sz="20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3368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66700" y="241300"/>
            <a:ext cx="5983271" cy="741082"/>
          </a:xfrm>
          <a:solidFill>
            <a:srgbClr val="FFFF00"/>
          </a:solidFill>
        </p:spPr>
        <p:txBody>
          <a:bodyPr>
            <a:noAutofit/>
          </a:bodyPr>
          <a:lstStyle/>
          <a:p>
            <a:r>
              <a:rPr lang="en-GB" sz="3200" cap="small" dirty="0">
                <a:solidFill>
                  <a:srgbClr val="002060"/>
                </a:solidFill>
                <a:latin typeface="+mn-lt"/>
              </a:rPr>
              <a:t>Reporting on </a:t>
            </a:r>
            <a:r>
              <a:rPr lang="en-GB" sz="3200" cap="small" dirty="0" err="1">
                <a:solidFill>
                  <a:srgbClr val="002060"/>
                </a:solidFill>
                <a:latin typeface="+mn-lt"/>
              </a:rPr>
              <a:t>ctDNA</a:t>
            </a:r>
            <a:r>
              <a:rPr lang="en-GB" sz="3200" cap="small" dirty="0">
                <a:solidFill>
                  <a:srgbClr val="002060"/>
                </a:solidFill>
                <a:latin typeface="+mn-lt"/>
              </a:rPr>
              <a:t> findings</a:t>
            </a:r>
            <a:endParaRPr lang="en-GB" sz="3200" dirty="0">
              <a:solidFill>
                <a:srgbClr val="002060"/>
              </a:solidFill>
              <a:latin typeface="+mn-lt"/>
            </a:endParaRPr>
          </a:p>
        </p:txBody>
      </p:sp>
      <p:sp>
        <p:nvSpPr>
          <p:cNvPr id="3" name="Fußzeilenplatzhalter 2"/>
          <p:cNvSpPr>
            <a:spLocks noGrp="1"/>
          </p:cNvSpPr>
          <p:nvPr>
            <p:ph type="ftr" sz="quarter" idx="11"/>
          </p:nvPr>
        </p:nvSpPr>
        <p:spPr>
          <a:xfrm>
            <a:off x="0" y="0"/>
            <a:ext cx="0" cy="0"/>
          </a:xfr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liennummernplatzhalter 3"/>
          <p:cNvSpPr>
            <a:spLocks noGrp="1"/>
          </p:cNvSpPr>
          <p:nvPr>
            <p:ph type="sldNum" sz="quarter" idx="12"/>
          </p:nvPr>
        </p:nvSpPr>
        <p:spPr>
          <a:xfrm>
            <a:off x="0" y="0"/>
            <a:ext cx="0" cy="0"/>
          </a:xfr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Grafik 9"/>
          <p:cNvPicPr>
            <a:picLocks noChangeAspect="1"/>
          </p:cNvPicPr>
          <p:nvPr/>
        </p:nvPicPr>
        <p:blipFill rotWithShape="1">
          <a:blip r:embed="rId2"/>
          <a:srcRect b="45094"/>
          <a:stretch/>
        </p:blipFill>
        <p:spPr>
          <a:xfrm>
            <a:off x="5929160" y="1181911"/>
            <a:ext cx="3667622" cy="1410071"/>
          </a:xfrm>
          <a:prstGeom prst="rect">
            <a:avLst/>
          </a:prstGeom>
        </p:spPr>
      </p:pic>
      <p:pic>
        <p:nvPicPr>
          <p:cNvPr id="5" name="Grafik 11">
            <a:extLst>
              <a:ext uri="{FF2B5EF4-FFF2-40B4-BE49-F238E27FC236}">
                <a16:creationId xmlns:a16="http://schemas.microsoft.com/office/drawing/2014/main" id="{44FB449B-72B1-8B05-1262-F2A19D29FDE2}"/>
              </a:ext>
            </a:extLst>
          </p:cNvPr>
          <p:cNvPicPr>
            <a:picLocks noChangeAspect="1"/>
          </p:cNvPicPr>
          <p:nvPr/>
        </p:nvPicPr>
        <p:blipFill rotWithShape="1">
          <a:blip r:embed="rId3"/>
          <a:srcRect b="49087"/>
          <a:stretch/>
        </p:blipFill>
        <p:spPr>
          <a:xfrm>
            <a:off x="4197514" y="2694283"/>
            <a:ext cx="4044357" cy="4009187"/>
          </a:xfrm>
          <a:prstGeom prst="rect">
            <a:avLst/>
          </a:prstGeom>
        </p:spPr>
      </p:pic>
      <p:pic>
        <p:nvPicPr>
          <p:cNvPr id="6" name="Grafik 12">
            <a:extLst>
              <a:ext uri="{FF2B5EF4-FFF2-40B4-BE49-F238E27FC236}">
                <a16:creationId xmlns:a16="http://schemas.microsoft.com/office/drawing/2014/main" id="{7F32F5F9-3E34-5CE0-BE19-A2AC1E3501EB}"/>
              </a:ext>
            </a:extLst>
          </p:cNvPr>
          <p:cNvPicPr>
            <a:picLocks noChangeAspect="1"/>
          </p:cNvPicPr>
          <p:nvPr/>
        </p:nvPicPr>
        <p:blipFill rotWithShape="1">
          <a:blip r:embed="rId3"/>
          <a:srcRect t="50611"/>
          <a:stretch/>
        </p:blipFill>
        <p:spPr>
          <a:xfrm>
            <a:off x="8141627" y="2800673"/>
            <a:ext cx="4050373" cy="3894936"/>
          </a:xfrm>
          <a:prstGeom prst="rect">
            <a:avLst/>
          </a:prstGeom>
        </p:spPr>
      </p:pic>
      <p:sp>
        <p:nvSpPr>
          <p:cNvPr id="7" name="Tijdelijke aanduiding voor inhoud 2">
            <a:extLst>
              <a:ext uri="{FF2B5EF4-FFF2-40B4-BE49-F238E27FC236}">
                <a16:creationId xmlns:a16="http://schemas.microsoft.com/office/drawing/2014/main" id="{54749E7E-B364-1445-D91F-870C0D20A1EF}"/>
              </a:ext>
            </a:extLst>
          </p:cNvPr>
          <p:cNvSpPr txBox="1">
            <a:spLocks/>
          </p:cNvSpPr>
          <p:nvPr/>
        </p:nvSpPr>
        <p:spPr>
          <a:xfrm>
            <a:off x="109462" y="4056878"/>
            <a:ext cx="3859530" cy="187769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The liquid biopsy report should be thorough and complete yet easy to interpret. Standards of molecular diagnostics reporting have been published by laboratory accrediting organizations including the CAP and the European Society of Pathology Task Force on Quality Assurance in Molecular Pathology and the Royal College of Pathologists. Certain minimum elements are required in all reports for CAP-accredited laboratories. These elements include (in addition to patient identifiers and specimen type) assay methodology, basic clinical performance characteristics including clinical and analytic sensitivity (limit of detection) and specificity, assay results, and interpretation.</a:t>
            </a:r>
            <a:endParaRPr kumimoji="0" lang="nl-NL"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Afbeelding 11">
            <a:extLst>
              <a:ext uri="{FF2B5EF4-FFF2-40B4-BE49-F238E27FC236}">
                <a16:creationId xmlns:a16="http://schemas.microsoft.com/office/drawing/2014/main" id="{FCDB8595-49D5-CF83-DC4D-A7DBAE315C31}"/>
              </a:ext>
            </a:extLst>
          </p:cNvPr>
          <p:cNvPicPr>
            <a:picLocks noChangeAspect="1"/>
          </p:cNvPicPr>
          <p:nvPr/>
        </p:nvPicPr>
        <p:blipFill>
          <a:blip r:embed="rId4"/>
          <a:stretch>
            <a:fillRect/>
          </a:stretch>
        </p:blipFill>
        <p:spPr>
          <a:xfrm>
            <a:off x="75935" y="1419932"/>
            <a:ext cx="4156794" cy="2009068"/>
          </a:xfrm>
          <a:prstGeom prst="rect">
            <a:avLst/>
          </a:prstGeom>
        </p:spPr>
      </p:pic>
      <p:pic>
        <p:nvPicPr>
          <p:cNvPr id="14" name="Afbeelding 13">
            <a:extLst>
              <a:ext uri="{FF2B5EF4-FFF2-40B4-BE49-F238E27FC236}">
                <a16:creationId xmlns:a16="http://schemas.microsoft.com/office/drawing/2014/main" id="{FC221BD2-AAF4-FEB6-6318-8128376D2B19}"/>
              </a:ext>
            </a:extLst>
          </p:cNvPr>
          <p:cNvPicPr>
            <a:picLocks noChangeAspect="1"/>
          </p:cNvPicPr>
          <p:nvPr/>
        </p:nvPicPr>
        <p:blipFill>
          <a:blip r:embed="rId5"/>
          <a:stretch>
            <a:fillRect/>
          </a:stretch>
        </p:blipFill>
        <p:spPr>
          <a:xfrm>
            <a:off x="62266" y="3610762"/>
            <a:ext cx="4114800" cy="351485"/>
          </a:xfrm>
          <a:prstGeom prst="rect">
            <a:avLst/>
          </a:prstGeom>
        </p:spPr>
      </p:pic>
      <p:pic>
        <p:nvPicPr>
          <p:cNvPr id="8" name="Picture 7">
            <a:extLst>
              <a:ext uri="{FF2B5EF4-FFF2-40B4-BE49-F238E27FC236}">
                <a16:creationId xmlns:a16="http://schemas.microsoft.com/office/drawing/2014/main" id="{CB33E2F8-3EB0-FA60-1904-F4C8FECC33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2926886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932A22-5DAB-FDDD-56CE-7672D48D34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
        <p:nvSpPr>
          <p:cNvPr id="2" name="Titel 1"/>
          <p:cNvSpPr>
            <a:spLocks noGrp="1"/>
          </p:cNvSpPr>
          <p:nvPr>
            <p:ph type="title"/>
          </p:nvPr>
        </p:nvSpPr>
        <p:spPr>
          <a:xfrm>
            <a:off x="266700" y="241300"/>
            <a:ext cx="5983271" cy="741082"/>
          </a:xfrm>
          <a:solidFill>
            <a:srgbClr val="FFFF00"/>
          </a:solidFill>
        </p:spPr>
        <p:txBody>
          <a:bodyPr>
            <a:noAutofit/>
          </a:bodyPr>
          <a:lstStyle/>
          <a:p>
            <a:r>
              <a:rPr lang="en-GB" sz="3200" cap="small" dirty="0">
                <a:solidFill>
                  <a:srgbClr val="002060"/>
                </a:solidFill>
                <a:latin typeface="+mn-lt"/>
              </a:rPr>
              <a:t>Reporting on </a:t>
            </a:r>
            <a:r>
              <a:rPr lang="en-GB" sz="3200" cap="small" dirty="0" err="1">
                <a:solidFill>
                  <a:srgbClr val="002060"/>
                </a:solidFill>
                <a:latin typeface="+mn-lt"/>
              </a:rPr>
              <a:t>ctDNA</a:t>
            </a:r>
            <a:r>
              <a:rPr lang="en-GB" sz="3200" cap="small" dirty="0">
                <a:solidFill>
                  <a:srgbClr val="002060"/>
                </a:solidFill>
                <a:latin typeface="+mn-lt"/>
              </a:rPr>
              <a:t> findings</a:t>
            </a:r>
            <a:endParaRPr lang="en-GB" sz="3200" dirty="0">
              <a:solidFill>
                <a:srgbClr val="002060"/>
              </a:solidFill>
              <a:latin typeface="+mn-lt"/>
            </a:endParaRPr>
          </a:p>
        </p:txBody>
      </p:sp>
      <p:sp>
        <p:nvSpPr>
          <p:cNvPr id="3" name="Fußzeilenplatzhalter 2"/>
          <p:cNvSpPr>
            <a:spLocks noGrp="1"/>
          </p:cNvSpPr>
          <p:nvPr>
            <p:ph type="ftr" sz="quarter" idx="11"/>
          </p:nvPr>
        </p:nvSpPr>
        <p:spPr>
          <a:xfrm>
            <a:off x="0" y="0"/>
            <a:ext cx="0" cy="0"/>
          </a:xfr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liennummernplatzhalter 3"/>
          <p:cNvSpPr>
            <a:spLocks noGrp="1"/>
          </p:cNvSpPr>
          <p:nvPr>
            <p:ph type="sldNum" sz="quarter" idx="12"/>
          </p:nvPr>
        </p:nvSpPr>
        <p:spPr>
          <a:xfrm>
            <a:off x="0" y="0"/>
            <a:ext cx="0" cy="0"/>
          </a:xfr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Grafik 9"/>
          <p:cNvPicPr>
            <a:picLocks noChangeAspect="1"/>
          </p:cNvPicPr>
          <p:nvPr/>
        </p:nvPicPr>
        <p:blipFill rotWithShape="1">
          <a:blip r:embed="rId3"/>
          <a:srcRect b="45094"/>
          <a:stretch/>
        </p:blipFill>
        <p:spPr>
          <a:xfrm>
            <a:off x="5929160" y="1181911"/>
            <a:ext cx="3667622" cy="1410071"/>
          </a:xfrm>
          <a:prstGeom prst="rect">
            <a:avLst/>
          </a:prstGeom>
        </p:spPr>
      </p:pic>
      <p:pic>
        <p:nvPicPr>
          <p:cNvPr id="5" name="Grafik 11">
            <a:extLst>
              <a:ext uri="{FF2B5EF4-FFF2-40B4-BE49-F238E27FC236}">
                <a16:creationId xmlns:a16="http://schemas.microsoft.com/office/drawing/2014/main" id="{44FB449B-72B1-8B05-1262-F2A19D29FDE2}"/>
              </a:ext>
            </a:extLst>
          </p:cNvPr>
          <p:cNvPicPr>
            <a:picLocks noChangeAspect="1"/>
          </p:cNvPicPr>
          <p:nvPr/>
        </p:nvPicPr>
        <p:blipFill rotWithShape="1">
          <a:blip r:embed="rId4"/>
          <a:srcRect b="49087"/>
          <a:stretch/>
        </p:blipFill>
        <p:spPr>
          <a:xfrm>
            <a:off x="4197514" y="2694283"/>
            <a:ext cx="4044357" cy="4009187"/>
          </a:xfrm>
          <a:prstGeom prst="rect">
            <a:avLst/>
          </a:prstGeom>
        </p:spPr>
      </p:pic>
      <p:pic>
        <p:nvPicPr>
          <p:cNvPr id="6" name="Grafik 12">
            <a:extLst>
              <a:ext uri="{FF2B5EF4-FFF2-40B4-BE49-F238E27FC236}">
                <a16:creationId xmlns:a16="http://schemas.microsoft.com/office/drawing/2014/main" id="{7F32F5F9-3E34-5CE0-BE19-A2AC1E3501EB}"/>
              </a:ext>
            </a:extLst>
          </p:cNvPr>
          <p:cNvPicPr>
            <a:picLocks noChangeAspect="1"/>
          </p:cNvPicPr>
          <p:nvPr/>
        </p:nvPicPr>
        <p:blipFill rotWithShape="1">
          <a:blip r:embed="rId4"/>
          <a:srcRect t="50611"/>
          <a:stretch/>
        </p:blipFill>
        <p:spPr>
          <a:xfrm>
            <a:off x="8141627" y="2800673"/>
            <a:ext cx="4050373" cy="3894936"/>
          </a:xfrm>
          <a:prstGeom prst="rect">
            <a:avLst/>
          </a:prstGeom>
        </p:spPr>
      </p:pic>
      <p:sp>
        <p:nvSpPr>
          <p:cNvPr id="7" name="Tijdelijke aanduiding voor inhoud 2">
            <a:extLst>
              <a:ext uri="{FF2B5EF4-FFF2-40B4-BE49-F238E27FC236}">
                <a16:creationId xmlns:a16="http://schemas.microsoft.com/office/drawing/2014/main" id="{54749E7E-B364-1445-D91F-870C0D20A1EF}"/>
              </a:ext>
            </a:extLst>
          </p:cNvPr>
          <p:cNvSpPr txBox="1">
            <a:spLocks/>
          </p:cNvSpPr>
          <p:nvPr/>
        </p:nvSpPr>
        <p:spPr>
          <a:xfrm>
            <a:off x="109462" y="4056878"/>
            <a:ext cx="3859530" cy="187769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The liquid biopsy report should be thorough and complete yet easy to interpret. Standards of molecular diagnostics reporting have been published by laboratory accrediting organizations including the CAP and the European Society of Pathology Task Force on Quality Assurance in Molecular Pathology and the Royal College of Pathologists. Certain minimum elements are required in all reports for CAP-accredited laboratories. These elements include (in addition to patient identifiers and specimen type) assay methodology, basic clinical performance characteristics including clinical and analytic sensitivity (limit of detection) and specificity, assay results, and interpretation.</a:t>
            </a:r>
            <a:endParaRPr kumimoji="0" lang="nl-NL"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Afbeelding 11">
            <a:extLst>
              <a:ext uri="{FF2B5EF4-FFF2-40B4-BE49-F238E27FC236}">
                <a16:creationId xmlns:a16="http://schemas.microsoft.com/office/drawing/2014/main" id="{FCDB8595-49D5-CF83-DC4D-A7DBAE315C31}"/>
              </a:ext>
            </a:extLst>
          </p:cNvPr>
          <p:cNvPicPr>
            <a:picLocks noChangeAspect="1"/>
          </p:cNvPicPr>
          <p:nvPr/>
        </p:nvPicPr>
        <p:blipFill>
          <a:blip r:embed="rId5"/>
          <a:stretch>
            <a:fillRect/>
          </a:stretch>
        </p:blipFill>
        <p:spPr>
          <a:xfrm>
            <a:off x="75935" y="1419932"/>
            <a:ext cx="4156794" cy="2009068"/>
          </a:xfrm>
          <a:prstGeom prst="rect">
            <a:avLst/>
          </a:prstGeom>
        </p:spPr>
      </p:pic>
      <p:pic>
        <p:nvPicPr>
          <p:cNvPr id="14" name="Afbeelding 13">
            <a:extLst>
              <a:ext uri="{FF2B5EF4-FFF2-40B4-BE49-F238E27FC236}">
                <a16:creationId xmlns:a16="http://schemas.microsoft.com/office/drawing/2014/main" id="{FC221BD2-AAF4-FEB6-6318-8128376D2B19}"/>
              </a:ext>
            </a:extLst>
          </p:cNvPr>
          <p:cNvPicPr>
            <a:picLocks noChangeAspect="1"/>
          </p:cNvPicPr>
          <p:nvPr/>
        </p:nvPicPr>
        <p:blipFill>
          <a:blip r:embed="rId6"/>
          <a:stretch>
            <a:fillRect/>
          </a:stretch>
        </p:blipFill>
        <p:spPr>
          <a:xfrm>
            <a:off x="62266" y="3610762"/>
            <a:ext cx="4114800" cy="351485"/>
          </a:xfrm>
          <a:prstGeom prst="rect">
            <a:avLst/>
          </a:prstGeom>
        </p:spPr>
      </p:pic>
      <p:sp>
        <p:nvSpPr>
          <p:cNvPr id="8" name="Tekstvak 7">
            <a:extLst>
              <a:ext uri="{FF2B5EF4-FFF2-40B4-BE49-F238E27FC236}">
                <a16:creationId xmlns:a16="http://schemas.microsoft.com/office/drawing/2014/main" id="{7C5F3402-2DC9-BF94-262A-702128739BFC}"/>
              </a:ext>
            </a:extLst>
          </p:cNvPr>
          <p:cNvSpPr txBox="1"/>
          <p:nvPr/>
        </p:nvSpPr>
        <p:spPr>
          <a:xfrm rot="20400615">
            <a:off x="657227" y="2007348"/>
            <a:ext cx="11048820" cy="2677656"/>
          </a:xfrm>
          <a:prstGeom prst="rect">
            <a:avLst/>
          </a:prstGeom>
          <a:solidFill>
            <a:srgbClr val="92D050"/>
          </a:solidFill>
        </p:spPr>
        <p:txBody>
          <a:bodyPr wrap="square" rtlCol="0">
            <a:spAutoFit/>
          </a:bodyPr>
          <a:lstStyle/>
          <a:p>
            <a:r>
              <a:rPr lang="en-GB" sz="2800" dirty="0">
                <a:solidFill>
                  <a:srgbClr val="001746"/>
                </a:solidFill>
              </a:rPr>
              <a:t>Today regarding reporting </a:t>
            </a:r>
            <a:r>
              <a:rPr lang="en-GB" sz="2800" dirty="0" err="1">
                <a:solidFill>
                  <a:srgbClr val="001746"/>
                </a:solidFill>
              </a:rPr>
              <a:t>ctDNA</a:t>
            </a:r>
            <a:r>
              <a:rPr lang="en-GB" sz="2800" dirty="0">
                <a:solidFill>
                  <a:srgbClr val="001746"/>
                </a:solidFill>
              </a:rPr>
              <a:t> results for clinical-decision-making:</a:t>
            </a:r>
          </a:p>
          <a:p>
            <a:endParaRPr lang="en-GB" sz="2800" dirty="0">
              <a:solidFill>
                <a:srgbClr val="001746"/>
              </a:solidFill>
            </a:endParaRPr>
          </a:p>
          <a:p>
            <a:r>
              <a:rPr lang="en-GB" sz="2800" dirty="0">
                <a:solidFill>
                  <a:srgbClr val="001746"/>
                </a:solidFill>
              </a:rPr>
              <a:t>Lack of guidance</a:t>
            </a:r>
          </a:p>
          <a:p>
            <a:r>
              <a:rPr lang="en-GB" sz="2800" dirty="0">
                <a:solidFill>
                  <a:srgbClr val="001746"/>
                </a:solidFill>
              </a:rPr>
              <a:t>Lack of consensus</a:t>
            </a:r>
          </a:p>
          <a:p>
            <a:r>
              <a:rPr lang="en-GB" sz="2800" dirty="0">
                <a:solidFill>
                  <a:srgbClr val="001746"/>
                </a:solidFill>
              </a:rPr>
              <a:t>Lack of standardisation</a:t>
            </a:r>
          </a:p>
          <a:p>
            <a:r>
              <a:rPr lang="en-GB" sz="2800" dirty="0">
                <a:solidFill>
                  <a:srgbClr val="001746"/>
                </a:solidFill>
              </a:rPr>
              <a:t>Lack of concrete recommendations</a:t>
            </a:r>
            <a:endParaRPr lang="nl-NL" sz="2800" dirty="0">
              <a:solidFill>
                <a:srgbClr val="001746"/>
              </a:solidFill>
            </a:endParaRPr>
          </a:p>
        </p:txBody>
      </p:sp>
    </p:spTree>
    <p:extLst>
      <p:ext uri="{BB962C8B-B14F-4D97-AF65-F5344CB8AC3E}">
        <p14:creationId xmlns:p14="http://schemas.microsoft.com/office/powerpoint/2010/main" val="3605525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1402823"/>
            <a:ext cx="10515600" cy="546036"/>
          </a:xfrm>
        </p:spPr>
        <p:txBody>
          <a:bodyPr>
            <a:normAutofit fontScale="90000"/>
          </a:bodyPr>
          <a:lstStyle/>
          <a:p>
            <a:pPr algn="l"/>
            <a:r>
              <a:rPr lang="en-US" sz="2400" b="1" dirty="0">
                <a:solidFill>
                  <a:srgbClr val="002060"/>
                </a:solidFill>
              </a:rPr>
              <a:t>‘How to </a:t>
            </a:r>
            <a:r>
              <a:rPr lang="en-US" sz="2400" dirty="0">
                <a:solidFill>
                  <a:srgbClr val="002060"/>
                </a:solidFill>
              </a:rPr>
              <a:t>interpret and report molecular findings from plasma-derived cell-free DNA</a:t>
            </a:r>
            <a:r>
              <a:rPr lang="en-US" sz="2400" b="1" dirty="0">
                <a:solidFill>
                  <a:srgbClr val="002060"/>
                </a:solidFill>
              </a:rPr>
              <a:t>?’</a:t>
            </a:r>
            <a:endParaRPr lang="en-US" sz="3600" b="1" dirty="0">
              <a:solidFill>
                <a:srgbClr val="002060"/>
              </a:solidFill>
            </a:endParaRPr>
          </a:p>
        </p:txBody>
      </p:sp>
      <p:pic>
        <p:nvPicPr>
          <p:cNvPr id="6" name="Picture 5">
            <a:extLst>
              <a:ext uri="{FF2B5EF4-FFF2-40B4-BE49-F238E27FC236}">
                <a16:creationId xmlns:a16="http://schemas.microsoft.com/office/drawing/2014/main" id="{015C2B32-51DC-EA7B-BB08-4D38875D7451}"/>
              </a:ext>
            </a:extLst>
          </p:cNvPr>
          <p:cNvPicPr>
            <a:picLocks noChangeAspect="1"/>
          </p:cNvPicPr>
          <p:nvPr/>
        </p:nvPicPr>
        <p:blipFill>
          <a:blip r:embed="rId3"/>
          <a:stretch>
            <a:fillRect/>
          </a:stretch>
        </p:blipFill>
        <p:spPr>
          <a:xfrm>
            <a:off x="1496549" y="2366894"/>
            <a:ext cx="9211671" cy="3540617"/>
          </a:xfrm>
          <a:prstGeom prst="rect">
            <a:avLst/>
          </a:prstGeom>
          <a:ln>
            <a:solidFill>
              <a:schemeClr val="tx2">
                <a:lumMod val="75000"/>
              </a:schemeClr>
            </a:solidFill>
          </a:ln>
        </p:spPr>
      </p:pic>
      <p:pic>
        <p:nvPicPr>
          <p:cNvPr id="5" name="Picture 4">
            <a:extLst>
              <a:ext uri="{FF2B5EF4-FFF2-40B4-BE49-F238E27FC236}">
                <a16:creationId xmlns:a16="http://schemas.microsoft.com/office/drawing/2014/main" id="{56801FFA-C0CB-A5E0-5193-BF5A408FF5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
        <p:nvSpPr>
          <p:cNvPr id="8" name="Tekstvak 7">
            <a:extLst>
              <a:ext uri="{FF2B5EF4-FFF2-40B4-BE49-F238E27FC236}">
                <a16:creationId xmlns:a16="http://schemas.microsoft.com/office/drawing/2014/main" id="{6DB1A368-310A-FD51-8A92-1454760B6B1C}"/>
              </a:ext>
            </a:extLst>
          </p:cNvPr>
          <p:cNvSpPr txBox="1"/>
          <p:nvPr/>
        </p:nvSpPr>
        <p:spPr>
          <a:xfrm>
            <a:off x="1742739" y="2386402"/>
            <a:ext cx="5943871" cy="646331"/>
          </a:xfrm>
          <a:prstGeom prst="rect">
            <a:avLst/>
          </a:prstGeom>
          <a:solidFill>
            <a:schemeClr val="bg1"/>
          </a:solidFill>
        </p:spPr>
        <p:txBody>
          <a:bodyPr wrap="none" rtlCol="0">
            <a:spAutoFit/>
          </a:bodyPr>
          <a:lstStyle/>
          <a:p>
            <a:r>
              <a:rPr lang="en-US" dirty="0"/>
              <a:t>Example of molecular findings from NGS analysis using cfDNA</a:t>
            </a:r>
          </a:p>
          <a:p>
            <a:endParaRPr lang="nl-NL" dirty="0"/>
          </a:p>
        </p:txBody>
      </p:sp>
      <p:sp>
        <p:nvSpPr>
          <p:cNvPr id="9" name="Titel 1">
            <a:extLst>
              <a:ext uri="{FF2B5EF4-FFF2-40B4-BE49-F238E27FC236}">
                <a16:creationId xmlns:a16="http://schemas.microsoft.com/office/drawing/2014/main" id="{5EA2B71A-2515-CD35-EAB6-2927821256FD}"/>
              </a:ext>
            </a:extLst>
          </p:cNvPr>
          <p:cNvSpPr txBox="1">
            <a:spLocks/>
          </p:cNvSpPr>
          <p:nvPr/>
        </p:nvSpPr>
        <p:spPr bwMode="auto">
          <a:xfrm>
            <a:off x="273679" y="192726"/>
            <a:ext cx="11756219" cy="54603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189"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377"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566"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754" algn="ctr" rtl="0" eaLnBrk="1" fontAlgn="base" hangingPunct="1">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itchFamily="34" charset="0"/>
                <a:ea typeface="+mj-ea"/>
                <a:cs typeface="Arial" pitchFamily="34" charset="0"/>
              </a:rPr>
              <a:t>Defining ELBS-recommendations on reporting of plasma-based </a:t>
            </a:r>
            <a:r>
              <a:rPr kumimoji="0" lang="en-US" sz="2400" b="1" i="0" u="none" strike="noStrike" kern="1200" cap="none" spc="0" normalizeH="0" baseline="0" noProof="0" dirty="0" err="1">
                <a:ln>
                  <a:noFill/>
                </a:ln>
                <a:solidFill>
                  <a:srgbClr val="002060"/>
                </a:solidFill>
                <a:effectLst/>
                <a:uLnTx/>
                <a:uFillTx/>
                <a:latin typeface="Arial" pitchFamily="34" charset="0"/>
                <a:ea typeface="+mj-ea"/>
                <a:cs typeface="Arial" pitchFamily="34" charset="0"/>
              </a:rPr>
              <a:t>ctDNA</a:t>
            </a:r>
            <a:r>
              <a:rPr kumimoji="0" lang="en-US" sz="2400" b="1" i="0" u="none" strike="noStrike" kern="1200" cap="none" spc="0" normalizeH="0" baseline="0" noProof="0" dirty="0">
                <a:ln>
                  <a:noFill/>
                </a:ln>
                <a:solidFill>
                  <a:srgbClr val="002060"/>
                </a:solidFill>
                <a:effectLst/>
                <a:uLnTx/>
                <a:uFillTx/>
                <a:latin typeface="Arial" pitchFamily="34" charset="0"/>
                <a:ea typeface="+mj-ea"/>
                <a:cs typeface="Arial" pitchFamily="34" charset="0"/>
              </a:rPr>
              <a:t> findings</a:t>
            </a:r>
            <a:endParaRPr kumimoji="0" lang="en-US" sz="3600" b="1" i="0" u="none" strike="noStrike" kern="1200" cap="none" spc="0" normalizeH="0" baseline="0" noProof="0" dirty="0">
              <a:ln>
                <a:noFill/>
              </a:ln>
              <a:solidFill>
                <a:srgbClr val="002060"/>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9511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0962" y="2147955"/>
            <a:ext cx="10428593" cy="1524644"/>
          </a:xfrm>
        </p:spPr>
        <p:txBody>
          <a:bodyPr>
            <a:normAutofit fontScale="90000"/>
          </a:bodyPr>
          <a:lstStyle/>
          <a:p>
            <a:r>
              <a:rPr lang="en-GB" dirty="0" err="1"/>
              <a:t>ctDNA</a:t>
            </a:r>
            <a:r>
              <a:rPr lang="en-GB" dirty="0"/>
              <a:t> Expert workshop on reporting of </a:t>
            </a:r>
            <a:r>
              <a:rPr lang="en-GB" dirty="0" err="1"/>
              <a:t>ctDNA</a:t>
            </a:r>
            <a:r>
              <a:rPr lang="en-GB" dirty="0"/>
              <a:t>/cfDNA data</a:t>
            </a:r>
            <a:endParaRPr lang="en-US" dirty="0"/>
          </a:p>
        </p:txBody>
      </p:sp>
      <p:sp>
        <p:nvSpPr>
          <p:cNvPr id="3" name="Subtitle 2"/>
          <p:cNvSpPr>
            <a:spLocks noGrp="1"/>
          </p:cNvSpPr>
          <p:nvPr>
            <p:ph type="subTitle" idx="1"/>
          </p:nvPr>
        </p:nvSpPr>
        <p:spPr>
          <a:xfrm>
            <a:off x="1733257" y="3932763"/>
            <a:ext cx="9144000" cy="883508"/>
          </a:xfrm>
        </p:spPr>
        <p:txBody>
          <a:bodyPr>
            <a:normAutofit/>
          </a:bodyPr>
          <a:lstStyle/>
          <a:p>
            <a:r>
              <a:rPr lang="en-GB" sz="3200" dirty="0"/>
              <a:t>Discussion Groups</a:t>
            </a:r>
            <a:endParaRPr lang="en-US" sz="3200" dirty="0"/>
          </a:p>
        </p:txBody>
      </p:sp>
      <p:sp>
        <p:nvSpPr>
          <p:cNvPr id="4" name="Tekstvak 3">
            <a:extLst>
              <a:ext uri="{FF2B5EF4-FFF2-40B4-BE49-F238E27FC236}">
                <a16:creationId xmlns:a16="http://schemas.microsoft.com/office/drawing/2014/main" id="{BAF5B7CC-80C5-64C4-A18C-268C685ED6B9}"/>
              </a:ext>
            </a:extLst>
          </p:cNvPr>
          <p:cNvSpPr txBox="1"/>
          <p:nvPr/>
        </p:nvSpPr>
        <p:spPr>
          <a:xfrm>
            <a:off x="2780908" y="4858793"/>
            <a:ext cx="8671156" cy="369332"/>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Vincent de Jager, Patrizio Giacomini, Jenni Fairley, Claudia Koch, Ellen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Heitzer</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Ed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Schuuring</a:t>
            </a: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Afbeelding 4">
            <a:extLst>
              <a:ext uri="{FF2B5EF4-FFF2-40B4-BE49-F238E27FC236}">
                <a16:creationId xmlns:a16="http://schemas.microsoft.com/office/drawing/2014/main" id="{6A8186D1-7BE6-F60A-CA08-BBBD3CDDDDCD}"/>
              </a:ext>
            </a:extLst>
          </p:cNvPr>
          <p:cNvPicPr>
            <a:picLocks noChangeAspect="1"/>
          </p:cNvPicPr>
          <p:nvPr/>
        </p:nvPicPr>
        <p:blipFill>
          <a:blip r:embed="rId2"/>
          <a:stretch>
            <a:fillRect/>
          </a:stretch>
        </p:blipFill>
        <p:spPr>
          <a:xfrm>
            <a:off x="2925995" y="5741603"/>
            <a:ext cx="7065876" cy="1012024"/>
          </a:xfrm>
          <a:prstGeom prst="rect">
            <a:avLst/>
          </a:prstGeom>
        </p:spPr>
      </p:pic>
    </p:spTree>
    <p:extLst>
      <p:ext uri="{BB962C8B-B14F-4D97-AF65-F5344CB8AC3E}">
        <p14:creationId xmlns:p14="http://schemas.microsoft.com/office/powerpoint/2010/main" val="3042108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C3222567-DB23-427C-B99F-0BA720C11A2B}"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itel 1"/>
          <p:cNvSpPr txBox="1">
            <a:spLocks/>
          </p:cNvSpPr>
          <p:nvPr/>
        </p:nvSpPr>
        <p:spPr>
          <a:xfrm>
            <a:off x="155575" y="277504"/>
            <a:ext cx="8628724" cy="741083"/>
          </a:xfrm>
          <a:prstGeom prst="rect">
            <a:avLst/>
          </a:prstGeom>
        </p:spPr>
        <p:txBody>
          <a:bodyPr vert="horz" lIns="91440" tIns="45720" rIns="91440" bIns="45720" rtlCol="0" anchor="ctr">
            <a:normAutofit fontScale="92500" lnSpcReduction="10000"/>
          </a:bodyPr>
          <a:lstStyle>
            <a:lvl1pPr algn="l" defTabSz="914377" rtl="0" eaLnBrk="1" latinLnBrk="0" hangingPunct="1">
              <a:lnSpc>
                <a:spcPct val="90000"/>
              </a:lnSpc>
              <a:spcBef>
                <a:spcPct val="0"/>
              </a:spcBef>
              <a:buNone/>
              <a:defRPr sz="3600" b="1" kern="1200" spc="100" baseline="0">
                <a:solidFill>
                  <a:schemeClr val="tx1"/>
                </a:solidFill>
                <a:latin typeface="+mj-lt"/>
                <a:ea typeface="+mj-ea"/>
                <a:cs typeface="+mj-cs"/>
              </a:defRPr>
            </a:lvl1pPr>
          </a:lstStyle>
          <a:p>
            <a:pPr marL="0" marR="0" lvl="0" indent="0" algn="ctr" defTabSz="914354" rtl="0" eaLnBrk="1" fontAlgn="auto" latinLnBrk="0" hangingPunct="1">
              <a:lnSpc>
                <a:spcPct val="90000"/>
              </a:lnSpc>
              <a:spcBef>
                <a:spcPct val="0"/>
              </a:spcBef>
              <a:spcAft>
                <a:spcPts val="0"/>
              </a:spcAft>
              <a:buClrTx/>
              <a:buSzTx/>
              <a:buFontTx/>
              <a:buNone/>
              <a:tabLst/>
              <a:defRPr/>
            </a:pPr>
            <a:r>
              <a:rPr kumimoji="0" lang="en-GB" sz="2800" b="1" i="0" u="none" strike="noStrike" kern="1200" cap="small" spc="100" normalizeH="0" baseline="0" noProof="0" dirty="0">
                <a:ln>
                  <a:noFill/>
                </a:ln>
                <a:solidFill>
                  <a:srgbClr val="002060"/>
                </a:solidFill>
                <a:effectLst/>
                <a:uLnTx/>
                <a:uFillTx/>
                <a:latin typeface="Arial"/>
                <a:ea typeface="+mj-ea"/>
                <a:cs typeface="+mj-cs"/>
              </a:rPr>
              <a:t>Organisation committee – ELBS-</a:t>
            </a:r>
            <a:r>
              <a:rPr kumimoji="0" lang="en-GB" sz="2800" b="1" i="0" u="none" strike="noStrike" kern="1200" cap="small" spc="100" normalizeH="0" baseline="0" noProof="0" dirty="0" err="1">
                <a:ln>
                  <a:noFill/>
                </a:ln>
                <a:solidFill>
                  <a:srgbClr val="002060"/>
                </a:solidFill>
                <a:effectLst/>
                <a:uLnTx/>
                <a:uFillTx/>
                <a:latin typeface="Arial"/>
                <a:ea typeface="+mj-ea"/>
                <a:cs typeface="+mj-cs"/>
              </a:rPr>
              <a:t>ctDNA</a:t>
            </a:r>
            <a:r>
              <a:rPr kumimoji="0" lang="en-GB" sz="2800" b="1" i="0" u="none" strike="noStrike" kern="1200" cap="small" spc="100" normalizeH="0" baseline="0" noProof="0" dirty="0">
                <a:ln>
                  <a:noFill/>
                </a:ln>
                <a:solidFill>
                  <a:srgbClr val="002060"/>
                </a:solidFill>
                <a:effectLst/>
                <a:uLnTx/>
                <a:uFillTx/>
                <a:latin typeface="Arial"/>
                <a:ea typeface="+mj-ea"/>
                <a:cs typeface="+mj-cs"/>
              </a:rPr>
              <a:t> workshop</a:t>
            </a:r>
          </a:p>
          <a:p>
            <a:pPr marL="0" marR="0" lvl="0" indent="0" algn="ctr" defTabSz="914354" rtl="0" eaLnBrk="1" fontAlgn="auto" latinLnBrk="0" hangingPunct="1">
              <a:lnSpc>
                <a:spcPct val="90000"/>
              </a:lnSpc>
              <a:spcBef>
                <a:spcPct val="0"/>
              </a:spcBef>
              <a:spcAft>
                <a:spcPts val="0"/>
              </a:spcAft>
              <a:buClrTx/>
              <a:buSzTx/>
              <a:buFontTx/>
              <a:buNone/>
              <a:tabLst/>
              <a:defRPr/>
            </a:pPr>
            <a:r>
              <a:rPr kumimoji="0" lang="en-GB" sz="2800" b="1" i="0" u="none" strike="noStrike" kern="1200" cap="small" spc="100" normalizeH="0" baseline="0" noProof="0" dirty="0">
                <a:ln>
                  <a:noFill/>
                </a:ln>
                <a:solidFill>
                  <a:srgbClr val="002060"/>
                </a:solidFill>
                <a:effectLst/>
                <a:uLnTx/>
                <a:uFillTx/>
                <a:latin typeface="Arial"/>
                <a:ea typeface="+mj-ea"/>
                <a:cs typeface="+mj-cs"/>
              </a:rPr>
              <a:t>Barcelona – Oct 2023</a:t>
            </a:r>
            <a:endParaRPr kumimoji="0" lang="en-GB" sz="2800" b="1" i="0" u="none" strike="noStrike" kern="1200" cap="none" spc="100" normalizeH="0" baseline="0" noProof="0" dirty="0">
              <a:ln>
                <a:noFill/>
              </a:ln>
              <a:solidFill>
                <a:srgbClr val="002060"/>
              </a:solidFill>
              <a:effectLst/>
              <a:uLnTx/>
              <a:uFillTx/>
              <a:latin typeface="Arial"/>
              <a:ea typeface="+mj-ea"/>
              <a:cs typeface="+mj-cs"/>
            </a:endParaRPr>
          </a:p>
        </p:txBody>
      </p:sp>
      <p:pic>
        <p:nvPicPr>
          <p:cNvPr id="2050" name="Picture 2" descr="Simon Joosse on LinkedIn: #liquidbiopsy #cancerresearch"/>
          <p:cNvPicPr preferRelativeResize="0">
            <a:picLocks noChangeArrowheads="1"/>
          </p:cNvPicPr>
          <p:nvPr/>
        </p:nvPicPr>
        <p:blipFill rotWithShape="1">
          <a:blip r:embed="rId2">
            <a:extLst>
              <a:ext uri="{28A0092B-C50C-407E-A947-70E740481C1C}">
                <a14:useLocalDpi xmlns:a14="http://schemas.microsoft.com/office/drawing/2010/main" val="0"/>
              </a:ext>
            </a:extLst>
          </a:blip>
          <a:srcRect l="12504" r="11479" b="13799"/>
          <a:stretch/>
        </p:blipFill>
        <p:spPr bwMode="auto">
          <a:xfrm>
            <a:off x="9833305" y="1444019"/>
            <a:ext cx="1458153"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IBERONC | Rodrigo Toled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478"/>
          <a:stretch/>
        </p:blipFill>
        <p:spPr bwMode="auto">
          <a:xfrm>
            <a:off x="972833" y="1459943"/>
            <a:ext cx="1434047"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UKE - Mitarbeiterprofil - Claudia Koch"/>
          <p:cNvPicPr>
            <a:picLocks noChangeAspect="1" noChangeArrowheads="1"/>
          </p:cNvPicPr>
          <p:nvPr/>
        </p:nvPicPr>
        <p:blipFill rotWithShape="1">
          <a:blip r:embed="rId4">
            <a:extLst>
              <a:ext uri="{28A0092B-C50C-407E-A947-70E740481C1C}">
                <a14:useLocalDpi xmlns:a14="http://schemas.microsoft.com/office/drawing/2010/main" val="0"/>
              </a:ext>
            </a:extLst>
          </a:blip>
          <a:srcRect l="-2125" r="-1" b="19681"/>
          <a:stretch/>
        </p:blipFill>
        <p:spPr bwMode="auto">
          <a:xfrm>
            <a:off x="962862" y="4016732"/>
            <a:ext cx="1453989" cy="162000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Program – AMP Europe Congress"/>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Grafik 7"/>
          <p:cNvPicPr>
            <a:picLocks noChangeAspect="1"/>
          </p:cNvPicPr>
          <p:nvPr/>
        </p:nvPicPr>
        <p:blipFill rotWithShape="1">
          <a:blip r:embed="rId5"/>
          <a:srcRect l="9797" t="2959" r="17104" b="14627"/>
          <a:stretch/>
        </p:blipFill>
        <p:spPr>
          <a:xfrm>
            <a:off x="5386042" y="4025820"/>
            <a:ext cx="1436913" cy="1620000"/>
          </a:xfrm>
          <a:prstGeom prst="rect">
            <a:avLst/>
          </a:prstGeom>
        </p:spPr>
      </p:pic>
      <p:pic>
        <p:nvPicPr>
          <p:cNvPr id="9" name="Grafik 8"/>
          <p:cNvPicPr>
            <a:picLocks noChangeAspect="1"/>
          </p:cNvPicPr>
          <p:nvPr/>
        </p:nvPicPr>
        <p:blipFill rotWithShape="1">
          <a:blip r:embed="rId6"/>
          <a:srcRect l="26102" r="25883" b="17376"/>
          <a:stretch/>
        </p:blipFill>
        <p:spPr>
          <a:xfrm>
            <a:off x="3220598" y="4016732"/>
            <a:ext cx="1446079" cy="1620000"/>
          </a:xfrm>
          <a:prstGeom prst="rect">
            <a:avLst/>
          </a:prstGeom>
        </p:spPr>
      </p:pic>
      <p:pic>
        <p:nvPicPr>
          <p:cNvPr id="2058" name="Picture 10" descr="Zandra Deans - 2018 ISPD Conferenc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882" r="13219" b="16222"/>
          <a:stretch/>
        </p:blipFill>
        <p:spPr bwMode="auto">
          <a:xfrm>
            <a:off x="3209812" y="1459943"/>
            <a:ext cx="1467651"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et the GenQA team"/>
          <p:cNvPicPr>
            <a:picLocks noChangeAspect="1" noChangeArrowheads="1"/>
          </p:cNvPicPr>
          <p:nvPr/>
        </p:nvPicPr>
        <p:blipFill rotWithShape="1">
          <a:blip r:embed="rId8">
            <a:extLst>
              <a:ext uri="{28A0092B-C50C-407E-A947-70E740481C1C}">
                <a14:useLocalDpi xmlns:a14="http://schemas.microsoft.com/office/drawing/2010/main" val="0"/>
              </a:ext>
            </a:extLst>
          </a:blip>
          <a:srcRect l="5610" r="5692"/>
          <a:stretch/>
        </p:blipFill>
        <p:spPr bwMode="auto">
          <a:xfrm>
            <a:off x="5386040" y="1444019"/>
            <a:ext cx="1436915" cy="162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p:cNvPicPr>
            <a:picLocks noChangeAspect="1"/>
          </p:cNvPicPr>
          <p:nvPr/>
        </p:nvPicPr>
        <p:blipFill rotWithShape="1">
          <a:blip r:embed="rId9" cstate="print">
            <a:extLst>
              <a:ext uri="{28A0092B-C50C-407E-A947-70E740481C1C}">
                <a14:useLocalDpi xmlns:a14="http://schemas.microsoft.com/office/drawing/2010/main" val="0"/>
              </a:ext>
            </a:extLst>
          </a:blip>
          <a:srcRect l="619" t="6612" r="-619" b="16979"/>
          <a:stretch/>
        </p:blipFill>
        <p:spPr>
          <a:xfrm>
            <a:off x="7688431" y="4018256"/>
            <a:ext cx="1415075" cy="1620000"/>
          </a:xfrm>
          <a:prstGeom prst="rect">
            <a:avLst/>
          </a:prstGeom>
        </p:spPr>
      </p:pic>
      <p:sp>
        <p:nvSpPr>
          <p:cNvPr id="12" name="Rechteck 11"/>
          <p:cNvSpPr/>
          <p:nvPr/>
        </p:nvSpPr>
        <p:spPr>
          <a:xfrm>
            <a:off x="662601" y="3089531"/>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Rodrigo De Almeida Toledo</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VHIO</a:t>
            </a:r>
          </a:p>
        </p:txBody>
      </p:sp>
      <p:sp>
        <p:nvSpPr>
          <p:cNvPr id="18" name="Rechteck 17"/>
          <p:cNvSpPr/>
          <p:nvPr/>
        </p:nvSpPr>
        <p:spPr>
          <a:xfrm>
            <a:off x="662601" y="5645821"/>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Claudia Koch</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ELBS</a:t>
            </a:r>
          </a:p>
        </p:txBody>
      </p:sp>
      <p:sp>
        <p:nvSpPr>
          <p:cNvPr id="19" name="Rechteck 18"/>
          <p:cNvSpPr/>
          <p:nvPr/>
        </p:nvSpPr>
        <p:spPr>
          <a:xfrm>
            <a:off x="5077242" y="3074225"/>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Jenni Fairley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GenQA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hteck 19"/>
          <p:cNvSpPr/>
          <p:nvPr/>
        </p:nvSpPr>
        <p:spPr>
          <a:xfrm>
            <a:off x="2916382" y="5635860"/>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Patrizio Giacomini</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ELBS</a:t>
            </a:r>
          </a:p>
        </p:txBody>
      </p:sp>
      <p:sp>
        <p:nvSpPr>
          <p:cNvPr id="21" name="Rechteck 20"/>
          <p:cNvSpPr/>
          <p:nvPr/>
        </p:nvSpPr>
        <p:spPr>
          <a:xfrm>
            <a:off x="5077242" y="5608365"/>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Ed Schuuring</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ELBS</a:t>
            </a:r>
          </a:p>
        </p:txBody>
      </p:sp>
      <p:sp>
        <p:nvSpPr>
          <p:cNvPr id="22" name="Rechteck 21"/>
          <p:cNvSpPr/>
          <p:nvPr/>
        </p:nvSpPr>
        <p:spPr>
          <a:xfrm>
            <a:off x="7368713" y="5607146"/>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Ellen Heitzer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ELBS</a:t>
            </a:r>
          </a:p>
        </p:txBody>
      </p:sp>
      <p:sp>
        <p:nvSpPr>
          <p:cNvPr id="23" name="Rechteck 22"/>
          <p:cNvSpPr/>
          <p:nvPr/>
        </p:nvSpPr>
        <p:spPr>
          <a:xfrm>
            <a:off x="2916382" y="3089532"/>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Zandra Deans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GenQA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hteck 23"/>
          <p:cNvSpPr/>
          <p:nvPr/>
        </p:nvSpPr>
        <p:spPr>
          <a:xfrm>
            <a:off x="9535125" y="3073608"/>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Simon Joosse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CAN.HEAL</a:t>
            </a:r>
          </a:p>
        </p:txBody>
      </p:sp>
      <p:pic>
        <p:nvPicPr>
          <p:cNvPr id="2062" name="Picture 14" descr="Meet the team - EMQN"/>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9627" r="25038" b="40251"/>
          <a:stretch/>
        </p:blipFill>
        <p:spPr bwMode="auto">
          <a:xfrm>
            <a:off x="7674597" y="1444019"/>
            <a:ext cx="1442745" cy="1620000"/>
          </a:xfrm>
          <a:prstGeom prst="rect">
            <a:avLst/>
          </a:prstGeom>
          <a:noFill/>
          <a:extLst>
            <a:ext uri="{909E8E84-426E-40DD-AFC4-6F175D3DCCD1}">
              <a14:hiddenFill xmlns:a14="http://schemas.microsoft.com/office/drawing/2010/main">
                <a:solidFill>
                  <a:srgbClr val="FFFFFF"/>
                </a:solidFill>
              </a14:hiddenFill>
            </a:ext>
          </a:extLst>
        </p:spPr>
      </p:pic>
      <p:sp>
        <p:nvSpPr>
          <p:cNvPr id="26" name="Rechteck 25"/>
          <p:cNvSpPr/>
          <p:nvPr/>
        </p:nvSpPr>
        <p:spPr>
          <a:xfrm>
            <a:off x="7368713" y="3092996"/>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Simon Patton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EMQN</a:t>
            </a:r>
          </a:p>
        </p:txBody>
      </p:sp>
      <p:sp>
        <p:nvSpPr>
          <p:cNvPr id="2" name="Rectangle 1">
            <a:extLst>
              <a:ext uri="{FF2B5EF4-FFF2-40B4-BE49-F238E27FC236}">
                <a16:creationId xmlns:a16="http://schemas.microsoft.com/office/drawing/2014/main" id="{58A7E481-078C-5BAB-9583-70F0A2397414}"/>
              </a:ext>
            </a:extLst>
          </p:cNvPr>
          <p:cNvSpPr/>
          <p:nvPr/>
        </p:nvSpPr>
        <p:spPr>
          <a:xfrm>
            <a:off x="7700344" y="6291000"/>
            <a:ext cx="2054513" cy="430481"/>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8F8F8"/>
              </a:solidFill>
              <a:effectLst/>
              <a:uLnTx/>
              <a:uFillTx/>
              <a:latin typeface="Calibri" panose="020F0502020204030204"/>
              <a:ea typeface="+mn-ea"/>
              <a:cs typeface="+mn-cs"/>
            </a:endParaRPr>
          </a:p>
        </p:txBody>
      </p:sp>
      <p:sp>
        <p:nvSpPr>
          <p:cNvPr id="5" name="Rechteck 20">
            <a:extLst>
              <a:ext uri="{FF2B5EF4-FFF2-40B4-BE49-F238E27FC236}">
                <a16:creationId xmlns:a16="http://schemas.microsoft.com/office/drawing/2014/main" id="{F05BC19F-836F-38CB-1F5D-C0B74BDE7A8D}"/>
              </a:ext>
            </a:extLst>
          </p:cNvPr>
          <p:cNvSpPr/>
          <p:nvPr/>
        </p:nvSpPr>
        <p:spPr>
          <a:xfrm>
            <a:off x="9535124" y="5645821"/>
            <a:ext cx="2054513" cy="461665"/>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Vincent de Jager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UMCG</a:t>
            </a:r>
          </a:p>
        </p:txBody>
      </p:sp>
      <p:pic>
        <p:nvPicPr>
          <p:cNvPr id="13" name="Picture 12" descr="A person wearing glasses and a striped shirt&#10;&#10;Description automatically generated">
            <a:extLst>
              <a:ext uri="{FF2B5EF4-FFF2-40B4-BE49-F238E27FC236}">
                <a16:creationId xmlns:a16="http://schemas.microsoft.com/office/drawing/2014/main" id="{F13A2C90-F53D-1BEC-BFD5-B8C61BB28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8577" t="7427" r="8638" b="13261"/>
          <a:stretch/>
        </p:blipFill>
        <p:spPr>
          <a:xfrm>
            <a:off x="9833304" y="4025820"/>
            <a:ext cx="1453989" cy="1624008"/>
          </a:xfrm>
          <a:prstGeom prst="rect">
            <a:avLst/>
          </a:prstGeom>
        </p:spPr>
      </p:pic>
      <p:sp>
        <p:nvSpPr>
          <p:cNvPr id="10" name="Titel 1">
            <a:extLst>
              <a:ext uri="{FF2B5EF4-FFF2-40B4-BE49-F238E27FC236}">
                <a16:creationId xmlns:a16="http://schemas.microsoft.com/office/drawing/2014/main" id="{5125952C-B864-8D42-8D63-00D59DCCFFD0}"/>
              </a:ext>
            </a:extLst>
          </p:cNvPr>
          <p:cNvSpPr>
            <a:spLocks noGrp="1"/>
          </p:cNvSpPr>
          <p:nvPr>
            <p:ph type="title"/>
          </p:nvPr>
        </p:nvSpPr>
        <p:spPr>
          <a:xfrm>
            <a:off x="226388" y="6290699"/>
            <a:ext cx="11756219" cy="546036"/>
          </a:xfrm>
          <a:solidFill>
            <a:srgbClr val="FFFF00"/>
          </a:solidFill>
        </p:spPr>
        <p:txBody>
          <a:bodyPr/>
          <a:lstStyle/>
          <a:p>
            <a:pPr algn="l"/>
            <a:r>
              <a:rPr lang="en-US" sz="2400" b="1" dirty="0">
                <a:solidFill>
                  <a:srgbClr val="002060"/>
                </a:solidFill>
              </a:rPr>
              <a:t>Defining ELBS-recommendations on reporting of plasma-based </a:t>
            </a:r>
            <a:r>
              <a:rPr lang="en-US" sz="2400" b="1" dirty="0" err="1">
                <a:solidFill>
                  <a:srgbClr val="002060"/>
                </a:solidFill>
              </a:rPr>
              <a:t>ctDNA</a:t>
            </a:r>
            <a:r>
              <a:rPr lang="en-US" sz="2400" b="1" dirty="0">
                <a:solidFill>
                  <a:srgbClr val="002060"/>
                </a:solidFill>
              </a:rPr>
              <a:t> findings</a:t>
            </a:r>
            <a:endParaRPr lang="en-US" sz="3600" b="1" dirty="0">
              <a:solidFill>
                <a:srgbClr val="002060"/>
              </a:solidFill>
            </a:endParaRPr>
          </a:p>
        </p:txBody>
      </p:sp>
    </p:spTree>
    <p:extLst>
      <p:ext uri="{BB962C8B-B14F-4D97-AF65-F5344CB8AC3E}">
        <p14:creationId xmlns:p14="http://schemas.microsoft.com/office/powerpoint/2010/main" val="277028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inhoud 17">
            <a:extLst>
              <a:ext uri="{FF2B5EF4-FFF2-40B4-BE49-F238E27FC236}">
                <a16:creationId xmlns:a16="http://schemas.microsoft.com/office/drawing/2014/main" id="{0BD7808C-7FBA-4F82-8CD6-F3C965AEEA28}"/>
              </a:ext>
            </a:extLst>
          </p:cNvPr>
          <p:cNvSpPr>
            <a:spLocks noGrp="1"/>
          </p:cNvSpPr>
          <p:nvPr>
            <p:ph idx="1"/>
          </p:nvPr>
        </p:nvSpPr>
        <p:spPr>
          <a:xfrm>
            <a:off x="838200" y="1588495"/>
            <a:ext cx="9997966" cy="4351338"/>
          </a:xfrm>
        </p:spPr>
        <p:txBody>
          <a:bodyPr>
            <a:noAutofit/>
          </a:bodyPr>
          <a:lstStyle/>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is our aim?’</a:t>
            </a:r>
            <a:endParaRPr lang="en-US" sz="3600" b="1" dirty="0">
              <a:solidFill>
                <a:srgbClr val="002060"/>
              </a:solidFill>
            </a:endParaRPr>
          </a:p>
        </p:txBody>
      </p:sp>
      <p:sp>
        <p:nvSpPr>
          <p:cNvPr id="12" name="Content Placeholder 11">
            <a:extLst>
              <a:ext uri="{FF2B5EF4-FFF2-40B4-BE49-F238E27FC236}">
                <a16:creationId xmlns:a16="http://schemas.microsoft.com/office/drawing/2014/main" id="{0D9C40AF-C09C-9B7D-827C-4A46CE76F94A}"/>
              </a:ext>
            </a:extLst>
          </p:cNvPr>
          <p:cNvSpPr txBox="1">
            <a:spLocks/>
          </p:cNvSpPr>
          <p:nvPr/>
        </p:nvSpPr>
        <p:spPr bwMode="auto">
          <a:xfrm>
            <a:off x="832991" y="1423982"/>
            <a:ext cx="9498786" cy="337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marL="342900" indent="-342900"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63" indent="-346075"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113" indent="-336550"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38" indent="-288925"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525" indent="-344488"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
            </a:pPr>
            <a:r>
              <a:rPr lang="en-GB" sz="1600" u="sng" dirty="0">
                <a:solidFill>
                  <a:srgbClr val="002060"/>
                </a:solidFill>
              </a:rPr>
              <a:t>Aim</a:t>
            </a:r>
            <a:r>
              <a:rPr lang="en-GB" sz="1600" dirty="0">
                <a:solidFill>
                  <a:srgbClr val="002060"/>
                </a:solidFill>
              </a:rPr>
              <a:t>: </a:t>
            </a:r>
            <a:r>
              <a:rPr lang="en-US" sz="1600" dirty="0">
                <a:solidFill>
                  <a:srgbClr val="002060"/>
                </a:solidFill>
              </a:rPr>
              <a:t>to enable </a:t>
            </a:r>
            <a:r>
              <a:rPr lang="en-US" sz="1600" b="1" dirty="0">
                <a:solidFill>
                  <a:srgbClr val="002060"/>
                </a:solidFill>
                <a:highlight>
                  <a:srgbClr val="FFFF00"/>
                </a:highlight>
              </a:rPr>
              <a:t>clear, effective communication through test reports</a:t>
            </a:r>
            <a:r>
              <a:rPr lang="en-US" sz="1600" b="1" dirty="0">
                <a:solidFill>
                  <a:srgbClr val="002060"/>
                </a:solidFill>
              </a:rPr>
              <a:t> </a:t>
            </a:r>
            <a:r>
              <a:rPr lang="en-US" sz="1600" dirty="0">
                <a:solidFill>
                  <a:srgbClr val="002060"/>
                </a:solidFill>
              </a:rPr>
              <a:t>between pathologists, clinical scientists, and oncologists for </a:t>
            </a:r>
            <a:r>
              <a:rPr lang="en-US" sz="1600" b="1" dirty="0">
                <a:solidFill>
                  <a:srgbClr val="002060"/>
                </a:solidFill>
                <a:highlight>
                  <a:srgbClr val="FFFF00"/>
                </a:highlight>
              </a:rPr>
              <a:t>optimal treatment selection based on </a:t>
            </a:r>
            <a:r>
              <a:rPr lang="en-US" sz="1600" b="1" dirty="0" err="1">
                <a:solidFill>
                  <a:srgbClr val="002060"/>
                </a:solidFill>
                <a:highlight>
                  <a:srgbClr val="FFFF00"/>
                </a:highlight>
              </a:rPr>
              <a:t>ctDNA</a:t>
            </a:r>
            <a:r>
              <a:rPr lang="en-US" sz="1600" b="1" dirty="0">
                <a:solidFill>
                  <a:srgbClr val="002060"/>
                </a:solidFill>
                <a:highlight>
                  <a:srgbClr val="FFFF00"/>
                </a:highlight>
              </a:rPr>
              <a:t>-based NGS</a:t>
            </a:r>
            <a:endParaRPr lang="en-US" sz="1600" dirty="0">
              <a:solidFill>
                <a:srgbClr val="002060"/>
              </a:solidFill>
            </a:endParaRPr>
          </a:p>
          <a:p>
            <a:pPr>
              <a:lnSpc>
                <a:spcPct val="150000"/>
              </a:lnSpc>
              <a:buFont typeface="Wingdings" panose="05000000000000000000" pitchFamily="2" charset="2"/>
              <a:buChar char="§"/>
            </a:pPr>
            <a:r>
              <a:rPr lang="en-US" sz="1600" u="sng" dirty="0">
                <a:solidFill>
                  <a:srgbClr val="002060"/>
                </a:solidFill>
              </a:rPr>
              <a:t>Expected outcome</a:t>
            </a:r>
            <a:r>
              <a:rPr lang="en-US" sz="1600" dirty="0">
                <a:solidFill>
                  <a:srgbClr val="002060"/>
                </a:solidFill>
              </a:rPr>
              <a:t>: expert opinion consensus recommendations for reporting of plasma </a:t>
            </a:r>
            <a:r>
              <a:rPr lang="en-US" sz="1600" dirty="0" err="1">
                <a:solidFill>
                  <a:srgbClr val="002060"/>
                </a:solidFill>
              </a:rPr>
              <a:t>ctDNA</a:t>
            </a:r>
            <a:r>
              <a:rPr lang="en-US" sz="1600" dirty="0">
                <a:solidFill>
                  <a:srgbClr val="002060"/>
                </a:solidFill>
              </a:rPr>
              <a:t>-based molecular results</a:t>
            </a:r>
            <a:r>
              <a:rPr lang="en-GB" sz="1600" dirty="0">
                <a:solidFill>
                  <a:srgbClr val="002060"/>
                </a:solidFill>
              </a:rPr>
              <a:t> with focus not only on </a:t>
            </a:r>
            <a:r>
              <a:rPr lang="en-GB" sz="1600" b="1" dirty="0">
                <a:solidFill>
                  <a:srgbClr val="002060"/>
                </a:solidFill>
                <a:highlight>
                  <a:srgbClr val="FFFF00"/>
                </a:highlight>
              </a:rPr>
              <a:t>technical validity </a:t>
            </a:r>
            <a:r>
              <a:rPr lang="en-GB" sz="1600" dirty="0">
                <a:solidFill>
                  <a:srgbClr val="002060"/>
                </a:solidFill>
              </a:rPr>
              <a:t>but also </a:t>
            </a:r>
            <a:r>
              <a:rPr lang="en-GB" sz="1600" b="1" dirty="0">
                <a:solidFill>
                  <a:srgbClr val="002060"/>
                </a:solidFill>
                <a:highlight>
                  <a:srgbClr val="FFFF00"/>
                </a:highlight>
              </a:rPr>
              <a:t>clinical usefulness and mutual understanding between healthcare professionals</a:t>
            </a:r>
            <a:endParaRPr lang="en-US" sz="1600" dirty="0">
              <a:solidFill>
                <a:srgbClr val="002060"/>
              </a:solidFill>
            </a:endParaRPr>
          </a:p>
        </p:txBody>
      </p:sp>
      <p:pic>
        <p:nvPicPr>
          <p:cNvPr id="13" name="Picture 12">
            <a:extLst>
              <a:ext uri="{FF2B5EF4-FFF2-40B4-BE49-F238E27FC236}">
                <a16:creationId xmlns:a16="http://schemas.microsoft.com/office/drawing/2014/main" id="{53962876-C591-9B82-9D49-54424B1823A8}"/>
              </a:ext>
            </a:extLst>
          </p:cNvPr>
          <p:cNvPicPr>
            <a:picLocks noChangeAspect="1"/>
          </p:cNvPicPr>
          <p:nvPr/>
        </p:nvPicPr>
        <p:blipFill>
          <a:blip r:embed="rId3"/>
          <a:stretch>
            <a:fillRect/>
          </a:stretch>
        </p:blipFill>
        <p:spPr>
          <a:xfrm>
            <a:off x="3971250" y="3321695"/>
            <a:ext cx="6394803" cy="3297381"/>
          </a:xfrm>
          <a:prstGeom prst="rect">
            <a:avLst/>
          </a:prstGeom>
        </p:spPr>
      </p:pic>
      <p:pic>
        <p:nvPicPr>
          <p:cNvPr id="14" name="Picture 13">
            <a:extLst>
              <a:ext uri="{FF2B5EF4-FFF2-40B4-BE49-F238E27FC236}">
                <a16:creationId xmlns:a16="http://schemas.microsoft.com/office/drawing/2014/main" id="{BC908516-2A82-A1CE-B194-EFF91F72431B}"/>
              </a:ext>
            </a:extLst>
          </p:cNvPr>
          <p:cNvPicPr>
            <a:picLocks noChangeAspect="1"/>
          </p:cNvPicPr>
          <p:nvPr/>
        </p:nvPicPr>
        <p:blipFill>
          <a:blip r:embed="rId4"/>
          <a:stretch>
            <a:fillRect/>
          </a:stretch>
        </p:blipFill>
        <p:spPr>
          <a:xfrm>
            <a:off x="1820805" y="3976169"/>
            <a:ext cx="1144590" cy="1643105"/>
          </a:xfrm>
          <a:prstGeom prst="rect">
            <a:avLst/>
          </a:prstGeom>
        </p:spPr>
      </p:pic>
      <p:sp>
        <p:nvSpPr>
          <p:cNvPr id="16" name="Multiplication Sign 15">
            <a:extLst>
              <a:ext uri="{FF2B5EF4-FFF2-40B4-BE49-F238E27FC236}">
                <a16:creationId xmlns:a16="http://schemas.microsoft.com/office/drawing/2014/main" id="{7DA6FEF4-1905-243F-3094-FA6547FDB9BD}"/>
              </a:ext>
            </a:extLst>
          </p:cNvPr>
          <p:cNvSpPr/>
          <p:nvPr/>
        </p:nvSpPr>
        <p:spPr>
          <a:xfrm>
            <a:off x="1440185" y="3551159"/>
            <a:ext cx="761239" cy="761239"/>
          </a:xfrm>
          <a:prstGeom prst="mathMultiply">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descr="Badge Tick1 with solid fill">
            <a:extLst>
              <a:ext uri="{FF2B5EF4-FFF2-40B4-BE49-F238E27FC236}">
                <a16:creationId xmlns:a16="http://schemas.microsoft.com/office/drawing/2014/main" id="{B3DE80B0-9F45-3BC1-7315-83AFBC1C63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43292" y="3369157"/>
            <a:ext cx="705219" cy="705219"/>
          </a:xfrm>
          <a:prstGeom prst="rect">
            <a:avLst/>
          </a:prstGeom>
        </p:spPr>
      </p:pic>
      <p:pic>
        <p:nvPicPr>
          <p:cNvPr id="4" name="Picture 3">
            <a:extLst>
              <a:ext uri="{FF2B5EF4-FFF2-40B4-BE49-F238E27FC236}">
                <a16:creationId xmlns:a16="http://schemas.microsoft.com/office/drawing/2014/main" id="{32E320AB-31AA-DF8F-CAF9-CEE9D27168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3136791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inhoud 17">
            <a:extLst>
              <a:ext uri="{FF2B5EF4-FFF2-40B4-BE49-F238E27FC236}">
                <a16:creationId xmlns:a16="http://schemas.microsoft.com/office/drawing/2014/main" id="{0BD7808C-7FBA-4F82-8CD6-F3C965AEEA28}"/>
              </a:ext>
            </a:extLst>
          </p:cNvPr>
          <p:cNvSpPr>
            <a:spLocks noGrp="1"/>
          </p:cNvSpPr>
          <p:nvPr>
            <p:ph idx="1"/>
          </p:nvPr>
        </p:nvSpPr>
        <p:spPr>
          <a:xfrm>
            <a:off x="832991" y="2524560"/>
            <a:ext cx="9997966" cy="2361690"/>
          </a:xfrm>
        </p:spPr>
        <p:txBody>
          <a:bodyPr>
            <a:noAutofit/>
          </a:bodyPr>
          <a:lstStyle/>
          <a:p>
            <a:pPr marL="282575" indent="-285750">
              <a:lnSpc>
                <a:spcPct val="150000"/>
              </a:lnSpc>
            </a:pPr>
            <a:r>
              <a:rPr lang="en-US" sz="1600" b="1" dirty="0">
                <a:solidFill>
                  <a:srgbClr val="002060"/>
                </a:solidFill>
              </a:rPr>
              <a:t>Pre-workshop questionnaire</a:t>
            </a:r>
          </a:p>
          <a:p>
            <a:pPr marL="630238" lvl="1" indent="-285750">
              <a:lnSpc>
                <a:spcPct val="150000"/>
              </a:lnSpc>
            </a:pPr>
            <a:r>
              <a:rPr lang="en-US" sz="1400" dirty="0">
                <a:solidFill>
                  <a:srgbClr val="002060"/>
                </a:solidFill>
              </a:rPr>
              <a:t>Should you report variants below the test’s limit of detection (LOD)?</a:t>
            </a:r>
          </a:p>
          <a:p>
            <a:pPr marL="630238" lvl="1" indent="-285750">
              <a:lnSpc>
                <a:spcPct val="150000"/>
              </a:lnSpc>
            </a:pPr>
            <a:r>
              <a:rPr lang="en-US" sz="1400" dirty="0">
                <a:solidFill>
                  <a:srgbClr val="002060"/>
                </a:solidFill>
              </a:rPr>
              <a:t>Would you indicate actionability for variant with (very) low VAF?</a:t>
            </a:r>
          </a:p>
          <a:p>
            <a:pPr marL="630238" lvl="1" indent="-285750">
              <a:lnSpc>
                <a:spcPct val="150000"/>
              </a:lnSpc>
            </a:pPr>
            <a:r>
              <a:rPr lang="en-US" sz="1400" dirty="0">
                <a:solidFill>
                  <a:srgbClr val="002060"/>
                </a:solidFill>
              </a:rPr>
              <a:t>Challenges/issues encountered in reporting liquid biopsy test results</a:t>
            </a: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0232DBE-C824-7655-BFB4-5EC310908923}"/>
              </a:ext>
            </a:extLst>
          </p:cNvPr>
          <p:cNvSpPr txBox="1"/>
          <p:nvPr/>
        </p:nvSpPr>
        <p:spPr>
          <a:xfrm>
            <a:off x="3200179" y="4423104"/>
            <a:ext cx="6099142" cy="416011"/>
          </a:xfrm>
          <a:prstGeom prst="rect">
            <a:avLst/>
          </a:prstGeom>
          <a:noFill/>
        </p:spPr>
        <p:txBody>
          <a:bodyPr wrap="square">
            <a:spAutoFit/>
          </a:bodyPr>
          <a:lstStyle/>
          <a:p>
            <a:pPr marL="282575" indent="-285750">
              <a:lnSpc>
                <a:spcPct val="150000"/>
              </a:lnSpc>
            </a:pPr>
            <a:r>
              <a:rPr lang="en-US" sz="1600" b="1" dirty="0">
                <a:solidFill>
                  <a:srgbClr val="002060"/>
                </a:solidFill>
              </a:rPr>
              <a:t>Aim to prepare participants for workshop</a:t>
            </a:r>
            <a:endParaRPr lang="en-US" sz="1600" dirty="0">
              <a:solidFill>
                <a:srgbClr val="002060"/>
              </a:solidFill>
            </a:endParaRPr>
          </a:p>
        </p:txBody>
      </p:sp>
      <p:cxnSp>
        <p:nvCxnSpPr>
          <p:cNvPr id="6" name="Connector: Elbow 5">
            <a:extLst>
              <a:ext uri="{FF2B5EF4-FFF2-40B4-BE49-F238E27FC236}">
                <a16:creationId xmlns:a16="http://schemas.microsoft.com/office/drawing/2014/main" id="{6D871DDD-987B-F9AD-22B9-2D89F2489001}"/>
              </a:ext>
            </a:extLst>
          </p:cNvPr>
          <p:cNvCxnSpPr/>
          <p:nvPr/>
        </p:nvCxnSpPr>
        <p:spPr>
          <a:xfrm>
            <a:off x="1989056" y="4100660"/>
            <a:ext cx="1168923" cy="603315"/>
          </a:xfrm>
          <a:prstGeom prst="bentConnector3">
            <a:avLst>
              <a:gd name="adj1" fmla="val 0"/>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6264185-BC34-F213-0EEB-42E66680C9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973145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activities: yrs 2023-2024</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European Liquid Biopsy Society</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222567-DB23-427C-B99F-0BA720C11A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814C87F-E770-EA1C-9BE4-BDBC239434D0}"/>
              </a:ext>
            </a:extLst>
          </p:cNvPr>
          <p:cNvPicPr>
            <a:picLocks noChangeAspect="1"/>
          </p:cNvPicPr>
          <p:nvPr/>
        </p:nvPicPr>
        <p:blipFill rotWithShape="1">
          <a:blip r:embed="rId2"/>
          <a:srcRect t="23692"/>
          <a:stretch/>
        </p:blipFill>
        <p:spPr>
          <a:xfrm>
            <a:off x="5043704" y="1624788"/>
            <a:ext cx="7133791" cy="5233212"/>
          </a:xfrm>
          <a:prstGeom prst="rect">
            <a:avLst/>
          </a:prstGeom>
        </p:spPr>
      </p:pic>
      <p:sp>
        <p:nvSpPr>
          <p:cNvPr id="7" name="TextBox 6">
            <a:extLst>
              <a:ext uri="{FF2B5EF4-FFF2-40B4-BE49-F238E27FC236}">
                <a16:creationId xmlns:a16="http://schemas.microsoft.com/office/drawing/2014/main" id="{FEC4401A-E534-779E-4C61-F30855782B54}"/>
              </a:ext>
            </a:extLst>
          </p:cNvPr>
          <p:cNvSpPr txBox="1"/>
          <p:nvPr/>
        </p:nvSpPr>
        <p:spPr>
          <a:xfrm>
            <a:off x="172334" y="1370225"/>
            <a:ext cx="12777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Yr</a:t>
            </a:r>
            <a:r>
              <a:rPr lang="en-US" dirty="0">
                <a:solidFill>
                  <a:prstClr val="black"/>
                </a:solidFill>
                <a:latin typeface="Calibri" panose="020F0502020204030204"/>
              </a:rPr>
              <a:t>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2023-24</a:t>
            </a:r>
          </a:p>
        </p:txBody>
      </p:sp>
      <p:sp>
        <p:nvSpPr>
          <p:cNvPr id="10" name="TextBox 9">
            <a:extLst>
              <a:ext uri="{FF2B5EF4-FFF2-40B4-BE49-F238E27FC236}">
                <a16:creationId xmlns:a16="http://schemas.microsoft.com/office/drawing/2014/main" id="{8B477282-D03D-3427-EF43-CB7B2AC8FDB2}"/>
              </a:ext>
            </a:extLst>
          </p:cNvPr>
          <p:cNvSpPr txBox="1"/>
          <p:nvPr/>
        </p:nvSpPr>
        <p:spPr>
          <a:xfrm>
            <a:off x="11253488" y="1388117"/>
            <a:ext cx="8370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yr2024</a:t>
            </a:r>
          </a:p>
        </p:txBody>
      </p:sp>
      <p:sp>
        <p:nvSpPr>
          <p:cNvPr id="3" name="Title 1">
            <a:extLst>
              <a:ext uri="{FF2B5EF4-FFF2-40B4-BE49-F238E27FC236}">
                <a16:creationId xmlns:a16="http://schemas.microsoft.com/office/drawing/2014/main" id="{922B182E-3547-AD14-BEB7-6ADF64A0A9DC}"/>
              </a:ext>
            </a:extLst>
          </p:cNvPr>
          <p:cNvSpPr txBox="1">
            <a:spLocks/>
          </p:cNvSpPr>
          <p:nvPr/>
        </p:nvSpPr>
        <p:spPr>
          <a:xfrm>
            <a:off x="172334" y="2399596"/>
            <a:ext cx="5273624" cy="1524644"/>
          </a:xfrm>
          <a:prstGeom prst="rect">
            <a:avLst/>
          </a:prstGeom>
        </p:spPr>
        <p:txBody>
          <a:bodyPr vert="horz" lIns="91440" tIns="45720" rIns="91440" bIns="45720" rtlCol="0" anchor="ctr">
            <a:normAutofit fontScale="97500"/>
          </a:bodyPr>
          <a:lstStyle>
            <a:lvl1pPr algn="l" defTabSz="914377" rtl="0" eaLnBrk="1" latinLnBrk="0" hangingPunct="1">
              <a:lnSpc>
                <a:spcPct val="90000"/>
              </a:lnSpc>
              <a:spcBef>
                <a:spcPct val="0"/>
              </a:spcBef>
              <a:buNone/>
              <a:defRPr sz="3600" b="1" kern="1200" spc="100" baseline="0">
                <a:solidFill>
                  <a:schemeClr val="tx1"/>
                </a:solidFill>
                <a:latin typeface="+mj-lt"/>
                <a:ea typeface="+mj-ea"/>
                <a:cs typeface="+mj-cs"/>
              </a:defRPr>
            </a:lvl1pPr>
          </a:lstStyle>
          <a:p>
            <a:pPr algn="ctr"/>
            <a:r>
              <a:rPr lang="en-GB" sz="2800" dirty="0" err="1"/>
              <a:t>ctDNA</a:t>
            </a:r>
            <a:r>
              <a:rPr lang="en-GB" sz="2800" dirty="0"/>
              <a:t> Expert workshop on quality assessment and reporting</a:t>
            </a:r>
            <a:endParaRPr lang="en-US" sz="2800" dirty="0"/>
          </a:p>
        </p:txBody>
      </p:sp>
      <p:pic>
        <p:nvPicPr>
          <p:cNvPr id="12" name="Afbeelding 11">
            <a:extLst>
              <a:ext uri="{FF2B5EF4-FFF2-40B4-BE49-F238E27FC236}">
                <a16:creationId xmlns:a16="http://schemas.microsoft.com/office/drawing/2014/main" id="{5617D577-6022-EAF0-4E99-1C75C520B0C4}"/>
              </a:ext>
            </a:extLst>
          </p:cNvPr>
          <p:cNvPicPr>
            <a:picLocks noChangeAspect="1"/>
          </p:cNvPicPr>
          <p:nvPr/>
        </p:nvPicPr>
        <p:blipFill>
          <a:blip r:embed="rId3"/>
          <a:stretch>
            <a:fillRect/>
          </a:stretch>
        </p:blipFill>
        <p:spPr>
          <a:xfrm>
            <a:off x="509876" y="3666507"/>
            <a:ext cx="4533828" cy="1046112"/>
          </a:xfrm>
          <a:prstGeom prst="rect">
            <a:avLst/>
          </a:prstGeom>
        </p:spPr>
      </p:pic>
      <p:sp>
        <p:nvSpPr>
          <p:cNvPr id="14" name="Tekstvak 13">
            <a:extLst>
              <a:ext uri="{FF2B5EF4-FFF2-40B4-BE49-F238E27FC236}">
                <a16:creationId xmlns:a16="http://schemas.microsoft.com/office/drawing/2014/main" id="{7872B237-F5A6-2E4F-5D1D-A025995CC533}"/>
              </a:ext>
            </a:extLst>
          </p:cNvPr>
          <p:cNvSpPr txBox="1"/>
          <p:nvPr/>
        </p:nvSpPr>
        <p:spPr>
          <a:xfrm>
            <a:off x="736840" y="2063555"/>
            <a:ext cx="4306864" cy="646331"/>
          </a:xfrm>
          <a:prstGeom prst="rect">
            <a:avLst/>
          </a:prstGeom>
          <a:noFill/>
        </p:spPr>
        <p:txBody>
          <a:bodyPr wrap="square" rtlCol="0">
            <a:spAutoFit/>
          </a:bodyPr>
          <a:lstStyle/>
          <a:p>
            <a:pPr algn="ctr"/>
            <a:r>
              <a:rPr lang="en-US" dirty="0"/>
              <a:t>Further assessments and completing the recommendation reports</a:t>
            </a:r>
            <a:endParaRPr lang="nl-NL" dirty="0"/>
          </a:p>
        </p:txBody>
      </p:sp>
    </p:spTree>
    <p:extLst>
      <p:ext uri="{BB962C8B-B14F-4D97-AF65-F5344CB8AC3E}">
        <p14:creationId xmlns:p14="http://schemas.microsoft.com/office/powerpoint/2010/main" val="3056803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CB28E58-A99F-4781-8C1D-68D579915211}"/>
              </a:ext>
            </a:extLst>
          </p:cNvPr>
          <p:cNvGrpSpPr/>
          <p:nvPr/>
        </p:nvGrpSpPr>
        <p:grpSpPr>
          <a:xfrm>
            <a:off x="1" y="5693450"/>
            <a:ext cx="11966283" cy="1157711"/>
            <a:chOff x="0" y="5693450"/>
            <a:chExt cx="11966283" cy="1157710"/>
          </a:xfrm>
        </p:grpSpPr>
        <p:sp>
          <p:nvSpPr>
            <p:cNvPr id="8" name="Rectangle 7">
              <a:extLst>
                <a:ext uri="{FF2B5EF4-FFF2-40B4-BE49-F238E27FC236}">
                  <a16:creationId xmlns:a16="http://schemas.microsoft.com/office/drawing/2014/main" id="{1D18F498-D0B8-49EB-9071-5C04657086BD}"/>
                </a:ext>
              </a:extLst>
            </p:cNvPr>
            <p:cNvSpPr/>
            <p:nvPr/>
          </p:nvSpPr>
          <p:spPr>
            <a:xfrm>
              <a:off x="7536160" y="5882331"/>
              <a:ext cx="3048000" cy="91913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8F8F8"/>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2F91849-BB66-4D3A-A21C-366FAFEAF6B6}"/>
                </a:ext>
              </a:extLst>
            </p:cNvPr>
            <p:cNvSpPr/>
            <p:nvPr/>
          </p:nvSpPr>
          <p:spPr>
            <a:xfrm>
              <a:off x="0" y="5693450"/>
              <a:ext cx="3048000" cy="799425"/>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8F8F8"/>
                </a:solidFill>
                <a:effectLst/>
                <a:uLnTx/>
                <a:uFillTx/>
                <a:latin typeface="Calibri" panose="020F0502020204030204"/>
                <a:ea typeface="+mn-ea"/>
                <a:cs typeface="+mn-cs"/>
              </a:endParaRPr>
            </a:p>
          </p:txBody>
        </p:sp>
        <p:pic>
          <p:nvPicPr>
            <p:cNvPr id="10" name="Afbeelding 37">
              <a:extLst>
                <a:ext uri="{FF2B5EF4-FFF2-40B4-BE49-F238E27FC236}">
                  <a16:creationId xmlns:a16="http://schemas.microsoft.com/office/drawing/2014/main" id="{B4404A04-D195-4D78-9563-814011E5BEA7}"/>
                </a:ext>
              </a:extLst>
            </p:cNvPr>
            <p:cNvPicPr>
              <a:picLocks noChangeAspect="1"/>
            </p:cNvPicPr>
            <p:nvPr/>
          </p:nvPicPr>
          <p:blipFill>
            <a:blip r:embed="rId3"/>
            <a:stretch>
              <a:fillRect/>
            </a:stretch>
          </p:blipFill>
          <p:spPr>
            <a:xfrm>
              <a:off x="10730900" y="6224707"/>
              <a:ext cx="1235383" cy="626453"/>
            </a:xfrm>
            <a:prstGeom prst="rect">
              <a:avLst/>
            </a:prstGeom>
          </p:spPr>
        </p:pic>
        <p:pic>
          <p:nvPicPr>
            <p:cNvPr id="11" name="Afbeelding 26">
              <a:extLst>
                <a:ext uri="{FF2B5EF4-FFF2-40B4-BE49-F238E27FC236}">
                  <a16:creationId xmlns:a16="http://schemas.microsoft.com/office/drawing/2014/main" id="{8FF97682-5537-45F4-87DF-9280C54B3BD0}"/>
                </a:ext>
              </a:extLst>
            </p:cNvPr>
            <p:cNvPicPr>
              <a:picLocks noChangeAspect="1"/>
            </p:cNvPicPr>
            <p:nvPr/>
          </p:nvPicPr>
          <p:blipFill>
            <a:blip r:embed="rId4"/>
            <a:stretch>
              <a:fillRect/>
            </a:stretch>
          </p:blipFill>
          <p:spPr>
            <a:xfrm>
              <a:off x="72054" y="6285160"/>
              <a:ext cx="1769999" cy="513043"/>
            </a:xfrm>
            <a:prstGeom prst="rect">
              <a:avLst/>
            </a:prstGeom>
          </p:spPr>
        </p:pic>
      </p:grpSp>
      <p:sp>
        <p:nvSpPr>
          <p:cNvPr id="18" name="Tijdelijke aanduiding voor inhoud 17">
            <a:extLst>
              <a:ext uri="{FF2B5EF4-FFF2-40B4-BE49-F238E27FC236}">
                <a16:creationId xmlns:a16="http://schemas.microsoft.com/office/drawing/2014/main" id="{0BD7808C-7FBA-4F82-8CD6-F3C965AEEA28}"/>
              </a:ext>
            </a:extLst>
          </p:cNvPr>
          <p:cNvSpPr>
            <a:spLocks noGrp="1"/>
          </p:cNvSpPr>
          <p:nvPr>
            <p:ph idx="1"/>
          </p:nvPr>
        </p:nvSpPr>
        <p:spPr>
          <a:xfrm>
            <a:off x="322186" y="3277631"/>
            <a:ext cx="9997967" cy="2361691"/>
          </a:xfrm>
        </p:spPr>
        <p:txBody>
          <a:bodyPr>
            <a:noAutofit/>
          </a:bodyPr>
          <a:lstStyle/>
          <a:p>
            <a:pPr marL="282568" indent="-285744">
              <a:lnSpc>
                <a:spcPct val="200000"/>
              </a:lnSpc>
            </a:pPr>
            <a:r>
              <a:rPr lang="en-US" sz="1600" b="1" dirty="0">
                <a:solidFill>
                  <a:srgbClr val="002060"/>
                </a:solidFill>
              </a:rPr>
              <a:t>44 experts</a:t>
            </a:r>
          </a:p>
          <a:p>
            <a:pPr marL="282568" indent="-285744">
              <a:lnSpc>
                <a:spcPct val="150000"/>
              </a:lnSpc>
            </a:pPr>
            <a:endParaRPr lang="en-US" sz="1600" b="1" dirty="0">
              <a:solidFill>
                <a:srgbClr val="002060"/>
              </a:solidFill>
            </a:endParaRPr>
          </a:p>
          <a:p>
            <a:pPr marL="344479" lvl="1" indent="0">
              <a:lnSpc>
                <a:spcPct val="150000"/>
              </a:lnSpc>
              <a:buNone/>
            </a:pPr>
            <a:endParaRPr lang="en-US" sz="1600" dirty="0">
              <a:solidFill>
                <a:srgbClr val="002060"/>
              </a:solidFill>
            </a:endParaRPr>
          </a:p>
          <a:p>
            <a:pPr marL="344479" lvl="1" indent="0">
              <a:lnSpc>
                <a:spcPct val="150000"/>
              </a:lnSpc>
              <a:buNone/>
            </a:pPr>
            <a:endParaRPr lang="en-US" sz="1600" dirty="0">
              <a:solidFill>
                <a:srgbClr val="002060"/>
              </a:solidFill>
            </a:endParaRPr>
          </a:p>
          <a:p>
            <a:pPr marL="630223" lvl="1" indent="-285744">
              <a:lnSpc>
                <a:spcPct val="150000"/>
              </a:lnSpc>
            </a:pPr>
            <a:endParaRPr lang="en-US" sz="1600" dirty="0">
              <a:solidFill>
                <a:srgbClr val="002060"/>
              </a:solidFill>
            </a:endParaRPr>
          </a:p>
          <a:p>
            <a:pPr marL="630223" lvl="1" indent="-285744">
              <a:lnSpc>
                <a:spcPct val="150000"/>
              </a:lnSpc>
            </a:pPr>
            <a:endParaRPr lang="en-US" sz="1600" dirty="0">
              <a:solidFill>
                <a:srgbClr val="002060"/>
              </a:solidFill>
            </a:endParaRPr>
          </a:p>
          <a:p>
            <a:pPr marL="282568" indent="-285744">
              <a:lnSpc>
                <a:spcPct val="150000"/>
              </a:lnSpc>
            </a:pPr>
            <a:endParaRPr lang="en-US" sz="1600" dirty="0">
              <a:solidFill>
                <a:srgbClr val="002060"/>
              </a:solidFill>
            </a:endParaRPr>
          </a:p>
          <a:p>
            <a:pPr marL="282568" indent="-285744">
              <a:lnSpc>
                <a:spcPct val="150000"/>
              </a:lnSpc>
            </a:pPr>
            <a:endParaRPr lang="en-US" sz="1600" dirty="0">
              <a:solidFill>
                <a:srgbClr val="002060"/>
              </a:solidFill>
            </a:endParaRPr>
          </a:p>
          <a:p>
            <a:pPr marL="282568" indent="-285744">
              <a:lnSpc>
                <a:spcPct val="150000"/>
              </a:lnSpc>
            </a:pPr>
            <a:endParaRPr lang="en-US" sz="1400" dirty="0">
              <a:solidFill>
                <a:srgbClr val="002060"/>
              </a:solidFill>
            </a:endParaRPr>
          </a:p>
          <a:p>
            <a:pPr marL="282568" indent="-285744">
              <a:lnSpc>
                <a:spcPct val="150000"/>
              </a:lnSpc>
            </a:pPr>
            <a:endParaRPr lang="en-US" sz="1300" dirty="0">
              <a:solidFill>
                <a:srgbClr val="002060"/>
              </a:solidFill>
            </a:endParaRPr>
          </a:p>
        </p:txBody>
      </p:sp>
      <p:graphicFrame>
        <p:nvGraphicFramePr>
          <p:cNvPr id="5" name="Chart 4">
            <a:extLst>
              <a:ext uri="{FF2B5EF4-FFF2-40B4-BE49-F238E27FC236}">
                <a16:creationId xmlns:a16="http://schemas.microsoft.com/office/drawing/2014/main" id="{B91305C2-DEDC-B74F-ED8C-03FACE64B063}"/>
              </a:ext>
            </a:extLst>
          </p:cNvPr>
          <p:cNvGraphicFramePr/>
          <p:nvPr/>
        </p:nvGraphicFramePr>
        <p:xfrm>
          <a:off x="742266" y="3580370"/>
          <a:ext cx="5423607" cy="3060205"/>
        </p:xfrm>
        <a:graphic>
          <a:graphicData uri="http://schemas.openxmlformats.org/drawingml/2006/chart">
            <c:chart xmlns:c="http://schemas.openxmlformats.org/drawingml/2006/chart" xmlns:r="http://schemas.openxmlformats.org/officeDocument/2006/relationships" r:id="rId5"/>
          </a:graphicData>
        </a:graphic>
      </p:graphicFrame>
      <p:sp>
        <p:nvSpPr>
          <p:cNvPr id="3" name="Tijdelijke aanduiding voor inhoud 17">
            <a:extLst>
              <a:ext uri="{FF2B5EF4-FFF2-40B4-BE49-F238E27FC236}">
                <a16:creationId xmlns:a16="http://schemas.microsoft.com/office/drawing/2014/main" id="{0D69A9E5-110E-F236-6F2F-84525A617FA7}"/>
              </a:ext>
            </a:extLst>
          </p:cNvPr>
          <p:cNvSpPr txBox="1">
            <a:spLocks/>
          </p:cNvSpPr>
          <p:nvPr/>
        </p:nvSpPr>
        <p:spPr bwMode="auto">
          <a:xfrm>
            <a:off x="1007435" y="2402707"/>
            <a:ext cx="4200311" cy="820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63" indent="-346075"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113" indent="-336550"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38" indent="-288925"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525" indent="-344488"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50000"/>
              </a:lnSpc>
              <a:spcBef>
                <a:spcPct val="20000"/>
              </a:spcBef>
              <a:spcAft>
                <a:spcPct val="0"/>
              </a:spcAft>
              <a:buClr>
                <a:srgbClr val="AF0039"/>
              </a:buClr>
              <a:buSzTx/>
              <a:buFont typeface="Arial" panose="020B0604020202020204" pitchFamily="34" charset="0"/>
              <a:buNone/>
              <a:tabLst/>
              <a:defRPr/>
            </a:pPr>
            <a:r>
              <a:rPr kumimoji="0" lang="en-US" sz="1600" b="1" i="0" u="none" strike="noStrike" kern="1200" cap="none" spc="0" normalizeH="0" baseline="0" noProof="0" dirty="0">
                <a:ln>
                  <a:noFill/>
                </a:ln>
                <a:solidFill>
                  <a:srgbClr val="002060"/>
                </a:solidFill>
                <a:effectLst/>
                <a:highlight>
                  <a:srgbClr val="FFFF00"/>
                </a:highlight>
                <a:uLnTx/>
                <a:uFillTx/>
                <a:latin typeface="Arial" pitchFamily="34" charset="0"/>
                <a:ea typeface="+mn-ea"/>
                <a:cs typeface="Arial" pitchFamily="34" charset="0"/>
              </a:rPr>
              <a:t>Invited to ensure a mix of representatives, all involved in liquid biopsies </a:t>
            </a:r>
          </a:p>
          <a:p>
            <a:pPr marL="344479" marR="0" lvl="1" indent="0" algn="l" defTabSz="914377" rtl="0" eaLnBrk="1" fontAlgn="base" latinLnBrk="0" hangingPunct="1">
              <a:lnSpc>
                <a:spcPct val="150000"/>
              </a:lnSpc>
              <a:spcBef>
                <a:spcPct val="20000"/>
              </a:spcBef>
              <a:spcAft>
                <a:spcPct val="0"/>
              </a:spcAft>
              <a:buClr>
                <a:srgbClr val="798FA4"/>
              </a:buClr>
              <a:buSzPct val="100000"/>
              <a:buFont typeface="Arial" panose="020B0604020202020204" pitchFamily="34" charset="0"/>
              <a:buNone/>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344479" marR="0" lvl="1" indent="0" algn="l" defTabSz="914377" rtl="0" eaLnBrk="1" fontAlgn="base" latinLnBrk="0" hangingPunct="1">
              <a:lnSpc>
                <a:spcPct val="150000"/>
              </a:lnSpc>
              <a:spcBef>
                <a:spcPct val="20000"/>
              </a:spcBef>
              <a:spcAft>
                <a:spcPct val="0"/>
              </a:spcAft>
              <a:buClr>
                <a:srgbClr val="798FA4"/>
              </a:buClr>
              <a:buSzPct val="100000"/>
              <a:buFont typeface="Arial" panose="020B0604020202020204" pitchFamily="34" charset="0"/>
              <a:buNone/>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630223" marR="0" lvl="1" indent="-285744" algn="l" defTabSz="914377" rtl="0" eaLnBrk="1" fontAlgn="base" latinLnBrk="0" hangingPunct="1">
              <a:lnSpc>
                <a:spcPct val="150000"/>
              </a:lnSpc>
              <a:spcBef>
                <a:spcPct val="20000"/>
              </a:spcBef>
              <a:spcAft>
                <a:spcPct val="0"/>
              </a:spcAft>
              <a:buClr>
                <a:srgbClr val="798FA4"/>
              </a:buClr>
              <a:buSzPct val="100000"/>
              <a:buFont typeface="Arial" panose="020B0604020202020204" pitchFamily="34" charset="0"/>
              <a:buChar char="•"/>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630223" marR="0" lvl="1" indent="-285744" algn="l" defTabSz="914377" rtl="0" eaLnBrk="1" fontAlgn="base" latinLnBrk="0" hangingPunct="1">
              <a:lnSpc>
                <a:spcPct val="150000"/>
              </a:lnSpc>
              <a:spcBef>
                <a:spcPct val="20000"/>
              </a:spcBef>
              <a:spcAft>
                <a:spcPct val="0"/>
              </a:spcAft>
              <a:buClr>
                <a:srgbClr val="798FA4"/>
              </a:buClr>
              <a:buSzPct val="100000"/>
              <a:buFont typeface="Arial" panose="020B0604020202020204" pitchFamily="34" charset="0"/>
              <a:buChar char="•"/>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282568" marR="0" lvl="0" indent="-285744" algn="l" defTabSz="914377" rtl="0" eaLnBrk="1" fontAlgn="base" latinLnBrk="0" hangingPunct="1">
              <a:lnSpc>
                <a:spcPct val="150000"/>
              </a:lnSpc>
              <a:spcBef>
                <a:spcPct val="20000"/>
              </a:spcBef>
              <a:spcAft>
                <a:spcPct val="0"/>
              </a:spcAft>
              <a:buClr>
                <a:srgbClr val="AF0039"/>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282568" marR="0" lvl="0" indent="-285744" algn="l" defTabSz="914377" rtl="0" eaLnBrk="1" fontAlgn="base" latinLnBrk="0" hangingPunct="1">
              <a:lnSpc>
                <a:spcPct val="150000"/>
              </a:lnSpc>
              <a:spcBef>
                <a:spcPct val="20000"/>
              </a:spcBef>
              <a:spcAft>
                <a:spcPct val="0"/>
              </a:spcAft>
              <a:buClr>
                <a:srgbClr val="AF0039"/>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282568" marR="0" lvl="0" indent="-285744" algn="l" defTabSz="914377" rtl="0" eaLnBrk="1" fontAlgn="base" latinLnBrk="0" hangingPunct="1">
              <a:lnSpc>
                <a:spcPct val="150000"/>
              </a:lnSpc>
              <a:spcBef>
                <a:spcPct val="20000"/>
              </a:spcBef>
              <a:spcAft>
                <a:spcPct val="0"/>
              </a:spcAft>
              <a:buClr>
                <a:srgbClr val="AF0039"/>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a:p>
            <a:pPr marL="282568" marR="0" lvl="0" indent="-285744" algn="l" defTabSz="914377" rtl="0" eaLnBrk="1" fontAlgn="base" latinLnBrk="0" hangingPunct="1">
              <a:lnSpc>
                <a:spcPct val="150000"/>
              </a:lnSpc>
              <a:spcBef>
                <a:spcPct val="20000"/>
              </a:spcBef>
              <a:spcAft>
                <a:spcPct val="0"/>
              </a:spcAft>
              <a:buClr>
                <a:srgbClr val="AF0039"/>
              </a:buClr>
              <a:buSzTx/>
              <a:buFont typeface="Arial" panose="020B0604020202020204" pitchFamily="34" charset="0"/>
              <a:buChar char="•"/>
              <a:tabLst/>
              <a:defRPr/>
            </a:pPr>
            <a:endParaRPr kumimoji="0" lang="en-US" sz="13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p:txBody>
      </p:sp>
      <p:pic>
        <p:nvPicPr>
          <p:cNvPr id="4" name="Picture 3">
            <a:extLst>
              <a:ext uri="{FF2B5EF4-FFF2-40B4-BE49-F238E27FC236}">
                <a16:creationId xmlns:a16="http://schemas.microsoft.com/office/drawing/2014/main" id="{EE4F492D-6BA2-B038-2F4C-89F98DE5F9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9061" y="6068250"/>
            <a:ext cx="2129049" cy="653273"/>
          </a:xfrm>
          <a:prstGeom prst="rect">
            <a:avLst/>
          </a:prstGeom>
        </p:spPr>
      </p:pic>
      <p:sp>
        <p:nvSpPr>
          <p:cNvPr id="13" name="Titel 1">
            <a:extLst>
              <a:ext uri="{FF2B5EF4-FFF2-40B4-BE49-F238E27FC236}">
                <a16:creationId xmlns:a16="http://schemas.microsoft.com/office/drawing/2014/main" id="{3655BCD9-7A04-EE3C-7D8E-7D39481615E4}"/>
              </a:ext>
            </a:extLst>
          </p:cNvPr>
          <p:cNvSpPr>
            <a:spLocks noGrp="1"/>
          </p:cNvSpPr>
          <p:nvPr>
            <p:ph type="title"/>
          </p:nvPr>
        </p:nvSpPr>
        <p:spPr>
          <a:xfrm>
            <a:off x="210065" y="313275"/>
            <a:ext cx="11756219" cy="546036"/>
          </a:xfrm>
          <a:solidFill>
            <a:srgbClr val="FFFF00"/>
          </a:solidFill>
        </p:spPr>
        <p:txBody>
          <a:bodyPr/>
          <a:lstStyle/>
          <a:p>
            <a:pPr algn="l"/>
            <a:r>
              <a:rPr lang="en-US" sz="2400" b="1" dirty="0">
                <a:solidFill>
                  <a:srgbClr val="002060"/>
                </a:solidFill>
              </a:rPr>
              <a:t>Defining ELBS-recommendations on reporting of plasma-based </a:t>
            </a:r>
            <a:r>
              <a:rPr lang="en-US" sz="2400" b="1" dirty="0" err="1">
                <a:solidFill>
                  <a:srgbClr val="002060"/>
                </a:solidFill>
              </a:rPr>
              <a:t>ctDNA</a:t>
            </a:r>
            <a:r>
              <a:rPr lang="en-US" sz="2400" b="1" dirty="0">
                <a:solidFill>
                  <a:srgbClr val="002060"/>
                </a:solidFill>
              </a:rPr>
              <a:t> findings</a:t>
            </a:r>
            <a:endParaRPr lang="en-US" sz="3600" b="1" dirty="0">
              <a:solidFill>
                <a:srgbClr val="002060"/>
              </a:solidFill>
            </a:endParaRPr>
          </a:p>
        </p:txBody>
      </p:sp>
      <p:sp>
        <p:nvSpPr>
          <p:cNvPr id="6" name="TextBox 5">
            <a:extLst>
              <a:ext uri="{FF2B5EF4-FFF2-40B4-BE49-F238E27FC236}">
                <a16:creationId xmlns:a16="http://schemas.microsoft.com/office/drawing/2014/main" id="{B3EC6530-8CBD-FB6E-241E-02B8569D07EA}"/>
              </a:ext>
            </a:extLst>
          </p:cNvPr>
          <p:cNvSpPr txBox="1"/>
          <p:nvPr/>
        </p:nvSpPr>
        <p:spPr>
          <a:xfrm>
            <a:off x="7529517" y="4980631"/>
            <a:ext cx="4077535" cy="307777"/>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rial"/>
                <a:ea typeface="+mn-ea"/>
                <a:cs typeface="+mn-cs"/>
              </a:rPr>
              <a:t>Barcelona Biomedical Research Park (PRBB)</a:t>
            </a:r>
            <a:endParaRPr kumimoji="0" lang="en-GB" sz="1800" b="1" i="0" u="none" strike="noStrike" kern="1200" cap="none" spc="0" normalizeH="0" baseline="0" noProof="0" dirty="0">
              <a:ln>
                <a:noFill/>
              </a:ln>
              <a:solidFill>
                <a:srgbClr val="5F7791"/>
              </a:solidFill>
              <a:effectLst/>
              <a:uLnTx/>
              <a:uFillTx/>
              <a:latin typeface="Arial"/>
              <a:ea typeface="+mn-ea"/>
              <a:cs typeface="+mn-cs"/>
            </a:endParaRPr>
          </a:p>
        </p:txBody>
      </p:sp>
      <p:pic>
        <p:nvPicPr>
          <p:cNvPr id="12" name="Picture 11">
            <a:extLst>
              <a:ext uri="{FF2B5EF4-FFF2-40B4-BE49-F238E27FC236}">
                <a16:creationId xmlns:a16="http://schemas.microsoft.com/office/drawing/2014/main" id="{82EC5DAC-9C76-8835-6ACA-84A254D88B93}"/>
              </a:ext>
            </a:extLst>
          </p:cNvPr>
          <p:cNvPicPr>
            <a:picLocks noChangeAspect="1"/>
          </p:cNvPicPr>
          <p:nvPr/>
        </p:nvPicPr>
        <p:blipFill>
          <a:blip r:embed="rId7"/>
          <a:stretch>
            <a:fillRect/>
          </a:stretch>
        </p:blipFill>
        <p:spPr>
          <a:xfrm>
            <a:off x="7751488" y="2932380"/>
            <a:ext cx="3310928" cy="1956581"/>
          </a:xfrm>
          <a:prstGeom prst="rect">
            <a:avLst/>
          </a:prstGeom>
        </p:spPr>
      </p:pic>
      <p:graphicFrame>
        <p:nvGraphicFramePr>
          <p:cNvPr id="14" name="Diagram 13">
            <a:extLst>
              <a:ext uri="{FF2B5EF4-FFF2-40B4-BE49-F238E27FC236}">
                <a16:creationId xmlns:a16="http://schemas.microsoft.com/office/drawing/2014/main" id="{E9709A1D-D2CB-4E18-1BEB-5DBF18D6D9D8}"/>
              </a:ext>
            </a:extLst>
          </p:cNvPr>
          <p:cNvGraphicFramePr/>
          <p:nvPr>
            <p:extLst>
              <p:ext uri="{D42A27DB-BD31-4B8C-83A1-F6EECF244321}">
                <p14:modId xmlns:p14="http://schemas.microsoft.com/office/powerpoint/2010/main" val="679266377"/>
              </p:ext>
            </p:extLst>
          </p:nvPr>
        </p:nvGraphicFramePr>
        <p:xfrm>
          <a:off x="957054" y="1037566"/>
          <a:ext cx="9627107" cy="130600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93945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inhoud 17">
            <a:extLst>
              <a:ext uri="{FF2B5EF4-FFF2-40B4-BE49-F238E27FC236}">
                <a16:creationId xmlns:a16="http://schemas.microsoft.com/office/drawing/2014/main" id="{0BD7808C-7FBA-4F82-8CD6-F3C965AEEA28}"/>
              </a:ext>
            </a:extLst>
          </p:cNvPr>
          <p:cNvSpPr>
            <a:spLocks noGrp="1"/>
          </p:cNvSpPr>
          <p:nvPr>
            <p:ph idx="1"/>
          </p:nvPr>
        </p:nvSpPr>
        <p:spPr>
          <a:xfrm>
            <a:off x="832991" y="2527470"/>
            <a:ext cx="9997966" cy="2361690"/>
          </a:xfrm>
        </p:spPr>
        <p:txBody>
          <a:bodyPr>
            <a:noAutofit/>
          </a:bodyPr>
          <a:lstStyle/>
          <a:p>
            <a:pPr marL="282575" indent="-285750">
              <a:lnSpc>
                <a:spcPct val="150000"/>
              </a:lnSpc>
            </a:pPr>
            <a:r>
              <a:rPr lang="en-US" sz="1600" b="1" dirty="0">
                <a:solidFill>
                  <a:srgbClr val="002060"/>
                </a:solidFill>
              </a:rPr>
              <a:t>Focus on NGS-based cfDNA testing for predictive biomarkers in patients with histopathological diagnosis of cancer </a:t>
            </a:r>
          </a:p>
          <a:p>
            <a:pPr marL="282575" indent="-285750">
              <a:lnSpc>
                <a:spcPct val="150000"/>
              </a:lnSpc>
            </a:pPr>
            <a:endParaRPr lang="en-US" sz="1600" b="1" dirty="0">
              <a:solidFill>
                <a:srgbClr val="002060"/>
              </a:solidFill>
            </a:endParaRPr>
          </a:p>
          <a:p>
            <a:pPr marL="282575" indent="-285750">
              <a:lnSpc>
                <a:spcPct val="150000"/>
              </a:lnSpc>
            </a:pPr>
            <a:r>
              <a:rPr lang="en-US" sz="1600" b="1" dirty="0">
                <a:solidFill>
                  <a:srgbClr val="002060"/>
                </a:solidFill>
              </a:rPr>
              <a:t>Discussion groups</a:t>
            </a:r>
          </a:p>
          <a:p>
            <a:pPr marL="630238" lvl="1" indent="-285750">
              <a:lnSpc>
                <a:spcPct val="150000"/>
              </a:lnSpc>
            </a:pPr>
            <a:r>
              <a:rPr lang="en-US" sz="1400" dirty="0">
                <a:solidFill>
                  <a:srgbClr val="002060"/>
                </a:solidFill>
              </a:rPr>
              <a:t>Examples of clinical cases</a:t>
            </a:r>
          </a:p>
          <a:p>
            <a:pPr marL="344488" lvl="1" indent="0">
              <a:lnSpc>
                <a:spcPct val="150000"/>
              </a:lnSpc>
              <a:buNone/>
            </a:pPr>
            <a:endParaRPr lang="en-US" sz="1600" b="1" dirty="0">
              <a:solidFill>
                <a:srgbClr val="002060"/>
              </a:solidFill>
            </a:endParaRPr>
          </a:p>
          <a:p>
            <a:pPr marL="282575" indent="-285750">
              <a:lnSpc>
                <a:spcPct val="150000"/>
              </a:lnSpc>
            </a:pPr>
            <a:r>
              <a:rPr lang="en-US" sz="1600" b="1" dirty="0">
                <a:solidFill>
                  <a:srgbClr val="002060"/>
                </a:solidFill>
              </a:rPr>
              <a:t>Plenary discussions</a:t>
            </a:r>
          </a:p>
          <a:p>
            <a:pPr marL="344488" lvl="1" indent="0">
              <a:lnSpc>
                <a:spcPct val="150000"/>
              </a:lnSpc>
              <a:buNone/>
            </a:pPr>
            <a:endParaRPr lang="en-US" sz="1600" dirty="0">
              <a:solidFill>
                <a:srgbClr val="002060"/>
              </a:solidFill>
            </a:endParaRPr>
          </a:p>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5BEB9453-7D0A-99E0-2CF0-023E339AF43E}"/>
              </a:ext>
            </a:extLst>
          </p:cNvPr>
          <p:cNvPicPr>
            <a:picLocks noChangeAspect="1"/>
          </p:cNvPicPr>
          <p:nvPr/>
        </p:nvPicPr>
        <p:blipFill>
          <a:blip r:embed="rId8"/>
          <a:stretch>
            <a:fillRect/>
          </a:stretch>
        </p:blipFill>
        <p:spPr>
          <a:xfrm>
            <a:off x="4153208" y="3378571"/>
            <a:ext cx="5286375" cy="1998938"/>
          </a:xfrm>
          <a:prstGeom prst="rect">
            <a:avLst/>
          </a:prstGeom>
          <a:ln>
            <a:solidFill>
              <a:schemeClr val="tx2">
                <a:lumMod val="75000"/>
              </a:schemeClr>
            </a:solidFill>
          </a:ln>
        </p:spPr>
      </p:pic>
      <p:pic>
        <p:nvPicPr>
          <p:cNvPr id="6" name="Picture 5">
            <a:extLst>
              <a:ext uri="{FF2B5EF4-FFF2-40B4-BE49-F238E27FC236}">
                <a16:creationId xmlns:a16="http://schemas.microsoft.com/office/drawing/2014/main" id="{015C2B32-51DC-EA7B-BB08-4D38875D7451}"/>
              </a:ext>
            </a:extLst>
          </p:cNvPr>
          <p:cNvPicPr>
            <a:picLocks noChangeAspect="1"/>
          </p:cNvPicPr>
          <p:nvPr/>
        </p:nvPicPr>
        <p:blipFill>
          <a:blip r:embed="rId9"/>
          <a:stretch>
            <a:fillRect/>
          </a:stretch>
        </p:blipFill>
        <p:spPr>
          <a:xfrm>
            <a:off x="4564643" y="3850449"/>
            <a:ext cx="5286375" cy="2031882"/>
          </a:xfrm>
          <a:prstGeom prst="rect">
            <a:avLst/>
          </a:prstGeom>
          <a:ln>
            <a:solidFill>
              <a:schemeClr val="tx2">
                <a:lumMod val="75000"/>
              </a:schemeClr>
            </a:solidFill>
          </a:ln>
        </p:spPr>
      </p:pic>
      <p:pic>
        <p:nvPicPr>
          <p:cNvPr id="5" name="Picture 4">
            <a:extLst>
              <a:ext uri="{FF2B5EF4-FFF2-40B4-BE49-F238E27FC236}">
                <a16:creationId xmlns:a16="http://schemas.microsoft.com/office/drawing/2014/main" id="{56801FFA-C0CB-A5E0-5193-BF5A408FF5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18427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jdelijke aanduiding voor inhoud 17">
            <a:extLst>
              <a:ext uri="{FF2B5EF4-FFF2-40B4-BE49-F238E27FC236}">
                <a16:creationId xmlns:a16="http://schemas.microsoft.com/office/drawing/2014/main" id="{7A322BEB-2FBA-83FE-C789-57BE9992D911}"/>
              </a:ext>
            </a:extLst>
          </p:cNvPr>
          <p:cNvSpPr>
            <a:spLocks noGrp="1"/>
          </p:cNvSpPr>
          <p:nvPr>
            <p:ph idx="1"/>
          </p:nvPr>
        </p:nvSpPr>
        <p:spPr>
          <a:xfrm>
            <a:off x="832991" y="2527470"/>
            <a:ext cx="9997966" cy="2361690"/>
          </a:xfrm>
        </p:spPr>
        <p:txBody>
          <a:bodyPr>
            <a:noAutofit/>
          </a:bodyPr>
          <a:lstStyle/>
          <a:p>
            <a:pPr marL="282575" indent="-285750">
              <a:lnSpc>
                <a:spcPct val="150000"/>
              </a:lnSpc>
            </a:pPr>
            <a:r>
              <a:rPr lang="en-US" sz="1600" b="1" dirty="0">
                <a:solidFill>
                  <a:srgbClr val="002060"/>
                </a:solidFill>
              </a:rPr>
              <a:t>Input from workshop</a:t>
            </a:r>
          </a:p>
          <a:p>
            <a:pPr marL="282575" indent="-285750">
              <a:lnSpc>
                <a:spcPct val="150000"/>
              </a:lnSpc>
            </a:pPr>
            <a:endParaRPr lang="en-US" sz="1600" b="1" dirty="0">
              <a:solidFill>
                <a:srgbClr val="002060"/>
              </a:solidFill>
            </a:endParaRPr>
          </a:p>
          <a:p>
            <a:pPr marL="282575" indent="-285750">
              <a:lnSpc>
                <a:spcPct val="150000"/>
              </a:lnSpc>
            </a:pPr>
            <a:r>
              <a:rPr lang="en-US" sz="1600" b="1" dirty="0">
                <a:solidFill>
                  <a:srgbClr val="002060"/>
                </a:solidFill>
              </a:rPr>
              <a:t>77 statements</a:t>
            </a:r>
            <a:endParaRPr lang="en-US" sz="1300" dirty="0">
              <a:solidFill>
                <a:srgbClr val="002060"/>
              </a:solidFill>
            </a:endParaRPr>
          </a:p>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graphicFrame>
        <p:nvGraphicFramePr>
          <p:cNvPr id="5" name="Table 4">
            <a:extLst>
              <a:ext uri="{FF2B5EF4-FFF2-40B4-BE49-F238E27FC236}">
                <a16:creationId xmlns:a16="http://schemas.microsoft.com/office/drawing/2014/main" id="{52B82CF4-8ADF-83CD-4531-C946A19F0B4A}"/>
              </a:ext>
            </a:extLst>
          </p:cNvPr>
          <p:cNvGraphicFramePr>
            <a:graphicFrameLocks noGrp="1"/>
          </p:cNvGraphicFramePr>
          <p:nvPr>
            <p:extLst>
              <p:ext uri="{D42A27DB-BD31-4B8C-83A1-F6EECF244321}">
                <p14:modId xmlns:p14="http://schemas.microsoft.com/office/powerpoint/2010/main" val="1378931549"/>
              </p:ext>
            </p:extLst>
          </p:nvPr>
        </p:nvGraphicFramePr>
        <p:xfrm>
          <a:off x="1361043" y="3926581"/>
          <a:ext cx="10130232" cy="1524000"/>
        </p:xfrm>
        <a:graphic>
          <a:graphicData uri="http://schemas.openxmlformats.org/drawingml/2006/table">
            <a:tbl>
              <a:tblPr firstRow="1" bandRow="1">
                <a:tableStyleId>{2D5ABB26-0587-4C30-8999-92F81FD0307C}</a:tableStyleId>
              </a:tblPr>
              <a:tblGrid>
                <a:gridCol w="4577845">
                  <a:extLst>
                    <a:ext uri="{9D8B030D-6E8A-4147-A177-3AD203B41FA5}">
                      <a16:colId xmlns:a16="http://schemas.microsoft.com/office/drawing/2014/main" val="144614764"/>
                    </a:ext>
                  </a:extLst>
                </a:gridCol>
                <a:gridCol w="5552387">
                  <a:extLst>
                    <a:ext uri="{9D8B030D-6E8A-4147-A177-3AD203B41FA5}">
                      <a16:colId xmlns:a16="http://schemas.microsoft.com/office/drawing/2014/main" val="1111143754"/>
                    </a:ext>
                  </a:extLst>
                </a:gridCol>
              </a:tblGrid>
              <a:tr h="136218">
                <a:tc>
                  <a:txBody>
                    <a:bodyPr/>
                    <a:lstStyle/>
                    <a:p>
                      <a:pPr marL="285750" indent="-285750">
                        <a:buFont typeface="Arial" panose="020B0604020202020204" pitchFamily="34" charset="0"/>
                        <a:buChar char="•"/>
                      </a:pPr>
                      <a:r>
                        <a:rPr lang="en-GB" sz="1400" dirty="0"/>
                        <a:t>Request for ctDNA testing</a:t>
                      </a:r>
                    </a:p>
                  </a:txBody>
                  <a:tcPr marL="45720" marR="45720"/>
                </a:tc>
                <a:tc>
                  <a:txBody>
                    <a:bodyPr/>
                    <a:lstStyle/>
                    <a:p>
                      <a:pPr marL="285750" indent="-285750">
                        <a:buFont typeface="Arial" panose="020B0604020202020204" pitchFamily="34" charset="0"/>
                        <a:buChar char="•"/>
                      </a:pPr>
                      <a:r>
                        <a:rPr lang="en-GB" sz="1400" dirty="0"/>
                        <a:t>Reporting of variants &amp; variants with low VAF</a:t>
                      </a:r>
                    </a:p>
                  </a:txBody>
                  <a:tcPr marL="45720" marR="45720"/>
                </a:tc>
                <a:extLst>
                  <a:ext uri="{0D108BD9-81ED-4DB2-BD59-A6C34878D82A}">
                    <a16:rowId xmlns:a16="http://schemas.microsoft.com/office/drawing/2014/main" val="3380499401"/>
                  </a:ext>
                </a:extLst>
              </a:tr>
              <a:tr h="0">
                <a:tc>
                  <a:txBody>
                    <a:bodyPr/>
                    <a:lstStyle/>
                    <a:p>
                      <a:pPr marL="285750" indent="-285750">
                        <a:buFont typeface="Arial" panose="020B0604020202020204" pitchFamily="34" charset="0"/>
                        <a:buChar char="•"/>
                      </a:pPr>
                      <a:r>
                        <a:rPr lang="en-GB" sz="1400" dirty="0"/>
                        <a:t>Availability of information prior to ctDNA testing</a:t>
                      </a:r>
                    </a:p>
                  </a:txBody>
                  <a:tcPr marL="45720" marR="45720"/>
                </a:tc>
                <a:tc>
                  <a:txBody>
                    <a:bodyPr/>
                    <a:lstStyle/>
                    <a:p>
                      <a:pPr marL="285750" indent="-285750">
                        <a:buFont typeface="Arial" panose="020B0604020202020204" pitchFamily="34" charset="0"/>
                        <a:buChar char="•"/>
                      </a:pPr>
                      <a:r>
                        <a:rPr lang="en-GB" sz="1400" dirty="0"/>
                        <a:t>Distinguishing CH-related variants from </a:t>
                      </a:r>
                      <a:r>
                        <a:rPr lang="en-GB" sz="1400" dirty="0" err="1"/>
                        <a:t>tumor</a:t>
                      </a:r>
                      <a:r>
                        <a:rPr lang="en-GB" sz="1400" dirty="0"/>
                        <a:t>-derived variants</a:t>
                      </a:r>
                    </a:p>
                  </a:txBody>
                  <a:tcPr marL="45720" marR="45720"/>
                </a:tc>
                <a:extLst>
                  <a:ext uri="{0D108BD9-81ED-4DB2-BD59-A6C34878D82A}">
                    <a16:rowId xmlns:a16="http://schemas.microsoft.com/office/drawing/2014/main" val="773963946"/>
                  </a:ext>
                </a:extLst>
              </a:tr>
              <a:tr h="0">
                <a:tc>
                  <a:txBody>
                    <a:bodyPr/>
                    <a:lstStyle/>
                    <a:p>
                      <a:pPr marL="285750" indent="-285750">
                        <a:buFont typeface="Arial" panose="020B0604020202020204" pitchFamily="34" charset="0"/>
                        <a:buChar char="•"/>
                      </a:pPr>
                      <a:r>
                        <a:rPr lang="en-GB" sz="1400" dirty="0"/>
                        <a:t>Pre-analytical variables and timeframe</a:t>
                      </a:r>
                    </a:p>
                  </a:txBody>
                  <a:tcPr marL="45720" marR="45720"/>
                </a:tc>
                <a:tc>
                  <a:txBody>
                    <a:bodyPr/>
                    <a:lstStyle/>
                    <a:p>
                      <a:pPr marL="285750" indent="-285750">
                        <a:buFont typeface="Arial" panose="020B0604020202020204" pitchFamily="34" charset="0"/>
                        <a:buChar char="•"/>
                      </a:pPr>
                      <a:r>
                        <a:rPr lang="en-GB" sz="1400" dirty="0"/>
                        <a:t>Somatic copy number alterations and fusions</a:t>
                      </a:r>
                    </a:p>
                  </a:txBody>
                  <a:tcPr marL="45720" marR="45720"/>
                </a:tc>
                <a:extLst>
                  <a:ext uri="{0D108BD9-81ED-4DB2-BD59-A6C34878D82A}">
                    <a16:rowId xmlns:a16="http://schemas.microsoft.com/office/drawing/2014/main" val="3121230300"/>
                  </a:ext>
                </a:extLst>
              </a:tr>
              <a:tr h="0">
                <a:tc>
                  <a:txBody>
                    <a:bodyPr/>
                    <a:lstStyle/>
                    <a:p>
                      <a:pPr marL="285750" indent="-285750">
                        <a:buFont typeface="Arial" panose="020B0604020202020204" pitchFamily="34" charset="0"/>
                        <a:buChar char="•"/>
                      </a:pPr>
                      <a:r>
                        <a:rPr lang="en-GB" sz="1400" dirty="0"/>
                        <a:t>Assay specifications and performance assessment</a:t>
                      </a:r>
                    </a:p>
                  </a:txBody>
                  <a:tcPr marL="45720" marR="45720"/>
                </a:tc>
                <a:tc>
                  <a:txBody>
                    <a:bodyPr/>
                    <a:lstStyle/>
                    <a:p>
                      <a:pPr marL="285750" indent="-285750">
                        <a:buFont typeface="Arial" panose="020B0604020202020204" pitchFamily="34" charset="0"/>
                        <a:buChar char="•"/>
                      </a:pPr>
                      <a:r>
                        <a:rPr lang="en-GB" sz="1400" dirty="0"/>
                        <a:t>Reporting of negative results</a:t>
                      </a:r>
                    </a:p>
                  </a:txBody>
                  <a:tcPr marL="45720" marR="45720"/>
                </a:tc>
                <a:extLst>
                  <a:ext uri="{0D108BD9-81ED-4DB2-BD59-A6C34878D82A}">
                    <a16:rowId xmlns:a16="http://schemas.microsoft.com/office/drawing/2014/main" val="4216275555"/>
                  </a:ext>
                </a:extLst>
              </a:tr>
              <a:tr h="288783">
                <a:tc>
                  <a:txBody>
                    <a:bodyPr/>
                    <a:lstStyle/>
                    <a:p>
                      <a:pPr marL="285750" indent="-285750">
                        <a:buFont typeface="Arial" panose="020B0604020202020204" pitchFamily="34" charset="0"/>
                        <a:buChar char="•"/>
                      </a:pPr>
                      <a:r>
                        <a:rPr lang="en-GB" sz="1400" dirty="0"/>
                        <a:t>Quality metrics</a:t>
                      </a:r>
                    </a:p>
                  </a:txBody>
                  <a:tcPr marL="45720" marR="45720"/>
                </a:tc>
                <a:tc>
                  <a:txBody>
                    <a:bodyPr/>
                    <a:lstStyle/>
                    <a:p>
                      <a:pPr marL="285750" indent="-285750">
                        <a:buFont typeface="Arial" panose="020B0604020202020204" pitchFamily="34" charset="0"/>
                        <a:buChar char="•"/>
                      </a:pPr>
                      <a:r>
                        <a:rPr lang="en-GB" sz="1400" dirty="0"/>
                        <a:t>Unexpected findings</a:t>
                      </a:r>
                    </a:p>
                  </a:txBody>
                  <a:tcPr marL="45720" marR="45720"/>
                </a:tc>
                <a:extLst>
                  <a:ext uri="{0D108BD9-81ED-4DB2-BD59-A6C34878D82A}">
                    <a16:rowId xmlns:a16="http://schemas.microsoft.com/office/drawing/2014/main" val="2293479470"/>
                  </a:ext>
                </a:extLst>
              </a:tr>
            </a:tbl>
          </a:graphicData>
        </a:graphic>
      </p:graphicFrame>
      <p:pic>
        <p:nvPicPr>
          <p:cNvPr id="6" name="Picture 5">
            <a:extLst>
              <a:ext uri="{FF2B5EF4-FFF2-40B4-BE49-F238E27FC236}">
                <a16:creationId xmlns:a16="http://schemas.microsoft.com/office/drawing/2014/main" id="{891829B5-D286-9382-A4BD-7F8493FBE31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2356148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jdelijke aanduiding voor inhoud 17">
            <a:extLst>
              <a:ext uri="{FF2B5EF4-FFF2-40B4-BE49-F238E27FC236}">
                <a16:creationId xmlns:a16="http://schemas.microsoft.com/office/drawing/2014/main" id="{7A322BEB-2FBA-83FE-C789-57BE9992D911}"/>
              </a:ext>
            </a:extLst>
          </p:cNvPr>
          <p:cNvSpPr>
            <a:spLocks noGrp="1"/>
          </p:cNvSpPr>
          <p:nvPr>
            <p:ph idx="1"/>
          </p:nvPr>
        </p:nvSpPr>
        <p:spPr>
          <a:xfrm>
            <a:off x="832991" y="2527470"/>
            <a:ext cx="9997966" cy="2361690"/>
          </a:xfrm>
        </p:spPr>
        <p:txBody>
          <a:bodyPr>
            <a:noAutofit/>
          </a:bodyPr>
          <a:lstStyle/>
          <a:p>
            <a:pPr marL="282575" indent="-285750">
              <a:lnSpc>
                <a:spcPct val="150000"/>
              </a:lnSpc>
            </a:pPr>
            <a:r>
              <a:rPr lang="en-US" sz="1600" b="1" dirty="0">
                <a:solidFill>
                  <a:srgbClr val="002060"/>
                </a:solidFill>
              </a:rPr>
              <a:t>Examples of statements</a:t>
            </a:r>
          </a:p>
        </p:txBody>
      </p:sp>
      <p:sp>
        <p:nvSpPr>
          <p:cNvPr id="3" name="Rectangle 2">
            <a:extLst>
              <a:ext uri="{FF2B5EF4-FFF2-40B4-BE49-F238E27FC236}">
                <a16:creationId xmlns:a16="http://schemas.microsoft.com/office/drawing/2014/main" id="{29C1F3EC-77CF-1B47-E4CF-0B39B90CB96A}"/>
              </a:ext>
            </a:extLst>
          </p:cNvPr>
          <p:cNvSpPr/>
          <p:nvPr/>
        </p:nvSpPr>
        <p:spPr>
          <a:xfrm>
            <a:off x="832991" y="2989953"/>
            <a:ext cx="5225592" cy="2051871"/>
          </a:xfrm>
          <a:prstGeom prst="rect">
            <a:avLst/>
          </a:prstGeom>
          <a:solidFill>
            <a:schemeClr val="bg1"/>
          </a:solidFill>
          <a:ln w="12700">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112712">
              <a:lnSpc>
                <a:spcPct val="150000"/>
              </a:lnSpc>
            </a:pPr>
            <a:r>
              <a:rPr lang="en-US" sz="1400" dirty="0">
                <a:solidFill>
                  <a:srgbClr val="002060"/>
                </a:solidFill>
              </a:rPr>
              <a:t>For each variant, the following parameter(s) should be reported:</a:t>
            </a:r>
          </a:p>
          <a:p>
            <a:pPr marL="173038" indent="-285750">
              <a:lnSpc>
                <a:spcPct val="150000"/>
              </a:lnSpc>
              <a:buFontTx/>
              <a:buChar char="-"/>
            </a:pPr>
            <a:r>
              <a:rPr lang="en-US" sz="1400" dirty="0">
                <a:solidFill>
                  <a:srgbClr val="002060"/>
                </a:solidFill>
              </a:rPr>
              <a:t>Variant allele frequency (%)</a:t>
            </a:r>
          </a:p>
          <a:p>
            <a:pPr marL="173038" indent="-285750">
              <a:lnSpc>
                <a:spcPct val="150000"/>
              </a:lnSpc>
              <a:buFontTx/>
              <a:buChar char="-"/>
            </a:pPr>
            <a:r>
              <a:rPr lang="en-US" sz="1400" dirty="0">
                <a:solidFill>
                  <a:srgbClr val="002060"/>
                </a:solidFill>
              </a:rPr>
              <a:t>Sequencing depth</a:t>
            </a:r>
          </a:p>
          <a:p>
            <a:pPr marL="173038" indent="-285750">
              <a:lnSpc>
                <a:spcPct val="150000"/>
              </a:lnSpc>
              <a:buFontTx/>
              <a:buChar char="-"/>
            </a:pPr>
            <a:r>
              <a:rPr lang="en-US" sz="1400" dirty="0">
                <a:solidFill>
                  <a:srgbClr val="002060"/>
                </a:solidFill>
              </a:rPr>
              <a:t>No. of mutated molecules</a:t>
            </a:r>
          </a:p>
          <a:p>
            <a:pPr marL="173038" indent="-285750">
              <a:lnSpc>
                <a:spcPct val="150000"/>
              </a:lnSpc>
              <a:buFontTx/>
              <a:buChar char="-"/>
            </a:pPr>
            <a:r>
              <a:rPr lang="en-US" sz="1400" dirty="0">
                <a:solidFill>
                  <a:srgbClr val="002060"/>
                </a:solidFill>
              </a:rPr>
              <a:t>Confidence level</a:t>
            </a:r>
          </a:p>
          <a:p>
            <a:pPr marL="173038" indent="-285750">
              <a:lnSpc>
                <a:spcPct val="150000"/>
              </a:lnSpc>
              <a:buFontTx/>
              <a:buChar char="-"/>
            </a:pPr>
            <a:r>
              <a:rPr lang="en-US" sz="1400" dirty="0">
                <a:solidFill>
                  <a:srgbClr val="002060"/>
                </a:solidFill>
              </a:rPr>
              <a:t>Base specific signal-to-noise ratio</a:t>
            </a:r>
          </a:p>
        </p:txBody>
      </p:sp>
      <p:sp>
        <p:nvSpPr>
          <p:cNvPr id="6" name="Rectangle 5">
            <a:extLst>
              <a:ext uri="{FF2B5EF4-FFF2-40B4-BE49-F238E27FC236}">
                <a16:creationId xmlns:a16="http://schemas.microsoft.com/office/drawing/2014/main" id="{FB4C4937-C9E8-E59D-D2FA-1B9E9F071F60}"/>
              </a:ext>
            </a:extLst>
          </p:cNvPr>
          <p:cNvSpPr/>
          <p:nvPr/>
        </p:nvSpPr>
        <p:spPr>
          <a:xfrm>
            <a:off x="6229546" y="2989952"/>
            <a:ext cx="4354613" cy="1384085"/>
          </a:xfrm>
          <a:prstGeom prst="rect">
            <a:avLst/>
          </a:prstGeom>
          <a:solidFill>
            <a:schemeClr val="bg1"/>
          </a:solidFill>
          <a:ln w="12700">
            <a:solidFill>
              <a:schemeClr val="tx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112712">
              <a:lnSpc>
                <a:spcPct val="150000"/>
              </a:lnSpc>
            </a:pPr>
            <a:r>
              <a:rPr lang="en-US" sz="1400" dirty="0">
                <a:solidFill>
                  <a:srgbClr val="002060"/>
                </a:solidFill>
              </a:rPr>
              <a:t>If tumor fraction estimation is not included in the test, negative test results should be reported as ‘</a:t>
            </a:r>
            <a:r>
              <a:rPr lang="en-US" sz="1400" dirty="0" err="1">
                <a:solidFill>
                  <a:srgbClr val="002060"/>
                </a:solidFill>
              </a:rPr>
              <a:t>ctDNA</a:t>
            </a:r>
            <a:r>
              <a:rPr lang="en-US" sz="1400" dirty="0">
                <a:solidFill>
                  <a:srgbClr val="002060"/>
                </a:solidFill>
              </a:rPr>
              <a:t> not detected’. Use of terms as ‘wildtype’, ‘negative’, or ‘absence of mutations’ should be avoided.</a:t>
            </a:r>
          </a:p>
        </p:txBody>
      </p:sp>
      <p:pic>
        <p:nvPicPr>
          <p:cNvPr id="12" name="Picture 11">
            <a:extLst>
              <a:ext uri="{FF2B5EF4-FFF2-40B4-BE49-F238E27FC236}">
                <a16:creationId xmlns:a16="http://schemas.microsoft.com/office/drawing/2014/main" id="{232278D4-BA70-9527-A6BF-0A82667609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218549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jdelijke aanduiding voor inhoud 17">
            <a:extLst>
              <a:ext uri="{FF2B5EF4-FFF2-40B4-BE49-F238E27FC236}">
                <a16:creationId xmlns:a16="http://schemas.microsoft.com/office/drawing/2014/main" id="{7A322BEB-2FBA-83FE-C789-57BE9992D911}"/>
              </a:ext>
            </a:extLst>
          </p:cNvPr>
          <p:cNvSpPr>
            <a:spLocks noGrp="1"/>
          </p:cNvSpPr>
          <p:nvPr>
            <p:ph idx="1"/>
          </p:nvPr>
        </p:nvSpPr>
        <p:spPr>
          <a:xfrm>
            <a:off x="832991" y="2527470"/>
            <a:ext cx="9997966" cy="2361690"/>
          </a:xfrm>
        </p:spPr>
        <p:txBody>
          <a:bodyPr>
            <a:noAutofit/>
          </a:bodyPr>
          <a:lstStyle/>
          <a:p>
            <a:pPr marL="282575" indent="-285750">
              <a:lnSpc>
                <a:spcPct val="150000"/>
              </a:lnSpc>
            </a:pPr>
            <a:r>
              <a:rPr lang="en-US" sz="1600" b="1" dirty="0">
                <a:solidFill>
                  <a:srgbClr val="002060"/>
                </a:solidFill>
              </a:rPr>
              <a:t>Level of agreement for each statement</a:t>
            </a:r>
          </a:p>
          <a:p>
            <a:pPr marL="630238" lvl="1" indent="-285750">
              <a:lnSpc>
                <a:spcPct val="150000"/>
              </a:lnSpc>
            </a:pPr>
            <a:r>
              <a:rPr lang="en-US" sz="1300" dirty="0">
                <a:solidFill>
                  <a:srgbClr val="002060"/>
                </a:solidFill>
              </a:rPr>
              <a:t>Agree, essential</a:t>
            </a:r>
          </a:p>
          <a:p>
            <a:pPr marL="630238" lvl="1" indent="-285750">
              <a:lnSpc>
                <a:spcPct val="150000"/>
              </a:lnSpc>
            </a:pPr>
            <a:r>
              <a:rPr lang="en-US" sz="1300" dirty="0">
                <a:solidFill>
                  <a:srgbClr val="002060"/>
                </a:solidFill>
              </a:rPr>
              <a:t>Agree, useful</a:t>
            </a:r>
          </a:p>
          <a:p>
            <a:pPr marL="630238" lvl="1" indent="-285750">
              <a:lnSpc>
                <a:spcPct val="150000"/>
              </a:lnSpc>
            </a:pPr>
            <a:r>
              <a:rPr lang="en-US" sz="1300" dirty="0">
                <a:solidFill>
                  <a:srgbClr val="002060"/>
                </a:solidFill>
              </a:rPr>
              <a:t>Disagree</a:t>
            </a:r>
          </a:p>
          <a:p>
            <a:pPr marL="630238" lvl="1" indent="-285750">
              <a:lnSpc>
                <a:spcPct val="150000"/>
              </a:lnSpc>
            </a:pPr>
            <a:r>
              <a:rPr lang="en-US" sz="1300" dirty="0">
                <a:solidFill>
                  <a:srgbClr val="002060"/>
                </a:solidFill>
              </a:rPr>
              <a:t>No opinion</a:t>
            </a:r>
          </a:p>
          <a:p>
            <a:pPr marL="282575" indent="-285750">
              <a:lnSpc>
                <a:spcPct val="150000"/>
              </a:lnSpc>
            </a:pPr>
            <a:r>
              <a:rPr lang="en-US" sz="1600" b="1" dirty="0">
                <a:solidFill>
                  <a:srgbClr val="002060"/>
                </a:solidFill>
              </a:rPr>
              <a:t>Feedback</a:t>
            </a:r>
          </a:p>
        </p:txBody>
      </p:sp>
      <p:pic>
        <p:nvPicPr>
          <p:cNvPr id="12" name="Picture 11">
            <a:extLst>
              <a:ext uri="{FF2B5EF4-FFF2-40B4-BE49-F238E27FC236}">
                <a16:creationId xmlns:a16="http://schemas.microsoft.com/office/drawing/2014/main" id="{E7FC6E99-E1D5-E9AB-4CF1-F44727A9C8E7}"/>
              </a:ext>
            </a:extLst>
          </p:cNvPr>
          <p:cNvPicPr>
            <a:picLocks noChangeAspect="1"/>
          </p:cNvPicPr>
          <p:nvPr/>
        </p:nvPicPr>
        <p:blipFill>
          <a:blip r:embed="rId8"/>
          <a:stretch>
            <a:fillRect/>
          </a:stretch>
        </p:blipFill>
        <p:spPr>
          <a:xfrm>
            <a:off x="5166199" y="3082369"/>
            <a:ext cx="1581231" cy="2180182"/>
          </a:xfrm>
          <a:prstGeom prst="rect">
            <a:avLst/>
          </a:prstGeom>
          <a:ln>
            <a:solidFill>
              <a:schemeClr val="tx2">
                <a:lumMod val="75000"/>
              </a:schemeClr>
            </a:solidFill>
          </a:ln>
        </p:spPr>
      </p:pic>
      <p:pic>
        <p:nvPicPr>
          <p:cNvPr id="14" name="Picture 13">
            <a:extLst>
              <a:ext uri="{FF2B5EF4-FFF2-40B4-BE49-F238E27FC236}">
                <a16:creationId xmlns:a16="http://schemas.microsoft.com/office/drawing/2014/main" id="{6EF5F103-55A2-C29B-1A7E-EB209101587D}"/>
              </a:ext>
            </a:extLst>
          </p:cNvPr>
          <p:cNvPicPr>
            <a:picLocks noChangeAspect="1"/>
          </p:cNvPicPr>
          <p:nvPr/>
        </p:nvPicPr>
        <p:blipFill>
          <a:blip r:embed="rId9"/>
          <a:stretch>
            <a:fillRect/>
          </a:stretch>
        </p:blipFill>
        <p:spPr>
          <a:xfrm>
            <a:off x="5524134" y="3293889"/>
            <a:ext cx="1545294" cy="2287994"/>
          </a:xfrm>
          <a:prstGeom prst="rect">
            <a:avLst/>
          </a:prstGeom>
          <a:ln>
            <a:solidFill>
              <a:schemeClr val="tx2">
                <a:lumMod val="75000"/>
              </a:schemeClr>
            </a:solidFill>
          </a:ln>
        </p:spPr>
      </p:pic>
      <p:pic>
        <p:nvPicPr>
          <p:cNvPr id="17" name="Picture 16">
            <a:extLst>
              <a:ext uri="{FF2B5EF4-FFF2-40B4-BE49-F238E27FC236}">
                <a16:creationId xmlns:a16="http://schemas.microsoft.com/office/drawing/2014/main" id="{E00494B4-D31B-6A48-732A-113FB908CEEB}"/>
              </a:ext>
            </a:extLst>
          </p:cNvPr>
          <p:cNvPicPr>
            <a:picLocks noChangeAspect="1"/>
          </p:cNvPicPr>
          <p:nvPr/>
        </p:nvPicPr>
        <p:blipFill>
          <a:blip r:embed="rId10"/>
          <a:stretch>
            <a:fillRect/>
          </a:stretch>
        </p:blipFill>
        <p:spPr>
          <a:xfrm>
            <a:off x="5968543" y="3566095"/>
            <a:ext cx="1545294" cy="2293983"/>
          </a:xfrm>
          <a:prstGeom prst="rect">
            <a:avLst/>
          </a:prstGeom>
          <a:ln>
            <a:solidFill>
              <a:schemeClr val="tx2">
                <a:lumMod val="75000"/>
              </a:schemeClr>
            </a:solidFill>
          </a:ln>
        </p:spPr>
      </p:pic>
      <p:pic>
        <p:nvPicPr>
          <p:cNvPr id="19" name="Picture 18">
            <a:extLst>
              <a:ext uri="{FF2B5EF4-FFF2-40B4-BE49-F238E27FC236}">
                <a16:creationId xmlns:a16="http://schemas.microsoft.com/office/drawing/2014/main" id="{7F2188FA-6131-D6B8-2652-2123231DC41A}"/>
              </a:ext>
            </a:extLst>
          </p:cNvPr>
          <p:cNvPicPr>
            <a:picLocks noChangeAspect="1"/>
          </p:cNvPicPr>
          <p:nvPr/>
        </p:nvPicPr>
        <p:blipFill>
          <a:blip r:embed="rId11"/>
          <a:stretch>
            <a:fillRect/>
          </a:stretch>
        </p:blipFill>
        <p:spPr>
          <a:xfrm>
            <a:off x="6437840" y="3748139"/>
            <a:ext cx="1545294" cy="2383104"/>
          </a:xfrm>
          <a:prstGeom prst="rect">
            <a:avLst/>
          </a:prstGeom>
          <a:ln>
            <a:solidFill>
              <a:schemeClr val="tx2">
                <a:lumMod val="75000"/>
              </a:schemeClr>
            </a:solidFill>
          </a:ln>
        </p:spPr>
      </p:pic>
      <p:pic>
        <p:nvPicPr>
          <p:cNvPr id="21" name="Picture 20">
            <a:extLst>
              <a:ext uri="{FF2B5EF4-FFF2-40B4-BE49-F238E27FC236}">
                <a16:creationId xmlns:a16="http://schemas.microsoft.com/office/drawing/2014/main" id="{EE2E5BB3-5210-11D6-D9A9-F0BA074DD4F9}"/>
              </a:ext>
            </a:extLst>
          </p:cNvPr>
          <p:cNvPicPr>
            <a:picLocks noChangeAspect="1"/>
          </p:cNvPicPr>
          <p:nvPr/>
        </p:nvPicPr>
        <p:blipFill>
          <a:blip r:embed="rId12"/>
          <a:stretch>
            <a:fillRect/>
          </a:stretch>
        </p:blipFill>
        <p:spPr>
          <a:xfrm>
            <a:off x="6869037" y="4010271"/>
            <a:ext cx="1545294" cy="2388741"/>
          </a:xfrm>
          <a:prstGeom prst="rect">
            <a:avLst/>
          </a:prstGeom>
          <a:ln>
            <a:solidFill>
              <a:schemeClr val="tx2">
                <a:lumMod val="75000"/>
              </a:schemeClr>
            </a:solidFill>
          </a:ln>
        </p:spPr>
      </p:pic>
      <p:pic>
        <p:nvPicPr>
          <p:cNvPr id="3" name="Picture 2">
            <a:extLst>
              <a:ext uri="{FF2B5EF4-FFF2-40B4-BE49-F238E27FC236}">
                <a16:creationId xmlns:a16="http://schemas.microsoft.com/office/drawing/2014/main" id="{24760FD9-0FEC-C75D-B2F7-DA562D71944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3311776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jdelijke aanduiding voor inhoud 17">
            <a:extLst>
              <a:ext uri="{FF2B5EF4-FFF2-40B4-BE49-F238E27FC236}">
                <a16:creationId xmlns:a16="http://schemas.microsoft.com/office/drawing/2014/main" id="{A831BB9D-EAAE-6062-4199-31AF2423E7EA}"/>
              </a:ext>
            </a:extLst>
          </p:cNvPr>
          <p:cNvSpPr>
            <a:spLocks noGrp="1"/>
          </p:cNvSpPr>
          <p:nvPr>
            <p:ph idx="1"/>
          </p:nvPr>
        </p:nvSpPr>
        <p:spPr>
          <a:xfrm>
            <a:off x="832992" y="2527470"/>
            <a:ext cx="3702794" cy="2361690"/>
          </a:xfrm>
        </p:spPr>
        <p:txBody>
          <a:bodyPr>
            <a:noAutofit/>
          </a:bodyPr>
          <a:lstStyle/>
          <a:p>
            <a:pPr marL="282575" indent="-285750">
              <a:lnSpc>
                <a:spcPct val="150000"/>
              </a:lnSpc>
            </a:pPr>
            <a:r>
              <a:rPr lang="en-US" sz="1600" b="1" dirty="0">
                <a:solidFill>
                  <a:srgbClr val="002060"/>
                </a:solidFill>
              </a:rPr>
              <a:t>Consensus agreement </a:t>
            </a:r>
            <a:r>
              <a:rPr lang="en-US" sz="1600" dirty="0">
                <a:solidFill>
                  <a:srgbClr val="002060"/>
                </a:solidFill>
              </a:rPr>
              <a:t>defined</a:t>
            </a:r>
            <a:r>
              <a:rPr lang="en-US" sz="1600" b="1" dirty="0">
                <a:solidFill>
                  <a:srgbClr val="002060"/>
                </a:solidFill>
              </a:rPr>
              <a:t> </a:t>
            </a:r>
            <a:r>
              <a:rPr lang="en-US" sz="1600" dirty="0">
                <a:solidFill>
                  <a:srgbClr val="002060"/>
                </a:solidFill>
              </a:rPr>
              <a:t>as</a:t>
            </a:r>
            <a:r>
              <a:rPr lang="en-US" sz="1600" b="1" dirty="0">
                <a:solidFill>
                  <a:srgbClr val="002060"/>
                </a:solidFill>
              </a:rPr>
              <a:t> ≥80% agreement</a:t>
            </a:r>
            <a:r>
              <a:rPr lang="en-US" sz="1600" dirty="0">
                <a:solidFill>
                  <a:srgbClr val="002060"/>
                </a:solidFill>
              </a:rPr>
              <a:t> (essential or useful)</a:t>
            </a:r>
            <a:endParaRPr lang="en-US" sz="1600" b="1" dirty="0">
              <a:solidFill>
                <a:srgbClr val="002060"/>
              </a:solidFill>
            </a:endParaRPr>
          </a:p>
          <a:p>
            <a:pPr marL="282575" indent="-285750">
              <a:lnSpc>
                <a:spcPct val="150000"/>
              </a:lnSpc>
            </a:pPr>
            <a:endParaRPr lang="en-US" sz="1600" b="1" dirty="0">
              <a:solidFill>
                <a:srgbClr val="002060"/>
              </a:solidFill>
            </a:endParaRPr>
          </a:p>
          <a:p>
            <a:pPr marL="282575" indent="-285750">
              <a:lnSpc>
                <a:spcPct val="150000"/>
              </a:lnSpc>
            </a:pPr>
            <a:r>
              <a:rPr lang="en-US" sz="1600" dirty="0">
                <a:solidFill>
                  <a:srgbClr val="002060"/>
                </a:solidFill>
              </a:rPr>
              <a:t>For </a:t>
            </a:r>
            <a:r>
              <a:rPr lang="en-US" sz="1600" b="1" dirty="0">
                <a:solidFill>
                  <a:srgbClr val="002060"/>
                </a:solidFill>
              </a:rPr>
              <a:t>52 out of 77 statements </a:t>
            </a:r>
            <a:r>
              <a:rPr lang="en-US" sz="1600" dirty="0">
                <a:solidFill>
                  <a:srgbClr val="002060"/>
                </a:solidFill>
              </a:rPr>
              <a:t>consensus agreement was reached</a:t>
            </a:r>
          </a:p>
          <a:p>
            <a:pPr marL="630238" lvl="1" indent="-285750">
              <a:lnSpc>
                <a:spcPct val="150000"/>
              </a:lnSpc>
            </a:pPr>
            <a:endParaRPr lang="en-US" sz="1000" dirty="0">
              <a:solidFill>
                <a:srgbClr val="002060"/>
              </a:solidFill>
            </a:endParaRPr>
          </a:p>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pic>
        <p:nvPicPr>
          <p:cNvPr id="5" name="Picture 4">
            <a:extLst>
              <a:ext uri="{FF2B5EF4-FFF2-40B4-BE49-F238E27FC236}">
                <a16:creationId xmlns:a16="http://schemas.microsoft.com/office/drawing/2014/main" id="{2D259DE2-2702-C920-0BC4-173D2B91DD4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Tree>
    <p:extLst>
      <p:ext uri="{BB962C8B-B14F-4D97-AF65-F5344CB8AC3E}">
        <p14:creationId xmlns:p14="http://schemas.microsoft.com/office/powerpoint/2010/main" val="2878138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jdelijke aanduiding voor inhoud 17">
            <a:extLst>
              <a:ext uri="{FF2B5EF4-FFF2-40B4-BE49-F238E27FC236}">
                <a16:creationId xmlns:a16="http://schemas.microsoft.com/office/drawing/2014/main" id="{9F2E06AD-E5A9-5D9D-D2B9-9CC75E4918CC}"/>
              </a:ext>
            </a:extLst>
          </p:cNvPr>
          <p:cNvSpPr>
            <a:spLocks noGrp="1"/>
          </p:cNvSpPr>
          <p:nvPr>
            <p:ph idx="1"/>
          </p:nvPr>
        </p:nvSpPr>
        <p:spPr>
          <a:xfrm>
            <a:off x="832992" y="2527470"/>
            <a:ext cx="3702794" cy="2361690"/>
          </a:xfrm>
        </p:spPr>
        <p:txBody>
          <a:bodyPr>
            <a:noAutofit/>
          </a:bodyPr>
          <a:lstStyle/>
          <a:p>
            <a:pPr marL="282575" indent="-285750">
              <a:lnSpc>
                <a:spcPct val="150000"/>
              </a:lnSpc>
            </a:pPr>
            <a:r>
              <a:rPr lang="en-US" sz="1600" b="1" dirty="0">
                <a:solidFill>
                  <a:srgbClr val="002060"/>
                </a:solidFill>
              </a:rPr>
              <a:t>Consensus agreement </a:t>
            </a:r>
            <a:r>
              <a:rPr lang="en-US" sz="1600" dirty="0">
                <a:solidFill>
                  <a:srgbClr val="002060"/>
                </a:solidFill>
              </a:rPr>
              <a:t>defined</a:t>
            </a:r>
            <a:r>
              <a:rPr lang="en-US" sz="1600" b="1" dirty="0">
                <a:solidFill>
                  <a:srgbClr val="002060"/>
                </a:solidFill>
              </a:rPr>
              <a:t> </a:t>
            </a:r>
            <a:r>
              <a:rPr lang="en-US" sz="1600" dirty="0">
                <a:solidFill>
                  <a:srgbClr val="002060"/>
                </a:solidFill>
              </a:rPr>
              <a:t>as</a:t>
            </a:r>
            <a:r>
              <a:rPr lang="en-US" sz="1600" b="1" dirty="0">
                <a:solidFill>
                  <a:srgbClr val="002060"/>
                </a:solidFill>
              </a:rPr>
              <a:t> ≥80% agreement</a:t>
            </a:r>
            <a:r>
              <a:rPr lang="en-US" sz="1600" dirty="0">
                <a:solidFill>
                  <a:srgbClr val="002060"/>
                </a:solidFill>
              </a:rPr>
              <a:t> (essential or useful)</a:t>
            </a:r>
            <a:endParaRPr lang="en-US" sz="1600" b="1" dirty="0">
              <a:solidFill>
                <a:srgbClr val="002060"/>
              </a:solidFill>
            </a:endParaRPr>
          </a:p>
          <a:p>
            <a:pPr marL="282575" indent="-285750">
              <a:lnSpc>
                <a:spcPct val="150000"/>
              </a:lnSpc>
            </a:pPr>
            <a:endParaRPr lang="en-US" sz="1600" b="1" dirty="0">
              <a:solidFill>
                <a:srgbClr val="002060"/>
              </a:solidFill>
            </a:endParaRPr>
          </a:p>
          <a:p>
            <a:pPr marL="282575" indent="-285750">
              <a:lnSpc>
                <a:spcPct val="150000"/>
              </a:lnSpc>
            </a:pPr>
            <a:r>
              <a:rPr lang="en-US" sz="1600" dirty="0">
                <a:solidFill>
                  <a:srgbClr val="002060"/>
                </a:solidFill>
              </a:rPr>
              <a:t>For </a:t>
            </a:r>
            <a:r>
              <a:rPr lang="en-US" sz="1600" b="1" dirty="0">
                <a:solidFill>
                  <a:srgbClr val="002060"/>
                </a:solidFill>
              </a:rPr>
              <a:t>52 out of 77 statements </a:t>
            </a:r>
            <a:r>
              <a:rPr lang="en-US" sz="1600" dirty="0">
                <a:solidFill>
                  <a:srgbClr val="002060"/>
                </a:solidFill>
              </a:rPr>
              <a:t>consensus agreement was reached</a:t>
            </a:r>
          </a:p>
          <a:p>
            <a:pPr marL="630238" lvl="1" indent="-285750">
              <a:lnSpc>
                <a:spcPct val="150000"/>
              </a:lnSpc>
            </a:pPr>
            <a:endParaRPr lang="en-US" sz="1000" dirty="0">
              <a:solidFill>
                <a:srgbClr val="002060"/>
              </a:solidFill>
            </a:endParaRPr>
          </a:p>
          <a:p>
            <a:pPr marL="344488" lvl="1" indent="0">
              <a:lnSpc>
                <a:spcPct val="150000"/>
              </a:lnSpc>
              <a:buNone/>
            </a:pPr>
            <a:endParaRPr lang="en-US" sz="1600" dirty="0">
              <a:solidFill>
                <a:srgbClr val="002060"/>
              </a:solidFill>
            </a:endParaRPr>
          </a:p>
          <a:p>
            <a:pPr marL="630238" lvl="1" indent="-285750">
              <a:lnSpc>
                <a:spcPct val="150000"/>
              </a:lnSpc>
            </a:pPr>
            <a:endParaRPr lang="en-US" sz="1600" dirty="0">
              <a:solidFill>
                <a:srgbClr val="002060"/>
              </a:solidFill>
            </a:endParaRPr>
          </a:p>
          <a:p>
            <a:pPr marL="630238" lvl="1"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600" dirty="0">
              <a:solidFill>
                <a:srgbClr val="002060"/>
              </a:solidFill>
            </a:endParaRPr>
          </a:p>
          <a:p>
            <a:pPr marL="282575" indent="-285750">
              <a:lnSpc>
                <a:spcPct val="150000"/>
              </a:lnSpc>
            </a:pPr>
            <a:endParaRPr lang="en-US" sz="1400" dirty="0">
              <a:solidFill>
                <a:srgbClr val="002060"/>
              </a:solidFill>
            </a:endParaRPr>
          </a:p>
          <a:p>
            <a:pPr marL="282575" indent="-285750">
              <a:lnSpc>
                <a:spcPct val="150000"/>
              </a:lnSpc>
            </a:pPr>
            <a:endParaRPr lang="en-US" sz="1300" dirty="0">
              <a:solidFill>
                <a:srgbClr val="002060"/>
              </a:solidFill>
            </a:endParaRPr>
          </a:p>
        </p:txBody>
      </p:sp>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did we do?’</a:t>
            </a:r>
            <a:endParaRPr lang="en-US" sz="3600" b="1" dirty="0">
              <a:solidFill>
                <a:srgbClr val="002060"/>
              </a:solidFill>
            </a:endParaRPr>
          </a:p>
        </p:txBody>
      </p:sp>
      <p:graphicFrame>
        <p:nvGraphicFramePr>
          <p:cNvPr id="2" name="Diagram 1">
            <a:extLst>
              <a:ext uri="{FF2B5EF4-FFF2-40B4-BE49-F238E27FC236}">
                <a16:creationId xmlns:a16="http://schemas.microsoft.com/office/drawing/2014/main" id="{B901AF18-5A35-DC6A-EB6F-D00B85A91E9C}"/>
              </a:ext>
            </a:extLst>
          </p:cNvPr>
          <p:cNvGraphicFramePr/>
          <p:nvPr/>
        </p:nvGraphicFramePr>
        <p:xfrm>
          <a:off x="957052" y="1164639"/>
          <a:ext cx="9627107" cy="1306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58CD893B-16A1-0028-6326-5A5A806E79BE}"/>
              </a:ext>
            </a:extLst>
          </p:cNvPr>
          <p:cNvPicPr>
            <a:picLocks noChangeAspect="1"/>
          </p:cNvPicPr>
          <p:nvPr/>
        </p:nvPicPr>
        <p:blipFill>
          <a:blip r:embed="rId8"/>
          <a:stretch>
            <a:fillRect/>
          </a:stretch>
        </p:blipFill>
        <p:spPr>
          <a:xfrm>
            <a:off x="1282518" y="320218"/>
            <a:ext cx="4223547" cy="6319130"/>
          </a:xfrm>
          <a:prstGeom prst="rect">
            <a:avLst/>
          </a:prstGeom>
          <a:ln>
            <a:solidFill>
              <a:srgbClr val="002060"/>
            </a:solidFill>
          </a:ln>
        </p:spPr>
      </p:pic>
      <p:pic>
        <p:nvPicPr>
          <p:cNvPr id="5" name="Picture 4" descr="A screenshot of a computer&#10;&#10;Description automatically generated">
            <a:extLst>
              <a:ext uri="{FF2B5EF4-FFF2-40B4-BE49-F238E27FC236}">
                <a16:creationId xmlns:a16="http://schemas.microsoft.com/office/drawing/2014/main" id="{2FF02EDF-9E21-8B98-7E3B-4F4593EE521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89" t="910" r="730" b="3065"/>
          <a:stretch/>
        </p:blipFill>
        <p:spPr bwMode="auto">
          <a:xfrm>
            <a:off x="5630126" y="320217"/>
            <a:ext cx="4168048" cy="6319131"/>
          </a:xfrm>
          <a:prstGeom prst="rect">
            <a:avLst/>
          </a:prstGeom>
          <a:noFill/>
          <a:ln>
            <a:solidFill>
              <a:srgbClr val="00206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3876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273679" y="1616632"/>
            <a:ext cx="6903671" cy="2424425"/>
          </a:xfrm>
        </p:spPr>
        <p:txBody>
          <a:bodyPr>
            <a:noAutofit/>
          </a:bodyPr>
          <a:lstStyle/>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lang="en-US" sz="1600" b="1" dirty="0">
                <a:solidFill>
                  <a:srgbClr val="002060"/>
                </a:solidFill>
              </a:rPr>
              <a:t>Recommendations </a:t>
            </a: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pic>
        <p:nvPicPr>
          <p:cNvPr id="13" name="Picture 12">
            <a:extLst>
              <a:ext uri="{FF2B5EF4-FFF2-40B4-BE49-F238E27FC236}">
                <a16:creationId xmlns:a16="http://schemas.microsoft.com/office/drawing/2014/main" id="{D3C271A9-8A65-E917-2E3E-66DAE83CEA59}"/>
              </a:ext>
            </a:extLst>
          </p:cNvPr>
          <p:cNvPicPr>
            <a:picLocks noChangeAspect="1"/>
          </p:cNvPicPr>
          <p:nvPr/>
        </p:nvPicPr>
        <p:blipFill>
          <a:blip r:embed="rId4"/>
          <a:stretch>
            <a:fillRect/>
          </a:stretch>
        </p:blipFill>
        <p:spPr>
          <a:xfrm>
            <a:off x="7526215" y="245402"/>
            <a:ext cx="4232003" cy="6565031"/>
          </a:xfrm>
          <a:prstGeom prst="rect">
            <a:avLst/>
          </a:prstGeom>
        </p:spPr>
      </p:pic>
      <p:sp>
        <p:nvSpPr>
          <p:cNvPr id="6" name="Tekstvak 5">
            <a:extLst>
              <a:ext uri="{FF2B5EF4-FFF2-40B4-BE49-F238E27FC236}">
                <a16:creationId xmlns:a16="http://schemas.microsoft.com/office/drawing/2014/main" id="{FFD6B0A4-C93E-DB01-34C7-1D2DF66D2191}"/>
              </a:ext>
            </a:extLst>
          </p:cNvPr>
          <p:cNvSpPr txBox="1"/>
          <p:nvPr/>
        </p:nvSpPr>
        <p:spPr>
          <a:xfrm>
            <a:off x="128955" y="157557"/>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385368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273679" y="1616631"/>
            <a:ext cx="6903671" cy="2424425"/>
          </a:xfrm>
        </p:spPr>
        <p:txBody>
          <a:bodyPr>
            <a:noAutofit/>
          </a:bodyPr>
          <a:lstStyle/>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lang="en-US" sz="1600" b="1" dirty="0">
                <a:solidFill>
                  <a:srgbClr val="002060"/>
                </a:solidFill>
              </a:rPr>
              <a:t>Recommendations </a:t>
            </a: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pic>
        <p:nvPicPr>
          <p:cNvPr id="13" name="Picture 12">
            <a:extLst>
              <a:ext uri="{FF2B5EF4-FFF2-40B4-BE49-F238E27FC236}">
                <a16:creationId xmlns:a16="http://schemas.microsoft.com/office/drawing/2014/main" id="{D3C271A9-8A65-E917-2E3E-66DAE83CEA5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624818" y="321439"/>
            <a:ext cx="4021556" cy="6238568"/>
          </a:xfrm>
          <a:prstGeom prst="rect">
            <a:avLst/>
          </a:prstGeom>
        </p:spPr>
      </p:pic>
      <p:pic>
        <p:nvPicPr>
          <p:cNvPr id="14" name="Picture 13">
            <a:extLst>
              <a:ext uri="{FF2B5EF4-FFF2-40B4-BE49-F238E27FC236}">
                <a16:creationId xmlns:a16="http://schemas.microsoft.com/office/drawing/2014/main" id="{6E6B1971-07C3-605C-75FA-74741AC95FE4}"/>
              </a:ext>
            </a:extLst>
          </p:cNvPr>
          <p:cNvPicPr>
            <a:picLocks noChangeAspect="1"/>
          </p:cNvPicPr>
          <p:nvPr/>
        </p:nvPicPr>
        <p:blipFill>
          <a:blip r:embed="rId6"/>
          <a:srcRect l="8775" t="40977" r="1008" b="55083"/>
          <a:stretch/>
        </p:blipFill>
        <p:spPr>
          <a:xfrm>
            <a:off x="6090791" y="2828844"/>
            <a:ext cx="6058899" cy="410497"/>
          </a:xfrm>
          <a:prstGeom prst="rect">
            <a:avLst/>
          </a:prstGeom>
          <a:ln w="28575">
            <a:solidFill>
              <a:schemeClr val="accent5"/>
            </a:solidFill>
          </a:ln>
        </p:spPr>
      </p:pic>
      <p:sp>
        <p:nvSpPr>
          <p:cNvPr id="5" name="Tekstvak 4">
            <a:extLst>
              <a:ext uri="{FF2B5EF4-FFF2-40B4-BE49-F238E27FC236}">
                <a16:creationId xmlns:a16="http://schemas.microsoft.com/office/drawing/2014/main" id="{03E8950D-9F87-F02F-82EA-DD6316EEF3C5}"/>
              </a:ext>
            </a:extLst>
          </p:cNvPr>
          <p:cNvSpPr txBox="1"/>
          <p:nvPr/>
        </p:nvSpPr>
        <p:spPr>
          <a:xfrm>
            <a:off x="82062" y="66121"/>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1268055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105509" y="1616630"/>
            <a:ext cx="6903671" cy="2424425"/>
          </a:xfrm>
        </p:spPr>
        <p:txBody>
          <a:bodyPr>
            <a:noAutofit/>
          </a:bodyPr>
          <a:lstStyle/>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lang="en-US" sz="1600" b="1" dirty="0">
                <a:solidFill>
                  <a:srgbClr val="002060"/>
                </a:solidFill>
              </a:rPr>
              <a:t>Recommendations </a:t>
            </a: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pic>
        <p:nvPicPr>
          <p:cNvPr id="13" name="Picture 12">
            <a:extLst>
              <a:ext uri="{FF2B5EF4-FFF2-40B4-BE49-F238E27FC236}">
                <a16:creationId xmlns:a16="http://schemas.microsoft.com/office/drawing/2014/main" id="{D3C271A9-8A65-E917-2E3E-66DAE83CEA5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953068" y="309716"/>
            <a:ext cx="4021556" cy="6238568"/>
          </a:xfrm>
          <a:prstGeom prst="rect">
            <a:avLst/>
          </a:prstGeom>
        </p:spPr>
      </p:pic>
      <p:pic>
        <p:nvPicPr>
          <p:cNvPr id="14" name="Picture 13">
            <a:extLst>
              <a:ext uri="{FF2B5EF4-FFF2-40B4-BE49-F238E27FC236}">
                <a16:creationId xmlns:a16="http://schemas.microsoft.com/office/drawing/2014/main" id="{6E6B1971-07C3-605C-75FA-74741AC95FE4}"/>
              </a:ext>
            </a:extLst>
          </p:cNvPr>
          <p:cNvPicPr>
            <a:picLocks noChangeAspect="1"/>
          </p:cNvPicPr>
          <p:nvPr/>
        </p:nvPicPr>
        <p:blipFill>
          <a:blip r:embed="rId6"/>
          <a:srcRect l="8775" t="40977" r="1008" b="55083"/>
          <a:stretch/>
        </p:blipFill>
        <p:spPr>
          <a:xfrm>
            <a:off x="5915725" y="2623595"/>
            <a:ext cx="6058899" cy="410497"/>
          </a:xfrm>
          <a:prstGeom prst="rect">
            <a:avLst/>
          </a:prstGeom>
          <a:ln w="28575">
            <a:solidFill>
              <a:schemeClr val="accent5"/>
            </a:solidFill>
          </a:ln>
        </p:spPr>
      </p:pic>
      <p:pic>
        <p:nvPicPr>
          <p:cNvPr id="2" name="Picture 1">
            <a:extLst>
              <a:ext uri="{FF2B5EF4-FFF2-40B4-BE49-F238E27FC236}">
                <a16:creationId xmlns:a16="http://schemas.microsoft.com/office/drawing/2014/main" id="{C9D88561-24B8-4B59-5FF6-05BD70546977}"/>
              </a:ext>
            </a:extLst>
          </p:cNvPr>
          <p:cNvPicPr>
            <a:picLocks noChangeAspect="1"/>
          </p:cNvPicPr>
          <p:nvPr/>
        </p:nvPicPr>
        <p:blipFill>
          <a:blip r:embed="rId6"/>
          <a:srcRect l="9019" t="61138" r="3790" b="35054"/>
          <a:stretch/>
        </p:blipFill>
        <p:spPr>
          <a:xfrm>
            <a:off x="5915725" y="3761105"/>
            <a:ext cx="6058899" cy="410497"/>
          </a:xfrm>
          <a:prstGeom prst="rect">
            <a:avLst/>
          </a:prstGeom>
          <a:ln w="28575">
            <a:solidFill>
              <a:schemeClr val="accent5"/>
            </a:solidFill>
          </a:ln>
        </p:spPr>
      </p:pic>
      <p:sp>
        <p:nvSpPr>
          <p:cNvPr id="6" name="Tekstvak 5">
            <a:extLst>
              <a:ext uri="{FF2B5EF4-FFF2-40B4-BE49-F238E27FC236}">
                <a16:creationId xmlns:a16="http://schemas.microsoft.com/office/drawing/2014/main" id="{D2AD4007-41A7-5127-E2E9-D491E182C49C}"/>
              </a:ext>
            </a:extLst>
          </p:cNvPr>
          <p:cNvSpPr txBox="1"/>
          <p:nvPr/>
        </p:nvSpPr>
        <p:spPr>
          <a:xfrm>
            <a:off x="105509" y="85295"/>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196562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0962" y="2147955"/>
            <a:ext cx="10428593" cy="1524644"/>
          </a:xfrm>
        </p:spPr>
        <p:txBody>
          <a:bodyPr>
            <a:normAutofit fontScale="90000"/>
          </a:bodyPr>
          <a:lstStyle/>
          <a:p>
            <a:r>
              <a:rPr lang="en-GB" dirty="0" err="1"/>
              <a:t>ctDNA</a:t>
            </a:r>
            <a:r>
              <a:rPr lang="en-GB" dirty="0"/>
              <a:t> Expert workshop on quality assessment and reporting</a:t>
            </a:r>
            <a:endParaRPr lang="en-US" dirty="0"/>
          </a:p>
        </p:txBody>
      </p:sp>
      <p:pic>
        <p:nvPicPr>
          <p:cNvPr id="5" name="Afbeelding 4">
            <a:extLst>
              <a:ext uri="{FF2B5EF4-FFF2-40B4-BE49-F238E27FC236}">
                <a16:creationId xmlns:a16="http://schemas.microsoft.com/office/drawing/2014/main" id="{6A8186D1-7BE6-F60A-CA08-BBBD3CDDDDCD}"/>
              </a:ext>
            </a:extLst>
          </p:cNvPr>
          <p:cNvPicPr>
            <a:picLocks noChangeAspect="1"/>
          </p:cNvPicPr>
          <p:nvPr/>
        </p:nvPicPr>
        <p:blipFill>
          <a:blip r:embed="rId2"/>
          <a:stretch>
            <a:fillRect/>
          </a:stretch>
        </p:blipFill>
        <p:spPr>
          <a:xfrm>
            <a:off x="2772320" y="3845752"/>
            <a:ext cx="7065876" cy="1012024"/>
          </a:xfrm>
          <a:prstGeom prst="rect">
            <a:avLst/>
          </a:prstGeom>
        </p:spPr>
      </p:pic>
      <p:sp>
        <p:nvSpPr>
          <p:cNvPr id="6" name="TextBox 5">
            <a:extLst>
              <a:ext uri="{FF2B5EF4-FFF2-40B4-BE49-F238E27FC236}">
                <a16:creationId xmlns:a16="http://schemas.microsoft.com/office/drawing/2014/main" id="{617495CF-9C81-94E1-01DA-3C1E2E7B1977}"/>
              </a:ext>
            </a:extLst>
          </p:cNvPr>
          <p:cNvSpPr txBox="1"/>
          <p:nvPr/>
        </p:nvSpPr>
        <p:spPr>
          <a:xfrm>
            <a:off x="8114465" y="6445850"/>
            <a:ext cx="4077535" cy="307777"/>
          </a:xfrm>
          <a:prstGeom prst="rect">
            <a:avLst/>
          </a:prstGeom>
          <a:noFill/>
        </p:spPr>
        <p:txBody>
          <a:bodyPr wrap="square">
            <a:spAutoFit/>
          </a:bodyPr>
          <a:lstStyle/>
          <a:p>
            <a:pPr defTabSz="914377">
              <a:defRPr/>
            </a:pPr>
            <a:r>
              <a:rPr lang="en-US" sz="1400" b="1" dirty="0">
                <a:solidFill>
                  <a:srgbClr val="002060"/>
                </a:solidFill>
                <a:latin typeface="Arial"/>
              </a:rPr>
              <a:t>Barcelona Biomedical Research Park (PRBB)</a:t>
            </a:r>
            <a:endParaRPr lang="en-GB" b="1" dirty="0">
              <a:solidFill>
                <a:srgbClr val="5F7791"/>
              </a:solidFill>
              <a:latin typeface="Arial"/>
            </a:endParaRPr>
          </a:p>
        </p:txBody>
      </p:sp>
      <p:pic>
        <p:nvPicPr>
          <p:cNvPr id="7" name="Picture 11">
            <a:extLst>
              <a:ext uri="{FF2B5EF4-FFF2-40B4-BE49-F238E27FC236}">
                <a16:creationId xmlns:a16="http://schemas.microsoft.com/office/drawing/2014/main" id="{E1F89874-5095-ACBB-C4CA-90BE18ABCEBF}"/>
              </a:ext>
            </a:extLst>
          </p:cNvPr>
          <p:cNvPicPr>
            <a:picLocks noChangeAspect="1"/>
          </p:cNvPicPr>
          <p:nvPr/>
        </p:nvPicPr>
        <p:blipFill>
          <a:blip r:embed="rId3"/>
          <a:stretch>
            <a:fillRect/>
          </a:stretch>
        </p:blipFill>
        <p:spPr>
          <a:xfrm>
            <a:off x="8336436" y="4397599"/>
            <a:ext cx="3310928" cy="1956581"/>
          </a:xfrm>
          <a:prstGeom prst="rect">
            <a:avLst/>
          </a:prstGeom>
        </p:spPr>
      </p:pic>
    </p:spTree>
    <p:extLst>
      <p:ext uri="{BB962C8B-B14F-4D97-AF65-F5344CB8AC3E}">
        <p14:creationId xmlns:p14="http://schemas.microsoft.com/office/powerpoint/2010/main" val="3544443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273679" y="1616632"/>
            <a:ext cx="6903671" cy="2424425"/>
          </a:xfrm>
        </p:spPr>
        <p:txBody>
          <a:bodyPr>
            <a:noAutofit/>
          </a:bodyPr>
          <a:lstStyle/>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lang="en-US" sz="1600" b="1" dirty="0">
                <a:solidFill>
                  <a:srgbClr val="002060"/>
                </a:solidFill>
              </a:rPr>
              <a:t>Recommendations </a:t>
            </a: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a:p>
            <a:pPr lvl="1">
              <a:lnSpc>
                <a:spcPct val="150000"/>
              </a:lnSpc>
            </a:pPr>
            <a:r>
              <a:rPr lang="en-US" sz="1600" u="sng" dirty="0">
                <a:solidFill>
                  <a:srgbClr val="002060"/>
                </a:solidFill>
              </a:rPr>
              <a:t>Example reports of mock cases</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pic>
        <p:nvPicPr>
          <p:cNvPr id="5" name="Picture 4">
            <a:extLst>
              <a:ext uri="{FF2B5EF4-FFF2-40B4-BE49-F238E27FC236}">
                <a16:creationId xmlns:a16="http://schemas.microsoft.com/office/drawing/2014/main" id="{ED2151CD-04CD-0478-EADE-3C5EEA44AE5E}"/>
              </a:ext>
            </a:extLst>
          </p:cNvPr>
          <p:cNvPicPr>
            <a:picLocks noChangeAspect="1"/>
          </p:cNvPicPr>
          <p:nvPr/>
        </p:nvPicPr>
        <p:blipFill>
          <a:blip r:embed="rId4"/>
          <a:srcRect b="47900"/>
          <a:stretch/>
        </p:blipFill>
        <p:spPr>
          <a:xfrm>
            <a:off x="5645353" y="910228"/>
            <a:ext cx="4479920" cy="1632031"/>
          </a:xfrm>
          <a:prstGeom prst="rect">
            <a:avLst/>
          </a:prstGeom>
          <a:ln w="28575">
            <a:solidFill>
              <a:schemeClr val="accent5"/>
            </a:solidFill>
          </a:ln>
        </p:spPr>
      </p:pic>
      <p:sp>
        <p:nvSpPr>
          <p:cNvPr id="6" name="Tekstvak 5">
            <a:extLst>
              <a:ext uri="{FF2B5EF4-FFF2-40B4-BE49-F238E27FC236}">
                <a16:creationId xmlns:a16="http://schemas.microsoft.com/office/drawing/2014/main" id="{87A4308A-8569-22D9-CBB5-85291174923C}"/>
              </a:ext>
            </a:extLst>
          </p:cNvPr>
          <p:cNvSpPr txBox="1"/>
          <p:nvPr/>
        </p:nvSpPr>
        <p:spPr>
          <a:xfrm>
            <a:off x="93786" y="52315"/>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524695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273679" y="1581462"/>
            <a:ext cx="6903671" cy="2424425"/>
          </a:xfrm>
        </p:spPr>
        <p:txBody>
          <a:bodyPr>
            <a:noAutofit/>
          </a:bodyPr>
          <a:lstStyle/>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lang="en-US" sz="1600" b="1" dirty="0">
                <a:solidFill>
                  <a:srgbClr val="002060"/>
                </a:solidFill>
              </a:rPr>
              <a:t>Recommendations </a:t>
            </a: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a:p>
            <a:pPr lvl="1">
              <a:lnSpc>
                <a:spcPct val="150000"/>
              </a:lnSpc>
            </a:pPr>
            <a:r>
              <a:rPr lang="en-US" sz="1600" u="sng" dirty="0">
                <a:solidFill>
                  <a:srgbClr val="002060"/>
                </a:solidFill>
              </a:rPr>
              <a:t>Example reports of mock cases</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pic>
        <p:nvPicPr>
          <p:cNvPr id="5" name="Picture 4">
            <a:extLst>
              <a:ext uri="{FF2B5EF4-FFF2-40B4-BE49-F238E27FC236}">
                <a16:creationId xmlns:a16="http://schemas.microsoft.com/office/drawing/2014/main" id="{ED2151CD-04CD-0478-EADE-3C5EEA44AE5E}"/>
              </a:ext>
            </a:extLst>
          </p:cNvPr>
          <p:cNvPicPr>
            <a:picLocks noChangeAspect="1"/>
          </p:cNvPicPr>
          <p:nvPr/>
        </p:nvPicPr>
        <p:blipFill>
          <a:blip r:embed="rId4"/>
          <a:srcRect b="47900"/>
          <a:stretch/>
        </p:blipFill>
        <p:spPr>
          <a:xfrm>
            <a:off x="5715691" y="957120"/>
            <a:ext cx="4479920" cy="1632031"/>
          </a:xfrm>
          <a:prstGeom prst="rect">
            <a:avLst/>
          </a:prstGeom>
        </p:spPr>
      </p:pic>
      <p:pic>
        <p:nvPicPr>
          <p:cNvPr id="6" name="Picture 5">
            <a:extLst>
              <a:ext uri="{FF2B5EF4-FFF2-40B4-BE49-F238E27FC236}">
                <a16:creationId xmlns:a16="http://schemas.microsoft.com/office/drawing/2014/main" id="{5499A72B-1041-3A1F-2F36-E267E74615FD}"/>
              </a:ext>
            </a:extLst>
          </p:cNvPr>
          <p:cNvPicPr>
            <a:picLocks noChangeAspect="1"/>
          </p:cNvPicPr>
          <p:nvPr/>
        </p:nvPicPr>
        <p:blipFill>
          <a:blip r:embed="rId4"/>
          <a:srcRect t="52185" b="10125"/>
          <a:stretch/>
        </p:blipFill>
        <p:spPr>
          <a:xfrm>
            <a:off x="5715691" y="2589151"/>
            <a:ext cx="4479920" cy="1180618"/>
          </a:xfrm>
          <a:prstGeom prst="rect">
            <a:avLst/>
          </a:prstGeom>
          <a:ln w="28575">
            <a:solidFill>
              <a:schemeClr val="accent5"/>
            </a:solidFill>
          </a:ln>
        </p:spPr>
      </p:pic>
      <p:sp>
        <p:nvSpPr>
          <p:cNvPr id="7" name="Tekstvak 6">
            <a:extLst>
              <a:ext uri="{FF2B5EF4-FFF2-40B4-BE49-F238E27FC236}">
                <a16:creationId xmlns:a16="http://schemas.microsoft.com/office/drawing/2014/main" id="{B813BBC5-4E29-8011-950C-7854C0FEC7BF}"/>
              </a:ext>
            </a:extLst>
          </p:cNvPr>
          <p:cNvSpPr txBox="1"/>
          <p:nvPr/>
        </p:nvSpPr>
        <p:spPr>
          <a:xfrm>
            <a:off x="93786" y="104018"/>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1205007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188221" y="1525097"/>
            <a:ext cx="6903671" cy="2424425"/>
          </a:xfrm>
        </p:spPr>
        <p:txBody>
          <a:bodyPr>
            <a:noAutofit/>
          </a:bodyPr>
          <a:lstStyle/>
          <a:p>
            <a:pPr>
              <a:lnSpc>
                <a:spcPct val="150000"/>
              </a:lnSpc>
            </a:pPr>
            <a:r>
              <a:rPr lang="en-US" sz="1600" b="1" dirty="0">
                <a:solidFill>
                  <a:srgbClr val="002060"/>
                </a:solidFill>
              </a:rPr>
              <a:t>Recommendations 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a:p>
            <a:pPr lvl="1">
              <a:lnSpc>
                <a:spcPct val="150000"/>
              </a:lnSpc>
            </a:pPr>
            <a:r>
              <a:rPr lang="en-US" sz="1600" u="sng" dirty="0">
                <a:solidFill>
                  <a:srgbClr val="002060"/>
                </a:solidFill>
              </a:rPr>
              <a:t>Example reports of mock cases</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pic>
        <p:nvPicPr>
          <p:cNvPr id="5" name="Picture 4">
            <a:extLst>
              <a:ext uri="{FF2B5EF4-FFF2-40B4-BE49-F238E27FC236}">
                <a16:creationId xmlns:a16="http://schemas.microsoft.com/office/drawing/2014/main" id="{ED2151CD-04CD-0478-EADE-3C5EEA44AE5E}"/>
              </a:ext>
            </a:extLst>
          </p:cNvPr>
          <p:cNvPicPr>
            <a:picLocks noChangeAspect="1"/>
          </p:cNvPicPr>
          <p:nvPr/>
        </p:nvPicPr>
        <p:blipFill>
          <a:blip r:embed="rId4"/>
          <a:srcRect b="47900"/>
          <a:stretch/>
        </p:blipFill>
        <p:spPr>
          <a:xfrm>
            <a:off x="5610184" y="992289"/>
            <a:ext cx="4479920" cy="1632031"/>
          </a:xfrm>
          <a:prstGeom prst="rect">
            <a:avLst/>
          </a:prstGeom>
        </p:spPr>
      </p:pic>
      <p:pic>
        <p:nvPicPr>
          <p:cNvPr id="6" name="Picture 5">
            <a:extLst>
              <a:ext uri="{FF2B5EF4-FFF2-40B4-BE49-F238E27FC236}">
                <a16:creationId xmlns:a16="http://schemas.microsoft.com/office/drawing/2014/main" id="{5499A72B-1041-3A1F-2F36-E267E74615FD}"/>
              </a:ext>
            </a:extLst>
          </p:cNvPr>
          <p:cNvPicPr>
            <a:picLocks noChangeAspect="1"/>
          </p:cNvPicPr>
          <p:nvPr/>
        </p:nvPicPr>
        <p:blipFill>
          <a:blip r:embed="rId4"/>
          <a:srcRect t="52185" b="10125"/>
          <a:stretch/>
        </p:blipFill>
        <p:spPr>
          <a:xfrm>
            <a:off x="5610184" y="2624320"/>
            <a:ext cx="4479920" cy="1180618"/>
          </a:xfrm>
          <a:prstGeom prst="rect">
            <a:avLst/>
          </a:prstGeom>
          <a:ln w="28575">
            <a:noFill/>
          </a:ln>
        </p:spPr>
      </p:pic>
      <p:pic>
        <p:nvPicPr>
          <p:cNvPr id="2" name="Picture 1">
            <a:extLst>
              <a:ext uri="{FF2B5EF4-FFF2-40B4-BE49-F238E27FC236}">
                <a16:creationId xmlns:a16="http://schemas.microsoft.com/office/drawing/2014/main" id="{1B03A25E-A531-C0A7-2A21-3C37472FEED2}"/>
              </a:ext>
            </a:extLst>
          </p:cNvPr>
          <p:cNvPicPr>
            <a:picLocks noChangeAspect="1"/>
          </p:cNvPicPr>
          <p:nvPr/>
        </p:nvPicPr>
        <p:blipFill>
          <a:blip r:embed="rId4"/>
          <a:srcRect t="89709" b="-1164"/>
          <a:stretch/>
        </p:blipFill>
        <p:spPr>
          <a:xfrm>
            <a:off x="5610184" y="3770115"/>
            <a:ext cx="4479920" cy="358815"/>
          </a:xfrm>
          <a:prstGeom prst="rect">
            <a:avLst/>
          </a:prstGeom>
          <a:ln w="28575">
            <a:solidFill>
              <a:srgbClr val="FF7D02"/>
            </a:solidFill>
          </a:ln>
        </p:spPr>
      </p:pic>
      <p:pic>
        <p:nvPicPr>
          <p:cNvPr id="9" name="Picture 8">
            <a:extLst>
              <a:ext uri="{FF2B5EF4-FFF2-40B4-BE49-F238E27FC236}">
                <a16:creationId xmlns:a16="http://schemas.microsoft.com/office/drawing/2014/main" id="{A47EE391-4F8D-F7D1-0C36-3E98F8A6587D}"/>
              </a:ext>
            </a:extLst>
          </p:cNvPr>
          <p:cNvPicPr>
            <a:picLocks noChangeAspect="1"/>
          </p:cNvPicPr>
          <p:nvPr/>
        </p:nvPicPr>
        <p:blipFill>
          <a:blip r:embed="rId5"/>
          <a:srcRect r="50693"/>
          <a:stretch/>
        </p:blipFill>
        <p:spPr>
          <a:xfrm>
            <a:off x="5992468" y="4342262"/>
            <a:ext cx="1640662" cy="2314023"/>
          </a:xfrm>
          <a:prstGeom prst="rect">
            <a:avLst/>
          </a:prstGeom>
          <a:ln w="28575">
            <a:solidFill>
              <a:srgbClr val="FF7D02"/>
            </a:solidFill>
          </a:ln>
        </p:spPr>
      </p:pic>
      <p:pic>
        <p:nvPicPr>
          <p:cNvPr id="10" name="Picture 9">
            <a:extLst>
              <a:ext uri="{FF2B5EF4-FFF2-40B4-BE49-F238E27FC236}">
                <a16:creationId xmlns:a16="http://schemas.microsoft.com/office/drawing/2014/main" id="{4B5F4E57-8F11-C793-B4BC-D6BFF75016F0}"/>
              </a:ext>
            </a:extLst>
          </p:cNvPr>
          <p:cNvPicPr>
            <a:picLocks noChangeAspect="1"/>
          </p:cNvPicPr>
          <p:nvPr/>
        </p:nvPicPr>
        <p:blipFill>
          <a:blip r:embed="rId5"/>
          <a:srcRect l="51527" r="1069"/>
          <a:stretch/>
        </p:blipFill>
        <p:spPr>
          <a:xfrm>
            <a:off x="7825446" y="4342262"/>
            <a:ext cx="1577340" cy="2314023"/>
          </a:xfrm>
          <a:prstGeom prst="rect">
            <a:avLst/>
          </a:prstGeom>
          <a:ln w="28575">
            <a:solidFill>
              <a:srgbClr val="FF7D02"/>
            </a:solidFill>
          </a:ln>
        </p:spPr>
      </p:pic>
      <p:sp>
        <p:nvSpPr>
          <p:cNvPr id="8" name="Tekstvak 7">
            <a:extLst>
              <a:ext uri="{FF2B5EF4-FFF2-40B4-BE49-F238E27FC236}">
                <a16:creationId xmlns:a16="http://schemas.microsoft.com/office/drawing/2014/main" id="{D20CF1A6-C728-81E5-4E6B-103ADFA08279}"/>
              </a:ext>
            </a:extLst>
          </p:cNvPr>
          <p:cNvSpPr txBox="1"/>
          <p:nvPr/>
        </p:nvSpPr>
        <p:spPr>
          <a:xfrm>
            <a:off x="82063" y="114048"/>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1245692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188221" y="1525097"/>
            <a:ext cx="6903671" cy="2424425"/>
          </a:xfrm>
        </p:spPr>
        <p:txBody>
          <a:bodyPr>
            <a:noAutofit/>
          </a:bodyPr>
          <a:lstStyle/>
          <a:p>
            <a:pPr>
              <a:lnSpc>
                <a:spcPct val="150000"/>
              </a:lnSpc>
            </a:pPr>
            <a:r>
              <a:rPr lang="en-US" sz="1600" b="1" dirty="0">
                <a:solidFill>
                  <a:srgbClr val="002060"/>
                </a:solidFill>
              </a:rPr>
              <a:t>Recommendations paper (under review)</a:t>
            </a:r>
          </a:p>
          <a:p>
            <a:pPr lvl="1">
              <a:lnSpc>
                <a:spcPct val="150000"/>
              </a:lnSpc>
            </a:pPr>
            <a:r>
              <a:rPr lang="en-US" sz="1600" dirty="0">
                <a:solidFill>
                  <a:srgbClr val="002060"/>
                </a:solidFill>
              </a:rPr>
              <a:t>Expert consensus recommendations</a:t>
            </a:r>
          </a:p>
          <a:p>
            <a:pPr lvl="1">
              <a:lnSpc>
                <a:spcPct val="150000"/>
              </a:lnSpc>
            </a:pPr>
            <a:r>
              <a:rPr lang="en-US" sz="1600" dirty="0">
                <a:solidFill>
                  <a:srgbClr val="002060"/>
                </a:solidFill>
              </a:rPr>
              <a:t>Underlying rationale</a:t>
            </a:r>
          </a:p>
          <a:p>
            <a:pPr lvl="1">
              <a:lnSpc>
                <a:spcPct val="150000"/>
              </a:lnSpc>
            </a:pPr>
            <a:r>
              <a:rPr lang="en-US" sz="1600" dirty="0">
                <a:solidFill>
                  <a:srgbClr val="002060"/>
                </a:solidFill>
              </a:rPr>
              <a:t>Example reports of mock cases</a:t>
            </a:r>
          </a:p>
          <a:p>
            <a:pPr lvl="1">
              <a:lnSpc>
                <a:spcPct val="150000"/>
              </a:lnSpc>
            </a:pPr>
            <a:r>
              <a:rPr lang="en-US" sz="1600" u="sng" dirty="0">
                <a:solidFill>
                  <a:srgbClr val="002060"/>
                </a:solidFill>
              </a:rPr>
              <a:t>Defining CHIP</a:t>
            </a: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
        <p:nvSpPr>
          <p:cNvPr id="8" name="Tekstvak 7">
            <a:extLst>
              <a:ext uri="{FF2B5EF4-FFF2-40B4-BE49-F238E27FC236}">
                <a16:creationId xmlns:a16="http://schemas.microsoft.com/office/drawing/2014/main" id="{D20CF1A6-C728-81E5-4E6B-103ADFA08279}"/>
              </a:ext>
            </a:extLst>
          </p:cNvPr>
          <p:cNvSpPr txBox="1"/>
          <p:nvPr/>
        </p:nvSpPr>
        <p:spPr>
          <a:xfrm>
            <a:off x="82063" y="114048"/>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pic>
        <p:nvPicPr>
          <p:cNvPr id="4" name="Picture 3">
            <a:extLst>
              <a:ext uri="{FF2B5EF4-FFF2-40B4-BE49-F238E27FC236}">
                <a16:creationId xmlns:a16="http://schemas.microsoft.com/office/drawing/2014/main" id="{EC043169-B27A-FA4C-73C0-631BBB9AA7B0}"/>
              </a:ext>
            </a:extLst>
          </p:cNvPr>
          <p:cNvPicPr>
            <a:picLocks noChangeAspect="1"/>
          </p:cNvPicPr>
          <p:nvPr/>
        </p:nvPicPr>
        <p:blipFill>
          <a:blip r:embed="rId4"/>
          <a:stretch>
            <a:fillRect/>
          </a:stretch>
        </p:blipFill>
        <p:spPr>
          <a:xfrm>
            <a:off x="5338915" y="1378248"/>
            <a:ext cx="4359951" cy="4387945"/>
          </a:xfrm>
          <a:prstGeom prst="rect">
            <a:avLst/>
          </a:prstGeom>
          <a:ln w="28575">
            <a:solidFill>
              <a:schemeClr val="accent1"/>
            </a:solidFill>
          </a:ln>
        </p:spPr>
      </p:pic>
    </p:spTree>
    <p:extLst>
      <p:ext uri="{BB962C8B-B14F-4D97-AF65-F5344CB8AC3E}">
        <p14:creationId xmlns:p14="http://schemas.microsoft.com/office/powerpoint/2010/main" val="1376527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43409" y="753567"/>
            <a:ext cx="10515600" cy="546036"/>
          </a:xfrm>
        </p:spPr>
        <p:txBody>
          <a:bodyPr/>
          <a:lstStyle/>
          <a:p>
            <a:pPr algn="l"/>
            <a:r>
              <a:rPr lang="en-US" sz="2400" b="1" dirty="0">
                <a:solidFill>
                  <a:srgbClr val="002060"/>
                </a:solidFill>
              </a:rPr>
              <a:t>Acknowledgements</a:t>
            </a:r>
            <a:endParaRPr lang="en-US" b="1" dirty="0">
              <a:solidFill>
                <a:srgbClr val="002060"/>
              </a:solidFill>
            </a:endParaRPr>
          </a:p>
        </p:txBody>
      </p:sp>
      <p:sp>
        <p:nvSpPr>
          <p:cNvPr id="13" name="Tijdelijke aanduiding voor inhoud 17">
            <a:extLst>
              <a:ext uri="{FF2B5EF4-FFF2-40B4-BE49-F238E27FC236}">
                <a16:creationId xmlns:a16="http://schemas.microsoft.com/office/drawing/2014/main" id="{4B239EF9-35AE-8783-9CDA-49D027D35B1D}"/>
              </a:ext>
            </a:extLst>
          </p:cNvPr>
          <p:cNvSpPr txBox="1">
            <a:spLocks/>
          </p:cNvSpPr>
          <p:nvPr/>
        </p:nvSpPr>
        <p:spPr bwMode="auto">
          <a:xfrm>
            <a:off x="843409" y="1703635"/>
            <a:ext cx="6657381" cy="2316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63" indent="-346075"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113" indent="-336550"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38" indent="-288925"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525" indent="-344488"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2100"/>
              </a:lnSpc>
              <a:buNone/>
            </a:pPr>
            <a:r>
              <a:rPr lang="en-US" sz="1400" dirty="0">
                <a:solidFill>
                  <a:srgbClr val="002060"/>
                </a:solidFill>
              </a:rPr>
              <a:t>Sofia </a:t>
            </a:r>
            <a:r>
              <a:rPr lang="en-US" sz="1400" dirty="0" err="1">
                <a:solidFill>
                  <a:srgbClr val="002060"/>
                </a:solidFill>
              </a:rPr>
              <a:t>Agelaki</a:t>
            </a:r>
            <a:r>
              <a:rPr lang="en-US" sz="1400" dirty="0">
                <a:solidFill>
                  <a:srgbClr val="002060"/>
                </a:solidFill>
              </a:rPr>
              <a:t>, Claus </a:t>
            </a:r>
            <a:r>
              <a:rPr lang="en-US" sz="1400" dirty="0" err="1">
                <a:solidFill>
                  <a:srgbClr val="002060"/>
                </a:solidFill>
              </a:rPr>
              <a:t>Lindbjerg</a:t>
            </a:r>
            <a:r>
              <a:rPr lang="en-US" sz="1400" dirty="0">
                <a:solidFill>
                  <a:srgbClr val="002060"/>
                </a:solidFill>
              </a:rPr>
              <a:t> Andersen, Daniel Andersson, Beatriz </a:t>
            </a:r>
            <a:r>
              <a:rPr lang="en-US" sz="1400" dirty="0" err="1">
                <a:solidFill>
                  <a:srgbClr val="002060"/>
                </a:solidFill>
              </a:rPr>
              <a:t>Bellosillo</a:t>
            </a:r>
            <a:r>
              <a:rPr lang="en-US" sz="1400" dirty="0">
                <a:solidFill>
                  <a:srgbClr val="002060"/>
                </a:solidFill>
              </a:rPr>
              <a:t>, Inger </a:t>
            </a:r>
            <a:r>
              <a:rPr lang="en-US" sz="1400" dirty="0" err="1">
                <a:solidFill>
                  <a:srgbClr val="002060"/>
                </a:solidFill>
              </a:rPr>
              <a:t>Riise</a:t>
            </a:r>
            <a:r>
              <a:rPr lang="en-US" sz="1400" dirty="0">
                <a:solidFill>
                  <a:srgbClr val="002060"/>
                </a:solidFill>
              </a:rPr>
              <a:t> Bergheim, </a:t>
            </a:r>
            <a:r>
              <a:rPr lang="en-US" sz="1400" dirty="0" err="1">
                <a:solidFill>
                  <a:srgbClr val="002060"/>
                </a:solidFill>
              </a:rPr>
              <a:t>Daan</a:t>
            </a:r>
            <a:r>
              <a:rPr lang="en-US" sz="1400" dirty="0">
                <a:solidFill>
                  <a:srgbClr val="002060"/>
                </a:solidFill>
              </a:rPr>
              <a:t> van den Broek, Sandi Deans, Els </a:t>
            </a:r>
            <a:r>
              <a:rPr lang="en-US" sz="1400" dirty="0" err="1">
                <a:solidFill>
                  <a:srgbClr val="002060"/>
                </a:solidFill>
              </a:rPr>
              <a:t>Dequeker</a:t>
            </a:r>
            <a:r>
              <a:rPr lang="en-US" sz="1400" dirty="0">
                <a:solidFill>
                  <a:srgbClr val="002060"/>
                </a:solidFill>
              </a:rPr>
              <a:t>, Jenni Fairley, Beatriz García </a:t>
            </a:r>
            <a:r>
              <a:rPr lang="en-US" sz="1400" dirty="0" err="1">
                <a:solidFill>
                  <a:srgbClr val="002060"/>
                </a:solidFill>
              </a:rPr>
              <a:t>Peláez</a:t>
            </a:r>
            <a:r>
              <a:rPr lang="en-US" sz="1400" dirty="0">
                <a:solidFill>
                  <a:srgbClr val="002060"/>
                </a:solidFill>
              </a:rPr>
              <a:t>, Patrizio Giacomini, Alastair </a:t>
            </a:r>
            <a:r>
              <a:rPr lang="en-US" sz="1400" dirty="0" err="1">
                <a:solidFill>
                  <a:srgbClr val="002060"/>
                </a:solidFill>
              </a:rPr>
              <a:t>Greystoke</a:t>
            </a:r>
            <a:r>
              <a:rPr lang="en-US" sz="1400" dirty="0">
                <a:solidFill>
                  <a:srgbClr val="002060"/>
                </a:solidFill>
              </a:rPr>
              <a:t>, Ariane </a:t>
            </a:r>
            <a:r>
              <a:rPr lang="en-US" sz="1400" dirty="0" err="1">
                <a:solidFill>
                  <a:srgbClr val="002060"/>
                </a:solidFill>
              </a:rPr>
              <a:t>Hallermayr</a:t>
            </a:r>
            <a:r>
              <a:rPr lang="en-US" sz="1400" dirty="0">
                <a:solidFill>
                  <a:srgbClr val="002060"/>
                </a:solidFill>
              </a:rPr>
              <a:t>, Ellen </a:t>
            </a:r>
            <a:r>
              <a:rPr lang="en-US" sz="1400" dirty="0" err="1">
                <a:solidFill>
                  <a:srgbClr val="002060"/>
                </a:solidFill>
              </a:rPr>
              <a:t>Heitzer</a:t>
            </a:r>
            <a:r>
              <a:rPr lang="en-US" sz="1400" dirty="0">
                <a:solidFill>
                  <a:srgbClr val="002060"/>
                </a:solidFill>
              </a:rPr>
              <a:t>, Jeroen </a:t>
            </a:r>
            <a:r>
              <a:rPr lang="en-US" sz="1400" dirty="0" err="1">
                <a:solidFill>
                  <a:srgbClr val="002060"/>
                </a:solidFill>
              </a:rPr>
              <a:t>Hiltermann</a:t>
            </a:r>
            <a:r>
              <a:rPr lang="en-US" sz="1400" dirty="0">
                <a:solidFill>
                  <a:srgbClr val="002060"/>
                </a:solidFill>
              </a:rPr>
              <a:t>, Michael </a:t>
            </a:r>
            <a:r>
              <a:rPr lang="en-US" sz="1400" dirty="0" err="1">
                <a:solidFill>
                  <a:srgbClr val="002060"/>
                </a:solidFill>
              </a:rPr>
              <a:t>Hubank</a:t>
            </a:r>
            <a:r>
              <a:rPr lang="en-US" sz="1400" dirty="0">
                <a:solidFill>
                  <a:srgbClr val="002060"/>
                </a:solidFill>
              </a:rPr>
              <a:t>, Stefano </a:t>
            </a:r>
            <a:r>
              <a:rPr lang="en-US" sz="1400" dirty="0" err="1">
                <a:solidFill>
                  <a:srgbClr val="002060"/>
                </a:solidFill>
              </a:rPr>
              <a:t>Indraccolo</a:t>
            </a:r>
            <a:r>
              <a:rPr lang="en-US" sz="1400" dirty="0">
                <a:solidFill>
                  <a:srgbClr val="002060"/>
                </a:solidFill>
              </a:rPr>
              <a:t>, Vincent D. de Jager, Simon Joosse, Laura Keller, Matthew Krebs, Marjolijn </a:t>
            </a:r>
            <a:r>
              <a:rPr lang="en-US" sz="1400" dirty="0" err="1">
                <a:solidFill>
                  <a:srgbClr val="002060"/>
                </a:solidFill>
              </a:rPr>
              <a:t>Ligtenberg</a:t>
            </a:r>
            <a:r>
              <a:rPr lang="en-US" sz="1400" dirty="0">
                <a:solidFill>
                  <a:srgbClr val="002060"/>
                </a:solidFill>
              </a:rPr>
              <a:t>, Leandro Lo Cascio, Miguel A. Molina-Vila, Krystyna </a:t>
            </a:r>
            <a:r>
              <a:rPr lang="en-US" sz="1400" dirty="0" err="1">
                <a:solidFill>
                  <a:srgbClr val="002060"/>
                </a:solidFill>
              </a:rPr>
              <a:t>Nahlik</a:t>
            </a:r>
            <a:r>
              <a:rPr lang="en-US" sz="1400" dirty="0">
                <a:solidFill>
                  <a:srgbClr val="002060"/>
                </a:solidFill>
              </a:rPr>
              <a:t>, Michael </a:t>
            </a:r>
            <a:r>
              <a:rPr lang="en-US" sz="1400" dirty="0" err="1">
                <a:solidFill>
                  <a:srgbClr val="002060"/>
                </a:solidFill>
              </a:rPr>
              <a:t>Neumaier</a:t>
            </a:r>
            <a:r>
              <a:rPr lang="en-US" sz="1400" dirty="0">
                <a:solidFill>
                  <a:srgbClr val="002060"/>
                </a:solidFill>
              </a:rPr>
              <a:t>, Björn </a:t>
            </a:r>
            <a:r>
              <a:rPr lang="en-US" sz="1400" dirty="0" err="1">
                <a:solidFill>
                  <a:srgbClr val="002060"/>
                </a:solidFill>
              </a:rPr>
              <a:t>Nowack</a:t>
            </a:r>
            <a:r>
              <a:rPr lang="en-US" sz="1400" dirty="0">
                <a:solidFill>
                  <a:srgbClr val="002060"/>
                </a:solidFill>
              </a:rPr>
              <a:t>, Anca </a:t>
            </a:r>
            <a:r>
              <a:rPr lang="en-US" sz="1400" dirty="0" err="1">
                <a:solidFill>
                  <a:srgbClr val="002060"/>
                </a:solidFill>
              </a:rPr>
              <a:t>Oniscu</a:t>
            </a:r>
            <a:r>
              <a:rPr lang="en-US" sz="1400" dirty="0">
                <a:solidFill>
                  <a:srgbClr val="002060"/>
                </a:solidFill>
              </a:rPr>
              <a:t>, Stephan </a:t>
            </a:r>
            <a:r>
              <a:rPr lang="en-US" sz="1400" dirty="0" err="1">
                <a:solidFill>
                  <a:srgbClr val="002060"/>
                </a:solidFill>
              </a:rPr>
              <a:t>Ossowski</a:t>
            </a:r>
            <a:r>
              <a:rPr lang="en-US" sz="1400" dirty="0">
                <a:solidFill>
                  <a:srgbClr val="002060"/>
                </a:solidFill>
              </a:rPr>
              <a:t>, Andre </a:t>
            </a:r>
            <a:r>
              <a:rPr lang="en-US" sz="1400" dirty="0" err="1">
                <a:solidFill>
                  <a:srgbClr val="002060"/>
                </a:solidFill>
              </a:rPr>
              <a:t>Oszwald</a:t>
            </a:r>
            <a:r>
              <a:rPr lang="en-US" sz="1400" dirty="0">
                <a:solidFill>
                  <a:srgbClr val="002060"/>
                </a:solidFill>
              </a:rPr>
              <a:t>, Niels </a:t>
            </a:r>
            <a:r>
              <a:rPr lang="en-US" sz="1400" dirty="0" err="1">
                <a:solidFill>
                  <a:srgbClr val="002060"/>
                </a:solidFill>
              </a:rPr>
              <a:t>Pallisgaard</a:t>
            </a:r>
            <a:r>
              <a:rPr lang="en-US" sz="1400" dirty="0">
                <a:solidFill>
                  <a:srgbClr val="002060"/>
                </a:solidFill>
              </a:rPr>
              <a:t>, Simon Patton, Mads </a:t>
            </a:r>
            <a:r>
              <a:rPr lang="en-US" sz="1400" dirty="0" err="1">
                <a:solidFill>
                  <a:srgbClr val="002060"/>
                </a:solidFill>
              </a:rPr>
              <a:t>Heilskov</a:t>
            </a:r>
            <a:r>
              <a:rPr lang="en-US" sz="1400" dirty="0">
                <a:solidFill>
                  <a:srgbClr val="002060"/>
                </a:solidFill>
              </a:rPr>
              <a:t> Rasmussen, Etienne Rouleau, Amit Roshan, </a:t>
            </a:r>
            <a:r>
              <a:rPr lang="en-US" sz="1400" dirty="0" err="1">
                <a:solidFill>
                  <a:srgbClr val="002060"/>
                </a:solidFill>
              </a:rPr>
              <a:t>Mitja</a:t>
            </a:r>
            <a:r>
              <a:rPr lang="en-US" sz="1400" dirty="0">
                <a:solidFill>
                  <a:srgbClr val="002060"/>
                </a:solidFill>
              </a:rPr>
              <a:t> Rot, Helene </a:t>
            </a:r>
            <a:r>
              <a:rPr lang="en-US" sz="1400" dirty="0" err="1">
                <a:solidFill>
                  <a:srgbClr val="002060"/>
                </a:solidFill>
              </a:rPr>
              <a:t>Schlecht</a:t>
            </a:r>
            <a:r>
              <a:rPr lang="en-US" sz="1400" dirty="0">
                <a:solidFill>
                  <a:srgbClr val="002060"/>
                </a:solidFill>
              </a:rPr>
              <a:t>, Ed </a:t>
            </a:r>
            <a:r>
              <a:rPr lang="en-US" sz="1400" dirty="0" err="1">
                <a:solidFill>
                  <a:srgbClr val="002060"/>
                </a:solidFill>
              </a:rPr>
              <a:t>Schuuring</a:t>
            </a:r>
            <a:r>
              <a:rPr lang="en-US" sz="1400" dirty="0">
                <a:solidFill>
                  <a:srgbClr val="002060"/>
                </a:solidFill>
              </a:rPr>
              <a:t>, Ulrich </a:t>
            </a:r>
            <a:r>
              <a:rPr lang="en-US" sz="1400" dirty="0" err="1">
                <a:solidFill>
                  <a:srgbClr val="002060"/>
                </a:solidFill>
              </a:rPr>
              <a:t>Schüller</a:t>
            </a:r>
            <a:r>
              <a:rPr lang="en-US" sz="1400" dirty="0">
                <a:solidFill>
                  <a:srgbClr val="002060"/>
                </a:solidFill>
              </a:rPr>
              <a:t>, Laxmi </a:t>
            </a:r>
            <a:r>
              <a:rPr lang="en-US" sz="1400" dirty="0" err="1">
                <a:solidFill>
                  <a:srgbClr val="002060"/>
                </a:solidFill>
              </a:rPr>
              <a:t>Silwal</a:t>
            </a:r>
            <a:r>
              <a:rPr lang="en-US" sz="1400" dirty="0">
                <a:solidFill>
                  <a:srgbClr val="002060"/>
                </a:solidFill>
              </a:rPr>
              <a:t>-Pandit, Holger </a:t>
            </a:r>
            <a:r>
              <a:rPr lang="en-US" sz="1400" dirty="0" err="1">
                <a:solidFill>
                  <a:srgbClr val="002060"/>
                </a:solidFill>
              </a:rPr>
              <a:t>Sültmann</a:t>
            </a:r>
            <a:r>
              <a:rPr lang="en-US" sz="1400" dirty="0">
                <a:solidFill>
                  <a:srgbClr val="002060"/>
                </a:solidFill>
              </a:rPr>
              <a:t>, Philippe </a:t>
            </a:r>
            <a:r>
              <a:rPr lang="en-US" sz="1400" dirty="0" err="1">
                <a:solidFill>
                  <a:srgbClr val="002060"/>
                </a:solidFill>
              </a:rPr>
              <a:t>Taniere</a:t>
            </a:r>
            <a:r>
              <a:rPr lang="en-US" sz="1400" dirty="0">
                <a:solidFill>
                  <a:srgbClr val="002060"/>
                </a:solidFill>
              </a:rPr>
              <a:t>, Rodrigo Toledo, Nora </a:t>
            </a:r>
            <a:r>
              <a:rPr lang="en-US" sz="1400" dirty="0" err="1">
                <a:solidFill>
                  <a:srgbClr val="002060"/>
                </a:solidFill>
              </a:rPr>
              <a:t>Würdemann</a:t>
            </a:r>
            <a:endParaRPr lang="en-US" sz="1400" dirty="0">
              <a:solidFill>
                <a:srgbClr val="002060"/>
              </a:solidFill>
            </a:endParaRPr>
          </a:p>
        </p:txBody>
      </p:sp>
      <p:sp>
        <p:nvSpPr>
          <p:cNvPr id="14" name="Tijdelijke aanduiding voor inhoud 17">
            <a:extLst>
              <a:ext uri="{FF2B5EF4-FFF2-40B4-BE49-F238E27FC236}">
                <a16:creationId xmlns:a16="http://schemas.microsoft.com/office/drawing/2014/main" id="{CA24C93D-5591-4B2D-3204-1250A8995F42}"/>
              </a:ext>
            </a:extLst>
          </p:cNvPr>
          <p:cNvSpPr txBox="1">
            <a:spLocks/>
          </p:cNvSpPr>
          <p:nvPr/>
        </p:nvSpPr>
        <p:spPr bwMode="auto">
          <a:xfrm>
            <a:off x="843409" y="1310456"/>
            <a:ext cx="3841490" cy="546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63" indent="-346075"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113" indent="-336550"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38" indent="-288925"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525" indent="-344488"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v"/>
            </a:pPr>
            <a:r>
              <a:rPr lang="en-US" sz="1600" b="1" dirty="0">
                <a:solidFill>
                  <a:srgbClr val="002060"/>
                </a:solidFill>
              </a:rPr>
              <a:t>Participants of the ELBS workshop</a:t>
            </a:r>
          </a:p>
        </p:txBody>
      </p:sp>
      <p:pic>
        <p:nvPicPr>
          <p:cNvPr id="6" name="Picture 5" descr="A group of people standing in front of a building&#10;&#10;Description automatically generated">
            <a:extLst>
              <a:ext uri="{FF2B5EF4-FFF2-40B4-BE49-F238E27FC236}">
                <a16:creationId xmlns:a16="http://schemas.microsoft.com/office/drawing/2014/main" id="{DF117912-0FCC-FA9A-040F-1B4768E78808}"/>
              </a:ext>
            </a:extLst>
          </p:cNvPr>
          <p:cNvPicPr>
            <a:picLocks noChangeAspect="1"/>
          </p:cNvPicPr>
          <p:nvPr/>
        </p:nvPicPr>
        <p:blipFill rotWithShape="1">
          <a:blip r:embed="rId3">
            <a:extLst>
              <a:ext uri="{28A0092B-C50C-407E-A947-70E740481C1C}">
                <a14:useLocalDpi xmlns:a14="http://schemas.microsoft.com/office/drawing/2010/main" val="0"/>
              </a:ext>
            </a:extLst>
          </a:blip>
          <a:srcRect l="2232" t="34748" r="4870" b="27373"/>
          <a:stretch/>
        </p:blipFill>
        <p:spPr>
          <a:xfrm>
            <a:off x="788200" y="4507111"/>
            <a:ext cx="6767798" cy="2069618"/>
          </a:xfrm>
          <a:prstGeom prst="rect">
            <a:avLst/>
          </a:prstGeom>
        </p:spPr>
      </p:pic>
      <p:pic>
        <p:nvPicPr>
          <p:cNvPr id="2" name="Picture 1">
            <a:extLst>
              <a:ext uri="{FF2B5EF4-FFF2-40B4-BE49-F238E27FC236}">
                <a16:creationId xmlns:a16="http://schemas.microsoft.com/office/drawing/2014/main" id="{3F39A973-76C9-10DC-E90C-5CA5AB74A9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1290" y="2174609"/>
            <a:ext cx="1888554" cy="579480"/>
          </a:xfrm>
          <a:prstGeom prst="rect">
            <a:avLst/>
          </a:prstGeom>
        </p:spPr>
      </p:pic>
      <p:sp>
        <p:nvSpPr>
          <p:cNvPr id="4" name="Tijdelijke aanduiding voor inhoud 17">
            <a:extLst>
              <a:ext uri="{FF2B5EF4-FFF2-40B4-BE49-F238E27FC236}">
                <a16:creationId xmlns:a16="http://schemas.microsoft.com/office/drawing/2014/main" id="{3E2165DD-9B0B-7FCE-4D36-DF7923DE612A}"/>
              </a:ext>
            </a:extLst>
          </p:cNvPr>
          <p:cNvSpPr txBox="1">
            <a:spLocks/>
          </p:cNvSpPr>
          <p:nvPr/>
        </p:nvSpPr>
        <p:spPr bwMode="auto">
          <a:xfrm>
            <a:off x="7729721" y="1310456"/>
            <a:ext cx="3841490" cy="546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63" indent="-346075"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113" indent="-336550"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38" indent="-288925"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525" indent="-344488"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v"/>
            </a:pPr>
            <a:r>
              <a:rPr lang="en-US" sz="1600" b="1" dirty="0">
                <a:solidFill>
                  <a:srgbClr val="002060"/>
                </a:solidFill>
              </a:rPr>
              <a:t>ELBS organization &amp; ctDNA working group</a:t>
            </a:r>
          </a:p>
        </p:txBody>
      </p:sp>
      <p:pic>
        <p:nvPicPr>
          <p:cNvPr id="5" name="Afbeelding 37">
            <a:extLst>
              <a:ext uri="{FF2B5EF4-FFF2-40B4-BE49-F238E27FC236}">
                <a16:creationId xmlns:a16="http://schemas.microsoft.com/office/drawing/2014/main" id="{B4404A04-D195-4D78-9563-814011E5BEA7}"/>
              </a:ext>
            </a:extLst>
          </p:cNvPr>
          <p:cNvPicPr>
            <a:picLocks noChangeAspect="1"/>
          </p:cNvPicPr>
          <p:nvPr/>
        </p:nvPicPr>
        <p:blipFill>
          <a:blip r:embed="rId5"/>
          <a:stretch>
            <a:fillRect/>
          </a:stretch>
        </p:blipFill>
        <p:spPr>
          <a:xfrm>
            <a:off x="9556721" y="4450682"/>
            <a:ext cx="1086247" cy="550827"/>
          </a:xfrm>
          <a:prstGeom prst="rect">
            <a:avLst/>
          </a:prstGeom>
        </p:spPr>
      </p:pic>
      <p:pic>
        <p:nvPicPr>
          <p:cNvPr id="12" name="Afbeelding 26">
            <a:extLst>
              <a:ext uri="{FF2B5EF4-FFF2-40B4-BE49-F238E27FC236}">
                <a16:creationId xmlns:a16="http://schemas.microsoft.com/office/drawing/2014/main" id="{8FF97682-5537-45F4-87DF-9280C54B3BD0}"/>
              </a:ext>
            </a:extLst>
          </p:cNvPr>
          <p:cNvPicPr>
            <a:picLocks noChangeAspect="1"/>
          </p:cNvPicPr>
          <p:nvPr/>
        </p:nvPicPr>
        <p:blipFill>
          <a:blip r:embed="rId6"/>
          <a:stretch>
            <a:fillRect/>
          </a:stretch>
        </p:blipFill>
        <p:spPr>
          <a:xfrm>
            <a:off x="7922453" y="4491867"/>
            <a:ext cx="1530851" cy="443725"/>
          </a:xfrm>
          <a:prstGeom prst="rect">
            <a:avLst/>
          </a:prstGeom>
        </p:spPr>
      </p:pic>
      <p:sp>
        <p:nvSpPr>
          <p:cNvPr id="20" name="Tijdelijke aanduiding voor inhoud 17">
            <a:extLst>
              <a:ext uri="{FF2B5EF4-FFF2-40B4-BE49-F238E27FC236}">
                <a16:creationId xmlns:a16="http://schemas.microsoft.com/office/drawing/2014/main" id="{FBC65814-6127-451F-BD0E-147CDFB0CF4A}"/>
              </a:ext>
            </a:extLst>
          </p:cNvPr>
          <p:cNvSpPr txBox="1">
            <a:spLocks/>
          </p:cNvSpPr>
          <p:nvPr/>
        </p:nvSpPr>
        <p:spPr bwMode="auto">
          <a:xfrm>
            <a:off x="7729721" y="3007049"/>
            <a:ext cx="3841490" cy="546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2800"/>
              </a:lnSpc>
              <a:spcBef>
                <a:spcPct val="20000"/>
              </a:spcBef>
              <a:spcAft>
                <a:spcPct val="0"/>
              </a:spcAft>
              <a:buClr>
                <a:srgbClr val="AF0039"/>
              </a:buClr>
              <a:buFont typeface="Arial" panose="020B0604020202020204" pitchFamily="34" charset="0"/>
              <a:buChar char="•"/>
              <a:defRPr sz="2300" kern="1200">
                <a:solidFill>
                  <a:schemeClr val="tx1"/>
                </a:solidFill>
                <a:latin typeface="Arial" pitchFamily="34" charset="0"/>
                <a:ea typeface="+mn-ea"/>
                <a:cs typeface="Arial" pitchFamily="34" charset="0"/>
              </a:defRPr>
            </a:lvl1pPr>
            <a:lvl2pPr marL="690563" indent="-346075" algn="l" rtl="0" eaLnBrk="1" fontAlgn="base" hangingPunct="1">
              <a:lnSpc>
                <a:spcPts val="2500"/>
              </a:lnSpc>
              <a:spcBef>
                <a:spcPct val="20000"/>
              </a:spcBef>
              <a:spcAft>
                <a:spcPct val="0"/>
              </a:spcAft>
              <a:buClr>
                <a:srgbClr val="798FA4"/>
              </a:buClr>
              <a:buSzPct val="100000"/>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027113" indent="-336550" algn="l" rtl="0" eaLnBrk="1" fontAlgn="base" hangingPunct="1">
              <a:lnSpc>
                <a:spcPts val="2200"/>
              </a:lnSpc>
              <a:spcBef>
                <a:spcPct val="20000"/>
              </a:spcBef>
              <a:spcAft>
                <a:spcPct val="0"/>
              </a:spcAft>
              <a:buClr>
                <a:srgbClr val="DE9515"/>
              </a:buClr>
              <a:buSzPct val="100000"/>
              <a:buFont typeface="Arial" panose="020B0604020202020204" pitchFamily="34" charset="0"/>
              <a:buChar char="•"/>
              <a:defRPr sz="1700" kern="1200">
                <a:solidFill>
                  <a:schemeClr val="tx1"/>
                </a:solidFill>
                <a:latin typeface="Arial" pitchFamily="34" charset="0"/>
                <a:ea typeface="+mn-ea"/>
                <a:cs typeface="Arial" pitchFamily="34" charset="0"/>
              </a:defRPr>
            </a:lvl3pPr>
            <a:lvl4pPr marL="1316038" indent="-288925" algn="l" rtl="0" eaLnBrk="1" fontAlgn="base" hangingPunct="1">
              <a:spcBef>
                <a:spcPct val="20000"/>
              </a:spcBef>
              <a:spcAft>
                <a:spcPct val="0"/>
              </a:spcAft>
              <a:buClr>
                <a:srgbClr val="A0BF35"/>
              </a:buClr>
              <a:buFont typeface="Arial" panose="020B0604020202020204" pitchFamily="34" charset="0"/>
              <a:buChar char="•"/>
              <a:defRPr sz="1400" kern="1200">
                <a:solidFill>
                  <a:schemeClr val="tx1"/>
                </a:solidFill>
                <a:latin typeface="Arial" pitchFamily="34" charset="0"/>
                <a:ea typeface="+mn-ea"/>
                <a:cs typeface="Arial" pitchFamily="34" charset="0"/>
              </a:defRPr>
            </a:lvl4pPr>
            <a:lvl5pPr marL="1660525" indent="-344488" algn="l" rtl="0" eaLnBrk="1" fontAlgn="base" hangingPunct="1">
              <a:spcBef>
                <a:spcPct val="20000"/>
              </a:spcBef>
              <a:spcAft>
                <a:spcPct val="0"/>
              </a:spcAft>
              <a:buClr>
                <a:srgbClr val="0189C7"/>
              </a:buClr>
              <a:buFont typeface="Arial" panose="020B0604020202020204"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v"/>
            </a:pPr>
            <a:r>
              <a:rPr lang="en-US" sz="1600" b="1" dirty="0">
                <a:solidFill>
                  <a:srgbClr val="002060"/>
                </a:solidFill>
              </a:rPr>
              <a:t>PhD supervisors</a:t>
            </a:r>
          </a:p>
          <a:p>
            <a:pPr lvl="1">
              <a:lnSpc>
                <a:spcPct val="100000"/>
              </a:lnSpc>
            </a:pPr>
            <a:r>
              <a:rPr lang="en-US" sz="1400" dirty="0">
                <a:solidFill>
                  <a:srgbClr val="002060"/>
                </a:solidFill>
              </a:rPr>
              <a:t>Prof. dr. Ed </a:t>
            </a:r>
            <a:r>
              <a:rPr lang="en-US" sz="1400" dirty="0" err="1">
                <a:solidFill>
                  <a:srgbClr val="002060"/>
                </a:solidFill>
              </a:rPr>
              <a:t>Schuuring</a:t>
            </a:r>
            <a:endParaRPr lang="en-US" sz="1400" dirty="0">
              <a:solidFill>
                <a:srgbClr val="002060"/>
              </a:solidFill>
            </a:endParaRPr>
          </a:p>
          <a:p>
            <a:pPr lvl="1">
              <a:lnSpc>
                <a:spcPct val="100000"/>
              </a:lnSpc>
            </a:pPr>
            <a:r>
              <a:rPr lang="en-US" sz="1400" dirty="0">
                <a:solidFill>
                  <a:srgbClr val="002060"/>
                </a:solidFill>
              </a:rPr>
              <a:t>Prof. dr. Léon C. van </a:t>
            </a:r>
            <a:r>
              <a:rPr lang="en-US" sz="1400" dirty="0" err="1">
                <a:solidFill>
                  <a:srgbClr val="002060"/>
                </a:solidFill>
              </a:rPr>
              <a:t>Kempen</a:t>
            </a:r>
            <a:endParaRPr lang="en-US" sz="1400" dirty="0">
              <a:solidFill>
                <a:srgbClr val="002060"/>
              </a:solidFill>
            </a:endParaRPr>
          </a:p>
          <a:p>
            <a:pPr lvl="1">
              <a:lnSpc>
                <a:spcPct val="100000"/>
              </a:lnSpc>
            </a:pPr>
            <a:r>
              <a:rPr lang="en-US" sz="1400" dirty="0">
                <a:solidFill>
                  <a:srgbClr val="002060"/>
                </a:solidFill>
              </a:rPr>
              <a:t>Dr. </a:t>
            </a:r>
            <a:r>
              <a:rPr lang="en-US" sz="1400" dirty="0" err="1">
                <a:solidFill>
                  <a:srgbClr val="002060"/>
                </a:solidFill>
              </a:rPr>
              <a:t>Anthonie</a:t>
            </a:r>
            <a:r>
              <a:rPr lang="en-US" sz="1400" dirty="0">
                <a:solidFill>
                  <a:srgbClr val="002060"/>
                </a:solidFill>
              </a:rPr>
              <a:t> J. van der </a:t>
            </a:r>
            <a:r>
              <a:rPr lang="en-US" sz="1400" dirty="0" err="1">
                <a:solidFill>
                  <a:srgbClr val="002060"/>
                </a:solidFill>
              </a:rPr>
              <a:t>Wekken</a:t>
            </a:r>
            <a:endParaRPr lang="en-US" sz="1400" dirty="0">
              <a:solidFill>
                <a:srgbClr val="002060"/>
              </a:solidFill>
            </a:endParaRPr>
          </a:p>
          <a:p>
            <a:pPr lvl="1">
              <a:lnSpc>
                <a:spcPct val="100000"/>
              </a:lnSpc>
            </a:pPr>
            <a:r>
              <a:rPr lang="en-US" sz="1400" dirty="0">
                <a:solidFill>
                  <a:srgbClr val="002060"/>
                </a:solidFill>
              </a:rPr>
              <a:t>Prof. dr. Stefan M. Willems</a:t>
            </a:r>
          </a:p>
        </p:txBody>
      </p:sp>
    </p:spTree>
    <p:extLst>
      <p:ext uri="{BB962C8B-B14F-4D97-AF65-F5344CB8AC3E}">
        <p14:creationId xmlns:p14="http://schemas.microsoft.com/office/powerpoint/2010/main" val="3518750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3871" y="2516660"/>
            <a:ext cx="10074876" cy="2380735"/>
          </a:xfrm>
        </p:spPr>
        <p:txBody>
          <a:bodyPr>
            <a:normAutofit/>
          </a:bodyPr>
          <a:lstStyle/>
          <a:p>
            <a:r>
              <a:rPr lang="en-US" sz="4800" dirty="0">
                <a:latin typeface="+mn-lt"/>
              </a:rPr>
              <a:t>PLANNED ACTIVITIES</a:t>
            </a:r>
            <a:endParaRPr lang="en-US" sz="2700" dirty="0">
              <a:solidFill>
                <a:schemeClr val="accent5">
                  <a:lumMod val="75000"/>
                </a:schemeClr>
              </a:solidFill>
              <a:latin typeface="+mn-lt"/>
            </a:endParaRPr>
          </a:p>
        </p:txBody>
      </p:sp>
    </p:spTree>
    <p:extLst>
      <p:ext uri="{BB962C8B-B14F-4D97-AF65-F5344CB8AC3E}">
        <p14:creationId xmlns:p14="http://schemas.microsoft.com/office/powerpoint/2010/main" val="2063944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a:xfrm>
            <a:off x="-128301" y="641234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European Liquid Biopsy Society</a:t>
            </a:r>
          </a:p>
        </p:txBody>
      </p:sp>
      <p:graphicFrame>
        <p:nvGraphicFramePr>
          <p:cNvPr id="5" name="Diagramm 4"/>
          <p:cNvGraphicFramePr/>
          <p:nvPr>
            <p:extLst>
              <p:ext uri="{D42A27DB-BD31-4B8C-83A1-F6EECF244321}">
                <p14:modId xmlns:p14="http://schemas.microsoft.com/office/powerpoint/2010/main" val="1056748292"/>
              </p:ext>
            </p:extLst>
          </p:nvPr>
        </p:nvGraphicFramePr>
        <p:xfrm>
          <a:off x="114559" y="2645251"/>
          <a:ext cx="4114801" cy="2767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Abgerundetes Rechteck 11"/>
          <p:cNvSpPr/>
          <p:nvPr/>
        </p:nvSpPr>
        <p:spPr>
          <a:xfrm>
            <a:off x="5265557" y="1406740"/>
            <a:ext cx="794084" cy="812800"/>
          </a:xfrm>
          <a:prstGeom prst="roundRect">
            <a:avLst/>
          </a:prstGeom>
          <a:solidFill>
            <a:srgbClr val="009FE0"/>
          </a:solidFill>
          <a:ln>
            <a:solidFill>
              <a:srgbClr val="009F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50" normalizeH="0" baseline="0" noProof="0">
              <a:ln w="0"/>
              <a:solidFill>
                <a:srgbClr val="E7E6E6"/>
              </a:solidFill>
              <a:effectLst>
                <a:innerShdw blurRad="63500" dist="50800" dir="13500000">
                  <a:srgbClr val="000000">
                    <a:alpha val="50000"/>
                  </a:srgbClr>
                </a:innerShdw>
              </a:effectLst>
              <a:uLnTx/>
              <a:uFillTx/>
              <a:latin typeface="Calibri" panose="020F0502020204030204"/>
              <a:ea typeface="+mn-ea"/>
              <a:cs typeface="+mn-cs"/>
            </a:endParaRPr>
          </a:p>
        </p:txBody>
      </p:sp>
      <p:sp>
        <p:nvSpPr>
          <p:cNvPr id="15" name="Abgerundetes Rechteck 14"/>
          <p:cNvSpPr/>
          <p:nvPr/>
        </p:nvSpPr>
        <p:spPr>
          <a:xfrm>
            <a:off x="4425873" y="3230447"/>
            <a:ext cx="769164" cy="827873"/>
          </a:xfrm>
          <a:prstGeom prst="roundRect">
            <a:avLst/>
          </a:prstGeom>
          <a:solidFill>
            <a:srgbClr val="E52C49"/>
          </a:solidFill>
          <a:ln>
            <a:solidFill>
              <a:srgbClr val="E52C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50" normalizeH="0" baseline="0" noProof="0">
              <a:ln w="0"/>
              <a:solidFill>
                <a:srgbClr val="E7E6E6"/>
              </a:solidFill>
              <a:effectLst>
                <a:innerShdw blurRad="63500" dist="50800" dir="13500000">
                  <a:srgbClr val="000000">
                    <a:alpha val="50000"/>
                  </a:srgbClr>
                </a:innerShdw>
              </a:effectLst>
              <a:uLnTx/>
              <a:uFillTx/>
              <a:latin typeface="Calibri" panose="020F0502020204030204"/>
              <a:ea typeface="+mn-ea"/>
              <a:cs typeface="+mn-cs"/>
            </a:endParaRPr>
          </a:p>
        </p:txBody>
      </p:sp>
      <p:sp>
        <p:nvSpPr>
          <p:cNvPr id="18" name="Abgerundetes Rechteck 17"/>
          <p:cNvSpPr/>
          <p:nvPr/>
        </p:nvSpPr>
        <p:spPr>
          <a:xfrm>
            <a:off x="4390210" y="1381686"/>
            <a:ext cx="794084" cy="812800"/>
          </a:xfrm>
          <a:prstGeom prst="roundRect">
            <a:avLst/>
          </a:prstGeom>
          <a:solidFill>
            <a:srgbClr val="92BF30"/>
          </a:solidFill>
          <a:ln>
            <a:solidFill>
              <a:srgbClr val="92B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50" normalizeH="0" baseline="0" noProof="0">
              <a:ln w="0"/>
              <a:solidFill>
                <a:srgbClr val="E7E6E6"/>
              </a:solidFill>
              <a:effectLst>
                <a:innerShdw blurRad="63500" dist="50800" dir="13500000">
                  <a:srgbClr val="000000">
                    <a:alpha val="50000"/>
                  </a:srgbClr>
                </a:innerShdw>
              </a:effectLst>
              <a:uLnTx/>
              <a:uFillTx/>
              <a:latin typeface="Calibri" panose="020F0502020204030204"/>
              <a:ea typeface="+mn-ea"/>
              <a:cs typeface="+mn-cs"/>
            </a:endParaRPr>
          </a:p>
        </p:txBody>
      </p:sp>
      <p:pic>
        <p:nvPicPr>
          <p:cNvPr id="3074" name="Picture 2" descr="Aim Vector Icons free download in SVG, PNG Format"/>
          <p:cNvPicPr>
            <a:picLocks noChangeAspect="1" noChangeArrowheads="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02670" y="1388767"/>
            <a:ext cx="769164" cy="76916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Aim Vector Icons free download in SVG, PNG Format"/>
          <p:cNvPicPr>
            <a:picLocks noChangeAspect="1" noChangeArrowheads="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78121" y="1432662"/>
            <a:ext cx="769164" cy="76916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Aim Vector Icons free download in SVG, PNG Format"/>
          <p:cNvPicPr>
            <a:picLocks noChangeAspect="1" noChangeArrowheads="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36967" y="3292552"/>
            <a:ext cx="747327" cy="747327"/>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a:extLst>
              <a:ext uri="{FF2B5EF4-FFF2-40B4-BE49-F238E27FC236}">
                <a16:creationId xmlns:a16="http://schemas.microsoft.com/office/drawing/2014/main" id="{7FE78A98-831C-26CA-832D-F33A4B3E0953}"/>
              </a:ext>
            </a:extLst>
          </p:cNvPr>
          <p:cNvSpPr txBox="1">
            <a:spLocks/>
          </p:cNvSpPr>
          <p:nvPr/>
        </p:nvSpPr>
        <p:spPr>
          <a:xfrm>
            <a:off x="317176" y="344984"/>
            <a:ext cx="10515600" cy="5460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3183"/>
                </a:solidFill>
                <a:latin typeface="Verdana" panose="020B0604030504040204" pitchFamily="34" charset="0"/>
                <a:ea typeface="Verdana" panose="020B0604030504040204" pitchFamily="34"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j-cs"/>
              </a:rPr>
              <a:t>‘What is next?’ upcoming publications</a:t>
            </a:r>
            <a:endParaRPr kumimoji="0" lang="en-US" sz="3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j-cs"/>
            </a:endParaRPr>
          </a:p>
        </p:txBody>
      </p:sp>
      <p:sp>
        <p:nvSpPr>
          <p:cNvPr id="9" name="Tekstvak 8">
            <a:extLst>
              <a:ext uri="{FF2B5EF4-FFF2-40B4-BE49-F238E27FC236}">
                <a16:creationId xmlns:a16="http://schemas.microsoft.com/office/drawing/2014/main" id="{84F03DD0-627B-FBA2-BA07-A57B32BCB1E9}"/>
              </a:ext>
            </a:extLst>
          </p:cNvPr>
          <p:cNvSpPr txBox="1"/>
          <p:nvPr/>
        </p:nvSpPr>
        <p:spPr>
          <a:xfrm>
            <a:off x="4402670" y="2351971"/>
            <a:ext cx="6430106" cy="704104"/>
          </a:xfrm>
          <a:prstGeom prst="rect">
            <a:avLst/>
          </a:prstGeom>
          <a:solidFill>
            <a:schemeClr val="bg1">
              <a:lumMod val="75000"/>
            </a:schemeClr>
          </a:solidFill>
        </p:spPr>
        <p:txBody>
          <a:bodyPr wrap="square">
            <a:spAutoFit/>
          </a:bodyPr>
          <a:lstStyle/>
          <a:p>
            <a:pPr>
              <a:lnSpc>
                <a:spcPct val="150000"/>
              </a:lnSpc>
              <a:spcAft>
                <a:spcPts val="800"/>
              </a:spcAft>
            </a:pPr>
            <a:r>
              <a:rPr lang="en-GB" sz="1400" dirty="0">
                <a:effectLst/>
                <a:latin typeface="Times New Roman" panose="02020603050405020304" pitchFamily="18" charset="0"/>
                <a:ea typeface="Times New Roman" panose="02020603050405020304" pitchFamily="18" charset="0"/>
              </a:rPr>
              <a:t>Reference materials and External Quality Assessment for Liquid Biopsy assays: Expert Opinions </a:t>
            </a:r>
            <a:r>
              <a:rPr lang="nl-NL" sz="800" dirty="0">
                <a:effectLst/>
                <a:latin typeface="Calibri" panose="020F0502020204030204" pitchFamily="34" charset="0"/>
                <a:ea typeface="Calibri" panose="020F0502020204030204" pitchFamily="34" charset="0"/>
              </a:rPr>
              <a:t> </a:t>
            </a:r>
            <a:r>
              <a:rPr lang="en-GB" sz="1400" dirty="0">
                <a:effectLst/>
                <a:latin typeface="Times New Roman" panose="02020603050405020304" pitchFamily="18" charset="0"/>
                <a:ea typeface="Times New Roman" panose="02020603050405020304" pitchFamily="18" charset="0"/>
              </a:rPr>
              <a:t>from the 2023 European Liquid Biopsy Society </a:t>
            </a:r>
            <a:r>
              <a:rPr lang="en-GB" sz="1400" dirty="0" err="1">
                <a:effectLst/>
                <a:latin typeface="Times New Roman" panose="02020603050405020304" pitchFamily="18" charset="0"/>
                <a:ea typeface="Times New Roman" panose="02020603050405020304" pitchFamily="18" charset="0"/>
              </a:rPr>
              <a:t>ctDNA</a:t>
            </a:r>
            <a:r>
              <a:rPr lang="en-GB" sz="1400" dirty="0">
                <a:effectLst/>
                <a:latin typeface="Times New Roman" panose="02020603050405020304" pitchFamily="18" charset="0"/>
                <a:ea typeface="Times New Roman" panose="02020603050405020304" pitchFamily="18" charset="0"/>
              </a:rPr>
              <a:t> Workshop. </a:t>
            </a:r>
            <a:endParaRPr lang="nl-NL" sz="1100" dirty="0">
              <a:effectLst/>
              <a:latin typeface="Calibri" panose="020F0502020204030204" pitchFamily="34" charset="0"/>
              <a:ea typeface="Calibri" panose="020F0502020204030204" pitchFamily="34" charset="0"/>
            </a:endParaRPr>
          </a:p>
        </p:txBody>
      </p:sp>
      <p:sp>
        <p:nvSpPr>
          <p:cNvPr id="11" name="Tekstvak 10">
            <a:extLst>
              <a:ext uri="{FF2B5EF4-FFF2-40B4-BE49-F238E27FC236}">
                <a16:creationId xmlns:a16="http://schemas.microsoft.com/office/drawing/2014/main" id="{869FB628-4A09-9FC7-0A69-C6366292DA11}"/>
              </a:ext>
            </a:extLst>
          </p:cNvPr>
          <p:cNvSpPr txBox="1"/>
          <p:nvPr/>
        </p:nvSpPr>
        <p:spPr>
          <a:xfrm>
            <a:off x="4402670" y="4245882"/>
            <a:ext cx="7674771" cy="2477153"/>
          </a:xfrm>
          <a:prstGeom prst="rect">
            <a:avLst/>
          </a:prstGeom>
          <a:solidFill>
            <a:schemeClr val="bg1">
              <a:lumMod val="75000"/>
            </a:schemeClr>
          </a:solidFill>
        </p:spPr>
        <p:txBody>
          <a:bodyPr wrap="square" rtlCol="0">
            <a:spAutoFit/>
          </a:bodyPr>
          <a:lstStyle/>
          <a:p>
            <a:pPr>
              <a:lnSpc>
                <a:spcPct val="115000"/>
              </a:lnSpc>
              <a:spcAft>
                <a:spcPts val="1200"/>
              </a:spcAft>
            </a:pPr>
            <a:r>
              <a:rPr lang="en-US" sz="1200" b="1" kern="100" dirty="0">
                <a:effectLst/>
                <a:latin typeface="Times New Roman" panose="02020603050405020304" pitchFamily="18" charset="0"/>
                <a:ea typeface="Calibri" panose="020F0502020204030204" pitchFamily="34" charset="0"/>
                <a:cs typeface="Times New Roman" panose="02020603050405020304" pitchFamily="18" charset="0"/>
              </a:rPr>
              <a:t>Reporting of molecular test results from cell-free DNA analyses: expert consensus recommendations from the 2023 European Liquid Biopsy Society </a:t>
            </a:r>
            <a:r>
              <a:rPr lang="en-US" sz="1200" b="1" kern="100" dirty="0" err="1">
                <a:effectLst/>
                <a:latin typeface="Times New Roman" panose="02020603050405020304" pitchFamily="18" charset="0"/>
                <a:ea typeface="Calibri" panose="020F0502020204030204" pitchFamily="34" charset="0"/>
                <a:cs typeface="Times New Roman" panose="02020603050405020304" pitchFamily="18" charset="0"/>
              </a:rPr>
              <a:t>ctDNA</a:t>
            </a:r>
            <a:r>
              <a:rPr lang="en-US" sz="1200" b="1" kern="100" dirty="0">
                <a:effectLst/>
                <a:latin typeface="Times New Roman" panose="02020603050405020304" pitchFamily="18" charset="0"/>
                <a:ea typeface="Calibri" panose="020F0502020204030204" pitchFamily="34" charset="0"/>
                <a:cs typeface="Times New Roman" panose="02020603050405020304" pitchFamily="18" charset="0"/>
              </a:rPr>
              <a:t> Workshop</a:t>
            </a:r>
            <a:endParaRPr lang="nl-N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200"/>
              </a:spcAft>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Vincent D. de Jager</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Patrizio Giacomini</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2,3</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Jennifer A. Fairley</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4</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Rodrigo A. Toledo</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Simon J. Patton</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6</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Simon A. Joosse</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7</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Claudia Koch</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7,8</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Zandra C. Deans</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4</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ELBS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ctDNA</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Workshop Group, Klaus Pantel</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7,8</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*Ellen Heitzer</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3,9</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*Ed Schuuring</a:t>
            </a:r>
            <a:r>
              <a:rPr lang="en-US" sz="1200" kern="100" baseline="30000" dirty="0">
                <a:effectLst/>
                <a:latin typeface="Times New Roman" panose="02020603050405020304" pitchFamily="18" charset="0"/>
                <a:ea typeface="Calibri" panose="020F0502020204030204" pitchFamily="34" charset="0"/>
                <a:cs typeface="Times New Roman" panose="02020603050405020304" pitchFamily="18" charset="0"/>
              </a:rPr>
              <a:t>1,3</a:t>
            </a:r>
            <a:endParaRPr lang="nl-N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200"/>
              </a:spcAft>
            </a:pPr>
            <a:r>
              <a:rPr lang="en-US" sz="1000" b="1" kern="100" dirty="0">
                <a:effectLst/>
                <a:latin typeface="Times New Roman" panose="02020603050405020304" pitchFamily="18" charset="0"/>
                <a:ea typeface="Calibri" panose="020F0502020204030204" pitchFamily="34" charset="0"/>
                <a:cs typeface="Times New Roman" panose="02020603050405020304" pitchFamily="18" charset="0"/>
              </a:rPr>
              <a:t>ELBS </a:t>
            </a:r>
            <a:r>
              <a:rPr lang="en-US" sz="1000" b="1" kern="100" dirty="0" err="1">
                <a:effectLst/>
                <a:latin typeface="Times New Roman" panose="02020603050405020304" pitchFamily="18" charset="0"/>
                <a:ea typeface="Calibri" panose="020F0502020204030204" pitchFamily="34" charset="0"/>
                <a:cs typeface="Times New Roman" panose="02020603050405020304" pitchFamily="18" charset="0"/>
              </a:rPr>
              <a:t>ctDNA</a:t>
            </a:r>
            <a:r>
              <a:rPr lang="en-US" sz="1000" b="1" kern="100" dirty="0">
                <a:effectLst/>
                <a:latin typeface="Times New Roman" panose="02020603050405020304" pitchFamily="18" charset="0"/>
                <a:ea typeface="Calibri" panose="020F0502020204030204" pitchFamily="34" charset="0"/>
                <a:cs typeface="Times New Roman" panose="02020603050405020304" pitchFamily="18" charset="0"/>
              </a:rPr>
              <a:t> Workshop Group (alphabetical order)</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Sofia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Agelaki</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Claus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Lindbjerg</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Andersen, Daniel Andersson, Beatriz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Bellosillo</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Inger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Riise</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Bergheim,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Daan</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van den Broek, Zandra C. Deans, Els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Dequeker</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Jennifer A. Fairley, Beatriz García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Peláez</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Patrizio Giacomini, Alastair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Greystoke</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Ariane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Hallermayr</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Ellen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Heitzer</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T. Jeroen N.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Hiltermann</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Michael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Hubank</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Stefano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Indraccolo</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Vincent D. de Jager, Simon A. Joosse, Laura Keller, Matthew Krebs, Marjolijn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Ligtenberg</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Leandro Lo Cascio, Miguel A. Molina-Vila, Krystyna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Nahlik</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Michael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Neumaier</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Björn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Nowack</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Anca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Oniscu</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Stephan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Ossowski</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Andre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Oszwald</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Niels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Pallisgaard</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Klaus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Pantel</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Simon J. Patton, Mads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Heilskov</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Rasmussen, Etienne Rouleau, Amit Roshan,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Mitja</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Rot, Helene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Schlecht</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Ed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Schuuring</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Ulrich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Schüller</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Laxmi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Silwal</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-Pandit, Holger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Sültmann</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Philippe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Taniere</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 Rodrigo Toledo, Nora </a:t>
            </a:r>
            <a:r>
              <a:rPr lang="en-US" sz="1000" kern="100" dirty="0" err="1">
                <a:effectLst/>
                <a:latin typeface="Times New Roman" panose="02020603050405020304" pitchFamily="18" charset="0"/>
                <a:ea typeface="Calibri" panose="020F0502020204030204" pitchFamily="34" charset="0"/>
                <a:cs typeface="Times New Roman" panose="02020603050405020304" pitchFamily="18" charset="0"/>
              </a:rPr>
              <a:t>Wuerdemann</a:t>
            </a:r>
            <a:endParaRPr lang="nl-NL" dirty="0"/>
          </a:p>
        </p:txBody>
      </p:sp>
      <p:sp>
        <p:nvSpPr>
          <p:cNvPr id="6" name="Tekstvak 5">
            <a:extLst>
              <a:ext uri="{FF2B5EF4-FFF2-40B4-BE49-F238E27FC236}">
                <a16:creationId xmlns:a16="http://schemas.microsoft.com/office/drawing/2014/main" id="{37D73421-8E19-D800-B412-E309FF98AF07}"/>
              </a:ext>
            </a:extLst>
          </p:cNvPr>
          <p:cNvSpPr txBox="1"/>
          <p:nvPr/>
        </p:nvSpPr>
        <p:spPr>
          <a:xfrm>
            <a:off x="6905625" y="1628474"/>
            <a:ext cx="3137718" cy="369332"/>
          </a:xfrm>
          <a:prstGeom prst="rect">
            <a:avLst/>
          </a:prstGeom>
          <a:noFill/>
        </p:spPr>
        <p:txBody>
          <a:bodyPr wrap="none" rtlCol="0">
            <a:spAutoFit/>
          </a:bodyPr>
          <a:lstStyle/>
          <a:p>
            <a:r>
              <a:rPr lang="nl-NL" dirty="0"/>
              <a:t>ELBS-manuscript in </a:t>
            </a:r>
            <a:r>
              <a:rPr lang="nl-NL" dirty="0" err="1"/>
              <a:t>preparation</a:t>
            </a:r>
            <a:endParaRPr lang="nl-NL" dirty="0"/>
          </a:p>
        </p:txBody>
      </p:sp>
      <p:sp>
        <p:nvSpPr>
          <p:cNvPr id="8" name="Tekstvak 7">
            <a:extLst>
              <a:ext uri="{FF2B5EF4-FFF2-40B4-BE49-F238E27FC236}">
                <a16:creationId xmlns:a16="http://schemas.microsoft.com/office/drawing/2014/main" id="{CF6741FE-B287-7D03-924C-FDB21ADBC8E7}"/>
              </a:ext>
            </a:extLst>
          </p:cNvPr>
          <p:cNvSpPr txBox="1"/>
          <p:nvPr/>
        </p:nvSpPr>
        <p:spPr>
          <a:xfrm>
            <a:off x="6996965" y="3410240"/>
            <a:ext cx="3047694" cy="369332"/>
          </a:xfrm>
          <a:prstGeom prst="rect">
            <a:avLst/>
          </a:prstGeom>
          <a:noFill/>
        </p:spPr>
        <p:txBody>
          <a:bodyPr wrap="none" rtlCol="0">
            <a:spAutoFit/>
          </a:bodyPr>
          <a:lstStyle/>
          <a:p>
            <a:r>
              <a:rPr lang="nl-NL" dirty="0"/>
              <a:t>ELBS-manuscript </a:t>
            </a:r>
            <a:r>
              <a:rPr lang="nl-NL" dirty="0" err="1"/>
              <a:t>under</a:t>
            </a:r>
            <a:r>
              <a:rPr lang="nl-NL" dirty="0"/>
              <a:t> review</a:t>
            </a:r>
          </a:p>
        </p:txBody>
      </p:sp>
    </p:spTree>
    <p:extLst>
      <p:ext uri="{BB962C8B-B14F-4D97-AF65-F5344CB8AC3E}">
        <p14:creationId xmlns:p14="http://schemas.microsoft.com/office/powerpoint/2010/main" val="366612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E4B91AA3-AF42-CE09-8EFC-F7F35FBDE382}"/>
              </a:ext>
            </a:extLst>
          </p:cNvPr>
          <p:cNvSpPr>
            <a:spLocks noGrp="1"/>
          </p:cNvSpPr>
          <p:nvPr>
            <p:ph type="title"/>
          </p:nvPr>
        </p:nvSpPr>
        <p:spPr>
          <a:xfrm>
            <a:off x="832991" y="746604"/>
            <a:ext cx="10515600" cy="546036"/>
          </a:xfrm>
        </p:spPr>
        <p:txBody>
          <a:bodyPr/>
          <a:lstStyle/>
          <a:p>
            <a:pPr algn="l"/>
            <a:r>
              <a:rPr lang="en-US" sz="2400" b="1" dirty="0">
                <a:solidFill>
                  <a:srgbClr val="002060"/>
                </a:solidFill>
              </a:rPr>
              <a:t>‘What is next?’</a:t>
            </a:r>
            <a:endParaRPr lang="en-US" sz="3600" b="1" dirty="0">
              <a:solidFill>
                <a:srgbClr val="002060"/>
              </a:solidFill>
            </a:endParaRPr>
          </a:p>
        </p:txBody>
      </p:sp>
      <p:sp>
        <p:nvSpPr>
          <p:cNvPr id="16" name="Content Placeholder 15">
            <a:extLst>
              <a:ext uri="{FF2B5EF4-FFF2-40B4-BE49-F238E27FC236}">
                <a16:creationId xmlns:a16="http://schemas.microsoft.com/office/drawing/2014/main" id="{82B49A15-FA13-5EB3-7A03-FE0EA4B45674}"/>
              </a:ext>
            </a:extLst>
          </p:cNvPr>
          <p:cNvSpPr>
            <a:spLocks noGrp="1"/>
          </p:cNvSpPr>
          <p:nvPr>
            <p:ph idx="1"/>
          </p:nvPr>
        </p:nvSpPr>
        <p:spPr>
          <a:xfrm>
            <a:off x="686778" y="1302336"/>
            <a:ext cx="10808025" cy="4543430"/>
          </a:xfrm>
        </p:spPr>
        <p:txBody>
          <a:bodyPr>
            <a:noAutofit/>
          </a:bodyPr>
          <a:lstStyle/>
          <a:p>
            <a:pPr>
              <a:lnSpc>
                <a:spcPct val="150000"/>
              </a:lnSpc>
            </a:pPr>
            <a:r>
              <a:rPr lang="en-US" sz="1600" b="1" dirty="0">
                <a:solidFill>
                  <a:srgbClr val="002060"/>
                </a:solidFill>
              </a:rPr>
              <a:t>Recommendations paper (under review)</a:t>
            </a:r>
          </a:p>
          <a:p>
            <a:pPr>
              <a:lnSpc>
                <a:spcPct val="150000"/>
              </a:lnSpc>
            </a:pPr>
            <a:r>
              <a:rPr lang="en-US" sz="1600" b="1" dirty="0">
                <a:solidFill>
                  <a:srgbClr val="002060"/>
                </a:solidFill>
              </a:rPr>
              <a:t>Collaborate with ctDNA test providers to harmonize on reporting</a:t>
            </a:r>
          </a:p>
          <a:p>
            <a:pPr lvl="1">
              <a:lnSpc>
                <a:spcPct val="150000"/>
              </a:lnSpc>
            </a:pPr>
            <a:r>
              <a:rPr lang="en-US" sz="1600" dirty="0">
                <a:solidFill>
                  <a:srgbClr val="002060"/>
                </a:solidFill>
              </a:rPr>
              <a:t>Optimal standardized test reporting</a:t>
            </a:r>
          </a:p>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ELBS-EQA programs (2025) on reporting molecular findings from </a:t>
            </a:r>
            <a:r>
              <a:rPr lang="en-US" sz="1600" b="1" dirty="0">
                <a:solidFill>
                  <a:srgbClr val="002060"/>
                </a:solidFill>
              </a:rPr>
              <a:t>plasma-based cfDNA</a:t>
            </a:r>
            <a:endPar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a:p>
            <a:pPr marL="685800" marR="0" lvl="1" indent="-228600" algn="l" defTabSz="914400" rtl="0" eaLnBrk="1" fontAlgn="auto" latinLnBrk="0" hangingPunct="1">
              <a:lnSpc>
                <a:spcPct val="150000"/>
              </a:lnSpc>
              <a:spcBef>
                <a:spcPts val="500"/>
              </a:spcBef>
              <a:spcAft>
                <a:spcPts val="0"/>
              </a:spcAft>
              <a:buClr>
                <a:srgbClr val="FF7D00"/>
              </a:buClr>
              <a:buSzPct val="75000"/>
              <a:buFont typeface="Verdana" panose="020B0604030504040204" pitchFamily="34" charset="0"/>
              <a:buChar char="•"/>
              <a:tabLst/>
              <a:defRPr/>
            </a:pPr>
            <a:r>
              <a:rPr lang="en-US" sz="1600" dirty="0">
                <a:solidFill>
                  <a:srgbClr val="002060"/>
                </a:solidFill>
              </a:rPr>
              <a:t>EQA using mock reports with challenging molecular findings</a:t>
            </a:r>
          </a:p>
          <a:p>
            <a:pPr marL="685800" marR="0" lvl="1" indent="-228600" algn="l" defTabSz="914400" rtl="0" eaLnBrk="1" fontAlgn="auto" latinLnBrk="0" hangingPunct="1">
              <a:lnSpc>
                <a:spcPct val="150000"/>
              </a:lnSpc>
              <a:spcBef>
                <a:spcPts val="500"/>
              </a:spcBef>
              <a:spcAft>
                <a:spcPts val="0"/>
              </a:spcAft>
              <a:buClr>
                <a:srgbClr val="FF7D00"/>
              </a:buClr>
              <a:buSzPct val="75000"/>
              <a:buFont typeface="Verdana" panose="020B060403050404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EQA using </a:t>
            </a:r>
            <a:r>
              <a:rPr lang="en-US" sz="1600" dirty="0" err="1">
                <a:solidFill>
                  <a:srgbClr val="002060"/>
                </a:solidFill>
              </a:rPr>
              <a:t>vcf</a:t>
            </a:r>
            <a:r>
              <a:rPr lang="en-US" sz="1600" dirty="0">
                <a:solidFill>
                  <a:srgbClr val="002060"/>
                </a:solidFill>
              </a:rPr>
              <a:t>-files of </a:t>
            </a:r>
            <a:r>
              <a:rPr lang="en-US" sz="1600" dirty="0" err="1">
                <a:solidFill>
                  <a:srgbClr val="002060"/>
                </a:solidFill>
              </a:rPr>
              <a:t>ctDNA</a:t>
            </a:r>
            <a:r>
              <a:rPr lang="en-US" sz="1600" dirty="0">
                <a:solidFill>
                  <a:srgbClr val="002060"/>
                </a:solidFill>
              </a:rPr>
              <a:t> findings using </a:t>
            </a:r>
            <a:r>
              <a:rPr lang="en-US" sz="1600" dirty="0" err="1">
                <a:solidFill>
                  <a:srgbClr val="002060"/>
                </a:solidFill>
              </a:rPr>
              <a:t>ctNGS</a:t>
            </a:r>
            <a:endParaRPr kumimoji="0" lang="en-US" sz="16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a:p>
            <a:pPr marL="228600" marR="0" lvl="0" indent="-228600" algn="l" defTabSz="914400" rtl="0" eaLnBrk="1" fontAlgn="auto" latinLnBrk="0" hangingPunct="1">
              <a:lnSpc>
                <a:spcPct val="150000"/>
              </a:lnSpc>
              <a:spcBef>
                <a:spcPts val="1000"/>
              </a:spcBef>
              <a:spcAft>
                <a:spcPts val="0"/>
              </a:spcAft>
              <a:buClr>
                <a:srgbClr val="FF7D00"/>
              </a:buClr>
              <a:buSzPct val="75000"/>
              <a:buFont typeface="Verdana" panose="020B0604030504040204" pitchFamily="34" charset="0"/>
              <a:buChar char="•"/>
              <a:tabLst/>
              <a:defRPr/>
            </a:pP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ELBS-workshops to promote harmonization and enhance communication between diagnostic labs and oncology teams on cfDNA/</a:t>
            </a:r>
            <a:r>
              <a:rPr kumimoji="0" lang="en-US" sz="1600" b="1" i="0" u="none" strike="noStrike" kern="120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cs typeface="+mn-cs"/>
              </a:rPr>
              <a:t>ctDNA</a:t>
            </a:r>
            <a:r>
              <a:rPr kumimoji="0" lang="en-US" sz="16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 </a:t>
            </a:r>
            <a:r>
              <a:rPr lang="en-US" sz="1600" b="1" dirty="0">
                <a:solidFill>
                  <a:srgbClr val="002060"/>
                </a:solidFill>
              </a:rPr>
              <a:t>reporting (2025-2026)</a:t>
            </a:r>
          </a:p>
          <a:p>
            <a:pPr>
              <a:lnSpc>
                <a:spcPct val="150000"/>
              </a:lnSpc>
            </a:pPr>
            <a:r>
              <a:rPr lang="en-US" sz="1600" b="1" dirty="0">
                <a:solidFill>
                  <a:srgbClr val="002060"/>
                </a:solidFill>
              </a:rPr>
              <a:t>Further development after recommendations</a:t>
            </a:r>
          </a:p>
          <a:p>
            <a:pPr lvl="1">
              <a:lnSpc>
                <a:spcPct val="150000"/>
              </a:lnSpc>
            </a:pPr>
            <a:r>
              <a:rPr lang="en-US" sz="1600" dirty="0">
                <a:solidFill>
                  <a:srgbClr val="002060"/>
                </a:solidFill>
              </a:rPr>
              <a:t>‘Filling in the gaps’ (e.g., further defining LOB, confidence level, TMB/MSI, subclones)</a:t>
            </a:r>
          </a:p>
          <a:p>
            <a:pPr>
              <a:lnSpc>
                <a:spcPct val="150000"/>
              </a:lnSpc>
            </a:pPr>
            <a:endParaRPr lang="en-US" sz="2000" dirty="0">
              <a:solidFill>
                <a:srgbClr val="002060"/>
              </a:solidFill>
            </a:endParaRPr>
          </a:p>
        </p:txBody>
      </p:sp>
      <p:pic>
        <p:nvPicPr>
          <p:cNvPr id="3" name="Picture 2">
            <a:extLst>
              <a:ext uri="{FF2B5EF4-FFF2-40B4-BE49-F238E27FC236}">
                <a16:creationId xmlns:a16="http://schemas.microsoft.com/office/drawing/2014/main" id="{8435B82B-7615-8251-F1A3-B2C7FAB81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679" y="6012001"/>
            <a:ext cx="2129049" cy="653273"/>
          </a:xfrm>
          <a:prstGeom prst="rect">
            <a:avLst/>
          </a:prstGeom>
        </p:spPr>
      </p:pic>
      <p:sp>
        <p:nvSpPr>
          <p:cNvPr id="4" name="Tekstvak 3">
            <a:extLst>
              <a:ext uri="{FF2B5EF4-FFF2-40B4-BE49-F238E27FC236}">
                <a16:creationId xmlns:a16="http://schemas.microsoft.com/office/drawing/2014/main" id="{4C77AF44-3899-B63F-39D6-1CA2FB1B19FE}"/>
              </a:ext>
            </a:extLst>
          </p:cNvPr>
          <p:cNvSpPr txBox="1"/>
          <p:nvPr/>
        </p:nvSpPr>
        <p:spPr>
          <a:xfrm>
            <a:off x="4572001" y="377610"/>
            <a:ext cx="6424350" cy="748795"/>
          </a:xfrm>
          <a:prstGeom prst="rect">
            <a:avLst/>
          </a:prstGeom>
          <a:solidFill>
            <a:srgbClr val="FFFF00"/>
          </a:solidFill>
          <a:ln>
            <a:solidFill>
              <a:srgbClr val="5F7791"/>
            </a:solidFill>
          </a:ln>
        </p:spPr>
        <p:txBody>
          <a:bodyPr wrap="square" rtlCol="0">
            <a:spAutoFit/>
          </a:bodyPr>
          <a:lstStyle/>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Recommendations for reporting </a:t>
            </a:r>
            <a:r>
              <a:rPr lang="en-US" sz="2133" kern="0" dirty="0">
                <a:solidFill>
                  <a:srgbClr val="5F7791"/>
                </a:solidFill>
                <a:latin typeface="Arial"/>
              </a:rPr>
              <a:t>m</a:t>
            </a:r>
            <a:r>
              <a:rPr kumimoji="0" lang="en-US" sz="2133" b="0" i="0" u="none" strike="noStrike" kern="0" cap="none" spc="0" normalizeH="0" baseline="0" noProof="0" dirty="0" err="1">
                <a:ln>
                  <a:noFill/>
                </a:ln>
                <a:solidFill>
                  <a:srgbClr val="5F7791"/>
                </a:solidFill>
                <a:effectLst/>
                <a:uLnTx/>
                <a:uFillTx/>
                <a:latin typeface="Arial"/>
              </a:rPr>
              <a:t>olecular</a:t>
            </a:r>
            <a:endParaRPr kumimoji="0" lang="en-US" sz="2133" b="0" i="0" u="none" strike="noStrike" kern="0" cap="none" spc="0" normalizeH="0" baseline="0" noProof="0" dirty="0">
              <a:ln>
                <a:noFill/>
              </a:ln>
              <a:solidFill>
                <a:srgbClr val="5F7791"/>
              </a:solidFill>
              <a:effectLst/>
              <a:uLnTx/>
              <a:uFillTx/>
              <a:latin typeface="Arial"/>
            </a:endParaRPr>
          </a:p>
          <a:p>
            <a:pPr marL="0" marR="0" lvl="0" indent="0" algn="ctr" defTabSz="1211616" eaLnBrk="1" fontAlgn="auto" latinLnBrk="0" hangingPunct="1">
              <a:lnSpc>
                <a:spcPct val="100000"/>
              </a:lnSpc>
              <a:spcBef>
                <a:spcPts val="0"/>
              </a:spcBef>
              <a:spcAft>
                <a:spcPts val="0"/>
              </a:spcAft>
              <a:buClrTx/>
              <a:buSzTx/>
              <a:buFontTx/>
              <a:buNone/>
              <a:tabLst/>
              <a:defRPr/>
            </a:pPr>
            <a:r>
              <a:rPr kumimoji="0" lang="en-US" sz="2133" b="0" i="0" u="none" strike="noStrike" kern="0" cap="none" spc="0" normalizeH="0" baseline="0" noProof="0" dirty="0">
                <a:ln>
                  <a:noFill/>
                </a:ln>
                <a:solidFill>
                  <a:srgbClr val="5F7791"/>
                </a:solidFill>
                <a:effectLst/>
                <a:uLnTx/>
                <a:uFillTx/>
                <a:latin typeface="Arial"/>
              </a:rPr>
              <a:t>findings from plasma-</a:t>
            </a:r>
            <a:r>
              <a:rPr lang="en-US" sz="2133" kern="0" dirty="0">
                <a:solidFill>
                  <a:srgbClr val="5F7791"/>
                </a:solidFill>
                <a:latin typeface="Arial"/>
              </a:rPr>
              <a:t>b</a:t>
            </a:r>
            <a:r>
              <a:rPr kumimoji="0" lang="en-US" sz="2133" b="0" i="0" u="none" strike="noStrike" kern="0" cap="none" spc="0" normalizeH="0" baseline="0" noProof="0" dirty="0" err="1">
                <a:ln>
                  <a:noFill/>
                </a:ln>
                <a:solidFill>
                  <a:srgbClr val="5F7791"/>
                </a:solidFill>
                <a:effectLst/>
                <a:uLnTx/>
                <a:uFillTx/>
                <a:latin typeface="Arial"/>
              </a:rPr>
              <a:t>ased</a:t>
            </a:r>
            <a:r>
              <a:rPr kumimoji="0" lang="en-US" sz="2133" b="0" i="0" u="none" strike="noStrike" kern="0" cap="none" spc="0" normalizeH="0" baseline="0" noProof="0" dirty="0">
                <a:ln>
                  <a:noFill/>
                </a:ln>
                <a:solidFill>
                  <a:srgbClr val="5F7791"/>
                </a:solidFill>
                <a:effectLst/>
                <a:uLnTx/>
                <a:uFillTx/>
                <a:latin typeface="Arial"/>
              </a:rPr>
              <a:t> cfDNA</a:t>
            </a:r>
            <a:endParaRPr kumimoji="0" lang="nl-NL" sz="2133" b="0" i="0" u="none" strike="noStrike" kern="0" cap="none" spc="0" normalizeH="0" baseline="0" noProof="0" dirty="0">
              <a:ln>
                <a:noFill/>
              </a:ln>
              <a:solidFill>
                <a:srgbClr val="5F7791"/>
              </a:solidFill>
              <a:effectLst/>
              <a:uLnTx/>
              <a:uFillTx/>
              <a:latin typeface="Arial"/>
            </a:endParaRPr>
          </a:p>
        </p:txBody>
      </p:sp>
    </p:spTree>
    <p:extLst>
      <p:ext uri="{BB962C8B-B14F-4D97-AF65-F5344CB8AC3E}">
        <p14:creationId xmlns:p14="http://schemas.microsoft.com/office/powerpoint/2010/main" val="664329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962" y="-54912"/>
            <a:ext cx="8643551" cy="1325563"/>
          </a:xfrm>
        </p:spPr>
        <p:txBody>
          <a:bodyPr/>
          <a:lstStyle/>
          <a:p>
            <a:r>
              <a:rPr lang="en-IT" i="1" dirty="0">
                <a:latin typeface="+mn-lt"/>
              </a:rPr>
              <a:t>ELBS survey: ctDNA in EU</a:t>
            </a:r>
            <a:endParaRPr lang="en-US" dirty="0"/>
          </a:p>
        </p:txBody>
      </p:sp>
      <p:sp>
        <p:nvSpPr>
          <p:cNvPr id="4" name="Footer Placeholder 3"/>
          <p:cNvSpPr>
            <a:spLocks noGrp="1"/>
          </p:cNvSpPr>
          <p:nvPr>
            <p:ph type="ftr" sz="quarter" idx="11"/>
          </p:nvPr>
        </p:nvSpPr>
        <p:spPr>
          <a:xfrm>
            <a:off x="1703047" y="6395656"/>
            <a:ext cx="4114800" cy="365125"/>
          </a:xfrm>
        </p:spPr>
        <p:txBody>
          <a:bodyPr/>
          <a:lstStyle/>
          <a:p>
            <a:pPr defTabSz="914377">
              <a:defRPr/>
            </a:pPr>
            <a:r>
              <a:rPr lang="en-US" dirty="0">
                <a:solidFill>
                  <a:prstClr val="black">
                    <a:tint val="75000"/>
                  </a:prstClr>
                </a:solidFill>
                <a:latin typeface="Calibri" panose="020F0502020204030204"/>
              </a:rPr>
              <a:t>European Liquid Biopsy Society</a:t>
            </a:r>
          </a:p>
        </p:txBody>
      </p:sp>
      <p:grpSp>
        <p:nvGrpSpPr>
          <p:cNvPr id="6" name="Group 5">
            <a:extLst>
              <a:ext uri="{FF2B5EF4-FFF2-40B4-BE49-F238E27FC236}">
                <a16:creationId xmlns:a16="http://schemas.microsoft.com/office/drawing/2014/main" id="{4F281971-0C29-5B60-5D65-8C9858F0C45C}"/>
              </a:ext>
            </a:extLst>
          </p:cNvPr>
          <p:cNvGrpSpPr/>
          <p:nvPr/>
        </p:nvGrpSpPr>
        <p:grpSpPr>
          <a:xfrm>
            <a:off x="4200649" y="5308973"/>
            <a:ext cx="5601095" cy="813650"/>
            <a:chOff x="4035548" y="5435978"/>
            <a:chExt cx="5601095" cy="813651"/>
          </a:xfrm>
        </p:grpSpPr>
        <p:sp>
          <p:nvSpPr>
            <p:cNvPr id="7" name="TextBox 6">
              <a:extLst>
                <a:ext uri="{FF2B5EF4-FFF2-40B4-BE49-F238E27FC236}">
                  <a16:creationId xmlns:a16="http://schemas.microsoft.com/office/drawing/2014/main" id="{1123742D-621E-8581-9A67-BCCBBC26C7BA}"/>
                </a:ext>
              </a:extLst>
            </p:cNvPr>
            <p:cNvSpPr txBox="1"/>
            <p:nvPr/>
          </p:nvSpPr>
          <p:spPr>
            <a:xfrm>
              <a:off x="6034172" y="5543862"/>
              <a:ext cx="1417311" cy="307777"/>
            </a:xfrm>
            <a:prstGeom prst="rect">
              <a:avLst/>
            </a:prstGeom>
            <a:noFill/>
          </p:spPr>
          <p:txBody>
            <a:bodyPr wrap="none" rtlCol="0">
              <a:spAutoFit/>
            </a:bodyPr>
            <a:lstStyle/>
            <a:p>
              <a:pPr defTabSz="914377">
                <a:defRPr/>
              </a:pPr>
              <a:r>
                <a:rPr lang="en-US" sz="1400" dirty="0">
                  <a:solidFill>
                    <a:prstClr val="black"/>
                  </a:solidFill>
                  <a:latin typeface="Calibri" panose="020F0502020204030204"/>
                </a:rPr>
                <a:t>regulatory issues</a:t>
              </a:r>
            </a:p>
          </p:txBody>
        </p:sp>
        <p:sp>
          <p:nvSpPr>
            <p:cNvPr id="8" name="TextBox 7">
              <a:extLst>
                <a:ext uri="{FF2B5EF4-FFF2-40B4-BE49-F238E27FC236}">
                  <a16:creationId xmlns:a16="http://schemas.microsoft.com/office/drawing/2014/main" id="{F8956971-B53F-1F98-416D-F8B96CED3AF5}"/>
                </a:ext>
              </a:extLst>
            </p:cNvPr>
            <p:cNvSpPr txBox="1"/>
            <p:nvPr/>
          </p:nvSpPr>
          <p:spPr>
            <a:xfrm>
              <a:off x="4230076" y="5860677"/>
              <a:ext cx="679994" cy="307777"/>
            </a:xfrm>
            <a:prstGeom prst="rect">
              <a:avLst/>
            </a:prstGeom>
            <a:noFill/>
          </p:spPr>
          <p:txBody>
            <a:bodyPr wrap="none" rtlCol="0">
              <a:spAutoFit/>
            </a:bodyPr>
            <a:lstStyle/>
            <a:p>
              <a:pPr defTabSz="914377">
                <a:defRPr/>
              </a:pPr>
              <a:r>
                <a:rPr lang="en-US" sz="1400" dirty="0">
                  <a:solidFill>
                    <a:prstClr val="black"/>
                  </a:solidFill>
                  <a:latin typeface="Calibri" panose="020F0502020204030204"/>
                </a:rPr>
                <a:t>wishes</a:t>
              </a:r>
            </a:p>
          </p:txBody>
        </p:sp>
        <p:sp>
          <p:nvSpPr>
            <p:cNvPr id="9" name="TextBox 8">
              <a:extLst>
                <a:ext uri="{FF2B5EF4-FFF2-40B4-BE49-F238E27FC236}">
                  <a16:creationId xmlns:a16="http://schemas.microsoft.com/office/drawing/2014/main" id="{DE4F0FC3-E4BB-706F-C56E-93003D771CA6}"/>
                </a:ext>
              </a:extLst>
            </p:cNvPr>
            <p:cNvSpPr txBox="1"/>
            <p:nvPr/>
          </p:nvSpPr>
          <p:spPr>
            <a:xfrm>
              <a:off x="8379651" y="5872008"/>
              <a:ext cx="1042593" cy="307777"/>
            </a:xfrm>
            <a:prstGeom prst="rect">
              <a:avLst/>
            </a:prstGeom>
            <a:noFill/>
          </p:spPr>
          <p:txBody>
            <a:bodyPr wrap="none" rtlCol="0">
              <a:spAutoFit/>
            </a:bodyPr>
            <a:lstStyle/>
            <a:p>
              <a:pPr defTabSz="914377">
                <a:defRPr/>
              </a:pPr>
              <a:r>
                <a:rPr lang="en-US" sz="1400" dirty="0">
                  <a:solidFill>
                    <a:prstClr val="black"/>
                  </a:solidFill>
                  <a:latin typeface="Calibri" panose="020F0502020204030204"/>
                </a:rPr>
                <a:t>role of ELBS</a:t>
              </a:r>
            </a:p>
          </p:txBody>
        </p:sp>
        <p:sp>
          <p:nvSpPr>
            <p:cNvPr id="10" name="Frame 9">
              <a:extLst>
                <a:ext uri="{FF2B5EF4-FFF2-40B4-BE49-F238E27FC236}">
                  <a16:creationId xmlns:a16="http://schemas.microsoft.com/office/drawing/2014/main" id="{FDD9CE31-CF9D-64CD-82C4-DE03318CF0E6}"/>
                </a:ext>
              </a:extLst>
            </p:cNvPr>
            <p:cNvSpPr/>
            <p:nvPr/>
          </p:nvSpPr>
          <p:spPr>
            <a:xfrm>
              <a:off x="4035548" y="5435978"/>
              <a:ext cx="5601095" cy="813651"/>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black"/>
                </a:solidFill>
                <a:latin typeface="Calibri" panose="020F0502020204030204"/>
              </a:endParaRPr>
            </a:p>
          </p:txBody>
        </p:sp>
      </p:grpSp>
      <p:sp>
        <p:nvSpPr>
          <p:cNvPr id="12" name="TextBox 11">
            <a:extLst>
              <a:ext uri="{FF2B5EF4-FFF2-40B4-BE49-F238E27FC236}">
                <a16:creationId xmlns:a16="http://schemas.microsoft.com/office/drawing/2014/main" id="{9D2F0F01-6269-A0D0-45B0-A0DAFFE0452C}"/>
              </a:ext>
            </a:extLst>
          </p:cNvPr>
          <p:cNvSpPr txBox="1"/>
          <p:nvPr/>
        </p:nvSpPr>
        <p:spPr>
          <a:xfrm>
            <a:off x="66617" y="1164134"/>
            <a:ext cx="2385167" cy="5139869"/>
          </a:xfrm>
          <a:prstGeom prst="rect">
            <a:avLst/>
          </a:prstGeom>
          <a:noFill/>
          <a:ln>
            <a:solidFill>
              <a:schemeClr val="accent1">
                <a:shade val="50000"/>
              </a:schemeClr>
            </a:solidFill>
          </a:ln>
        </p:spPr>
        <p:txBody>
          <a:bodyPr wrap="square" rtlCol="0">
            <a:spAutoFit/>
          </a:bodyPr>
          <a:lstStyle/>
          <a:p>
            <a:pPr defTabSz="914377">
              <a:defRPr/>
            </a:pPr>
            <a:r>
              <a:rPr lang="en-US" sz="2000" b="1" dirty="0">
                <a:solidFill>
                  <a:prstClr val="black"/>
                </a:solidFill>
                <a:latin typeface="Calibri" panose="020F0502020204030204"/>
              </a:rPr>
              <a:t>purpose</a:t>
            </a:r>
          </a:p>
          <a:p>
            <a:pPr defTabSz="914377">
              <a:defRPr/>
            </a:pPr>
            <a:r>
              <a:rPr lang="en-US" sz="1400" dirty="0">
                <a:solidFill>
                  <a:prstClr val="black"/>
                </a:solidFill>
                <a:latin typeface="Calibri" panose="020F0502020204030204"/>
              </a:rPr>
              <a:t>state-of-art + outlook</a:t>
            </a:r>
          </a:p>
          <a:p>
            <a:pPr defTabSz="914377">
              <a:defRPr/>
            </a:pPr>
            <a:endParaRPr lang="en-US" sz="800" dirty="0">
              <a:solidFill>
                <a:prstClr val="black"/>
              </a:solidFill>
              <a:latin typeface="Calibri" panose="020F0502020204030204"/>
            </a:endParaRPr>
          </a:p>
          <a:p>
            <a:pPr defTabSz="914377">
              <a:defRPr/>
            </a:pPr>
            <a:r>
              <a:rPr lang="en-US" sz="2000" b="1" dirty="0">
                <a:solidFill>
                  <a:prstClr val="black"/>
                </a:solidFill>
                <a:latin typeface="Calibri" panose="020F0502020204030204"/>
              </a:rPr>
              <a:t>potential responders</a:t>
            </a:r>
          </a:p>
          <a:p>
            <a:pPr defTabSz="914377">
              <a:defRPr/>
            </a:pPr>
            <a:r>
              <a:rPr lang="en-US" sz="1400" dirty="0">
                <a:solidFill>
                  <a:prstClr val="black"/>
                </a:solidFill>
                <a:latin typeface="Calibri" panose="020F0502020204030204"/>
              </a:rPr>
              <a:t>ELBS members </a:t>
            </a:r>
            <a:r>
              <a:rPr lang="en-US" sz="1400" dirty="0">
                <a:solidFill>
                  <a:srgbClr val="FF0000"/>
                </a:solidFill>
                <a:latin typeface="Calibri" panose="020F0502020204030204"/>
              </a:rPr>
              <a:t>&amp; non-members</a:t>
            </a:r>
            <a:r>
              <a:rPr lang="en-US" sz="1400" dirty="0">
                <a:solidFill>
                  <a:prstClr val="black"/>
                </a:solidFill>
                <a:latin typeface="Calibri" panose="020F0502020204030204"/>
              </a:rPr>
              <a:t>, regardless of whether they have active </a:t>
            </a:r>
            <a:r>
              <a:rPr lang="en-US" sz="1400" dirty="0" err="1">
                <a:solidFill>
                  <a:prstClr val="black"/>
                </a:solidFill>
                <a:latin typeface="Calibri" panose="020F0502020204030204"/>
              </a:rPr>
              <a:t>ctDNA</a:t>
            </a:r>
            <a:r>
              <a:rPr lang="en-US" sz="1400" dirty="0">
                <a:solidFill>
                  <a:prstClr val="black"/>
                </a:solidFill>
                <a:latin typeface="Calibri" panose="020F0502020204030204"/>
              </a:rPr>
              <a:t> programs Participation by non-EU member States is welcome</a:t>
            </a:r>
          </a:p>
          <a:p>
            <a:pPr defTabSz="914377">
              <a:defRPr/>
            </a:pPr>
            <a:endParaRPr lang="en-US" sz="800" dirty="0">
              <a:solidFill>
                <a:prstClr val="black"/>
              </a:solidFill>
              <a:latin typeface="Calibri" panose="020F0502020204030204"/>
            </a:endParaRPr>
          </a:p>
          <a:p>
            <a:pPr defTabSz="914377">
              <a:defRPr/>
            </a:pPr>
            <a:r>
              <a:rPr lang="en-US" sz="2000" b="1" dirty="0">
                <a:solidFill>
                  <a:prstClr val="black"/>
                </a:solidFill>
                <a:latin typeface="Calibri" panose="020F0502020204030204"/>
              </a:rPr>
              <a:t>format</a:t>
            </a:r>
          </a:p>
          <a:p>
            <a:pPr defTabSz="914377">
              <a:defRPr/>
            </a:pPr>
            <a:r>
              <a:rPr lang="en-US" sz="1400" dirty="0">
                <a:solidFill>
                  <a:prstClr val="black"/>
                </a:solidFill>
                <a:latin typeface="Calibri" panose="020F0502020204030204"/>
              </a:rPr>
              <a:t>modular, about 130 questions if completing all sections (unlikely)</a:t>
            </a:r>
          </a:p>
          <a:p>
            <a:pPr defTabSz="914377">
              <a:defRPr/>
            </a:pPr>
            <a:endParaRPr lang="en-US" sz="800" dirty="0">
              <a:solidFill>
                <a:prstClr val="black"/>
              </a:solidFill>
              <a:latin typeface="Calibri" panose="020F0502020204030204"/>
            </a:endParaRPr>
          </a:p>
          <a:p>
            <a:pPr defTabSz="914377">
              <a:defRPr/>
            </a:pPr>
            <a:r>
              <a:rPr lang="en-US" sz="2000" b="1" dirty="0">
                <a:solidFill>
                  <a:prstClr val="black"/>
                </a:solidFill>
                <a:latin typeface="Calibri" panose="020F0502020204030204"/>
              </a:rPr>
              <a:t>platform</a:t>
            </a:r>
          </a:p>
          <a:p>
            <a:pPr defTabSz="914377">
              <a:defRPr/>
            </a:pPr>
            <a:r>
              <a:rPr lang="en-US" sz="1400" dirty="0">
                <a:solidFill>
                  <a:prstClr val="black"/>
                </a:solidFill>
                <a:latin typeface="Calibri" panose="020F0502020204030204"/>
              </a:rPr>
              <a:t>Built on Research Electronic Data Capture </a:t>
            </a:r>
            <a:r>
              <a:rPr lang="en-US" sz="1400" dirty="0" err="1">
                <a:solidFill>
                  <a:srgbClr val="FF0000"/>
                </a:solidFill>
                <a:latin typeface="Calibri" panose="020F0502020204030204"/>
              </a:rPr>
              <a:t>REDCap</a:t>
            </a:r>
            <a:r>
              <a:rPr lang="en-US" sz="1400" dirty="0">
                <a:solidFill>
                  <a:prstClr val="black"/>
                </a:solidFill>
                <a:latin typeface="Calibri" panose="020F0502020204030204"/>
              </a:rPr>
              <a:t> (</a:t>
            </a:r>
            <a:r>
              <a:rPr lang="en-US" sz="1400" b="1" i="1" dirty="0">
                <a:solidFill>
                  <a:prstClr val="black"/>
                </a:solidFill>
                <a:latin typeface="Calibri" panose="020F0502020204030204"/>
              </a:rPr>
              <a:t>Marco Canfora</a:t>
            </a:r>
            <a:r>
              <a:rPr lang="en-US" sz="1400" dirty="0">
                <a:solidFill>
                  <a:prstClr val="black"/>
                </a:solidFill>
                <a:latin typeface="Calibri" panose="020F0502020204030204"/>
              </a:rPr>
              <a:t>) - embedded form display logic, semi-automated outputs for biostatistics (</a:t>
            </a:r>
            <a:r>
              <a:rPr lang="en-US" sz="1400" b="1" i="1" dirty="0">
                <a:solidFill>
                  <a:prstClr val="black"/>
                </a:solidFill>
                <a:latin typeface="Calibri" panose="020F0502020204030204"/>
              </a:rPr>
              <a:t>Irene </a:t>
            </a:r>
            <a:r>
              <a:rPr lang="en-US" sz="1400" b="1" i="1" dirty="0" err="1">
                <a:solidFill>
                  <a:prstClr val="black"/>
                </a:solidFill>
                <a:latin typeface="Calibri" panose="020F0502020204030204"/>
              </a:rPr>
              <a:t>Terrenato</a:t>
            </a:r>
            <a:r>
              <a:rPr lang="en-US" sz="1400" dirty="0">
                <a:solidFill>
                  <a:prstClr val="black"/>
                </a:solidFill>
                <a:latin typeface="Calibri" panose="020F0502020204030204"/>
              </a:rPr>
              <a:t>)</a:t>
            </a:r>
          </a:p>
        </p:txBody>
      </p:sp>
      <p:sp>
        <p:nvSpPr>
          <p:cNvPr id="13" name="TextBox 12">
            <a:extLst>
              <a:ext uri="{FF2B5EF4-FFF2-40B4-BE49-F238E27FC236}">
                <a16:creationId xmlns:a16="http://schemas.microsoft.com/office/drawing/2014/main" id="{18F8B4DF-0AE0-89A7-CF3D-9B9F11E7E7BF}"/>
              </a:ext>
            </a:extLst>
          </p:cNvPr>
          <p:cNvSpPr txBox="1"/>
          <p:nvPr/>
        </p:nvSpPr>
        <p:spPr>
          <a:xfrm>
            <a:off x="4037858" y="1396006"/>
            <a:ext cx="7315361" cy="2123658"/>
          </a:xfrm>
          <a:prstGeom prst="rect">
            <a:avLst/>
          </a:prstGeom>
          <a:noFill/>
        </p:spPr>
        <p:txBody>
          <a:bodyPr wrap="square">
            <a:spAutoFit/>
          </a:bodyPr>
          <a:lstStyle/>
          <a:p>
            <a:pPr defTabSz="914377">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3.0 </a:t>
            </a:r>
            <a:r>
              <a:rPr lang="en-US" sz="1200" i="1" dirty="0">
                <a:solidFill>
                  <a:prstClr val="black"/>
                </a:solidFill>
                <a:latin typeface="Calibri" panose="020F0502020204030204" pitchFamily="34" charset="0"/>
                <a:ea typeface="Calibri" panose="020F0502020204030204" pitchFamily="34" charset="0"/>
                <a:cs typeface="Times New Roman" panose="02020603050405020304" pitchFamily="18" charset="0"/>
              </a:rPr>
              <a:t>First, please tell us </a:t>
            </a:r>
            <a:r>
              <a:rPr lang="en-US" sz="1200" i="1" dirty="0">
                <a:solidFill>
                  <a:prstClr val="black"/>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which definition best applies to your Institution/Organization</a:t>
            </a:r>
            <a:endParaRPr lang="en-IT" sz="1200" i="1" dirty="0">
              <a:solidFill>
                <a:prstClr val="black"/>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Academic (teaching and research)</a:t>
            </a:r>
            <a:endParaRPr lang="en-IT"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Public Healthcare (public or prevalently public)</a:t>
            </a:r>
            <a:endParaRPr lang="en-IT"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Private Healthcare (private or prevalently private)</a:t>
            </a: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University spin off</a:t>
            </a:r>
            <a:endParaRPr lang="en-IT"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Small-medium size biotech/Enterprise</a:t>
            </a: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Private diagnostic lab</a:t>
            </a:r>
            <a:endParaRPr lang="en-IT"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Pharmaceutical Company</a:t>
            </a: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Biotech Company specifically commercializing </a:t>
            </a:r>
            <a:r>
              <a:rPr lang="en-US" sz="12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ctDNA</a:t>
            </a: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-related products or services</a:t>
            </a:r>
          </a:p>
          <a:p>
            <a:pPr marL="411470" indent="-411470" defTabSz="914377">
              <a:buFont typeface="+mj-lt"/>
              <a:buAutoNum type="alphaLcParenBoth"/>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Other (please specify)</a:t>
            </a:r>
          </a:p>
          <a:p>
            <a:pPr defTabSz="914377">
              <a:defRPr/>
            </a:pPr>
            <a:r>
              <a:rPr lang="en-US"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IT"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ounded Rectangle 13">
            <a:extLst>
              <a:ext uri="{FF2B5EF4-FFF2-40B4-BE49-F238E27FC236}">
                <a16:creationId xmlns:a16="http://schemas.microsoft.com/office/drawing/2014/main" id="{6CC42508-402D-87B9-6737-920472813211}"/>
              </a:ext>
            </a:extLst>
          </p:cNvPr>
          <p:cNvSpPr/>
          <p:nvPr/>
        </p:nvSpPr>
        <p:spPr>
          <a:xfrm>
            <a:off x="4062525" y="3639943"/>
            <a:ext cx="1955715" cy="114775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5" name="Rounded Rectangle 14">
            <a:extLst>
              <a:ext uri="{FF2B5EF4-FFF2-40B4-BE49-F238E27FC236}">
                <a16:creationId xmlns:a16="http://schemas.microsoft.com/office/drawing/2014/main" id="{4E664D5E-75C8-D8E9-84B2-A9E50D4841E8}"/>
              </a:ext>
            </a:extLst>
          </p:cNvPr>
          <p:cNvSpPr/>
          <p:nvPr/>
        </p:nvSpPr>
        <p:spPr>
          <a:xfrm>
            <a:off x="6109438" y="3639943"/>
            <a:ext cx="1732055" cy="1147755"/>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6" name="Rounded Rectangle 15">
            <a:extLst>
              <a:ext uri="{FF2B5EF4-FFF2-40B4-BE49-F238E27FC236}">
                <a16:creationId xmlns:a16="http://schemas.microsoft.com/office/drawing/2014/main" id="{48B71B13-1AF9-CC12-7DA7-D5E576ED73C4}"/>
              </a:ext>
            </a:extLst>
          </p:cNvPr>
          <p:cNvSpPr/>
          <p:nvPr/>
        </p:nvSpPr>
        <p:spPr>
          <a:xfrm>
            <a:off x="8051043" y="3639943"/>
            <a:ext cx="1911820" cy="1147755"/>
          </a:xfrm>
          <a:prstGeom prst="roundRect">
            <a:avLst/>
          </a:prstGeom>
          <a:solidFill>
            <a:schemeClr val="accent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7" name="Rounded Rectangle 16">
            <a:extLst>
              <a:ext uri="{FF2B5EF4-FFF2-40B4-BE49-F238E27FC236}">
                <a16:creationId xmlns:a16="http://schemas.microsoft.com/office/drawing/2014/main" id="{2C37A4A8-53BD-A1F9-5636-2F4D3A697460}"/>
              </a:ext>
            </a:extLst>
          </p:cNvPr>
          <p:cNvSpPr/>
          <p:nvPr/>
        </p:nvSpPr>
        <p:spPr>
          <a:xfrm>
            <a:off x="8067525" y="4515509"/>
            <a:ext cx="1023731" cy="369332"/>
          </a:xfrm>
          <a:prstGeom prst="roundRect">
            <a:avLst/>
          </a:prstGeom>
          <a:solidFill>
            <a:schemeClr val="accent4">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8" name="Rounded Rectangle 17">
            <a:extLst>
              <a:ext uri="{FF2B5EF4-FFF2-40B4-BE49-F238E27FC236}">
                <a16:creationId xmlns:a16="http://schemas.microsoft.com/office/drawing/2014/main" id="{1A029A2C-5DB2-7BC3-28EF-5420979DF100}"/>
              </a:ext>
            </a:extLst>
          </p:cNvPr>
          <p:cNvSpPr/>
          <p:nvPr/>
        </p:nvSpPr>
        <p:spPr>
          <a:xfrm>
            <a:off x="8832949" y="4702590"/>
            <a:ext cx="1023731" cy="369332"/>
          </a:xfrm>
          <a:prstGeom prst="roundRect">
            <a:avLst/>
          </a:prstGeom>
          <a:solidFill>
            <a:schemeClr val="accent4">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9" name="Rounded Rectangle 18">
            <a:extLst>
              <a:ext uri="{FF2B5EF4-FFF2-40B4-BE49-F238E27FC236}">
                <a16:creationId xmlns:a16="http://schemas.microsoft.com/office/drawing/2014/main" id="{F3CDC015-39F6-32A0-8D33-2EE19CD8C99B}"/>
              </a:ext>
            </a:extLst>
          </p:cNvPr>
          <p:cNvSpPr/>
          <p:nvPr/>
        </p:nvSpPr>
        <p:spPr>
          <a:xfrm>
            <a:off x="5973859" y="4515509"/>
            <a:ext cx="1023731" cy="369332"/>
          </a:xfrm>
          <a:prstGeom prst="roundRect">
            <a:avLst/>
          </a:prstGeom>
          <a:solidFill>
            <a:schemeClr val="accent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60117B24-656F-5EA5-1B53-1287CBB651FF}"/>
              </a:ext>
            </a:extLst>
          </p:cNvPr>
          <p:cNvSpPr/>
          <p:nvPr/>
        </p:nvSpPr>
        <p:spPr>
          <a:xfrm>
            <a:off x="6865373" y="4742899"/>
            <a:ext cx="1023731" cy="369332"/>
          </a:xfrm>
          <a:prstGeom prst="roundRect">
            <a:avLst/>
          </a:prstGeom>
          <a:solidFill>
            <a:schemeClr val="accent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1" name="TextBox 20">
            <a:extLst>
              <a:ext uri="{FF2B5EF4-FFF2-40B4-BE49-F238E27FC236}">
                <a16:creationId xmlns:a16="http://schemas.microsoft.com/office/drawing/2014/main" id="{87F371AC-CE93-468F-E55F-8172D902294A}"/>
              </a:ext>
            </a:extLst>
          </p:cNvPr>
          <p:cNvSpPr txBox="1"/>
          <p:nvPr/>
        </p:nvSpPr>
        <p:spPr>
          <a:xfrm rot="20475171">
            <a:off x="9719721" y="5410343"/>
            <a:ext cx="2361379" cy="923330"/>
          </a:xfrm>
          <a:prstGeom prst="rect">
            <a:avLst/>
          </a:prstGeom>
          <a:noFill/>
        </p:spPr>
        <p:txBody>
          <a:bodyPr wrap="square" rtlCol="0">
            <a:spAutoFit/>
          </a:bodyPr>
          <a:lstStyle/>
          <a:p>
            <a:pPr algn="ctr" defTabSz="914377">
              <a:defRPr/>
            </a:pPr>
            <a:r>
              <a:rPr lang="en-US" dirty="0">
                <a:solidFill>
                  <a:prstClr val="black"/>
                </a:solidFill>
                <a:highlight>
                  <a:srgbClr val="FFFF00"/>
                </a:highlight>
                <a:latin typeface="Calibri" panose="020F0502020204030204"/>
              </a:rPr>
              <a:t>all info confidential:</a:t>
            </a:r>
          </a:p>
          <a:p>
            <a:pPr algn="ctr" defTabSz="914377">
              <a:defRPr/>
            </a:pPr>
            <a:r>
              <a:rPr lang="en-US" dirty="0">
                <a:solidFill>
                  <a:prstClr val="black"/>
                </a:solidFill>
                <a:highlight>
                  <a:srgbClr val="FFFF00"/>
                </a:highlight>
                <a:latin typeface="Calibri" panose="020F0502020204030204"/>
              </a:rPr>
              <a:t> it will be disclosed in anonymous form</a:t>
            </a:r>
          </a:p>
        </p:txBody>
      </p:sp>
      <p:sp>
        <p:nvSpPr>
          <p:cNvPr id="22" name="TextBox 21">
            <a:extLst>
              <a:ext uri="{FF2B5EF4-FFF2-40B4-BE49-F238E27FC236}">
                <a16:creationId xmlns:a16="http://schemas.microsoft.com/office/drawing/2014/main" id="{3E8195BF-2A5E-A69F-1D65-B203B3B38EA1}"/>
              </a:ext>
            </a:extLst>
          </p:cNvPr>
          <p:cNvSpPr txBox="1"/>
          <p:nvPr/>
        </p:nvSpPr>
        <p:spPr>
          <a:xfrm>
            <a:off x="4110260" y="3720506"/>
            <a:ext cx="1917461" cy="738664"/>
          </a:xfrm>
          <a:prstGeom prst="rect">
            <a:avLst/>
          </a:prstGeom>
          <a:noFill/>
        </p:spPr>
        <p:txBody>
          <a:bodyPr wrap="square">
            <a:spAutoFit/>
          </a:bodyPr>
          <a:lstStyle/>
          <a:p>
            <a:pPr algn="ctr" defTabSz="914377">
              <a:defRPr/>
            </a:pPr>
            <a:r>
              <a:rPr lang="en-US" dirty="0" err="1">
                <a:solidFill>
                  <a:prstClr val="black"/>
                </a:solidFill>
                <a:latin typeface="Calibri" panose="020F0502020204030204"/>
              </a:rPr>
              <a:t>ctDNA</a:t>
            </a:r>
            <a:r>
              <a:rPr lang="en-US" dirty="0">
                <a:solidFill>
                  <a:prstClr val="black"/>
                </a:solidFill>
                <a:latin typeface="Calibri" panose="020F0502020204030204"/>
              </a:rPr>
              <a:t> (research)</a:t>
            </a:r>
          </a:p>
          <a:p>
            <a:pPr algn="ctr" defTabSz="914377">
              <a:defRPr/>
            </a:pPr>
            <a:r>
              <a:rPr lang="en-US" sz="1200" dirty="0">
                <a:solidFill>
                  <a:prstClr val="black"/>
                </a:solidFill>
                <a:latin typeface="Calibri" panose="020F0502020204030204"/>
              </a:rPr>
              <a:t>laboratory scale testing and clinical trials</a:t>
            </a:r>
          </a:p>
        </p:txBody>
      </p:sp>
      <p:sp>
        <p:nvSpPr>
          <p:cNvPr id="23" name="TextBox 22">
            <a:extLst>
              <a:ext uri="{FF2B5EF4-FFF2-40B4-BE49-F238E27FC236}">
                <a16:creationId xmlns:a16="http://schemas.microsoft.com/office/drawing/2014/main" id="{49319E58-B5FF-A74A-A722-63693E2F05B0}"/>
              </a:ext>
            </a:extLst>
          </p:cNvPr>
          <p:cNvSpPr txBox="1"/>
          <p:nvPr/>
        </p:nvSpPr>
        <p:spPr>
          <a:xfrm>
            <a:off x="6087236" y="3719512"/>
            <a:ext cx="1842371" cy="553998"/>
          </a:xfrm>
          <a:prstGeom prst="rect">
            <a:avLst/>
          </a:prstGeom>
          <a:noFill/>
        </p:spPr>
        <p:txBody>
          <a:bodyPr wrap="square">
            <a:spAutoFit/>
          </a:bodyPr>
          <a:lstStyle/>
          <a:p>
            <a:pPr algn="ctr" defTabSz="914377">
              <a:defRPr/>
            </a:pPr>
            <a:r>
              <a:rPr lang="en-US" dirty="0" err="1">
                <a:solidFill>
                  <a:prstClr val="black"/>
                </a:solidFill>
                <a:latin typeface="Calibri" panose="020F0502020204030204"/>
              </a:rPr>
              <a:t>ctDNA</a:t>
            </a:r>
            <a:r>
              <a:rPr lang="en-US" dirty="0">
                <a:solidFill>
                  <a:prstClr val="black"/>
                </a:solidFill>
                <a:latin typeface="Calibri" panose="020F0502020204030204"/>
              </a:rPr>
              <a:t> (diagnosis)</a:t>
            </a:r>
          </a:p>
          <a:p>
            <a:pPr algn="ctr" defTabSz="914377">
              <a:defRPr/>
            </a:pPr>
            <a:r>
              <a:rPr lang="en-US" sz="1200" dirty="0">
                <a:solidFill>
                  <a:prstClr val="black"/>
                </a:solidFill>
                <a:latin typeface="Calibri" panose="020F0502020204030204"/>
              </a:rPr>
              <a:t>clinical routine and MTB</a:t>
            </a:r>
          </a:p>
        </p:txBody>
      </p:sp>
      <p:sp>
        <p:nvSpPr>
          <p:cNvPr id="24" name="TextBox 23">
            <a:extLst>
              <a:ext uri="{FF2B5EF4-FFF2-40B4-BE49-F238E27FC236}">
                <a16:creationId xmlns:a16="http://schemas.microsoft.com/office/drawing/2014/main" id="{9B37A443-677D-4277-0EA3-0CEAE10D4596}"/>
              </a:ext>
            </a:extLst>
          </p:cNvPr>
          <p:cNvSpPr txBox="1"/>
          <p:nvPr/>
        </p:nvSpPr>
        <p:spPr>
          <a:xfrm>
            <a:off x="7988095" y="3731568"/>
            <a:ext cx="1998179" cy="553998"/>
          </a:xfrm>
          <a:prstGeom prst="rect">
            <a:avLst/>
          </a:prstGeom>
          <a:noFill/>
        </p:spPr>
        <p:txBody>
          <a:bodyPr wrap="square">
            <a:spAutoFit/>
          </a:bodyPr>
          <a:lstStyle/>
          <a:p>
            <a:pPr algn="ctr" defTabSz="914377">
              <a:defRPr/>
            </a:pPr>
            <a:r>
              <a:rPr lang="en-US" dirty="0" err="1">
                <a:solidFill>
                  <a:prstClr val="black"/>
                </a:solidFill>
                <a:latin typeface="Calibri" panose="020F0502020204030204"/>
              </a:rPr>
              <a:t>ctDNA</a:t>
            </a:r>
            <a:r>
              <a:rPr lang="en-US" dirty="0">
                <a:solidFill>
                  <a:prstClr val="black"/>
                </a:solidFill>
                <a:latin typeface="Calibri" panose="020F0502020204030204"/>
              </a:rPr>
              <a:t> (companies)</a:t>
            </a:r>
          </a:p>
          <a:p>
            <a:pPr algn="ctr" defTabSz="914377">
              <a:defRPr/>
            </a:pPr>
            <a:r>
              <a:rPr lang="en-US" sz="1200" dirty="0">
                <a:solidFill>
                  <a:prstClr val="black"/>
                </a:solidFill>
                <a:latin typeface="Calibri" panose="020F0502020204030204"/>
              </a:rPr>
              <a:t>economical operators</a:t>
            </a:r>
          </a:p>
        </p:txBody>
      </p:sp>
      <p:sp>
        <p:nvSpPr>
          <p:cNvPr id="25" name="TextBox 24">
            <a:extLst>
              <a:ext uri="{FF2B5EF4-FFF2-40B4-BE49-F238E27FC236}">
                <a16:creationId xmlns:a16="http://schemas.microsoft.com/office/drawing/2014/main" id="{7EE3CC23-0008-47DA-5EB8-A26B6F8FEF66}"/>
              </a:ext>
            </a:extLst>
          </p:cNvPr>
          <p:cNvSpPr txBox="1"/>
          <p:nvPr/>
        </p:nvSpPr>
        <p:spPr>
          <a:xfrm>
            <a:off x="9904292" y="3305879"/>
            <a:ext cx="2270259" cy="1846659"/>
          </a:xfrm>
          <a:prstGeom prst="rect">
            <a:avLst/>
          </a:prstGeom>
          <a:noFill/>
        </p:spPr>
        <p:txBody>
          <a:bodyPr wrap="square" rtlCol="0">
            <a:spAutoFit/>
          </a:bodyPr>
          <a:lstStyle/>
          <a:p>
            <a:pPr algn="ctr" defTabSz="914377">
              <a:defRPr/>
            </a:pPr>
            <a:r>
              <a:rPr lang="en-US" sz="1400" dirty="0">
                <a:solidFill>
                  <a:prstClr val="black"/>
                </a:solidFill>
                <a:latin typeface="Calibri" panose="020F0502020204030204"/>
              </a:rPr>
              <a:t>(a) Technical details, e.g. tumors being </a:t>
            </a:r>
            <a:r>
              <a:rPr lang="en-US" sz="1400" dirty="0" err="1">
                <a:solidFill>
                  <a:prstClr val="black"/>
                </a:solidFill>
                <a:latin typeface="Calibri" panose="020F0502020204030204"/>
              </a:rPr>
              <a:t>ctDNA</a:t>
            </a:r>
            <a:r>
              <a:rPr lang="en-US" sz="1400" dirty="0">
                <a:solidFill>
                  <a:prstClr val="black"/>
                </a:solidFill>
                <a:latin typeface="Calibri" panose="020F0502020204030204"/>
              </a:rPr>
              <a:t>-profiled, LB facilities, technical tools, preferred metrics … </a:t>
            </a:r>
            <a:r>
              <a:rPr lang="en-US" sz="1400" dirty="0" err="1">
                <a:solidFill>
                  <a:prstClr val="black"/>
                </a:solidFill>
                <a:latin typeface="Calibri" panose="020F0502020204030204"/>
              </a:rPr>
              <a:t>etc</a:t>
            </a:r>
            <a:endParaRPr lang="en-US" sz="1400" dirty="0">
              <a:solidFill>
                <a:prstClr val="black"/>
              </a:solidFill>
              <a:latin typeface="Calibri" panose="020F0502020204030204"/>
            </a:endParaRPr>
          </a:p>
          <a:p>
            <a:pPr algn="ctr" defTabSz="914377">
              <a:defRPr/>
            </a:pPr>
            <a:endParaRPr lang="en-US" sz="800" dirty="0">
              <a:solidFill>
                <a:prstClr val="black"/>
              </a:solidFill>
              <a:latin typeface="Calibri" panose="020F0502020204030204"/>
            </a:endParaRPr>
          </a:p>
          <a:p>
            <a:pPr algn="ctr" defTabSz="914377">
              <a:defRPr/>
            </a:pPr>
            <a:r>
              <a:rPr lang="en-US" sz="1400" dirty="0">
                <a:solidFill>
                  <a:prstClr val="black"/>
                </a:solidFill>
                <a:latin typeface="Calibri" panose="020F0502020204030204"/>
              </a:rPr>
              <a:t>(b) reporting</a:t>
            </a:r>
          </a:p>
          <a:p>
            <a:pPr algn="ctr" defTabSz="914377">
              <a:defRPr/>
            </a:pPr>
            <a:endParaRPr lang="en-US" sz="800" dirty="0">
              <a:solidFill>
                <a:prstClr val="black"/>
              </a:solidFill>
              <a:latin typeface="Calibri" panose="020F0502020204030204"/>
            </a:endParaRPr>
          </a:p>
          <a:p>
            <a:pPr algn="ctr" defTabSz="914377">
              <a:defRPr/>
            </a:pPr>
            <a:r>
              <a:rPr lang="en-US" sz="1400" dirty="0">
                <a:solidFill>
                  <a:prstClr val="black"/>
                </a:solidFill>
                <a:latin typeface="Calibri" panose="020F0502020204030204"/>
              </a:rPr>
              <a:t> (c) support/reimbursement</a:t>
            </a:r>
          </a:p>
        </p:txBody>
      </p:sp>
      <p:sp>
        <p:nvSpPr>
          <p:cNvPr id="26" name="TextBox 25">
            <a:extLst>
              <a:ext uri="{FF2B5EF4-FFF2-40B4-BE49-F238E27FC236}">
                <a16:creationId xmlns:a16="http://schemas.microsoft.com/office/drawing/2014/main" id="{244483F0-5CA9-C5D0-0D83-1EE1D2CFA2F3}"/>
              </a:ext>
            </a:extLst>
          </p:cNvPr>
          <p:cNvSpPr txBox="1"/>
          <p:nvPr/>
        </p:nvSpPr>
        <p:spPr>
          <a:xfrm>
            <a:off x="9636645" y="1997326"/>
            <a:ext cx="1717155" cy="523220"/>
          </a:xfrm>
          <a:prstGeom prst="rect">
            <a:avLst/>
          </a:prstGeom>
          <a:noFill/>
        </p:spPr>
        <p:txBody>
          <a:bodyPr wrap="square" rtlCol="0">
            <a:spAutoFit/>
          </a:bodyPr>
          <a:lstStyle/>
          <a:p>
            <a:pPr algn="ctr" defTabSz="914377">
              <a:defRPr/>
            </a:pPr>
            <a:r>
              <a:rPr lang="en-US" sz="1400" dirty="0">
                <a:solidFill>
                  <a:prstClr val="black"/>
                </a:solidFill>
                <a:latin typeface="Calibri" panose="020F0502020204030204"/>
              </a:rPr>
              <a:t>One representative per institution/group</a:t>
            </a:r>
          </a:p>
        </p:txBody>
      </p:sp>
      <p:sp>
        <p:nvSpPr>
          <p:cNvPr id="27" name="Rounded Rectangle 26">
            <a:extLst>
              <a:ext uri="{FF2B5EF4-FFF2-40B4-BE49-F238E27FC236}">
                <a16:creationId xmlns:a16="http://schemas.microsoft.com/office/drawing/2014/main" id="{8986DA02-5128-0AAE-D28A-7C4B4DD2DA21}"/>
              </a:ext>
            </a:extLst>
          </p:cNvPr>
          <p:cNvSpPr/>
          <p:nvPr/>
        </p:nvSpPr>
        <p:spPr>
          <a:xfrm>
            <a:off x="4622585" y="4583127"/>
            <a:ext cx="1023731" cy="369332"/>
          </a:xfrm>
          <a:prstGeom prst="roundRect">
            <a:avLst/>
          </a:prstGeom>
          <a:solidFill>
            <a:schemeClr val="accent5">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8" name="Rounded Rectangle 27">
            <a:extLst>
              <a:ext uri="{FF2B5EF4-FFF2-40B4-BE49-F238E27FC236}">
                <a16:creationId xmlns:a16="http://schemas.microsoft.com/office/drawing/2014/main" id="{7B44F168-74B2-23E8-2907-E90639416161}"/>
              </a:ext>
            </a:extLst>
          </p:cNvPr>
          <p:cNvSpPr/>
          <p:nvPr/>
        </p:nvSpPr>
        <p:spPr>
          <a:xfrm>
            <a:off x="4849509" y="4386495"/>
            <a:ext cx="1023731" cy="369332"/>
          </a:xfrm>
          <a:prstGeom prst="roundRect">
            <a:avLst/>
          </a:prstGeom>
          <a:solidFill>
            <a:schemeClr val="accent5">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200" dirty="0">
                <a:solidFill>
                  <a:prstClr val="white"/>
                </a:solidFill>
                <a:latin typeface="Calibri" panose="020F0502020204030204"/>
              </a:rPr>
              <a:t>subroutines</a:t>
            </a:r>
          </a:p>
        </p:txBody>
      </p:sp>
      <p:sp>
        <p:nvSpPr>
          <p:cNvPr id="29" name="Right Arrow 28">
            <a:extLst>
              <a:ext uri="{FF2B5EF4-FFF2-40B4-BE49-F238E27FC236}">
                <a16:creationId xmlns:a16="http://schemas.microsoft.com/office/drawing/2014/main" id="{DB20486B-455C-4737-40B3-7675EDD9ABC5}"/>
              </a:ext>
            </a:extLst>
          </p:cNvPr>
          <p:cNvSpPr/>
          <p:nvPr/>
        </p:nvSpPr>
        <p:spPr>
          <a:xfrm rot="6860782">
            <a:off x="5292420" y="3476919"/>
            <a:ext cx="324136" cy="2171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0" name="Right Arrow 29">
            <a:extLst>
              <a:ext uri="{FF2B5EF4-FFF2-40B4-BE49-F238E27FC236}">
                <a16:creationId xmlns:a16="http://schemas.microsoft.com/office/drawing/2014/main" id="{F7850315-BEC1-A766-436A-8079C099388A}"/>
              </a:ext>
            </a:extLst>
          </p:cNvPr>
          <p:cNvSpPr/>
          <p:nvPr/>
        </p:nvSpPr>
        <p:spPr>
          <a:xfrm rot="4879686">
            <a:off x="6637362" y="3454176"/>
            <a:ext cx="247951" cy="2482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1" name="Right Arrow 30">
            <a:extLst>
              <a:ext uri="{FF2B5EF4-FFF2-40B4-BE49-F238E27FC236}">
                <a16:creationId xmlns:a16="http://schemas.microsoft.com/office/drawing/2014/main" id="{6F3475A5-5351-55C5-9D9C-39E1E258A112}"/>
              </a:ext>
            </a:extLst>
          </p:cNvPr>
          <p:cNvSpPr/>
          <p:nvPr/>
        </p:nvSpPr>
        <p:spPr>
          <a:xfrm rot="2815185">
            <a:off x="8324865" y="3427408"/>
            <a:ext cx="299603" cy="2995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nvGrpSpPr>
          <p:cNvPr id="33" name="Group 32">
            <a:extLst>
              <a:ext uri="{FF2B5EF4-FFF2-40B4-BE49-F238E27FC236}">
                <a16:creationId xmlns:a16="http://schemas.microsoft.com/office/drawing/2014/main" id="{F01371B5-DDAF-914C-F4AF-0604AF4F4575}"/>
              </a:ext>
            </a:extLst>
          </p:cNvPr>
          <p:cNvGrpSpPr/>
          <p:nvPr/>
        </p:nvGrpSpPr>
        <p:grpSpPr>
          <a:xfrm>
            <a:off x="3035688" y="1903679"/>
            <a:ext cx="495574" cy="586279"/>
            <a:chOff x="3610909" y="1871556"/>
            <a:chExt cx="495575" cy="586278"/>
          </a:xfrm>
        </p:grpSpPr>
        <p:sp>
          <p:nvSpPr>
            <p:cNvPr id="34" name="TextBox 33">
              <a:extLst>
                <a:ext uri="{FF2B5EF4-FFF2-40B4-BE49-F238E27FC236}">
                  <a16:creationId xmlns:a16="http://schemas.microsoft.com/office/drawing/2014/main" id="{55DCDAA8-9C47-1B23-F661-0E520F3DB224}"/>
                </a:ext>
              </a:extLst>
            </p:cNvPr>
            <p:cNvSpPr txBox="1"/>
            <p:nvPr/>
          </p:nvSpPr>
          <p:spPr>
            <a:xfrm>
              <a:off x="3674992" y="1903085"/>
              <a:ext cx="367409" cy="523219"/>
            </a:xfrm>
            <a:prstGeom prst="rect">
              <a:avLst/>
            </a:prstGeom>
            <a:noFill/>
          </p:spPr>
          <p:txBody>
            <a:bodyPr wrap="none" rtlCol="0">
              <a:spAutoFit/>
            </a:bodyPr>
            <a:lstStyle/>
            <a:p>
              <a:pPr defTabSz="914377">
                <a:defRPr/>
              </a:pPr>
              <a:r>
                <a:rPr lang="en-US" sz="2800" b="1" dirty="0">
                  <a:solidFill>
                    <a:prstClr val="black"/>
                  </a:solidFill>
                  <a:latin typeface="Calibri" panose="020F0502020204030204"/>
                </a:rPr>
                <a:t>1</a:t>
              </a:r>
            </a:p>
          </p:txBody>
        </p:sp>
        <p:sp>
          <p:nvSpPr>
            <p:cNvPr id="35" name="Oval 34">
              <a:extLst>
                <a:ext uri="{FF2B5EF4-FFF2-40B4-BE49-F238E27FC236}">
                  <a16:creationId xmlns:a16="http://schemas.microsoft.com/office/drawing/2014/main" id="{190DE031-4B43-970B-7AF3-8BEC1B58EB09}"/>
                </a:ext>
              </a:extLst>
            </p:cNvPr>
            <p:cNvSpPr/>
            <p:nvPr/>
          </p:nvSpPr>
          <p:spPr>
            <a:xfrm>
              <a:off x="3610909" y="1871556"/>
              <a:ext cx="495575" cy="58627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grpSp>
        <p:nvGrpSpPr>
          <p:cNvPr id="36" name="Group 35">
            <a:extLst>
              <a:ext uri="{FF2B5EF4-FFF2-40B4-BE49-F238E27FC236}">
                <a16:creationId xmlns:a16="http://schemas.microsoft.com/office/drawing/2014/main" id="{992D6559-722C-0E13-9208-6F05378E584E}"/>
              </a:ext>
            </a:extLst>
          </p:cNvPr>
          <p:cNvGrpSpPr/>
          <p:nvPr/>
        </p:nvGrpSpPr>
        <p:grpSpPr>
          <a:xfrm>
            <a:off x="3035688" y="3901846"/>
            <a:ext cx="495574" cy="586279"/>
            <a:chOff x="3610909" y="1871556"/>
            <a:chExt cx="495575" cy="586278"/>
          </a:xfrm>
        </p:grpSpPr>
        <p:sp>
          <p:nvSpPr>
            <p:cNvPr id="37" name="TextBox 36">
              <a:extLst>
                <a:ext uri="{FF2B5EF4-FFF2-40B4-BE49-F238E27FC236}">
                  <a16:creationId xmlns:a16="http://schemas.microsoft.com/office/drawing/2014/main" id="{27757598-7F56-23DA-BB84-4E1DB77D4610}"/>
                </a:ext>
              </a:extLst>
            </p:cNvPr>
            <p:cNvSpPr txBox="1"/>
            <p:nvPr/>
          </p:nvSpPr>
          <p:spPr>
            <a:xfrm>
              <a:off x="3674992" y="1903085"/>
              <a:ext cx="367409" cy="523219"/>
            </a:xfrm>
            <a:prstGeom prst="rect">
              <a:avLst/>
            </a:prstGeom>
            <a:noFill/>
          </p:spPr>
          <p:txBody>
            <a:bodyPr wrap="none" rtlCol="0">
              <a:spAutoFit/>
            </a:bodyPr>
            <a:lstStyle/>
            <a:p>
              <a:pPr defTabSz="914377">
                <a:defRPr/>
              </a:pPr>
              <a:r>
                <a:rPr lang="en-US" sz="2800" b="1" dirty="0">
                  <a:solidFill>
                    <a:prstClr val="black"/>
                  </a:solidFill>
                  <a:latin typeface="Calibri" panose="020F0502020204030204"/>
                </a:rPr>
                <a:t>2</a:t>
              </a:r>
            </a:p>
          </p:txBody>
        </p:sp>
        <p:sp>
          <p:nvSpPr>
            <p:cNvPr id="38" name="Oval 37">
              <a:extLst>
                <a:ext uri="{FF2B5EF4-FFF2-40B4-BE49-F238E27FC236}">
                  <a16:creationId xmlns:a16="http://schemas.microsoft.com/office/drawing/2014/main" id="{955C75AF-6DA9-F5B8-CCC4-9A10379D82A5}"/>
                </a:ext>
              </a:extLst>
            </p:cNvPr>
            <p:cNvSpPr/>
            <p:nvPr/>
          </p:nvSpPr>
          <p:spPr>
            <a:xfrm>
              <a:off x="3610909" y="1871556"/>
              <a:ext cx="495575" cy="58627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grpSp>
        <p:nvGrpSpPr>
          <p:cNvPr id="39" name="Group 38">
            <a:extLst>
              <a:ext uri="{FF2B5EF4-FFF2-40B4-BE49-F238E27FC236}">
                <a16:creationId xmlns:a16="http://schemas.microsoft.com/office/drawing/2014/main" id="{D811DB7C-C80F-3AD5-7C00-2ABA468914C7}"/>
              </a:ext>
            </a:extLst>
          </p:cNvPr>
          <p:cNvGrpSpPr/>
          <p:nvPr/>
        </p:nvGrpSpPr>
        <p:grpSpPr>
          <a:xfrm>
            <a:off x="3035688" y="5349468"/>
            <a:ext cx="495574" cy="586279"/>
            <a:chOff x="3610909" y="1871556"/>
            <a:chExt cx="495575" cy="586278"/>
          </a:xfrm>
        </p:grpSpPr>
        <p:sp>
          <p:nvSpPr>
            <p:cNvPr id="40" name="TextBox 39">
              <a:extLst>
                <a:ext uri="{FF2B5EF4-FFF2-40B4-BE49-F238E27FC236}">
                  <a16:creationId xmlns:a16="http://schemas.microsoft.com/office/drawing/2014/main" id="{0A2493F7-C51A-D538-F356-13E28869197D}"/>
                </a:ext>
              </a:extLst>
            </p:cNvPr>
            <p:cNvSpPr txBox="1"/>
            <p:nvPr/>
          </p:nvSpPr>
          <p:spPr>
            <a:xfrm>
              <a:off x="3674992" y="1903085"/>
              <a:ext cx="367409" cy="523219"/>
            </a:xfrm>
            <a:prstGeom prst="rect">
              <a:avLst/>
            </a:prstGeom>
            <a:noFill/>
          </p:spPr>
          <p:txBody>
            <a:bodyPr wrap="none" rtlCol="0">
              <a:spAutoFit/>
            </a:bodyPr>
            <a:lstStyle/>
            <a:p>
              <a:pPr defTabSz="914377">
                <a:defRPr/>
              </a:pPr>
              <a:r>
                <a:rPr lang="en-US" sz="2800" b="1" dirty="0">
                  <a:solidFill>
                    <a:prstClr val="black"/>
                  </a:solidFill>
                  <a:latin typeface="Calibri" panose="020F0502020204030204"/>
                </a:rPr>
                <a:t>3</a:t>
              </a:r>
            </a:p>
          </p:txBody>
        </p:sp>
        <p:sp>
          <p:nvSpPr>
            <p:cNvPr id="41" name="Oval 40">
              <a:extLst>
                <a:ext uri="{FF2B5EF4-FFF2-40B4-BE49-F238E27FC236}">
                  <a16:creationId xmlns:a16="http://schemas.microsoft.com/office/drawing/2014/main" id="{0ECB801C-4A82-E69F-69A4-05D050CA0FD8}"/>
                </a:ext>
              </a:extLst>
            </p:cNvPr>
            <p:cNvSpPr/>
            <p:nvPr/>
          </p:nvSpPr>
          <p:spPr>
            <a:xfrm>
              <a:off x="3610909" y="1871556"/>
              <a:ext cx="495575" cy="58627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sp>
        <p:nvSpPr>
          <p:cNvPr id="42" name="TextBox 41">
            <a:extLst>
              <a:ext uri="{FF2B5EF4-FFF2-40B4-BE49-F238E27FC236}">
                <a16:creationId xmlns:a16="http://schemas.microsoft.com/office/drawing/2014/main" id="{19BCD91D-C9A5-6FD6-C902-B88BD07E1CCD}"/>
              </a:ext>
            </a:extLst>
          </p:cNvPr>
          <p:cNvSpPr txBox="1"/>
          <p:nvPr/>
        </p:nvSpPr>
        <p:spPr>
          <a:xfrm>
            <a:off x="2967242" y="2592180"/>
            <a:ext cx="628057" cy="369332"/>
          </a:xfrm>
          <a:prstGeom prst="rect">
            <a:avLst/>
          </a:prstGeom>
          <a:solidFill>
            <a:schemeClr val="accent6">
              <a:lumMod val="20000"/>
              <a:lumOff val="80000"/>
            </a:schemeClr>
          </a:solidFill>
        </p:spPr>
        <p:txBody>
          <a:bodyPr wrap="none" rtlCol="0">
            <a:spAutoFit/>
          </a:bodyPr>
          <a:lstStyle/>
          <a:p>
            <a:pPr defTabSz="914377">
              <a:defRPr/>
            </a:pPr>
            <a:r>
              <a:rPr lang="en-US" i="1" dirty="0">
                <a:solidFill>
                  <a:prstClr val="black"/>
                </a:solidFill>
                <a:latin typeface="Calibri" panose="020F0502020204030204"/>
              </a:rPr>
              <a:t>intro</a:t>
            </a:r>
          </a:p>
        </p:txBody>
      </p:sp>
      <p:sp>
        <p:nvSpPr>
          <p:cNvPr id="43" name="TextBox 42">
            <a:extLst>
              <a:ext uri="{FF2B5EF4-FFF2-40B4-BE49-F238E27FC236}">
                <a16:creationId xmlns:a16="http://schemas.microsoft.com/office/drawing/2014/main" id="{D01C513A-EB90-7E99-ABD5-D89B39CA4AE3}"/>
              </a:ext>
            </a:extLst>
          </p:cNvPr>
          <p:cNvSpPr txBox="1"/>
          <p:nvPr/>
        </p:nvSpPr>
        <p:spPr>
          <a:xfrm>
            <a:off x="2663857" y="4548272"/>
            <a:ext cx="1253677" cy="369332"/>
          </a:xfrm>
          <a:prstGeom prst="rect">
            <a:avLst/>
          </a:prstGeom>
          <a:solidFill>
            <a:schemeClr val="accent6">
              <a:lumMod val="20000"/>
              <a:lumOff val="80000"/>
            </a:schemeClr>
          </a:solidFill>
        </p:spPr>
        <p:txBody>
          <a:bodyPr wrap="none" rtlCol="0">
            <a:spAutoFit/>
          </a:bodyPr>
          <a:lstStyle/>
          <a:p>
            <a:pPr defTabSz="914377">
              <a:defRPr/>
            </a:pPr>
            <a:r>
              <a:rPr lang="en-US" i="1" dirty="0">
                <a:solidFill>
                  <a:prstClr val="black"/>
                </a:solidFill>
                <a:latin typeface="Calibri" panose="020F0502020204030204"/>
              </a:rPr>
              <a:t>state-of-art</a:t>
            </a:r>
          </a:p>
        </p:txBody>
      </p:sp>
      <p:sp>
        <p:nvSpPr>
          <p:cNvPr id="44" name="TextBox 43">
            <a:extLst>
              <a:ext uri="{FF2B5EF4-FFF2-40B4-BE49-F238E27FC236}">
                <a16:creationId xmlns:a16="http://schemas.microsoft.com/office/drawing/2014/main" id="{97606915-46F1-FE8A-0D06-1152FED96402}"/>
              </a:ext>
            </a:extLst>
          </p:cNvPr>
          <p:cNvSpPr txBox="1"/>
          <p:nvPr/>
        </p:nvSpPr>
        <p:spPr>
          <a:xfrm>
            <a:off x="2830473" y="6012621"/>
            <a:ext cx="893193" cy="369332"/>
          </a:xfrm>
          <a:prstGeom prst="rect">
            <a:avLst/>
          </a:prstGeom>
          <a:solidFill>
            <a:schemeClr val="accent6">
              <a:lumMod val="20000"/>
              <a:lumOff val="80000"/>
            </a:schemeClr>
          </a:solidFill>
        </p:spPr>
        <p:txBody>
          <a:bodyPr wrap="none" rtlCol="0">
            <a:spAutoFit/>
          </a:bodyPr>
          <a:lstStyle/>
          <a:p>
            <a:pPr defTabSz="914377">
              <a:defRPr/>
            </a:pPr>
            <a:r>
              <a:rPr lang="en-US" i="1" dirty="0">
                <a:solidFill>
                  <a:prstClr val="black"/>
                </a:solidFill>
                <a:latin typeface="Calibri" panose="020F0502020204030204"/>
              </a:rPr>
              <a:t>outlook</a:t>
            </a:r>
          </a:p>
        </p:txBody>
      </p:sp>
      <p:grpSp>
        <p:nvGrpSpPr>
          <p:cNvPr id="45" name="Group 44">
            <a:extLst>
              <a:ext uri="{FF2B5EF4-FFF2-40B4-BE49-F238E27FC236}">
                <a16:creationId xmlns:a16="http://schemas.microsoft.com/office/drawing/2014/main" id="{836018F6-158F-2EBE-A247-1B3B61907B22}"/>
              </a:ext>
            </a:extLst>
          </p:cNvPr>
          <p:cNvGrpSpPr/>
          <p:nvPr/>
        </p:nvGrpSpPr>
        <p:grpSpPr>
          <a:xfrm>
            <a:off x="6748930" y="4323394"/>
            <a:ext cx="1122559" cy="1043351"/>
            <a:chOff x="5403396" y="2454472"/>
            <a:chExt cx="749173" cy="705103"/>
          </a:xfrm>
        </p:grpSpPr>
        <p:grpSp>
          <p:nvGrpSpPr>
            <p:cNvPr id="46" name="Group 45">
              <a:extLst>
                <a:ext uri="{FF2B5EF4-FFF2-40B4-BE49-F238E27FC236}">
                  <a16:creationId xmlns:a16="http://schemas.microsoft.com/office/drawing/2014/main" id="{6B592AF0-2D9B-CE1A-F8B4-385606147AFA}"/>
                </a:ext>
              </a:extLst>
            </p:cNvPr>
            <p:cNvGrpSpPr/>
            <p:nvPr/>
          </p:nvGrpSpPr>
          <p:grpSpPr>
            <a:xfrm>
              <a:off x="5647201" y="2459833"/>
              <a:ext cx="472041" cy="606658"/>
              <a:chOff x="2127670" y="5821755"/>
              <a:chExt cx="381772" cy="498061"/>
            </a:xfrm>
          </p:grpSpPr>
          <p:sp>
            <p:nvSpPr>
              <p:cNvPr id="51" name="Circle">
                <a:extLst>
                  <a:ext uri="{FF2B5EF4-FFF2-40B4-BE49-F238E27FC236}">
                    <a16:creationId xmlns:a16="http://schemas.microsoft.com/office/drawing/2014/main" id="{5A0ABCA9-2242-25CA-0685-F6BAE4E2A408}"/>
                  </a:ext>
                </a:extLst>
              </p:cNvPr>
              <p:cNvSpPr/>
              <p:nvPr/>
            </p:nvSpPr>
            <p:spPr>
              <a:xfrm>
                <a:off x="2156382" y="6012775"/>
                <a:ext cx="308705" cy="306182"/>
              </a:xfrm>
              <a:prstGeom prst="ellipse">
                <a:avLst/>
              </a:prstGeom>
              <a:solidFill>
                <a:schemeClr val="bg1"/>
              </a:solidFill>
              <a:ln w="12700">
                <a:miter lim="400000"/>
              </a:ln>
            </p:spPr>
            <p:txBody>
              <a:bodyPr lIns="38100" tIns="38100" rIns="38100" bIns="38100" anchor="ctr"/>
              <a:lstStyle/>
              <a:p>
                <a:pPr algn="ctr" defTabSz="914377">
                  <a:lnSpc>
                    <a:spcPts val="840"/>
                  </a:lnSpc>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sym typeface="Helvetica Light"/>
                </a:endParaRPr>
              </a:p>
            </p:txBody>
          </p:sp>
          <p:sp>
            <p:nvSpPr>
              <p:cNvPr id="52" name="Rectangle">
                <a:extLst>
                  <a:ext uri="{FF2B5EF4-FFF2-40B4-BE49-F238E27FC236}">
                    <a16:creationId xmlns:a16="http://schemas.microsoft.com/office/drawing/2014/main" id="{39CA1E75-56B3-21FF-DDA2-6539BF0E2808}"/>
                  </a:ext>
                </a:extLst>
              </p:cNvPr>
              <p:cNvSpPr/>
              <p:nvPr/>
            </p:nvSpPr>
            <p:spPr>
              <a:xfrm>
                <a:off x="2157643" y="6165866"/>
                <a:ext cx="306181" cy="153091"/>
              </a:xfrm>
              <a:prstGeom prst="rect">
                <a:avLst/>
              </a:prstGeom>
              <a:solidFill>
                <a:schemeClr val="bg1"/>
              </a:solidFill>
              <a:ln w="12700">
                <a:miter lim="400000"/>
              </a:ln>
            </p:spPr>
            <p:txBody>
              <a:bodyPr lIns="38100" tIns="38100" rIns="38100" bIns="38100" anchor="ctr"/>
              <a:lstStyle/>
              <a:p>
                <a:pPr algn="ctr" defTabSz="914377">
                  <a:lnSpc>
                    <a:spcPts val="840"/>
                  </a:lnSpc>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sym typeface="Helvetica Light"/>
                </a:endParaRPr>
              </a:p>
            </p:txBody>
          </p:sp>
          <p:sp>
            <p:nvSpPr>
              <p:cNvPr id="53" name="Line">
                <a:extLst>
                  <a:ext uri="{FF2B5EF4-FFF2-40B4-BE49-F238E27FC236}">
                    <a16:creationId xmlns:a16="http://schemas.microsoft.com/office/drawing/2014/main" id="{C3FC7B09-0332-3CD3-36DF-44CDEAA95AF6}"/>
                  </a:ext>
                </a:extLst>
              </p:cNvPr>
              <p:cNvSpPr/>
              <p:nvPr/>
            </p:nvSpPr>
            <p:spPr>
              <a:xfrm>
                <a:off x="2157869" y="6041077"/>
                <a:ext cx="307446" cy="278739"/>
              </a:xfrm>
              <a:custGeom>
                <a:avLst/>
                <a:gdLst/>
                <a:ahLst/>
                <a:cxnLst>
                  <a:cxn ang="0">
                    <a:pos x="wd2" y="hd2"/>
                  </a:cxn>
                  <a:cxn ang="5400000">
                    <a:pos x="wd2" y="hd2"/>
                  </a:cxn>
                  <a:cxn ang="10800000">
                    <a:pos x="wd2" y="hd2"/>
                  </a:cxn>
                  <a:cxn ang="16200000">
                    <a:pos x="wd2" y="hd2"/>
                  </a:cxn>
                </a:cxnLst>
                <a:rect l="0" t="0" r="r" b="b"/>
                <a:pathLst>
                  <a:path w="21600" h="21600" extrusionOk="0">
                    <a:moveTo>
                      <a:pt x="4481" y="0"/>
                    </a:moveTo>
                    <a:cubicBezTo>
                      <a:pt x="3258" y="1020"/>
                      <a:pt x="2230" y="2296"/>
                      <a:pt x="1456" y="3757"/>
                    </a:cubicBezTo>
                    <a:cubicBezTo>
                      <a:pt x="714" y="5155"/>
                      <a:pt x="220" y="6696"/>
                      <a:pt x="0" y="8298"/>
                    </a:cubicBezTo>
                    <a:lnTo>
                      <a:pt x="204" y="21332"/>
                    </a:lnTo>
                    <a:lnTo>
                      <a:pt x="21514" y="21600"/>
                    </a:lnTo>
                    <a:lnTo>
                      <a:pt x="21600" y="8964"/>
                    </a:lnTo>
                    <a:cubicBezTo>
                      <a:pt x="21549" y="7269"/>
                      <a:pt x="21148" y="5610"/>
                      <a:pt x="20426" y="4113"/>
                    </a:cubicBezTo>
                    <a:cubicBezTo>
                      <a:pt x="19736" y="2681"/>
                      <a:pt x="18769" y="1434"/>
                      <a:pt x="17595" y="458"/>
                    </a:cubicBezTo>
                  </a:path>
                </a:pathLst>
              </a:custGeom>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54" name="Shape">
                <a:extLst>
                  <a:ext uri="{FF2B5EF4-FFF2-40B4-BE49-F238E27FC236}">
                    <a16:creationId xmlns:a16="http://schemas.microsoft.com/office/drawing/2014/main" id="{2E142494-5C6D-FFA8-57D6-67393640C5C1}"/>
                  </a:ext>
                </a:extLst>
              </p:cNvPr>
              <p:cNvSpPr/>
              <p:nvPr/>
            </p:nvSpPr>
            <p:spPr>
              <a:xfrm rot="21301620">
                <a:off x="2228956" y="6245467"/>
                <a:ext cx="47735" cy="41235"/>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E3C6BC"/>
              </a:solidFill>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55" name="Shape">
                <a:extLst>
                  <a:ext uri="{FF2B5EF4-FFF2-40B4-BE49-F238E27FC236}">
                    <a16:creationId xmlns:a16="http://schemas.microsoft.com/office/drawing/2014/main" id="{8FAD5BF8-BA5A-72B7-20AF-D3D09438DDF2}"/>
                  </a:ext>
                </a:extLst>
              </p:cNvPr>
              <p:cNvSpPr/>
              <p:nvPr/>
            </p:nvSpPr>
            <p:spPr>
              <a:xfrm>
                <a:off x="2160182" y="6164069"/>
                <a:ext cx="87485" cy="11319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solidFill>
                <a:schemeClr val="bg1"/>
              </a:solidFill>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56" name="Line">
                <a:extLst>
                  <a:ext uri="{FF2B5EF4-FFF2-40B4-BE49-F238E27FC236}">
                    <a16:creationId xmlns:a16="http://schemas.microsoft.com/office/drawing/2014/main" id="{BC029E6B-5296-7BAF-AC88-63A531C61762}"/>
                  </a:ext>
                </a:extLst>
              </p:cNvPr>
              <p:cNvSpPr/>
              <p:nvPr/>
            </p:nvSpPr>
            <p:spPr>
              <a:xfrm flipV="1">
                <a:off x="2199035" y="6226874"/>
                <a:ext cx="26625" cy="46593"/>
              </a:xfrm>
              <a:prstGeom prst="line">
                <a:avLst/>
              </a:prstGeom>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57" name="Shape">
                <a:extLst>
                  <a:ext uri="{FF2B5EF4-FFF2-40B4-BE49-F238E27FC236}">
                    <a16:creationId xmlns:a16="http://schemas.microsoft.com/office/drawing/2014/main" id="{EA238D52-18C1-A479-2FD3-EE0D3A253B8B}"/>
                  </a:ext>
                </a:extLst>
              </p:cNvPr>
              <p:cNvSpPr/>
              <p:nvPr/>
            </p:nvSpPr>
            <p:spPr>
              <a:xfrm flipH="1">
                <a:off x="2350279" y="6232818"/>
                <a:ext cx="47735" cy="41235"/>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E3C6BC"/>
              </a:solidFill>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58" name="Shape">
                <a:extLst>
                  <a:ext uri="{FF2B5EF4-FFF2-40B4-BE49-F238E27FC236}">
                    <a16:creationId xmlns:a16="http://schemas.microsoft.com/office/drawing/2014/main" id="{FFFBAA0B-182E-FFAF-4BE0-E5D1A39ADDE6}"/>
                  </a:ext>
                </a:extLst>
              </p:cNvPr>
              <p:cNvSpPr/>
              <p:nvPr/>
            </p:nvSpPr>
            <p:spPr>
              <a:xfrm flipH="1">
                <a:off x="2378199" y="6151062"/>
                <a:ext cx="87485" cy="11319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solidFill>
                <a:schemeClr val="bg1"/>
              </a:solidFill>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59" name="Line">
                <a:extLst>
                  <a:ext uri="{FF2B5EF4-FFF2-40B4-BE49-F238E27FC236}">
                    <a16:creationId xmlns:a16="http://schemas.microsoft.com/office/drawing/2014/main" id="{E49D8228-5916-306B-E8C8-A83C69EEB45D}"/>
                  </a:ext>
                </a:extLst>
              </p:cNvPr>
              <p:cNvSpPr/>
              <p:nvPr/>
            </p:nvSpPr>
            <p:spPr>
              <a:xfrm flipH="1" flipV="1">
                <a:off x="2403656" y="6211811"/>
                <a:ext cx="25521" cy="45642"/>
              </a:xfrm>
              <a:prstGeom prst="line">
                <a:avLst/>
              </a:prstGeom>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60" name="Oval">
                <a:extLst>
                  <a:ext uri="{FF2B5EF4-FFF2-40B4-BE49-F238E27FC236}">
                    <a16:creationId xmlns:a16="http://schemas.microsoft.com/office/drawing/2014/main" id="{57EC1DDB-8197-FD24-C3E6-12D19793724C}"/>
                  </a:ext>
                </a:extLst>
              </p:cNvPr>
              <p:cNvSpPr/>
              <p:nvPr/>
            </p:nvSpPr>
            <p:spPr>
              <a:xfrm>
                <a:off x="2187722" y="5823723"/>
                <a:ext cx="259336" cy="259975"/>
              </a:xfrm>
              <a:prstGeom prst="ellipse">
                <a:avLst/>
              </a:prstGeom>
              <a:solidFill>
                <a:srgbClr val="E3C6BC"/>
              </a:solidFill>
              <a:ln w="6350">
                <a:solidFill>
                  <a:srgbClr val="000000"/>
                </a:solidFill>
                <a:miter lim="400000"/>
              </a:ln>
            </p:spPr>
            <p:txBody>
              <a:bodyPr lIns="38100" tIns="38100" rIns="38100" bIns="38100" anchor="ctr"/>
              <a:lstStyle/>
              <a:p>
                <a:pPr algn="ctr" defTabSz="914377">
                  <a:lnSpc>
                    <a:spcPts val="840"/>
                  </a:lnSpc>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sym typeface="Helvetica Light"/>
                </a:endParaRPr>
              </a:p>
            </p:txBody>
          </p:sp>
          <p:sp>
            <p:nvSpPr>
              <p:cNvPr id="61" name="Circle">
                <a:extLst>
                  <a:ext uri="{FF2B5EF4-FFF2-40B4-BE49-F238E27FC236}">
                    <a16:creationId xmlns:a16="http://schemas.microsoft.com/office/drawing/2014/main" id="{B5C4BCFD-A248-9188-98AE-B8FD5C4FAEE4}"/>
                  </a:ext>
                </a:extLst>
              </p:cNvPr>
              <p:cNvSpPr/>
              <p:nvPr/>
            </p:nvSpPr>
            <p:spPr>
              <a:xfrm>
                <a:off x="2259720" y="5947054"/>
                <a:ext cx="19969" cy="19969"/>
              </a:xfrm>
              <a:prstGeom prst="ellipse">
                <a:avLst/>
              </a:prstGeom>
              <a:solidFill>
                <a:srgbClr val="000000"/>
              </a:solidFill>
              <a:ln w="12700">
                <a:miter lim="400000"/>
              </a:ln>
            </p:spPr>
            <p:txBody>
              <a:bodyPr lIns="38100" tIns="38100" rIns="38100" bIns="38100" anchor="ctr"/>
              <a:lstStyle/>
              <a:p>
                <a:pPr algn="ctr" defTabSz="914377">
                  <a:lnSpc>
                    <a:spcPts val="840"/>
                  </a:lnSpc>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sym typeface="Helvetica Light"/>
                </a:endParaRPr>
              </a:p>
            </p:txBody>
          </p:sp>
          <p:sp>
            <p:nvSpPr>
              <p:cNvPr id="62" name="Circle">
                <a:extLst>
                  <a:ext uri="{FF2B5EF4-FFF2-40B4-BE49-F238E27FC236}">
                    <a16:creationId xmlns:a16="http://schemas.microsoft.com/office/drawing/2014/main" id="{A293BC60-BBFD-AA5D-2479-9BC257972B39}"/>
                  </a:ext>
                </a:extLst>
              </p:cNvPr>
              <p:cNvSpPr/>
              <p:nvPr/>
            </p:nvSpPr>
            <p:spPr>
              <a:xfrm>
                <a:off x="2348918" y="5947054"/>
                <a:ext cx="19969" cy="19969"/>
              </a:xfrm>
              <a:prstGeom prst="ellipse">
                <a:avLst/>
              </a:prstGeom>
              <a:solidFill>
                <a:srgbClr val="000000"/>
              </a:solidFill>
              <a:ln w="12700">
                <a:miter lim="400000"/>
              </a:ln>
            </p:spPr>
            <p:txBody>
              <a:bodyPr lIns="38100" tIns="38100" rIns="38100" bIns="38100" anchor="ctr"/>
              <a:lstStyle/>
              <a:p>
                <a:pPr algn="ctr" defTabSz="914377">
                  <a:lnSpc>
                    <a:spcPts val="840"/>
                  </a:lnSpc>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sym typeface="Helvetica Light"/>
                </a:endParaRPr>
              </a:p>
            </p:txBody>
          </p:sp>
          <p:sp>
            <p:nvSpPr>
              <p:cNvPr id="63" name="Line">
                <a:extLst>
                  <a:ext uri="{FF2B5EF4-FFF2-40B4-BE49-F238E27FC236}">
                    <a16:creationId xmlns:a16="http://schemas.microsoft.com/office/drawing/2014/main" id="{053A7217-A74D-18DA-D89F-85D13E7E70BA}"/>
                  </a:ext>
                </a:extLst>
              </p:cNvPr>
              <p:cNvSpPr/>
              <p:nvPr/>
            </p:nvSpPr>
            <p:spPr>
              <a:xfrm>
                <a:off x="2265596" y="6020861"/>
                <a:ext cx="100782" cy="1427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247" y="14122"/>
                      <a:pt x="6986" y="21600"/>
                      <a:pt x="10800" y="21600"/>
                    </a:cubicBezTo>
                    <a:cubicBezTo>
                      <a:pt x="14614" y="21600"/>
                      <a:pt x="18353" y="14122"/>
                      <a:pt x="21600" y="0"/>
                    </a:cubicBezTo>
                  </a:path>
                </a:pathLst>
              </a:custGeom>
              <a:ln w="9525">
                <a:solidFill>
                  <a:schemeClr val="tx1"/>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sp>
            <p:nvSpPr>
              <p:cNvPr id="64" name="Shape">
                <a:extLst>
                  <a:ext uri="{FF2B5EF4-FFF2-40B4-BE49-F238E27FC236}">
                    <a16:creationId xmlns:a16="http://schemas.microsoft.com/office/drawing/2014/main" id="{884F01E4-1BB0-5782-5EC2-D14C2145C8D0}"/>
                  </a:ext>
                </a:extLst>
              </p:cNvPr>
              <p:cNvSpPr/>
              <p:nvPr/>
            </p:nvSpPr>
            <p:spPr>
              <a:xfrm flipH="1">
                <a:off x="2127670" y="5821755"/>
                <a:ext cx="381772" cy="266365"/>
              </a:xfrm>
              <a:custGeom>
                <a:avLst/>
                <a:gdLst>
                  <a:gd name="connsiteX0" fmla="*/ 13807 w 21600"/>
                  <a:gd name="connsiteY0" fmla="*/ 5370 h 21583"/>
                  <a:gd name="connsiteX1" fmla="*/ 10669 w 21600"/>
                  <a:gd name="connsiteY1" fmla="*/ 6956 h 21583"/>
                  <a:gd name="connsiteX2" fmla="*/ 6038 w 21600"/>
                  <a:gd name="connsiteY2" fmla="*/ 9287 h 21583"/>
                  <a:gd name="connsiteX3" fmla="*/ 4514 w 21600"/>
                  <a:gd name="connsiteY3" fmla="*/ 11119 h 21583"/>
                  <a:gd name="connsiteX4" fmla="*/ 5125 w 21600"/>
                  <a:gd name="connsiteY4" fmla="*/ 15929 h 21583"/>
                  <a:gd name="connsiteX5" fmla="*/ 6230 w 21600"/>
                  <a:gd name="connsiteY5" fmla="*/ 18629 h 21583"/>
                  <a:gd name="connsiteX6" fmla="*/ 7066 w 21600"/>
                  <a:gd name="connsiteY6" fmla="*/ 20337 h 21583"/>
                  <a:gd name="connsiteX7" fmla="*/ 4568 w 21600"/>
                  <a:gd name="connsiteY7" fmla="*/ 18495 h 21583"/>
                  <a:gd name="connsiteX8" fmla="*/ 4098 w 21600"/>
                  <a:gd name="connsiteY8" fmla="*/ 17903 h 21583"/>
                  <a:gd name="connsiteX9" fmla="*/ 4507 w 21600"/>
                  <a:gd name="connsiteY9" fmla="*/ 20093 h 21583"/>
                  <a:gd name="connsiteX10" fmla="*/ 5589 w 21600"/>
                  <a:gd name="connsiteY10" fmla="*/ 21583 h 21583"/>
                  <a:gd name="connsiteX11" fmla="*/ 3104 w 21600"/>
                  <a:gd name="connsiteY11" fmla="*/ 19006 h 21583"/>
                  <a:gd name="connsiteX12" fmla="*/ 2586 w 21600"/>
                  <a:gd name="connsiteY12" fmla="*/ 15449 h 21583"/>
                  <a:gd name="connsiteX13" fmla="*/ 2717 w 21600"/>
                  <a:gd name="connsiteY13" fmla="*/ 19881 h 21583"/>
                  <a:gd name="connsiteX14" fmla="*/ 0 w 21600"/>
                  <a:gd name="connsiteY14" fmla="*/ 17084 h 21583"/>
                  <a:gd name="connsiteX15" fmla="*/ 1757 w 21600"/>
                  <a:gd name="connsiteY15" fmla="*/ 19587 h 21583"/>
                  <a:gd name="connsiteX16" fmla="*/ 2265 w 21600"/>
                  <a:gd name="connsiteY16" fmla="*/ 16160 h 21583"/>
                  <a:gd name="connsiteX17" fmla="*/ 2855 w 21600"/>
                  <a:gd name="connsiteY17" fmla="*/ 10699 h 21583"/>
                  <a:gd name="connsiteX18" fmla="*/ 3087 w 21600"/>
                  <a:gd name="connsiteY18" fmla="*/ 8371 h 21583"/>
                  <a:gd name="connsiteX19" fmla="*/ 5597 w 21600"/>
                  <a:gd name="connsiteY19" fmla="*/ 2959 h 21583"/>
                  <a:gd name="connsiteX20" fmla="*/ 10610 w 21600"/>
                  <a:gd name="connsiteY20" fmla="*/ 1 h 21583"/>
                  <a:gd name="connsiteX21" fmla="*/ 15779 w 21600"/>
                  <a:gd name="connsiteY21" fmla="*/ 2544 h 21583"/>
                  <a:gd name="connsiteX22" fmla="*/ 18473 w 21600"/>
                  <a:gd name="connsiteY22" fmla="*/ 8024 h 21583"/>
                  <a:gd name="connsiteX23" fmla="*/ 19556 w 21600"/>
                  <a:gd name="connsiteY23" fmla="*/ 14673 h 21583"/>
                  <a:gd name="connsiteX24" fmla="*/ 20402 w 21600"/>
                  <a:gd name="connsiteY24" fmla="*/ 18165 h 21583"/>
                  <a:gd name="connsiteX25" fmla="*/ 21600 w 21600"/>
                  <a:gd name="connsiteY25" fmla="*/ 19064 h 21583"/>
                  <a:gd name="connsiteX26" fmla="*/ 20680 w 21600"/>
                  <a:gd name="connsiteY26" fmla="*/ 19340 h 21583"/>
                  <a:gd name="connsiteX27" fmla="*/ 19108 w 21600"/>
                  <a:gd name="connsiteY27" fmla="*/ 15992 h 21583"/>
                  <a:gd name="connsiteX28" fmla="*/ 18936 w 21600"/>
                  <a:gd name="connsiteY28" fmla="*/ 19129 h 21583"/>
                  <a:gd name="connsiteX29" fmla="*/ 17734 w 21600"/>
                  <a:gd name="connsiteY29" fmla="*/ 21156 h 21583"/>
                  <a:gd name="connsiteX30" fmla="*/ 17863 w 21600"/>
                  <a:gd name="connsiteY30" fmla="*/ 19038 h 21583"/>
                  <a:gd name="connsiteX31" fmla="*/ 17714 w 21600"/>
                  <a:gd name="connsiteY31" fmla="*/ 17738 h 21583"/>
                  <a:gd name="connsiteX32" fmla="*/ 17459 w 21600"/>
                  <a:gd name="connsiteY32" fmla="*/ 17430 h 21583"/>
                  <a:gd name="connsiteX33" fmla="*/ 16566 w 21600"/>
                  <a:gd name="connsiteY33" fmla="*/ 20180 h 21583"/>
                  <a:gd name="connsiteX34" fmla="*/ 14647 w 21600"/>
                  <a:gd name="connsiteY34" fmla="*/ 21296 h 21583"/>
                  <a:gd name="connsiteX35" fmla="*/ 16068 w 21600"/>
                  <a:gd name="connsiteY35" fmla="*/ 19719 h 21583"/>
                  <a:gd name="connsiteX36" fmla="*/ 16714 w 21600"/>
                  <a:gd name="connsiteY36" fmla="*/ 13515 h 21583"/>
                  <a:gd name="connsiteX37" fmla="*/ 15840 w 21600"/>
                  <a:gd name="connsiteY37" fmla="*/ 9873 h 21583"/>
                  <a:gd name="connsiteX38" fmla="*/ 15174 w 21600"/>
                  <a:gd name="connsiteY38" fmla="*/ 7781 h 21583"/>
                  <a:gd name="connsiteX39" fmla="*/ 13807 w 21600"/>
                  <a:gd name="connsiteY39" fmla="*/ 5370 h 21583"/>
                  <a:gd name="connsiteX0" fmla="*/ 13807 w 21600"/>
                  <a:gd name="connsiteY0" fmla="*/ 5370 h 21583"/>
                  <a:gd name="connsiteX1" fmla="*/ 10669 w 21600"/>
                  <a:gd name="connsiteY1" fmla="*/ 6956 h 21583"/>
                  <a:gd name="connsiteX2" fmla="*/ 6038 w 21600"/>
                  <a:gd name="connsiteY2" fmla="*/ 9287 h 21583"/>
                  <a:gd name="connsiteX3" fmla="*/ 4514 w 21600"/>
                  <a:gd name="connsiteY3" fmla="*/ 11119 h 21583"/>
                  <a:gd name="connsiteX4" fmla="*/ 5125 w 21600"/>
                  <a:gd name="connsiteY4" fmla="*/ 15929 h 21583"/>
                  <a:gd name="connsiteX5" fmla="*/ 6230 w 21600"/>
                  <a:gd name="connsiteY5" fmla="*/ 18629 h 21583"/>
                  <a:gd name="connsiteX6" fmla="*/ 7066 w 21600"/>
                  <a:gd name="connsiteY6" fmla="*/ 20337 h 21583"/>
                  <a:gd name="connsiteX7" fmla="*/ 4568 w 21600"/>
                  <a:gd name="connsiteY7" fmla="*/ 18495 h 21583"/>
                  <a:gd name="connsiteX8" fmla="*/ 4098 w 21600"/>
                  <a:gd name="connsiteY8" fmla="*/ 17903 h 21583"/>
                  <a:gd name="connsiteX9" fmla="*/ 4507 w 21600"/>
                  <a:gd name="connsiteY9" fmla="*/ 20093 h 21583"/>
                  <a:gd name="connsiteX10" fmla="*/ 5589 w 21600"/>
                  <a:gd name="connsiteY10" fmla="*/ 21583 h 21583"/>
                  <a:gd name="connsiteX11" fmla="*/ 3104 w 21600"/>
                  <a:gd name="connsiteY11" fmla="*/ 19006 h 21583"/>
                  <a:gd name="connsiteX12" fmla="*/ 2586 w 21600"/>
                  <a:gd name="connsiteY12" fmla="*/ 15449 h 21583"/>
                  <a:gd name="connsiteX13" fmla="*/ 2717 w 21600"/>
                  <a:gd name="connsiteY13" fmla="*/ 19881 h 21583"/>
                  <a:gd name="connsiteX14" fmla="*/ 0 w 21600"/>
                  <a:gd name="connsiteY14" fmla="*/ 17084 h 21583"/>
                  <a:gd name="connsiteX15" fmla="*/ 1757 w 21600"/>
                  <a:gd name="connsiteY15" fmla="*/ 19587 h 21583"/>
                  <a:gd name="connsiteX16" fmla="*/ 2265 w 21600"/>
                  <a:gd name="connsiteY16" fmla="*/ 16160 h 21583"/>
                  <a:gd name="connsiteX17" fmla="*/ 2855 w 21600"/>
                  <a:gd name="connsiteY17" fmla="*/ 10699 h 21583"/>
                  <a:gd name="connsiteX18" fmla="*/ 3087 w 21600"/>
                  <a:gd name="connsiteY18" fmla="*/ 8371 h 21583"/>
                  <a:gd name="connsiteX19" fmla="*/ 5597 w 21600"/>
                  <a:gd name="connsiteY19" fmla="*/ 2959 h 21583"/>
                  <a:gd name="connsiteX20" fmla="*/ 10610 w 21600"/>
                  <a:gd name="connsiteY20" fmla="*/ 1 h 21583"/>
                  <a:gd name="connsiteX21" fmla="*/ 15779 w 21600"/>
                  <a:gd name="connsiteY21" fmla="*/ 2544 h 21583"/>
                  <a:gd name="connsiteX22" fmla="*/ 18473 w 21600"/>
                  <a:gd name="connsiteY22" fmla="*/ 8024 h 21583"/>
                  <a:gd name="connsiteX23" fmla="*/ 19556 w 21600"/>
                  <a:gd name="connsiteY23" fmla="*/ 14673 h 21583"/>
                  <a:gd name="connsiteX24" fmla="*/ 20402 w 21600"/>
                  <a:gd name="connsiteY24" fmla="*/ 18165 h 21583"/>
                  <a:gd name="connsiteX25" fmla="*/ 21600 w 21600"/>
                  <a:gd name="connsiteY25" fmla="*/ 19064 h 21583"/>
                  <a:gd name="connsiteX26" fmla="*/ 20680 w 21600"/>
                  <a:gd name="connsiteY26" fmla="*/ 19340 h 21583"/>
                  <a:gd name="connsiteX27" fmla="*/ 19108 w 21600"/>
                  <a:gd name="connsiteY27" fmla="*/ 15992 h 21583"/>
                  <a:gd name="connsiteX28" fmla="*/ 18936 w 21600"/>
                  <a:gd name="connsiteY28" fmla="*/ 19129 h 21583"/>
                  <a:gd name="connsiteX29" fmla="*/ 17734 w 21600"/>
                  <a:gd name="connsiteY29" fmla="*/ 21156 h 21583"/>
                  <a:gd name="connsiteX30" fmla="*/ 17863 w 21600"/>
                  <a:gd name="connsiteY30" fmla="*/ 19038 h 21583"/>
                  <a:gd name="connsiteX31" fmla="*/ 17714 w 21600"/>
                  <a:gd name="connsiteY31" fmla="*/ 17738 h 21583"/>
                  <a:gd name="connsiteX32" fmla="*/ 17459 w 21600"/>
                  <a:gd name="connsiteY32" fmla="*/ 17430 h 21583"/>
                  <a:gd name="connsiteX33" fmla="*/ 16566 w 21600"/>
                  <a:gd name="connsiteY33" fmla="*/ 20180 h 21583"/>
                  <a:gd name="connsiteX34" fmla="*/ 14647 w 21600"/>
                  <a:gd name="connsiteY34" fmla="*/ 21296 h 21583"/>
                  <a:gd name="connsiteX35" fmla="*/ 16068 w 21600"/>
                  <a:gd name="connsiteY35" fmla="*/ 19719 h 21583"/>
                  <a:gd name="connsiteX36" fmla="*/ 15336 w 21600"/>
                  <a:gd name="connsiteY36" fmla="*/ 14392 h 21583"/>
                  <a:gd name="connsiteX37" fmla="*/ 15840 w 21600"/>
                  <a:gd name="connsiteY37" fmla="*/ 9873 h 21583"/>
                  <a:gd name="connsiteX38" fmla="*/ 15174 w 21600"/>
                  <a:gd name="connsiteY38" fmla="*/ 7781 h 21583"/>
                  <a:gd name="connsiteX39" fmla="*/ 13807 w 21600"/>
                  <a:gd name="connsiteY39" fmla="*/ 5370 h 21583"/>
                  <a:gd name="connsiteX0" fmla="*/ 13807 w 21600"/>
                  <a:gd name="connsiteY0" fmla="*/ 5370 h 21583"/>
                  <a:gd name="connsiteX1" fmla="*/ 11435 w 21600"/>
                  <a:gd name="connsiteY1" fmla="*/ 7833 h 21583"/>
                  <a:gd name="connsiteX2" fmla="*/ 6038 w 21600"/>
                  <a:gd name="connsiteY2" fmla="*/ 9287 h 21583"/>
                  <a:gd name="connsiteX3" fmla="*/ 4514 w 21600"/>
                  <a:gd name="connsiteY3" fmla="*/ 11119 h 21583"/>
                  <a:gd name="connsiteX4" fmla="*/ 5125 w 21600"/>
                  <a:gd name="connsiteY4" fmla="*/ 15929 h 21583"/>
                  <a:gd name="connsiteX5" fmla="*/ 6230 w 21600"/>
                  <a:gd name="connsiteY5" fmla="*/ 18629 h 21583"/>
                  <a:gd name="connsiteX6" fmla="*/ 7066 w 21600"/>
                  <a:gd name="connsiteY6" fmla="*/ 20337 h 21583"/>
                  <a:gd name="connsiteX7" fmla="*/ 4568 w 21600"/>
                  <a:gd name="connsiteY7" fmla="*/ 18495 h 21583"/>
                  <a:gd name="connsiteX8" fmla="*/ 4098 w 21600"/>
                  <a:gd name="connsiteY8" fmla="*/ 17903 h 21583"/>
                  <a:gd name="connsiteX9" fmla="*/ 4507 w 21600"/>
                  <a:gd name="connsiteY9" fmla="*/ 20093 h 21583"/>
                  <a:gd name="connsiteX10" fmla="*/ 5589 w 21600"/>
                  <a:gd name="connsiteY10" fmla="*/ 21583 h 21583"/>
                  <a:gd name="connsiteX11" fmla="*/ 3104 w 21600"/>
                  <a:gd name="connsiteY11" fmla="*/ 19006 h 21583"/>
                  <a:gd name="connsiteX12" fmla="*/ 2586 w 21600"/>
                  <a:gd name="connsiteY12" fmla="*/ 15449 h 21583"/>
                  <a:gd name="connsiteX13" fmla="*/ 2717 w 21600"/>
                  <a:gd name="connsiteY13" fmla="*/ 19881 h 21583"/>
                  <a:gd name="connsiteX14" fmla="*/ 0 w 21600"/>
                  <a:gd name="connsiteY14" fmla="*/ 17084 h 21583"/>
                  <a:gd name="connsiteX15" fmla="*/ 1757 w 21600"/>
                  <a:gd name="connsiteY15" fmla="*/ 19587 h 21583"/>
                  <a:gd name="connsiteX16" fmla="*/ 2265 w 21600"/>
                  <a:gd name="connsiteY16" fmla="*/ 16160 h 21583"/>
                  <a:gd name="connsiteX17" fmla="*/ 2855 w 21600"/>
                  <a:gd name="connsiteY17" fmla="*/ 10699 h 21583"/>
                  <a:gd name="connsiteX18" fmla="*/ 3087 w 21600"/>
                  <a:gd name="connsiteY18" fmla="*/ 8371 h 21583"/>
                  <a:gd name="connsiteX19" fmla="*/ 5597 w 21600"/>
                  <a:gd name="connsiteY19" fmla="*/ 2959 h 21583"/>
                  <a:gd name="connsiteX20" fmla="*/ 10610 w 21600"/>
                  <a:gd name="connsiteY20" fmla="*/ 1 h 21583"/>
                  <a:gd name="connsiteX21" fmla="*/ 15779 w 21600"/>
                  <a:gd name="connsiteY21" fmla="*/ 2544 h 21583"/>
                  <a:gd name="connsiteX22" fmla="*/ 18473 w 21600"/>
                  <a:gd name="connsiteY22" fmla="*/ 8024 h 21583"/>
                  <a:gd name="connsiteX23" fmla="*/ 19556 w 21600"/>
                  <a:gd name="connsiteY23" fmla="*/ 14673 h 21583"/>
                  <a:gd name="connsiteX24" fmla="*/ 20402 w 21600"/>
                  <a:gd name="connsiteY24" fmla="*/ 18165 h 21583"/>
                  <a:gd name="connsiteX25" fmla="*/ 21600 w 21600"/>
                  <a:gd name="connsiteY25" fmla="*/ 19064 h 21583"/>
                  <a:gd name="connsiteX26" fmla="*/ 20680 w 21600"/>
                  <a:gd name="connsiteY26" fmla="*/ 19340 h 21583"/>
                  <a:gd name="connsiteX27" fmla="*/ 19108 w 21600"/>
                  <a:gd name="connsiteY27" fmla="*/ 15992 h 21583"/>
                  <a:gd name="connsiteX28" fmla="*/ 18936 w 21600"/>
                  <a:gd name="connsiteY28" fmla="*/ 19129 h 21583"/>
                  <a:gd name="connsiteX29" fmla="*/ 17734 w 21600"/>
                  <a:gd name="connsiteY29" fmla="*/ 21156 h 21583"/>
                  <a:gd name="connsiteX30" fmla="*/ 17863 w 21600"/>
                  <a:gd name="connsiteY30" fmla="*/ 19038 h 21583"/>
                  <a:gd name="connsiteX31" fmla="*/ 17714 w 21600"/>
                  <a:gd name="connsiteY31" fmla="*/ 17738 h 21583"/>
                  <a:gd name="connsiteX32" fmla="*/ 17459 w 21600"/>
                  <a:gd name="connsiteY32" fmla="*/ 17430 h 21583"/>
                  <a:gd name="connsiteX33" fmla="*/ 16566 w 21600"/>
                  <a:gd name="connsiteY33" fmla="*/ 20180 h 21583"/>
                  <a:gd name="connsiteX34" fmla="*/ 14647 w 21600"/>
                  <a:gd name="connsiteY34" fmla="*/ 21296 h 21583"/>
                  <a:gd name="connsiteX35" fmla="*/ 16068 w 21600"/>
                  <a:gd name="connsiteY35" fmla="*/ 19719 h 21583"/>
                  <a:gd name="connsiteX36" fmla="*/ 15336 w 21600"/>
                  <a:gd name="connsiteY36" fmla="*/ 14392 h 21583"/>
                  <a:gd name="connsiteX37" fmla="*/ 15840 w 21600"/>
                  <a:gd name="connsiteY37" fmla="*/ 9873 h 21583"/>
                  <a:gd name="connsiteX38" fmla="*/ 15174 w 21600"/>
                  <a:gd name="connsiteY38" fmla="*/ 7781 h 21583"/>
                  <a:gd name="connsiteX39" fmla="*/ 13807 w 21600"/>
                  <a:gd name="connsiteY39" fmla="*/ 5370 h 2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1600" h="21583" extrusionOk="0">
                    <a:moveTo>
                      <a:pt x="13807" y="5370"/>
                    </a:moveTo>
                    <a:cubicBezTo>
                      <a:pt x="12785" y="5991"/>
                      <a:pt x="12503" y="7397"/>
                      <a:pt x="11435" y="7833"/>
                    </a:cubicBezTo>
                    <a:cubicBezTo>
                      <a:pt x="9848" y="8480"/>
                      <a:pt x="7191" y="8739"/>
                      <a:pt x="6038" y="9287"/>
                    </a:cubicBezTo>
                    <a:cubicBezTo>
                      <a:pt x="4885" y="9835"/>
                      <a:pt x="4956" y="10404"/>
                      <a:pt x="4514" y="11119"/>
                    </a:cubicBezTo>
                    <a:cubicBezTo>
                      <a:pt x="4444" y="12770"/>
                      <a:pt x="4654" y="14420"/>
                      <a:pt x="5125" y="15929"/>
                    </a:cubicBezTo>
                    <a:cubicBezTo>
                      <a:pt x="5423" y="16884"/>
                      <a:pt x="5820" y="17764"/>
                      <a:pt x="6230" y="18629"/>
                    </a:cubicBezTo>
                    <a:cubicBezTo>
                      <a:pt x="6503" y="19205"/>
                      <a:pt x="6782" y="19774"/>
                      <a:pt x="7066" y="20337"/>
                    </a:cubicBezTo>
                    <a:cubicBezTo>
                      <a:pt x="6155" y="19970"/>
                      <a:pt x="5306" y="19344"/>
                      <a:pt x="4568" y="18495"/>
                    </a:cubicBezTo>
                    <a:cubicBezTo>
                      <a:pt x="4405" y="18308"/>
                      <a:pt x="4248" y="18110"/>
                      <a:pt x="4098" y="17903"/>
                    </a:cubicBezTo>
                    <a:cubicBezTo>
                      <a:pt x="4088" y="18673"/>
                      <a:pt x="4230" y="19432"/>
                      <a:pt x="4507" y="20093"/>
                    </a:cubicBezTo>
                    <a:cubicBezTo>
                      <a:pt x="4769" y="20719"/>
                      <a:pt x="5142" y="21233"/>
                      <a:pt x="5589" y="21583"/>
                    </a:cubicBezTo>
                    <a:cubicBezTo>
                      <a:pt x="4550" y="21247"/>
                      <a:pt x="3652" y="20315"/>
                      <a:pt x="3104" y="19006"/>
                    </a:cubicBezTo>
                    <a:cubicBezTo>
                      <a:pt x="2657" y="17938"/>
                      <a:pt x="2474" y="16685"/>
                      <a:pt x="2586" y="15449"/>
                    </a:cubicBezTo>
                    <a:cubicBezTo>
                      <a:pt x="3481" y="16618"/>
                      <a:pt x="3148" y="19609"/>
                      <a:pt x="2717" y="19881"/>
                    </a:cubicBezTo>
                    <a:cubicBezTo>
                      <a:pt x="2286" y="20153"/>
                      <a:pt x="869" y="17885"/>
                      <a:pt x="0" y="17084"/>
                    </a:cubicBezTo>
                    <a:cubicBezTo>
                      <a:pt x="643" y="17351"/>
                      <a:pt x="1380" y="19741"/>
                      <a:pt x="1757" y="19587"/>
                    </a:cubicBezTo>
                    <a:cubicBezTo>
                      <a:pt x="2135" y="19433"/>
                      <a:pt x="2233" y="17362"/>
                      <a:pt x="2265" y="16160"/>
                    </a:cubicBezTo>
                    <a:cubicBezTo>
                      <a:pt x="2315" y="14316"/>
                      <a:pt x="2633" y="12516"/>
                      <a:pt x="2855" y="10699"/>
                    </a:cubicBezTo>
                    <a:cubicBezTo>
                      <a:pt x="2950" y="9927"/>
                      <a:pt x="3027" y="9151"/>
                      <a:pt x="3087" y="8371"/>
                    </a:cubicBezTo>
                    <a:cubicBezTo>
                      <a:pt x="3565" y="6275"/>
                      <a:pt x="4433" y="4404"/>
                      <a:pt x="5597" y="2959"/>
                    </a:cubicBezTo>
                    <a:cubicBezTo>
                      <a:pt x="6999" y="1219"/>
                      <a:pt x="8759" y="180"/>
                      <a:pt x="10610" y="1"/>
                    </a:cubicBezTo>
                    <a:cubicBezTo>
                      <a:pt x="12485" y="-17"/>
                      <a:pt x="14308" y="880"/>
                      <a:pt x="15779" y="2544"/>
                    </a:cubicBezTo>
                    <a:cubicBezTo>
                      <a:pt x="17029" y="3958"/>
                      <a:pt x="17965" y="5862"/>
                      <a:pt x="18473" y="8024"/>
                    </a:cubicBezTo>
                    <a:cubicBezTo>
                      <a:pt x="18960" y="10194"/>
                      <a:pt x="19322" y="12418"/>
                      <a:pt x="19556" y="14673"/>
                    </a:cubicBezTo>
                    <a:cubicBezTo>
                      <a:pt x="19686" y="15922"/>
                      <a:pt x="19799" y="17239"/>
                      <a:pt x="20402" y="18165"/>
                    </a:cubicBezTo>
                    <a:cubicBezTo>
                      <a:pt x="20718" y="18652"/>
                      <a:pt x="21141" y="18969"/>
                      <a:pt x="21600" y="19064"/>
                    </a:cubicBezTo>
                    <a:cubicBezTo>
                      <a:pt x="21319" y="19285"/>
                      <a:pt x="20999" y="19381"/>
                      <a:pt x="20680" y="19340"/>
                    </a:cubicBezTo>
                    <a:cubicBezTo>
                      <a:pt x="19533" y="19191"/>
                      <a:pt x="18772" y="17570"/>
                      <a:pt x="19108" y="15992"/>
                    </a:cubicBezTo>
                    <a:cubicBezTo>
                      <a:pt x="19302" y="17035"/>
                      <a:pt x="19241" y="18142"/>
                      <a:pt x="18936" y="19129"/>
                    </a:cubicBezTo>
                    <a:cubicBezTo>
                      <a:pt x="18680" y="19956"/>
                      <a:pt x="18262" y="20660"/>
                      <a:pt x="17734" y="21156"/>
                    </a:cubicBezTo>
                    <a:cubicBezTo>
                      <a:pt x="17785" y="20451"/>
                      <a:pt x="17828" y="19745"/>
                      <a:pt x="17863" y="19038"/>
                    </a:cubicBezTo>
                    <a:cubicBezTo>
                      <a:pt x="17886" y="18585"/>
                      <a:pt x="17898" y="18107"/>
                      <a:pt x="17714" y="17738"/>
                    </a:cubicBezTo>
                    <a:cubicBezTo>
                      <a:pt x="17648" y="17607"/>
                      <a:pt x="17561" y="17501"/>
                      <a:pt x="17459" y="17430"/>
                    </a:cubicBezTo>
                    <a:cubicBezTo>
                      <a:pt x="17418" y="18476"/>
                      <a:pt x="17098" y="19460"/>
                      <a:pt x="16566" y="20180"/>
                    </a:cubicBezTo>
                    <a:cubicBezTo>
                      <a:pt x="16046" y="20882"/>
                      <a:pt x="15362" y="21280"/>
                      <a:pt x="14647" y="21296"/>
                    </a:cubicBezTo>
                    <a:cubicBezTo>
                      <a:pt x="15209" y="20956"/>
                      <a:pt x="15953" y="20870"/>
                      <a:pt x="16068" y="19719"/>
                    </a:cubicBezTo>
                    <a:cubicBezTo>
                      <a:pt x="16183" y="18568"/>
                      <a:pt x="15685" y="16539"/>
                      <a:pt x="15336" y="14392"/>
                    </a:cubicBezTo>
                    <a:cubicBezTo>
                      <a:pt x="15133" y="13139"/>
                      <a:pt x="16176" y="11065"/>
                      <a:pt x="15840" y="9873"/>
                    </a:cubicBezTo>
                    <a:cubicBezTo>
                      <a:pt x="15639" y="9162"/>
                      <a:pt x="15437" y="8450"/>
                      <a:pt x="15174" y="7781"/>
                    </a:cubicBezTo>
                    <a:cubicBezTo>
                      <a:pt x="14818" y="6872"/>
                      <a:pt x="14355" y="6057"/>
                      <a:pt x="13807" y="5370"/>
                    </a:cubicBezTo>
                    <a:close/>
                  </a:path>
                </a:pathLst>
              </a:custGeom>
              <a:solidFill>
                <a:schemeClr val="accent4">
                  <a:lumMod val="40000"/>
                  <a:lumOff val="60000"/>
                </a:schemeClr>
              </a:solidFill>
              <a:ln w="6350">
                <a:solidFill>
                  <a:srgbClr val="000000"/>
                </a:solidFill>
                <a:miter lim="400000"/>
              </a:ln>
            </p:spPr>
            <p:txBody>
              <a:bodyPr lIns="38100" tIns="38100" rIns="38100" bIns="38100" anchor="ctr"/>
              <a:lstStyle/>
              <a:p>
                <a:pPr algn="ctr" defTabSz="914377">
                  <a:lnSpc>
                    <a:spcPts val="840"/>
                  </a:lnSpc>
                  <a:defRPr b="0">
                    <a:latin typeface="Helvetica Light"/>
                    <a:ea typeface="Helvetica Light"/>
                    <a:cs typeface="Helvetica Light"/>
                    <a:sym typeface="Helvetica Light"/>
                  </a:defRPr>
                </a:pPr>
                <a:endParaRPr lang="en-GB" sz="1200" dirty="0">
                  <a:solidFill>
                    <a:prstClr val="black"/>
                  </a:solidFill>
                  <a:latin typeface="Helvetica Light"/>
                  <a:sym typeface="Helvetica Light"/>
                </a:endParaRPr>
              </a:p>
            </p:txBody>
          </p:sp>
        </p:grpSp>
        <p:pic>
          <p:nvPicPr>
            <p:cNvPr id="47" name="Picture 2">
              <a:extLst>
                <a:ext uri="{FF2B5EF4-FFF2-40B4-BE49-F238E27FC236}">
                  <a16:creationId xmlns:a16="http://schemas.microsoft.com/office/drawing/2014/main" id="{1C317BB9-D190-F91F-D3D3-191E6D4BE10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rot="7050381">
              <a:off x="5458378" y="2682109"/>
              <a:ext cx="343125" cy="4530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 name="Immagine 62">
              <a:extLst>
                <a:ext uri="{FF2B5EF4-FFF2-40B4-BE49-F238E27FC236}">
                  <a16:creationId xmlns:a16="http://schemas.microsoft.com/office/drawing/2014/main" id="{8066638C-89C5-F32E-FD95-744A2AC4E12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914" b="100000" l="0" r="100000"/>
                      </a14:imgEffect>
                    </a14:imgLayer>
                  </a14:imgProps>
                </a:ext>
                <a:ext uri="{28A0092B-C50C-407E-A947-70E740481C1C}">
                  <a14:useLocalDpi xmlns:a14="http://schemas.microsoft.com/office/drawing/2010/main"/>
                </a:ext>
              </a:extLst>
            </a:blip>
            <a:stretch>
              <a:fillRect/>
            </a:stretch>
          </p:blipFill>
          <p:spPr>
            <a:xfrm>
              <a:off x="5966143" y="2783275"/>
              <a:ext cx="186426" cy="376300"/>
            </a:xfrm>
            <a:prstGeom prst="rect">
              <a:avLst/>
            </a:prstGeom>
          </p:spPr>
        </p:pic>
        <p:sp>
          <p:nvSpPr>
            <p:cNvPr id="49" name="Rounded Rectangle 48">
              <a:extLst>
                <a:ext uri="{FF2B5EF4-FFF2-40B4-BE49-F238E27FC236}">
                  <a16:creationId xmlns:a16="http://schemas.microsoft.com/office/drawing/2014/main" id="{D47E48D0-366D-1ECC-C8A4-E6A00D8591A4}"/>
                </a:ext>
              </a:extLst>
            </p:cNvPr>
            <p:cNvSpPr/>
            <p:nvPr/>
          </p:nvSpPr>
          <p:spPr>
            <a:xfrm>
              <a:off x="5784470" y="2454472"/>
              <a:ext cx="203971" cy="113865"/>
            </a:xfrm>
            <a:prstGeom prst="round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lnSpc>
                  <a:spcPts val="840"/>
                </a:lnSpc>
                <a:defRPr/>
              </a:pPr>
              <a:endParaRPr lang="en-GB" sz="1200" dirty="0">
                <a:solidFill>
                  <a:prstClr val="white"/>
                </a:solidFill>
                <a:latin typeface="Calibri" panose="020F0502020204030204"/>
              </a:endParaRPr>
            </a:p>
          </p:txBody>
        </p:sp>
        <p:sp>
          <p:nvSpPr>
            <p:cNvPr id="50" name="Cross 49">
              <a:extLst>
                <a:ext uri="{FF2B5EF4-FFF2-40B4-BE49-F238E27FC236}">
                  <a16:creationId xmlns:a16="http://schemas.microsoft.com/office/drawing/2014/main" id="{B6F1937B-BF10-855E-26BA-DB0EB44E2AD3}"/>
                </a:ext>
              </a:extLst>
            </p:cNvPr>
            <p:cNvSpPr>
              <a:spLocks noChangeAspect="1"/>
            </p:cNvSpPr>
            <p:nvPr/>
          </p:nvSpPr>
          <p:spPr>
            <a:xfrm>
              <a:off x="5835339" y="2466098"/>
              <a:ext cx="97288" cy="95838"/>
            </a:xfrm>
            <a:prstGeom prst="plus">
              <a:avLst>
                <a:gd name="adj" fmla="val 33493"/>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lnSpc>
                  <a:spcPts val="840"/>
                </a:lnSpc>
                <a:defRPr/>
              </a:pPr>
              <a:endParaRPr lang="en-GB" sz="1200" dirty="0">
                <a:solidFill>
                  <a:prstClr val="white"/>
                </a:solidFill>
                <a:latin typeface="Calibri" panose="020F0502020204030204"/>
              </a:endParaRPr>
            </a:p>
          </p:txBody>
        </p:sp>
      </p:grpSp>
      <p:grpSp>
        <p:nvGrpSpPr>
          <p:cNvPr id="65" name="Group 64">
            <a:extLst>
              <a:ext uri="{FF2B5EF4-FFF2-40B4-BE49-F238E27FC236}">
                <a16:creationId xmlns:a16="http://schemas.microsoft.com/office/drawing/2014/main" id="{A53C47C6-F7DB-B95A-959D-C0E9E018C924}"/>
              </a:ext>
            </a:extLst>
          </p:cNvPr>
          <p:cNvGrpSpPr/>
          <p:nvPr/>
        </p:nvGrpSpPr>
        <p:grpSpPr>
          <a:xfrm>
            <a:off x="8175789" y="1854731"/>
            <a:ext cx="1048972" cy="1015407"/>
            <a:chOff x="84510" y="1531044"/>
            <a:chExt cx="760852" cy="733954"/>
          </a:xfrm>
        </p:grpSpPr>
        <p:grpSp>
          <p:nvGrpSpPr>
            <p:cNvPr id="66" name="Group 20">
              <a:extLst>
                <a:ext uri="{FF2B5EF4-FFF2-40B4-BE49-F238E27FC236}">
                  <a16:creationId xmlns:a16="http://schemas.microsoft.com/office/drawing/2014/main" id="{7D68AE73-1C61-433B-33D7-12C7DB35CFCD}"/>
                </a:ext>
              </a:extLst>
            </p:cNvPr>
            <p:cNvGrpSpPr>
              <a:grpSpLocks noChangeAspect="1"/>
            </p:cNvGrpSpPr>
            <p:nvPr/>
          </p:nvGrpSpPr>
          <p:grpSpPr>
            <a:xfrm>
              <a:off x="249376" y="1569106"/>
              <a:ext cx="410449" cy="667471"/>
              <a:chOff x="9437123" y="3438129"/>
              <a:chExt cx="939717" cy="1525481"/>
            </a:xfrm>
          </p:grpSpPr>
          <p:sp>
            <p:nvSpPr>
              <p:cNvPr id="68" name="Oval">
                <a:extLst>
                  <a:ext uri="{FF2B5EF4-FFF2-40B4-BE49-F238E27FC236}">
                    <a16:creationId xmlns:a16="http://schemas.microsoft.com/office/drawing/2014/main" id="{D91DEE94-6D3F-344D-B712-C1A1E3B51CCE}"/>
                  </a:ext>
                </a:extLst>
              </p:cNvPr>
              <p:cNvSpPr/>
              <p:nvPr/>
            </p:nvSpPr>
            <p:spPr>
              <a:xfrm>
                <a:off x="9437123" y="4064398"/>
                <a:ext cx="939717" cy="899212"/>
              </a:xfrm>
              <a:prstGeom prst="ellipse">
                <a:avLst/>
              </a:prstGeom>
              <a:solidFill>
                <a:srgbClr val="C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69" name="Rectangle">
                <a:extLst>
                  <a:ext uri="{FF2B5EF4-FFF2-40B4-BE49-F238E27FC236}">
                    <a16:creationId xmlns:a16="http://schemas.microsoft.com/office/drawing/2014/main" id="{6C4168A1-DF82-1684-E7D8-4175191506CB}"/>
                  </a:ext>
                </a:extLst>
              </p:cNvPr>
              <p:cNvSpPr/>
              <p:nvPr/>
            </p:nvSpPr>
            <p:spPr>
              <a:xfrm>
                <a:off x="9440054" y="4490685"/>
                <a:ext cx="932033" cy="466017"/>
              </a:xfrm>
              <a:prstGeom prst="rect">
                <a:avLst/>
              </a:prstGeom>
              <a:solidFill>
                <a:srgbClr val="C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0" name="Line">
                <a:extLst>
                  <a:ext uri="{FF2B5EF4-FFF2-40B4-BE49-F238E27FC236}">
                    <a16:creationId xmlns:a16="http://schemas.microsoft.com/office/drawing/2014/main" id="{77AA7C4E-07D1-3878-8B90-19A21D3423CB}"/>
                  </a:ext>
                </a:extLst>
              </p:cNvPr>
              <p:cNvSpPr/>
              <p:nvPr/>
            </p:nvSpPr>
            <p:spPr>
              <a:xfrm flipV="1">
                <a:off x="9909549" y="4388212"/>
                <a:ext cx="1" cy="568490"/>
              </a:xfrm>
              <a:prstGeom prst="line">
                <a:avLst/>
              </a:prstGeom>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71" name="Circle">
                <a:extLst>
                  <a:ext uri="{FF2B5EF4-FFF2-40B4-BE49-F238E27FC236}">
                    <a16:creationId xmlns:a16="http://schemas.microsoft.com/office/drawing/2014/main" id="{7D603210-BD5C-767C-1313-975C4F2E95DB}"/>
                  </a:ext>
                </a:extLst>
              </p:cNvPr>
              <p:cNvSpPr/>
              <p:nvPr/>
            </p:nvSpPr>
            <p:spPr>
              <a:xfrm>
                <a:off x="9926335" y="4439379"/>
                <a:ext cx="60785" cy="60785"/>
              </a:xfrm>
              <a:prstGeom prst="ellipse">
                <a:avLst/>
              </a:prstGeom>
              <a:solidFill>
                <a:srgbClr val="0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2" name="Circle">
                <a:extLst>
                  <a:ext uri="{FF2B5EF4-FFF2-40B4-BE49-F238E27FC236}">
                    <a16:creationId xmlns:a16="http://schemas.microsoft.com/office/drawing/2014/main" id="{EB099E38-5379-C168-449B-B1ADFE552333}"/>
                  </a:ext>
                </a:extLst>
              </p:cNvPr>
              <p:cNvSpPr/>
              <p:nvPr/>
            </p:nvSpPr>
            <p:spPr>
              <a:xfrm>
                <a:off x="9926335" y="4556936"/>
                <a:ext cx="60785" cy="60786"/>
              </a:xfrm>
              <a:prstGeom prst="ellipse">
                <a:avLst/>
              </a:prstGeom>
              <a:solidFill>
                <a:srgbClr val="0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3" name="Shape">
                <a:extLst>
                  <a:ext uri="{FF2B5EF4-FFF2-40B4-BE49-F238E27FC236}">
                    <a16:creationId xmlns:a16="http://schemas.microsoft.com/office/drawing/2014/main" id="{F7BD24F6-5825-9480-3878-30A247434C8B}"/>
                  </a:ext>
                </a:extLst>
              </p:cNvPr>
              <p:cNvSpPr/>
              <p:nvPr/>
            </p:nvSpPr>
            <p:spPr>
              <a:xfrm rot="521587">
                <a:off x="9887596" y="4143649"/>
                <a:ext cx="398126" cy="293036"/>
              </a:xfrm>
              <a:custGeom>
                <a:avLst/>
                <a:gdLst/>
                <a:ahLst/>
                <a:cxnLst>
                  <a:cxn ang="0">
                    <a:pos x="wd2" y="hd2"/>
                  </a:cxn>
                  <a:cxn ang="5400000">
                    <a:pos x="wd2" y="hd2"/>
                  </a:cxn>
                  <a:cxn ang="10800000">
                    <a:pos x="wd2" y="hd2"/>
                  </a:cxn>
                  <a:cxn ang="16200000">
                    <a:pos x="wd2" y="hd2"/>
                  </a:cxn>
                </a:cxnLst>
                <a:rect l="0" t="0" r="r" b="b"/>
                <a:pathLst>
                  <a:path w="21600" h="21415" extrusionOk="0">
                    <a:moveTo>
                      <a:pt x="11525" y="610"/>
                    </a:moveTo>
                    <a:cubicBezTo>
                      <a:pt x="12620" y="-68"/>
                      <a:pt x="13860" y="-185"/>
                      <a:pt x="15013" y="282"/>
                    </a:cubicBezTo>
                    <a:cubicBezTo>
                      <a:pt x="15794" y="599"/>
                      <a:pt x="16498" y="1170"/>
                      <a:pt x="17209" y="1708"/>
                    </a:cubicBezTo>
                    <a:cubicBezTo>
                      <a:pt x="18627" y="2782"/>
                      <a:pt x="20094" y="3735"/>
                      <a:pt x="21600" y="4560"/>
                    </a:cubicBezTo>
                    <a:lnTo>
                      <a:pt x="0" y="21415"/>
                    </a:lnTo>
                    <a:lnTo>
                      <a:pt x="11525" y="610"/>
                    </a:lnTo>
                    <a:close/>
                  </a:path>
                </a:pathLst>
              </a:custGeom>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74" name="Circle">
                <a:extLst>
                  <a:ext uri="{FF2B5EF4-FFF2-40B4-BE49-F238E27FC236}">
                    <a16:creationId xmlns:a16="http://schemas.microsoft.com/office/drawing/2014/main" id="{AF2A1338-79F0-FBAC-EA70-3AADAF8EB42F}"/>
                  </a:ext>
                </a:extLst>
              </p:cNvPr>
              <p:cNvSpPr/>
              <p:nvPr/>
            </p:nvSpPr>
            <p:spPr>
              <a:xfrm>
                <a:off x="9926335" y="4805392"/>
                <a:ext cx="60785" cy="60785"/>
              </a:xfrm>
              <a:prstGeom prst="ellipse">
                <a:avLst/>
              </a:prstGeom>
              <a:solidFill>
                <a:srgbClr val="0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5" name="Shape">
                <a:extLst>
                  <a:ext uri="{FF2B5EF4-FFF2-40B4-BE49-F238E27FC236}">
                    <a16:creationId xmlns:a16="http://schemas.microsoft.com/office/drawing/2014/main" id="{66B29077-D6F7-F0CB-75A1-3B30AAA2F7BF}"/>
                  </a:ext>
                </a:extLst>
              </p:cNvPr>
              <p:cNvSpPr/>
              <p:nvPr/>
            </p:nvSpPr>
            <p:spPr>
              <a:xfrm flipH="1">
                <a:off x="9559510" y="4156740"/>
                <a:ext cx="350932" cy="226958"/>
              </a:xfrm>
              <a:custGeom>
                <a:avLst/>
                <a:gdLst/>
                <a:ahLst/>
                <a:cxnLst>
                  <a:cxn ang="0">
                    <a:pos x="wd2" y="hd2"/>
                  </a:cxn>
                  <a:cxn ang="5400000">
                    <a:pos x="wd2" y="hd2"/>
                  </a:cxn>
                  <a:cxn ang="10800000">
                    <a:pos x="wd2" y="hd2"/>
                  </a:cxn>
                  <a:cxn ang="16200000">
                    <a:pos x="wd2" y="hd2"/>
                  </a:cxn>
                </a:cxnLst>
                <a:rect l="0" t="0" r="r" b="b"/>
                <a:pathLst>
                  <a:path w="21600" h="21415" extrusionOk="0">
                    <a:moveTo>
                      <a:pt x="11525" y="610"/>
                    </a:moveTo>
                    <a:cubicBezTo>
                      <a:pt x="12620" y="-68"/>
                      <a:pt x="13860" y="-185"/>
                      <a:pt x="15013" y="282"/>
                    </a:cubicBezTo>
                    <a:cubicBezTo>
                      <a:pt x="15794" y="599"/>
                      <a:pt x="16498" y="1170"/>
                      <a:pt x="17209" y="1708"/>
                    </a:cubicBezTo>
                    <a:cubicBezTo>
                      <a:pt x="18627" y="2782"/>
                      <a:pt x="20094" y="3735"/>
                      <a:pt x="21600" y="4560"/>
                    </a:cubicBezTo>
                    <a:lnTo>
                      <a:pt x="0" y="21415"/>
                    </a:lnTo>
                    <a:lnTo>
                      <a:pt x="11525" y="610"/>
                    </a:lnTo>
                    <a:close/>
                  </a:path>
                </a:pathLst>
              </a:custGeom>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76" name="Square">
                <a:extLst>
                  <a:ext uri="{FF2B5EF4-FFF2-40B4-BE49-F238E27FC236}">
                    <a16:creationId xmlns:a16="http://schemas.microsoft.com/office/drawing/2014/main" id="{CDE6A25D-1B63-CF0B-C3D5-63F75740C8CC}"/>
                  </a:ext>
                </a:extLst>
              </p:cNvPr>
              <p:cNvSpPr/>
              <p:nvPr/>
            </p:nvSpPr>
            <p:spPr>
              <a:xfrm rot="18900000">
                <a:off x="9747457" y="3989582"/>
                <a:ext cx="324186" cy="324186"/>
              </a:xfrm>
              <a:prstGeom prst="rect">
                <a:avLst/>
              </a:prstGeom>
              <a:solidFill>
                <a:schemeClr val="accent2">
                  <a:lumMod val="20000"/>
                  <a:lumOff val="80000"/>
                </a:schemeClr>
              </a:solidFill>
              <a:ln w="6350">
                <a:solidFill>
                  <a:srgbClr val="000000"/>
                </a:solidFill>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7" name="Circle">
                <a:extLst>
                  <a:ext uri="{FF2B5EF4-FFF2-40B4-BE49-F238E27FC236}">
                    <a16:creationId xmlns:a16="http://schemas.microsoft.com/office/drawing/2014/main" id="{8E13A932-2917-1840-C1F8-6BD4C395B71A}"/>
                  </a:ext>
                </a:extLst>
              </p:cNvPr>
              <p:cNvSpPr/>
              <p:nvPr/>
            </p:nvSpPr>
            <p:spPr>
              <a:xfrm>
                <a:off x="9531525" y="3491809"/>
                <a:ext cx="789433" cy="765509"/>
              </a:xfrm>
              <a:prstGeom prst="ellipse">
                <a:avLst/>
              </a:prstGeom>
              <a:solidFill>
                <a:schemeClr val="accent2">
                  <a:lumMod val="20000"/>
                  <a:lumOff val="80000"/>
                </a:schemeClr>
              </a:solidFill>
              <a:ln w="6350">
                <a:solidFill>
                  <a:srgbClr val="000000"/>
                </a:solidFill>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8" name="Circle">
                <a:extLst>
                  <a:ext uri="{FF2B5EF4-FFF2-40B4-BE49-F238E27FC236}">
                    <a16:creationId xmlns:a16="http://schemas.microsoft.com/office/drawing/2014/main" id="{8DFD7508-0D2D-C41F-0D3D-80DCC24497B0}"/>
                  </a:ext>
                </a:extLst>
              </p:cNvPr>
              <p:cNvSpPr/>
              <p:nvPr/>
            </p:nvSpPr>
            <p:spPr>
              <a:xfrm>
                <a:off x="9750784" y="3824610"/>
                <a:ext cx="60786" cy="60786"/>
              </a:xfrm>
              <a:prstGeom prst="ellipse">
                <a:avLst/>
              </a:prstGeom>
              <a:solidFill>
                <a:srgbClr val="0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79" name="Circle">
                <a:extLst>
                  <a:ext uri="{FF2B5EF4-FFF2-40B4-BE49-F238E27FC236}">
                    <a16:creationId xmlns:a16="http://schemas.microsoft.com/office/drawing/2014/main" id="{D9B81CF2-8E02-B8EA-939C-688D3EB6D676}"/>
                  </a:ext>
                </a:extLst>
              </p:cNvPr>
              <p:cNvSpPr/>
              <p:nvPr/>
            </p:nvSpPr>
            <p:spPr>
              <a:xfrm>
                <a:off x="10022306" y="3824610"/>
                <a:ext cx="60785" cy="60786"/>
              </a:xfrm>
              <a:prstGeom prst="ellipse">
                <a:avLst/>
              </a:prstGeom>
              <a:solidFill>
                <a:srgbClr val="0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80" name="Line">
                <a:extLst>
                  <a:ext uri="{FF2B5EF4-FFF2-40B4-BE49-F238E27FC236}">
                    <a16:creationId xmlns:a16="http://schemas.microsoft.com/office/drawing/2014/main" id="{E7B93767-2DAD-9563-98DD-E3562FF60E72}"/>
                  </a:ext>
                </a:extLst>
              </p:cNvPr>
              <p:cNvSpPr/>
              <p:nvPr/>
            </p:nvSpPr>
            <p:spPr>
              <a:xfrm>
                <a:off x="9768669" y="4049283"/>
                <a:ext cx="306787" cy="434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247" y="14122"/>
                      <a:pt x="6986" y="21600"/>
                      <a:pt x="10800" y="21600"/>
                    </a:cubicBezTo>
                    <a:cubicBezTo>
                      <a:pt x="14614" y="21600"/>
                      <a:pt x="18353" y="14122"/>
                      <a:pt x="21600" y="0"/>
                    </a:cubicBezTo>
                  </a:path>
                </a:pathLst>
              </a:custGeom>
              <a:ln w="9525">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1" name="Shape">
                <a:extLst>
                  <a:ext uri="{FF2B5EF4-FFF2-40B4-BE49-F238E27FC236}">
                    <a16:creationId xmlns:a16="http://schemas.microsoft.com/office/drawing/2014/main" id="{9CA18F61-66B6-C62D-AB81-2D3456977EA1}"/>
                  </a:ext>
                </a:extLst>
              </p:cNvPr>
              <p:cNvSpPr/>
              <p:nvPr/>
            </p:nvSpPr>
            <p:spPr>
              <a:xfrm>
                <a:off x="9515868" y="3438129"/>
                <a:ext cx="815857" cy="480993"/>
              </a:xfrm>
              <a:custGeom>
                <a:avLst/>
                <a:gdLst>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7315 w 20240"/>
                  <a:gd name="connsiteY4" fmla="*/ 5095 h 21159"/>
                  <a:gd name="connsiteX5" fmla="*/ 3098 w 20240"/>
                  <a:gd name="connsiteY5" fmla="*/ 9728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098 w 20240"/>
                  <a:gd name="connsiteY5" fmla="*/ 9728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820 w 20240"/>
                  <a:gd name="connsiteY5" fmla="*/ 12927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820 w 20240"/>
                  <a:gd name="connsiteY5" fmla="*/ 12927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6890 w 20240"/>
                  <a:gd name="connsiteY15" fmla="*/ 139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240" h="21159" extrusionOk="0">
                    <a:moveTo>
                      <a:pt x="10096" y="9573"/>
                    </a:moveTo>
                    <a:cubicBezTo>
                      <a:pt x="9413" y="10680"/>
                      <a:pt x="8936" y="6889"/>
                      <a:pt x="8708" y="8318"/>
                    </a:cubicBezTo>
                    <a:cubicBezTo>
                      <a:pt x="8504" y="9590"/>
                      <a:pt x="8502" y="10910"/>
                      <a:pt x="8703" y="12183"/>
                    </a:cubicBezTo>
                    <a:cubicBezTo>
                      <a:pt x="7826" y="11562"/>
                      <a:pt x="7173" y="10455"/>
                      <a:pt x="6902" y="9128"/>
                    </a:cubicBezTo>
                    <a:cubicBezTo>
                      <a:pt x="6622" y="7763"/>
                      <a:pt x="5871" y="10453"/>
                      <a:pt x="6413" y="9254"/>
                    </a:cubicBezTo>
                    <a:cubicBezTo>
                      <a:pt x="4615" y="9921"/>
                      <a:pt x="4319" y="11158"/>
                      <a:pt x="3820" y="12927"/>
                    </a:cubicBezTo>
                    <a:cubicBezTo>
                      <a:pt x="3321" y="14696"/>
                      <a:pt x="1971" y="16839"/>
                      <a:pt x="3416" y="19871"/>
                    </a:cubicBezTo>
                    <a:lnTo>
                      <a:pt x="1199" y="16084"/>
                    </a:lnTo>
                    <a:lnTo>
                      <a:pt x="1919" y="21159"/>
                    </a:lnTo>
                    <a:cubicBezTo>
                      <a:pt x="-131" y="17403"/>
                      <a:pt x="-574" y="12381"/>
                      <a:pt x="761" y="8035"/>
                    </a:cubicBezTo>
                    <a:cubicBezTo>
                      <a:pt x="2223" y="3274"/>
                      <a:pt x="5536" y="165"/>
                      <a:pt x="9222" y="95"/>
                    </a:cubicBezTo>
                    <a:cubicBezTo>
                      <a:pt x="12456" y="-441"/>
                      <a:pt x="15669" y="1315"/>
                      <a:pt x="17797" y="4781"/>
                    </a:cubicBezTo>
                    <a:cubicBezTo>
                      <a:pt x="20564" y="9287"/>
                      <a:pt x="21026" y="15747"/>
                      <a:pt x="18954" y="20938"/>
                    </a:cubicBezTo>
                    <a:cubicBezTo>
                      <a:pt x="19109" y="19056"/>
                      <a:pt x="19263" y="17175"/>
                      <a:pt x="19418" y="15293"/>
                    </a:cubicBezTo>
                    <a:lnTo>
                      <a:pt x="17668" y="19292"/>
                    </a:lnTo>
                    <a:cubicBezTo>
                      <a:pt x="18308" y="17102"/>
                      <a:pt x="17213" y="16295"/>
                      <a:pt x="16890" y="13971"/>
                    </a:cubicBezTo>
                    <a:cubicBezTo>
                      <a:pt x="16650" y="12241"/>
                      <a:pt x="17405" y="9007"/>
                      <a:pt x="16666" y="7584"/>
                    </a:cubicBezTo>
                    <a:cubicBezTo>
                      <a:pt x="16224" y="8706"/>
                      <a:pt x="15570" y="9635"/>
                      <a:pt x="14776" y="10268"/>
                    </a:cubicBezTo>
                    <a:cubicBezTo>
                      <a:pt x="13804" y="11043"/>
                      <a:pt x="12675" y="11337"/>
                      <a:pt x="11570" y="11101"/>
                    </a:cubicBezTo>
                    <a:cubicBezTo>
                      <a:pt x="11920" y="10067"/>
                      <a:pt x="12013" y="8896"/>
                      <a:pt x="11834" y="7778"/>
                    </a:cubicBezTo>
                    <a:cubicBezTo>
                      <a:pt x="11608" y="6378"/>
                      <a:pt x="10979" y="10292"/>
                      <a:pt x="10096" y="9573"/>
                    </a:cubicBezTo>
                    <a:close/>
                  </a:path>
                </a:pathLst>
              </a:custGeom>
              <a:solidFill>
                <a:schemeClr val="tx1"/>
              </a:solidFill>
              <a:ln>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2" name="Line">
                <a:extLst>
                  <a:ext uri="{FF2B5EF4-FFF2-40B4-BE49-F238E27FC236}">
                    <a16:creationId xmlns:a16="http://schemas.microsoft.com/office/drawing/2014/main" id="{4A21BC46-8301-2EA9-95B2-876B05EC03F2}"/>
                  </a:ext>
                </a:extLst>
              </p:cNvPr>
              <p:cNvSpPr/>
              <p:nvPr/>
            </p:nvSpPr>
            <p:spPr>
              <a:xfrm>
                <a:off x="9440745" y="4150451"/>
                <a:ext cx="935883" cy="808866"/>
              </a:xfrm>
              <a:custGeom>
                <a:avLst/>
                <a:gdLst/>
                <a:ahLst/>
                <a:cxnLst>
                  <a:cxn ang="0">
                    <a:pos x="wd2" y="hd2"/>
                  </a:cxn>
                  <a:cxn ang="5400000">
                    <a:pos x="wd2" y="hd2"/>
                  </a:cxn>
                  <a:cxn ang="10800000">
                    <a:pos x="wd2" y="hd2"/>
                  </a:cxn>
                  <a:cxn ang="16200000">
                    <a:pos x="wd2" y="hd2"/>
                  </a:cxn>
                </a:cxnLst>
                <a:rect l="0" t="0" r="r" b="b"/>
                <a:pathLst>
                  <a:path w="21600" h="21600" extrusionOk="0">
                    <a:moveTo>
                      <a:pt x="4481" y="0"/>
                    </a:moveTo>
                    <a:cubicBezTo>
                      <a:pt x="3258" y="1020"/>
                      <a:pt x="2230" y="2296"/>
                      <a:pt x="1456" y="3757"/>
                    </a:cubicBezTo>
                    <a:cubicBezTo>
                      <a:pt x="714" y="5155"/>
                      <a:pt x="220" y="6696"/>
                      <a:pt x="0" y="8298"/>
                    </a:cubicBezTo>
                    <a:lnTo>
                      <a:pt x="204" y="21332"/>
                    </a:lnTo>
                    <a:lnTo>
                      <a:pt x="21600" y="21600"/>
                    </a:lnTo>
                    <a:lnTo>
                      <a:pt x="21600" y="8964"/>
                    </a:lnTo>
                    <a:cubicBezTo>
                      <a:pt x="21549" y="7269"/>
                      <a:pt x="21148" y="5610"/>
                      <a:pt x="20426" y="4113"/>
                    </a:cubicBezTo>
                    <a:cubicBezTo>
                      <a:pt x="19736" y="2681"/>
                      <a:pt x="18769" y="1434"/>
                      <a:pt x="17595" y="458"/>
                    </a:cubicBezTo>
                  </a:path>
                </a:pathLst>
              </a:custGeom>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3" name="Shape">
                <a:extLst>
                  <a:ext uri="{FF2B5EF4-FFF2-40B4-BE49-F238E27FC236}">
                    <a16:creationId xmlns:a16="http://schemas.microsoft.com/office/drawing/2014/main" id="{19291C47-BF7C-5995-E349-ED9E962BA270}"/>
                  </a:ext>
                </a:extLst>
              </p:cNvPr>
              <p:cNvSpPr/>
              <p:nvPr/>
            </p:nvSpPr>
            <p:spPr>
              <a:xfrm>
                <a:off x="9655156" y="4810685"/>
                <a:ext cx="145307" cy="125522"/>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chemeClr val="accent2">
                  <a:lumMod val="20000"/>
                  <a:lumOff val="80000"/>
                </a:schemeClr>
              </a:solidFill>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4" name="Shape">
                <a:extLst>
                  <a:ext uri="{FF2B5EF4-FFF2-40B4-BE49-F238E27FC236}">
                    <a16:creationId xmlns:a16="http://schemas.microsoft.com/office/drawing/2014/main" id="{4914242B-A5C1-B8D8-5BB9-C4FC662566D0}"/>
                  </a:ext>
                </a:extLst>
              </p:cNvPr>
              <p:cNvSpPr/>
              <p:nvPr/>
            </p:nvSpPr>
            <p:spPr>
              <a:xfrm>
                <a:off x="9452106" y="4566047"/>
                <a:ext cx="266310" cy="3445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solidFill>
                <a:srgbClr val="4D6376"/>
              </a:solidFill>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5" name="Line">
                <a:extLst>
                  <a:ext uri="{FF2B5EF4-FFF2-40B4-BE49-F238E27FC236}">
                    <a16:creationId xmlns:a16="http://schemas.microsoft.com/office/drawing/2014/main" id="{C93258BA-4FB1-D8CA-F840-6B4B5EBC8C7E}"/>
                  </a:ext>
                </a:extLst>
              </p:cNvPr>
              <p:cNvSpPr/>
              <p:nvPr/>
            </p:nvSpPr>
            <p:spPr>
              <a:xfrm flipV="1">
                <a:off x="9564074" y="4754085"/>
                <a:ext cx="81048" cy="141832"/>
              </a:xfrm>
              <a:prstGeom prst="line">
                <a:avLst/>
              </a:prstGeom>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6" name="Circle">
                <a:extLst>
                  <a:ext uri="{FF2B5EF4-FFF2-40B4-BE49-F238E27FC236}">
                    <a16:creationId xmlns:a16="http://schemas.microsoft.com/office/drawing/2014/main" id="{52BBA1C5-25BD-7D7F-970F-223190A0A0FC}"/>
                  </a:ext>
                </a:extLst>
              </p:cNvPr>
              <p:cNvSpPr/>
              <p:nvPr/>
            </p:nvSpPr>
            <p:spPr>
              <a:xfrm>
                <a:off x="9637694" y="4800326"/>
                <a:ext cx="30394" cy="30394"/>
              </a:xfrm>
              <a:prstGeom prst="ellipse">
                <a:avLst/>
              </a:prstGeom>
              <a:ln w="6350">
                <a:solidFill>
                  <a:srgbClr val="000000"/>
                </a:solidFill>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87" name="Shape">
                <a:extLst>
                  <a:ext uri="{FF2B5EF4-FFF2-40B4-BE49-F238E27FC236}">
                    <a16:creationId xmlns:a16="http://schemas.microsoft.com/office/drawing/2014/main" id="{3AFD9161-665B-8D26-ADE3-E315844771D0}"/>
                  </a:ext>
                </a:extLst>
              </p:cNvPr>
              <p:cNvSpPr/>
              <p:nvPr/>
            </p:nvSpPr>
            <p:spPr>
              <a:xfrm rot="238838" flipH="1">
                <a:off x="10019431" y="4810685"/>
                <a:ext cx="145308" cy="125522"/>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chemeClr val="accent2">
                  <a:lumMod val="20000"/>
                  <a:lumOff val="80000"/>
                </a:schemeClr>
              </a:solidFill>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8" name="Shape">
                <a:extLst>
                  <a:ext uri="{FF2B5EF4-FFF2-40B4-BE49-F238E27FC236}">
                    <a16:creationId xmlns:a16="http://schemas.microsoft.com/office/drawing/2014/main" id="{AC068F7D-4E8D-0DC4-7822-8EF091415406}"/>
                  </a:ext>
                </a:extLst>
              </p:cNvPr>
              <p:cNvSpPr/>
              <p:nvPr/>
            </p:nvSpPr>
            <p:spPr>
              <a:xfrm flipH="1">
                <a:off x="10101477" y="4566047"/>
                <a:ext cx="266310" cy="34457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solidFill>
                <a:srgbClr val="C00000"/>
              </a:solidFill>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89" name="Line">
                <a:extLst>
                  <a:ext uri="{FF2B5EF4-FFF2-40B4-BE49-F238E27FC236}">
                    <a16:creationId xmlns:a16="http://schemas.microsoft.com/office/drawing/2014/main" id="{0A890517-B663-74D2-5C58-B05F4E417240}"/>
                  </a:ext>
                </a:extLst>
              </p:cNvPr>
              <p:cNvSpPr/>
              <p:nvPr/>
            </p:nvSpPr>
            <p:spPr>
              <a:xfrm flipH="1" flipV="1">
                <a:off x="10174772" y="4754085"/>
                <a:ext cx="81047" cy="141832"/>
              </a:xfrm>
              <a:prstGeom prst="line">
                <a:avLst/>
              </a:prstGeom>
              <a:ln w="6350">
                <a:solidFill>
                  <a:srgbClr val="000000"/>
                </a:solidFill>
                <a:miter lim="400000"/>
              </a:ln>
            </p:spPr>
            <p:txBody>
              <a:bodyPr lIns="38100" tIns="38100" rIns="38100" bIns="38100" anchor="ctr"/>
              <a:lstStyle/>
              <a:p>
                <a:pPr algn="ctr" defTabSz="914377">
                  <a:defRPr b="0">
                    <a:latin typeface="Helvetica Light"/>
                    <a:ea typeface="Helvetica Light"/>
                    <a:cs typeface="Helvetica Light"/>
                    <a:sym typeface="Helvetica Light"/>
                  </a:defRPr>
                </a:pPr>
                <a:endParaRPr lang="en-GB" sz="900" dirty="0">
                  <a:solidFill>
                    <a:prstClr val="black"/>
                  </a:solidFill>
                  <a:latin typeface="Helvetica Light"/>
                  <a:sym typeface="Helvetica Light"/>
                </a:endParaRPr>
              </a:p>
            </p:txBody>
          </p:sp>
          <p:sp>
            <p:nvSpPr>
              <p:cNvPr id="90" name="Circle">
                <a:extLst>
                  <a:ext uri="{FF2B5EF4-FFF2-40B4-BE49-F238E27FC236}">
                    <a16:creationId xmlns:a16="http://schemas.microsoft.com/office/drawing/2014/main" id="{97BA1646-19B8-101B-EB4B-1E0D3EE8B5E1}"/>
                  </a:ext>
                </a:extLst>
              </p:cNvPr>
              <p:cNvSpPr/>
              <p:nvPr/>
            </p:nvSpPr>
            <p:spPr>
              <a:xfrm flipH="1">
                <a:off x="10151806" y="4800326"/>
                <a:ext cx="30393" cy="30394"/>
              </a:xfrm>
              <a:prstGeom prst="ellipse">
                <a:avLst/>
              </a:prstGeom>
              <a:ln w="6350">
                <a:solidFill>
                  <a:srgbClr val="000000"/>
                </a:solidFill>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sp>
            <p:nvSpPr>
              <p:cNvPr id="91" name="Circle">
                <a:extLst>
                  <a:ext uri="{FF2B5EF4-FFF2-40B4-BE49-F238E27FC236}">
                    <a16:creationId xmlns:a16="http://schemas.microsoft.com/office/drawing/2014/main" id="{24BC8825-135C-C659-6A33-2B458371120D}"/>
                  </a:ext>
                </a:extLst>
              </p:cNvPr>
              <p:cNvSpPr/>
              <p:nvPr/>
            </p:nvSpPr>
            <p:spPr>
              <a:xfrm>
                <a:off x="9926340" y="4680574"/>
                <a:ext cx="60785" cy="60786"/>
              </a:xfrm>
              <a:prstGeom prst="ellipse">
                <a:avLst/>
              </a:prstGeom>
              <a:solidFill>
                <a:srgbClr val="000000"/>
              </a:solidFill>
              <a:ln w="12700">
                <a:miter lim="400000"/>
              </a:ln>
            </p:spPr>
            <p:txBody>
              <a:bodyPr lIns="38100" tIns="38100" rIns="38100" bIns="38100" anchor="ctr"/>
              <a:lstStyle/>
              <a:p>
                <a:pPr algn="ctr" defTabSz="914377">
                  <a:defRPr b="0">
                    <a:solidFill>
                      <a:srgbClr val="FFFFFF"/>
                    </a:solidFill>
                    <a:latin typeface="Helvetica Light"/>
                    <a:ea typeface="Helvetica Light"/>
                    <a:cs typeface="Helvetica Light"/>
                    <a:sym typeface="Helvetica Light"/>
                  </a:defRPr>
                </a:pPr>
                <a:endParaRPr lang="en-GB" sz="900" dirty="0">
                  <a:solidFill>
                    <a:srgbClr val="FFFFFF"/>
                  </a:solidFill>
                  <a:latin typeface="Helvetica Light"/>
                  <a:sym typeface="Helvetica Light"/>
                </a:endParaRPr>
              </a:p>
            </p:txBody>
          </p:sp>
        </p:grpSp>
        <p:pic>
          <p:nvPicPr>
            <p:cNvPr id="67" name="Picture 66">
              <a:extLst>
                <a:ext uri="{FF2B5EF4-FFF2-40B4-BE49-F238E27FC236}">
                  <a16:creationId xmlns:a16="http://schemas.microsoft.com/office/drawing/2014/main" id="{8968645C-B15B-5EFD-2422-E4187A7BD1EE}"/>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tretch>
              <a:fillRect/>
            </a:stretch>
          </p:blipFill>
          <p:spPr>
            <a:xfrm>
              <a:off x="84510" y="1531044"/>
              <a:ext cx="760852" cy="733954"/>
            </a:xfrm>
            <a:prstGeom prst="rect">
              <a:avLst/>
            </a:prstGeom>
          </p:spPr>
        </p:pic>
      </p:grpSp>
      <p:pic>
        <p:nvPicPr>
          <p:cNvPr id="92" name="Picture 91">
            <a:extLst>
              <a:ext uri="{FF2B5EF4-FFF2-40B4-BE49-F238E27FC236}">
                <a16:creationId xmlns:a16="http://schemas.microsoft.com/office/drawing/2014/main" id="{2DA01D08-8B7B-3DAD-4D5D-592F08C975D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39111" y1="56889" x2="39111" y2="56889"/>
                        <a14:foregroundMark x1="25333" y1="55556" x2="25333" y2="55556"/>
                        <a14:foregroundMark x1="27111" y1="47556" x2="27111" y2="47556"/>
                        <a14:foregroundMark x1="27111" y1="38222" x2="27111" y2="38222"/>
                        <a14:foregroundMark x1="65778" y1="67111" x2="65778" y2="67111"/>
                        <a14:foregroundMark x1="61333" y1="75111" x2="61333" y2="75111"/>
                        <a14:foregroundMark x1="67556" y1="67556" x2="67556" y2="67556"/>
                        <a14:foregroundMark x1="66222" y1="65778" x2="66222" y2="65778"/>
                        <a14:foregroundMark x1="66222" y1="64000" x2="66222" y2="64000"/>
                        <a14:foregroundMark x1="57333" y1="66222" x2="57333" y2="66222"/>
                        <a14:foregroundMark x1="60889" y1="40444" x2="60889" y2="40444"/>
                        <a14:foregroundMark x1="49333" y1="27111" x2="49333" y2="27111"/>
                        <a14:foregroundMark x1="56444" y1="32444" x2="56444" y2="32444"/>
                        <a14:foregroundMark x1="61778" y1="26667" x2="61778" y2="26667"/>
                        <a14:foregroundMark x1="67556" y1="32000" x2="67556" y2="32000"/>
                        <a14:foregroundMark x1="73778" y1="25778" x2="73778" y2="25778"/>
                        <a14:foregroundMark x1="58667" y1="52444" x2="58667" y2="52444"/>
                        <a14:foregroundMark x1="50222" y1="75556" x2="50222" y2="75556"/>
                        <a14:foregroundMark x1="25778" y1="79111" x2="25778" y2="79111"/>
                        <a14:foregroundMark x1="17778" y1="44444" x2="17778" y2="44444"/>
                        <a14:foregroundMark x1="18667" y1="44444" x2="18667" y2="44444"/>
                      </a14:backgroundRemoval>
                    </a14:imgEffect>
                  </a14:imgLayer>
                </a14:imgProps>
              </a:ext>
            </a:extLst>
          </a:blip>
          <a:stretch>
            <a:fillRect/>
          </a:stretch>
        </p:blipFill>
        <p:spPr>
          <a:xfrm>
            <a:off x="8901521" y="4104161"/>
            <a:ext cx="1230736" cy="1230736"/>
          </a:xfrm>
          <a:prstGeom prst="rect">
            <a:avLst/>
          </a:prstGeom>
        </p:spPr>
      </p:pic>
      <p:grpSp>
        <p:nvGrpSpPr>
          <p:cNvPr id="93" name="Group 92">
            <a:extLst>
              <a:ext uri="{FF2B5EF4-FFF2-40B4-BE49-F238E27FC236}">
                <a16:creationId xmlns:a16="http://schemas.microsoft.com/office/drawing/2014/main" id="{6E323A29-2D17-08D3-DF46-594ABC777489}"/>
              </a:ext>
            </a:extLst>
          </p:cNvPr>
          <p:cNvGrpSpPr/>
          <p:nvPr/>
        </p:nvGrpSpPr>
        <p:grpSpPr>
          <a:xfrm>
            <a:off x="3931448" y="4276209"/>
            <a:ext cx="1112569" cy="1185787"/>
            <a:chOff x="7085729" y="5916132"/>
            <a:chExt cx="721988" cy="730402"/>
          </a:xfrm>
        </p:grpSpPr>
        <p:grpSp>
          <p:nvGrpSpPr>
            <p:cNvPr id="94" name="Group 93">
              <a:extLst>
                <a:ext uri="{FF2B5EF4-FFF2-40B4-BE49-F238E27FC236}">
                  <a16:creationId xmlns:a16="http://schemas.microsoft.com/office/drawing/2014/main" id="{D9CBB05D-05F9-7CF5-2701-8245976FD290}"/>
                </a:ext>
              </a:extLst>
            </p:cNvPr>
            <p:cNvGrpSpPr>
              <a:grpSpLocks noChangeAspect="1"/>
            </p:cNvGrpSpPr>
            <p:nvPr/>
          </p:nvGrpSpPr>
          <p:grpSpPr>
            <a:xfrm>
              <a:off x="7085729" y="5916132"/>
              <a:ext cx="361749" cy="612000"/>
              <a:chOff x="5467604" y="2419048"/>
              <a:chExt cx="279388" cy="472662"/>
            </a:xfrm>
          </p:grpSpPr>
          <p:sp>
            <p:nvSpPr>
              <p:cNvPr id="96" name="Oval">
                <a:extLst>
                  <a:ext uri="{FF2B5EF4-FFF2-40B4-BE49-F238E27FC236}">
                    <a16:creationId xmlns:a16="http://schemas.microsoft.com/office/drawing/2014/main" id="{91C12D83-931B-4470-A9A4-0066A177A80F}"/>
                  </a:ext>
                </a:extLst>
              </p:cNvPr>
              <p:cNvSpPr>
                <a:spLocks noChangeArrowheads="1"/>
              </p:cNvSpPr>
              <p:nvPr/>
            </p:nvSpPr>
            <p:spPr bwMode="auto">
              <a:xfrm>
                <a:off x="5467604" y="2603123"/>
                <a:ext cx="276103" cy="286068"/>
              </a:xfrm>
              <a:prstGeom prst="ellipse">
                <a:avLst/>
              </a:prstGeom>
              <a:solidFill>
                <a:schemeClr val="bg1"/>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algn="ctr" defTabSz="914377">
                  <a:defRPr/>
                </a:pPr>
                <a:endParaRPr lang="en-GB" altLang="en-US" sz="1200">
                  <a:solidFill>
                    <a:srgbClr val="FFFFFF"/>
                  </a:solidFill>
                  <a:latin typeface="Helvetica Light" charset="0"/>
                  <a:ea typeface="Helvetica Light" charset="0"/>
                  <a:cs typeface="Helvetica Light" charset="0"/>
                  <a:sym typeface="Helvetica Light" charset="0"/>
                </a:endParaRPr>
              </a:p>
            </p:txBody>
          </p:sp>
          <p:sp>
            <p:nvSpPr>
              <p:cNvPr id="97" name="Triangle 251">
                <a:extLst>
                  <a:ext uri="{FF2B5EF4-FFF2-40B4-BE49-F238E27FC236}">
                    <a16:creationId xmlns:a16="http://schemas.microsoft.com/office/drawing/2014/main" id="{F9AA0360-5648-93B5-D096-8C5711F5C20A}"/>
                  </a:ext>
                </a:extLst>
              </p:cNvPr>
              <p:cNvSpPr/>
              <p:nvPr/>
            </p:nvSpPr>
            <p:spPr bwMode="auto">
              <a:xfrm rot="10800000">
                <a:off x="5558027" y="2642673"/>
                <a:ext cx="130410" cy="57608"/>
              </a:xfrm>
              <a:prstGeom prst="triangle">
                <a:avLst>
                  <a:gd name="adj" fmla="val 57893"/>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77">
                  <a:defRPr/>
                </a:pPr>
                <a:endParaRPr lang="en-GB" sz="1200" dirty="0">
                  <a:solidFill>
                    <a:prstClr val="white"/>
                  </a:solidFill>
                  <a:latin typeface="Calibri" panose="020F0502020204030204"/>
                </a:endParaRPr>
              </a:p>
            </p:txBody>
          </p:sp>
          <p:sp>
            <p:nvSpPr>
              <p:cNvPr id="98" name="Line">
                <a:extLst>
                  <a:ext uri="{FF2B5EF4-FFF2-40B4-BE49-F238E27FC236}">
                    <a16:creationId xmlns:a16="http://schemas.microsoft.com/office/drawing/2014/main" id="{3C81F470-6C3E-29FD-1864-C454AD2A4D70}"/>
                  </a:ext>
                </a:extLst>
              </p:cNvPr>
              <p:cNvSpPr>
                <a:spLocks/>
              </p:cNvSpPr>
              <p:nvPr/>
            </p:nvSpPr>
            <p:spPr bwMode="auto">
              <a:xfrm>
                <a:off x="5468765" y="2625224"/>
                <a:ext cx="278227" cy="266486"/>
              </a:xfrm>
              <a:custGeom>
                <a:avLst/>
                <a:gdLst>
                  <a:gd name="T0" fmla="*/ 295476 w 21600"/>
                  <a:gd name="T1" fmla="*/ 252501 h 21600"/>
                  <a:gd name="T2" fmla="*/ 295476 w 21600"/>
                  <a:gd name="T3" fmla="*/ 252501 h 21600"/>
                  <a:gd name="T4" fmla="*/ 295476 w 21600"/>
                  <a:gd name="T5" fmla="*/ 252501 h 21600"/>
                  <a:gd name="T6" fmla="*/ 295476 w 21600"/>
                  <a:gd name="T7" fmla="*/ 252501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4481" y="0"/>
                    </a:moveTo>
                    <a:cubicBezTo>
                      <a:pt x="3258" y="1020"/>
                      <a:pt x="2230" y="2296"/>
                      <a:pt x="1456" y="3757"/>
                    </a:cubicBezTo>
                    <a:cubicBezTo>
                      <a:pt x="714" y="5155"/>
                      <a:pt x="220" y="6696"/>
                      <a:pt x="0" y="8298"/>
                    </a:cubicBezTo>
                    <a:lnTo>
                      <a:pt x="204" y="21332"/>
                    </a:lnTo>
                    <a:lnTo>
                      <a:pt x="21600" y="21600"/>
                    </a:lnTo>
                    <a:lnTo>
                      <a:pt x="21600" y="8964"/>
                    </a:lnTo>
                    <a:cubicBezTo>
                      <a:pt x="21549" y="7269"/>
                      <a:pt x="21148" y="5610"/>
                      <a:pt x="20426" y="4113"/>
                    </a:cubicBezTo>
                    <a:cubicBezTo>
                      <a:pt x="19736" y="2681"/>
                      <a:pt x="18769" y="1434"/>
                      <a:pt x="17595" y="458"/>
                    </a:cubicBezTo>
                  </a:path>
                </a:pathLst>
              </a:custGeom>
              <a:noFill/>
              <a:ln w="6350">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pPr defTabSz="914377">
                  <a:defRPr/>
                </a:pPr>
                <a:endParaRPr lang="en-US">
                  <a:solidFill>
                    <a:prstClr val="black"/>
                  </a:solidFill>
                  <a:latin typeface="Calibri" panose="020F0502020204030204"/>
                </a:endParaRPr>
              </a:p>
            </p:txBody>
          </p:sp>
          <p:grpSp>
            <p:nvGrpSpPr>
              <p:cNvPr id="99" name="Gruppo 370">
                <a:extLst>
                  <a:ext uri="{FF2B5EF4-FFF2-40B4-BE49-F238E27FC236}">
                    <a16:creationId xmlns:a16="http://schemas.microsoft.com/office/drawing/2014/main" id="{8A209C4B-6EA8-CA64-1FC3-04F43946911C}"/>
                  </a:ext>
                </a:extLst>
              </p:cNvPr>
              <p:cNvGrpSpPr/>
              <p:nvPr/>
            </p:nvGrpSpPr>
            <p:grpSpPr bwMode="auto">
              <a:xfrm>
                <a:off x="5470782" y="2758468"/>
                <a:ext cx="117697" cy="114445"/>
                <a:chOff x="1160602" y="2673476"/>
                <a:chExt cx="223349" cy="216878"/>
              </a:xfrm>
              <a:solidFill>
                <a:schemeClr val="bg1"/>
              </a:solidFill>
            </p:grpSpPr>
            <p:sp>
              <p:nvSpPr>
                <p:cNvPr id="113" name="Shape">
                  <a:extLst>
                    <a:ext uri="{FF2B5EF4-FFF2-40B4-BE49-F238E27FC236}">
                      <a16:creationId xmlns:a16="http://schemas.microsoft.com/office/drawing/2014/main" id="{71694A5E-D0F9-4DD5-8D29-4FC428122F8F}"/>
                    </a:ext>
                  </a:extLst>
                </p:cNvPr>
                <p:cNvSpPr/>
                <p:nvPr/>
              </p:nvSpPr>
              <p:spPr>
                <a:xfrm rot="21263796">
                  <a:off x="1292197" y="2817291"/>
                  <a:ext cx="91754" cy="73063"/>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FBE5D6"/>
                </a:solidFill>
                <a:ln w="6350">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lang="en-GB" sz="1200" dirty="0">
                    <a:solidFill>
                      <a:prstClr val="black"/>
                    </a:solidFill>
                    <a:latin typeface="Helvetica Light"/>
                    <a:ea typeface="Helvetica Light"/>
                    <a:cs typeface="Helvetica Light"/>
                    <a:sym typeface="Helvetica Light"/>
                  </a:endParaRPr>
                </a:p>
              </p:txBody>
            </p:sp>
            <p:sp>
              <p:nvSpPr>
                <p:cNvPr id="114" name="Shape">
                  <a:extLst>
                    <a:ext uri="{FF2B5EF4-FFF2-40B4-BE49-F238E27FC236}">
                      <a16:creationId xmlns:a16="http://schemas.microsoft.com/office/drawing/2014/main" id="{E368EBFC-AEAA-87D1-4F70-ADC46996098A}"/>
                    </a:ext>
                  </a:extLst>
                </p:cNvPr>
                <p:cNvSpPr/>
                <p:nvPr/>
              </p:nvSpPr>
              <p:spPr>
                <a:xfrm>
                  <a:off x="1160602" y="2673476"/>
                  <a:ext cx="168159" cy="2005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grpFill/>
                <a:ln w="6350">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lang="en-GB" sz="1200" dirty="0">
                    <a:solidFill>
                      <a:prstClr val="black"/>
                    </a:solidFill>
                    <a:latin typeface="Helvetica Light"/>
                    <a:ea typeface="Helvetica Light"/>
                    <a:cs typeface="Helvetica Light"/>
                    <a:sym typeface="Helvetica Light"/>
                  </a:endParaRPr>
                </a:p>
              </p:txBody>
            </p:sp>
            <p:sp>
              <p:nvSpPr>
                <p:cNvPr id="115" name="Line">
                  <a:extLst>
                    <a:ext uri="{FF2B5EF4-FFF2-40B4-BE49-F238E27FC236}">
                      <a16:creationId xmlns:a16="http://schemas.microsoft.com/office/drawing/2014/main" id="{CE3743C9-0BFF-7DAF-1386-C747502E5945}"/>
                    </a:ext>
                  </a:extLst>
                </p:cNvPr>
                <p:cNvSpPr/>
                <p:nvPr/>
              </p:nvSpPr>
              <p:spPr>
                <a:xfrm flipV="1">
                  <a:off x="1233762" y="2790833"/>
                  <a:ext cx="52954" cy="73288"/>
                </a:xfrm>
                <a:prstGeom prst="line">
                  <a:avLst/>
                </a:prstGeom>
                <a:grpFill/>
                <a:ln w="6350">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lang="en-GB" sz="1200" dirty="0">
                    <a:solidFill>
                      <a:prstClr val="black"/>
                    </a:solidFill>
                    <a:latin typeface="Helvetica Light"/>
                    <a:ea typeface="Helvetica Light"/>
                    <a:cs typeface="Helvetica Light"/>
                    <a:sym typeface="Helvetica Light"/>
                  </a:endParaRPr>
                </a:p>
              </p:txBody>
            </p:sp>
            <p:sp>
              <p:nvSpPr>
                <p:cNvPr id="116" name="Circle">
                  <a:extLst>
                    <a:ext uri="{FF2B5EF4-FFF2-40B4-BE49-F238E27FC236}">
                      <a16:creationId xmlns:a16="http://schemas.microsoft.com/office/drawing/2014/main" id="{D31D15E2-5B98-379C-20E5-E8354E32889E}"/>
                    </a:ext>
                  </a:extLst>
                </p:cNvPr>
                <p:cNvSpPr/>
                <p:nvPr/>
              </p:nvSpPr>
              <p:spPr>
                <a:xfrm>
                  <a:off x="1286699" y="2807805"/>
                  <a:ext cx="19191" cy="17692"/>
                </a:xfrm>
                <a:prstGeom prst="ellipse">
                  <a:avLst/>
                </a:prstGeom>
                <a:grpFill/>
                <a:ln w="6350">
                  <a:solidFill>
                    <a:srgbClr val="000000"/>
                  </a:solidFill>
                  <a:miter lim="400000"/>
                </a:ln>
              </p:spPr>
              <p:txBody>
                <a:bodyPr lIns="50800" tIns="50800" rIns="50800" bIns="50800" anchor="ctr"/>
                <a:lstStyle/>
                <a:p>
                  <a:pPr algn="ctr" defTabSz="914377">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ea typeface="Helvetica Light"/>
                    <a:cs typeface="Helvetica Light"/>
                    <a:sym typeface="Helvetica Light"/>
                  </a:endParaRPr>
                </a:p>
              </p:txBody>
            </p:sp>
          </p:grpSp>
          <p:sp>
            <p:nvSpPr>
              <p:cNvPr id="100" name="Line">
                <a:extLst>
                  <a:ext uri="{FF2B5EF4-FFF2-40B4-BE49-F238E27FC236}">
                    <a16:creationId xmlns:a16="http://schemas.microsoft.com/office/drawing/2014/main" id="{A5B331D6-3B52-FFDE-D896-111EE3D88A75}"/>
                  </a:ext>
                </a:extLst>
              </p:cNvPr>
              <p:cNvSpPr>
                <a:spLocks noChangeShapeType="1"/>
              </p:cNvSpPr>
              <p:nvPr/>
            </p:nvSpPr>
            <p:spPr bwMode="auto">
              <a:xfrm flipH="1" flipV="1">
                <a:off x="5554986" y="2648668"/>
                <a:ext cx="54620" cy="51614"/>
              </a:xfrm>
              <a:prstGeom prst="line">
                <a:avLst/>
              </a:prstGeom>
              <a:noFill/>
              <a:ln w="635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pPr defTabSz="914377">
                  <a:defRPr/>
                </a:pPr>
                <a:endParaRPr lang="en-US">
                  <a:solidFill>
                    <a:prstClr val="black"/>
                  </a:solidFill>
                  <a:latin typeface="Calibri" panose="020F0502020204030204"/>
                </a:endParaRPr>
              </a:p>
            </p:txBody>
          </p:sp>
          <p:grpSp>
            <p:nvGrpSpPr>
              <p:cNvPr id="101" name="Group 263">
                <a:extLst>
                  <a:ext uri="{FF2B5EF4-FFF2-40B4-BE49-F238E27FC236}">
                    <a16:creationId xmlns:a16="http://schemas.microsoft.com/office/drawing/2014/main" id="{A21AC2DA-2B82-AAFD-3075-D969D05C227C}"/>
                  </a:ext>
                </a:extLst>
              </p:cNvPr>
              <p:cNvGrpSpPr>
                <a:grpSpLocks/>
              </p:cNvGrpSpPr>
              <p:nvPr/>
            </p:nvGrpSpPr>
            <p:grpSpPr bwMode="auto">
              <a:xfrm>
                <a:off x="5495326" y="2444730"/>
                <a:ext cx="230050" cy="221652"/>
                <a:chOff x="5513679" y="1433282"/>
                <a:chExt cx="402426" cy="420041"/>
              </a:xfrm>
            </p:grpSpPr>
            <p:sp>
              <p:nvSpPr>
                <p:cNvPr id="109" name="Circle">
                  <a:extLst>
                    <a:ext uri="{FF2B5EF4-FFF2-40B4-BE49-F238E27FC236}">
                      <a16:creationId xmlns:a16="http://schemas.microsoft.com/office/drawing/2014/main" id="{8446BE3F-815D-B22C-9C80-E33DCB6289BD}"/>
                    </a:ext>
                  </a:extLst>
                </p:cNvPr>
                <p:cNvSpPr>
                  <a:spLocks noChangeArrowheads="1"/>
                </p:cNvSpPr>
                <p:nvPr/>
              </p:nvSpPr>
              <p:spPr bwMode="auto">
                <a:xfrm>
                  <a:off x="5513679" y="1433282"/>
                  <a:ext cx="402426" cy="420041"/>
                </a:xfrm>
                <a:prstGeom prst="ellipse">
                  <a:avLst/>
                </a:prstGeom>
                <a:solidFill>
                  <a:srgbClr val="FBE5D6"/>
                </a:solidFill>
                <a:ln w="6350">
                  <a:solidFill>
                    <a:srgbClr val="000000"/>
                  </a:solidFill>
                  <a:miter lim="400000"/>
                  <a:headEnd/>
                  <a:tailEnd/>
                </a:ln>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algn="ctr" defTabSz="914377">
                    <a:defRPr/>
                  </a:pPr>
                  <a:endParaRPr lang="en-GB" altLang="en-US" sz="1200">
                    <a:solidFill>
                      <a:srgbClr val="FFFFFF"/>
                    </a:solidFill>
                    <a:latin typeface="Helvetica Light" charset="0"/>
                    <a:ea typeface="Helvetica Light" charset="0"/>
                    <a:cs typeface="Helvetica Light" charset="0"/>
                    <a:sym typeface="Helvetica Light" charset="0"/>
                  </a:endParaRPr>
                </a:p>
              </p:txBody>
            </p:sp>
            <p:sp>
              <p:nvSpPr>
                <p:cNvPr id="110" name="Circle">
                  <a:extLst>
                    <a:ext uri="{FF2B5EF4-FFF2-40B4-BE49-F238E27FC236}">
                      <a16:creationId xmlns:a16="http://schemas.microsoft.com/office/drawing/2014/main" id="{C9535B7F-5E0A-FD35-75EF-3E3D3F03C869}"/>
                    </a:ext>
                  </a:extLst>
                </p:cNvPr>
                <p:cNvSpPr>
                  <a:spLocks noChangeArrowheads="1"/>
                </p:cNvSpPr>
                <p:nvPr/>
              </p:nvSpPr>
              <p:spPr bwMode="auto">
                <a:xfrm>
                  <a:off x="5625746" y="1611715"/>
                  <a:ext cx="35381" cy="3538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algn="ctr" defTabSz="914377">
                    <a:defRPr/>
                  </a:pPr>
                  <a:endParaRPr lang="en-GB" altLang="en-US" sz="1200">
                    <a:solidFill>
                      <a:srgbClr val="FFFFFF"/>
                    </a:solidFill>
                    <a:latin typeface="Helvetica Light" charset="0"/>
                    <a:ea typeface="Helvetica Light" charset="0"/>
                    <a:cs typeface="Helvetica Light" charset="0"/>
                    <a:sym typeface="Helvetica Light" charset="0"/>
                  </a:endParaRPr>
                </a:p>
              </p:txBody>
            </p:sp>
            <p:sp>
              <p:nvSpPr>
                <p:cNvPr id="111" name="Circle">
                  <a:extLst>
                    <a:ext uri="{FF2B5EF4-FFF2-40B4-BE49-F238E27FC236}">
                      <a16:creationId xmlns:a16="http://schemas.microsoft.com/office/drawing/2014/main" id="{899B9C5F-12FE-2020-1E27-82D8A02C1173}"/>
                    </a:ext>
                  </a:extLst>
                </p:cNvPr>
                <p:cNvSpPr>
                  <a:spLocks noChangeArrowheads="1"/>
                </p:cNvSpPr>
                <p:nvPr/>
              </p:nvSpPr>
              <p:spPr bwMode="auto">
                <a:xfrm>
                  <a:off x="5783783" y="1611709"/>
                  <a:ext cx="35381" cy="3538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algn="ctr" defTabSz="914377">
                    <a:defRPr/>
                  </a:pPr>
                  <a:endParaRPr lang="en-GB" altLang="en-US" sz="1200">
                    <a:solidFill>
                      <a:srgbClr val="FFFFFF"/>
                    </a:solidFill>
                    <a:latin typeface="Helvetica Light" charset="0"/>
                    <a:ea typeface="Helvetica Light" charset="0"/>
                    <a:cs typeface="Helvetica Light" charset="0"/>
                    <a:sym typeface="Helvetica Light" charset="0"/>
                  </a:endParaRPr>
                </a:p>
              </p:txBody>
            </p:sp>
            <p:sp>
              <p:nvSpPr>
                <p:cNvPr id="112" name="Line">
                  <a:extLst>
                    <a:ext uri="{FF2B5EF4-FFF2-40B4-BE49-F238E27FC236}">
                      <a16:creationId xmlns:a16="http://schemas.microsoft.com/office/drawing/2014/main" id="{56B4BB7D-0B53-E4F9-89BC-3CA0BAE7D2E8}"/>
                    </a:ext>
                  </a:extLst>
                </p:cNvPr>
                <p:cNvSpPr>
                  <a:spLocks/>
                </p:cNvSpPr>
                <p:nvPr/>
              </p:nvSpPr>
              <p:spPr bwMode="auto">
                <a:xfrm>
                  <a:off x="5636160" y="1742480"/>
                  <a:ext cx="178571" cy="25293"/>
                </a:xfrm>
                <a:custGeom>
                  <a:avLst/>
                  <a:gdLst>
                    <a:gd name="T0" fmla="*/ 89286 w 21600"/>
                    <a:gd name="T1" fmla="*/ 12647 h 21600"/>
                    <a:gd name="T2" fmla="*/ 89286 w 21600"/>
                    <a:gd name="T3" fmla="*/ 12647 h 21600"/>
                    <a:gd name="T4" fmla="*/ 89286 w 21600"/>
                    <a:gd name="T5" fmla="*/ 12647 h 21600"/>
                    <a:gd name="T6" fmla="*/ 89286 w 21600"/>
                    <a:gd name="T7" fmla="*/ 12647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cubicBezTo>
                        <a:pt x="3247" y="14122"/>
                        <a:pt x="6986" y="21600"/>
                        <a:pt x="10800" y="21600"/>
                      </a:cubicBezTo>
                      <a:cubicBezTo>
                        <a:pt x="14614" y="21600"/>
                        <a:pt x="18353" y="14122"/>
                        <a:pt x="21600" y="0"/>
                      </a:cubicBezTo>
                    </a:path>
                  </a:pathLst>
                </a:custGeom>
                <a:noFill/>
                <a:ln w="12700">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pPr defTabSz="914377">
                    <a:defRPr/>
                  </a:pPr>
                  <a:endParaRPr lang="en-US">
                    <a:solidFill>
                      <a:prstClr val="black"/>
                    </a:solidFill>
                    <a:latin typeface="Calibri" panose="020F0502020204030204"/>
                  </a:endParaRPr>
                </a:p>
              </p:txBody>
            </p:sp>
          </p:grpSp>
          <p:sp>
            <p:nvSpPr>
              <p:cNvPr id="102" name="Line">
                <a:extLst>
                  <a:ext uri="{FF2B5EF4-FFF2-40B4-BE49-F238E27FC236}">
                    <a16:creationId xmlns:a16="http://schemas.microsoft.com/office/drawing/2014/main" id="{B33F775F-1190-30AD-CC0A-AA664491BB3E}"/>
                  </a:ext>
                </a:extLst>
              </p:cNvPr>
              <p:cNvSpPr>
                <a:spLocks noChangeShapeType="1"/>
              </p:cNvSpPr>
              <p:nvPr/>
            </p:nvSpPr>
            <p:spPr bwMode="auto">
              <a:xfrm flipV="1">
                <a:off x="5621694" y="2637390"/>
                <a:ext cx="66744" cy="62890"/>
              </a:xfrm>
              <a:prstGeom prst="line">
                <a:avLst/>
              </a:prstGeom>
              <a:noFill/>
              <a:ln w="635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pPr defTabSz="914377">
                  <a:defRPr/>
                </a:pPr>
                <a:endParaRPr lang="en-US">
                  <a:solidFill>
                    <a:prstClr val="black"/>
                  </a:solidFill>
                  <a:latin typeface="Calibri" panose="020F0502020204030204"/>
                </a:endParaRPr>
              </a:p>
            </p:txBody>
          </p:sp>
          <p:grpSp>
            <p:nvGrpSpPr>
              <p:cNvPr id="103" name="Gruppo 371">
                <a:extLst>
                  <a:ext uri="{FF2B5EF4-FFF2-40B4-BE49-F238E27FC236}">
                    <a16:creationId xmlns:a16="http://schemas.microsoft.com/office/drawing/2014/main" id="{9DE8F387-A3E0-A475-3FAE-0D7E0303E55D}"/>
                  </a:ext>
                </a:extLst>
              </p:cNvPr>
              <p:cNvGrpSpPr/>
              <p:nvPr/>
            </p:nvGrpSpPr>
            <p:grpSpPr bwMode="auto">
              <a:xfrm flipH="1">
                <a:off x="5629085" y="2760479"/>
                <a:ext cx="117697" cy="114445"/>
                <a:chOff x="1224240" y="2677280"/>
                <a:chExt cx="223353" cy="216878"/>
              </a:xfrm>
              <a:solidFill>
                <a:schemeClr val="bg1"/>
              </a:solidFill>
            </p:grpSpPr>
            <p:sp>
              <p:nvSpPr>
                <p:cNvPr id="105" name="Shape">
                  <a:extLst>
                    <a:ext uri="{FF2B5EF4-FFF2-40B4-BE49-F238E27FC236}">
                      <a16:creationId xmlns:a16="http://schemas.microsoft.com/office/drawing/2014/main" id="{F22D2047-84C0-35C5-DB83-37364ED1E6A8}"/>
                    </a:ext>
                  </a:extLst>
                </p:cNvPr>
                <p:cNvSpPr/>
                <p:nvPr/>
              </p:nvSpPr>
              <p:spPr>
                <a:xfrm rot="21263796">
                  <a:off x="1355841" y="2821095"/>
                  <a:ext cx="91752" cy="73063"/>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FBE5D6"/>
                </a:solidFill>
                <a:ln w="6350">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lang="en-GB" sz="1200" dirty="0">
                    <a:solidFill>
                      <a:prstClr val="black"/>
                    </a:solidFill>
                    <a:latin typeface="Helvetica Light"/>
                    <a:ea typeface="Helvetica Light"/>
                    <a:cs typeface="Helvetica Light"/>
                    <a:sym typeface="Helvetica Light"/>
                  </a:endParaRPr>
                </a:p>
              </p:txBody>
            </p:sp>
            <p:sp>
              <p:nvSpPr>
                <p:cNvPr id="106" name="Shape">
                  <a:extLst>
                    <a:ext uri="{FF2B5EF4-FFF2-40B4-BE49-F238E27FC236}">
                      <a16:creationId xmlns:a16="http://schemas.microsoft.com/office/drawing/2014/main" id="{09E9D129-3603-8990-ADED-8E8CEDAB7510}"/>
                    </a:ext>
                  </a:extLst>
                </p:cNvPr>
                <p:cNvSpPr/>
                <p:nvPr/>
              </p:nvSpPr>
              <p:spPr>
                <a:xfrm>
                  <a:off x="1224240" y="2677280"/>
                  <a:ext cx="168160" cy="2005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grpFill/>
                <a:ln w="6350">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lang="en-GB" sz="1200" dirty="0">
                    <a:solidFill>
                      <a:prstClr val="black"/>
                    </a:solidFill>
                    <a:latin typeface="Helvetica Light"/>
                    <a:ea typeface="Helvetica Light"/>
                    <a:cs typeface="Helvetica Light"/>
                    <a:sym typeface="Helvetica Light"/>
                  </a:endParaRPr>
                </a:p>
              </p:txBody>
            </p:sp>
            <p:sp>
              <p:nvSpPr>
                <p:cNvPr id="107" name="Line">
                  <a:extLst>
                    <a:ext uri="{FF2B5EF4-FFF2-40B4-BE49-F238E27FC236}">
                      <a16:creationId xmlns:a16="http://schemas.microsoft.com/office/drawing/2014/main" id="{B2DF4C89-80D3-D38C-97AF-486F405C3BE4}"/>
                    </a:ext>
                  </a:extLst>
                </p:cNvPr>
                <p:cNvSpPr/>
                <p:nvPr/>
              </p:nvSpPr>
              <p:spPr>
                <a:xfrm flipV="1">
                  <a:off x="1293934" y="2788196"/>
                  <a:ext cx="52954" cy="73288"/>
                </a:xfrm>
                <a:prstGeom prst="line">
                  <a:avLst/>
                </a:prstGeom>
                <a:grpFill/>
                <a:ln w="6350">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lang="en-GB" sz="1200" dirty="0">
                    <a:solidFill>
                      <a:prstClr val="black"/>
                    </a:solidFill>
                    <a:latin typeface="Helvetica Light"/>
                    <a:ea typeface="Helvetica Light"/>
                    <a:cs typeface="Helvetica Light"/>
                    <a:sym typeface="Helvetica Light"/>
                  </a:endParaRPr>
                </a:p>
              </p:txBody>
            </p:sp>
            <p:sp>
              <p:nvSpPr>
                <p:cNvPr id="108" name="Circle">
                  <a:extLst>
                    <a:ext uri="{FF2B5EF4-FFF2-40B4-BE49-F238E27FC236}">
                      <a16:creationId xmlns:a16="http://schemas.microsoft.com/office/drawing/2014/main" id="{8D4970DE-18A4-BEF0-A892-66F19C3C7C0E}"/>
                    </a:ext>
                  </a:extLst>
                </p:cNvPr>
                <p:cNvSpPr/>
                <p:nvPr/>
              </p:nvSpPr>
              <p:spPr>
                <a:xfrm>
                  <a:off x="1346877" y="2805198"/>
                  <a:ext cx="19191" cy="17690"/>
                </a:xfrm>
                <a:prstGeom prst="ellipse">
                  <a:avLst/>
                </a:prstGeom>
                <a:grpFill/>
                <a:ln w="6350">
                  <a:solidFill>
                    <a:srgbClr val="000000"/>
                  </a:solidFill>
                  <a:miter lim="400000"/>
                </a:ln>
              </p:spPr>
              <p:txBody>
                <a:bodyPr lIns="50800" tIns="50800" rIns="50800" bIns="50800" anchor="ctr"/>
                <a:lstStyle/>
                <a:p>
                  <a:pPr algn="ctr" defTabSz="914377">
                    <a:defRPr b="0">
                      <a:solidFill>
                        <a:srgbClr val="FFFFFF"/>
                      </a:solidFill>
                      <a:latin typeface="Helvetica Light"/>
                      <a:ea typeface="Helvetica Light"/>
                      <a:cs typeface="Helvetica Light"/>
                      <a:sym typeface="Helvetica Light"/>
                    </a:defRPr>
                  </a:pPr>
                  <a:endParaRPr lang="en-GB" sz="1200" dirty="0">
                    <a:solidFill>
                      <a:srgbClr val="FFFFFF"/>
                    </a:solidFill>
                    <a:latin typeface="Helvetica Light"/>
                    <a:ea typeface="Helvetica Light"/>
                    <a:cs typeface="Helvetica Light"/>
                    <a:sym typeface="Helvetica Light"/>
                  </a:endParaRPr>
                </a:p>
              </p:txBody>
            </p:sp>
          </p:grpSp>
          <p:sp>
            <p:nvSpPr>
              <p:cNvPr id="104" name="Shape">
                <a:extLst>
                  <a:ext uri="{FF2B5EF4-FFF2-40B4-BE49-F238E27FC236}">
                    <a16:creationId xmlns:a16="http://schemas.microsoft.com/office/drawing/2014/main" id="{FA57319E-58A9-A4A8-8E44-8725C6800F3E}"/>
                  </a:ext>
                </a:extLst>
              </p:cNvPr>
              <p:cNvSpPr/>
              <p:nvPr/>
            </p:nvSpPr>
            <p:spPr bwMode="auto">
              <a:xfrm>
                <a:off x="5483243" y="2419048"/>
                <a:ext cx="260468" cy="158393"/>
              </a:xfrm>
              <a:custGeom>
                <a:avLst/>
                <a:gdLst>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7315 w 20240"/>
                  <a:gd name="connsiteY4" fmla="*/ 5095 h 21159"/>
                  <a:gd name="connsiteX5" fmla="*/ 3098 w 20240"/>
                  <a:gd name="connsiteY5" fmla="*/ 9728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098 w 20240"/>
                  <a:gd name="connsiteY5" fmla="*/ 9728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820 w 20240"/>
                  <a:gd name="connsiteY5" fmla="*/ 12927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820 w 20240"/>
                  <a:gd name="connsiteY5" fmla="*/ 12927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6890 w 20240"/>
                  <a:gd name="connsiteY15" fmla="*/ 139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240" h="21159" extrusionOk="0">
                    <a:moveTo>
                      <a:pt x="10096" y="9573"/>
                    </a:moveTo>
                    <a:cubicBezTo>
                      <a:pt x="9413" y="10680"/>
                      <a:pt x="8936" y="6889"/>
                      <a:pt x="8708" y="8318"/>
                    </a:cubicBezTo>
                    <a:cubicBezTo>
                      <a:pt x="8504" y="9590"/>
                      <a:pt x="8502" y="10910"/>
                      <a:pt x="8703" y="12183"/>
                    </a:cubicBezTo>
                    <a:cubicBezTo>
                      <a:pt x="7826" y="11562"/>
                      <a:pt x="7173" y="10455"/>
                      <a:pt x="6902" y="9128"/>
                    </a:cubicBezTo>
                    <a:cubicBezTo>
                      <a:pt x="6622" y="7763"/>
                      <a:pt x="5871" y="10453"/>
                      <a:pt x="6413" y="9254"/>
                    </a:cubicBezTo>
                    <a:cubicBezTo>
                      <a:pt x="4615" y="9921"/>
                      <a:pt x="4319" y="11158"/>
                      <a:pt x="3820" y="12927"/>
                    </a:cubicBezTo>
                    <a:cubicBezTo>
                      <a:pt x="3321" y="14696"/>
                      <a:pt x="1971" y="16839"/>
                      <a:pt x="3416" y="19871"/>
                    </a:cubicBezTo>
                    <a:lnTo>
                      <a:pt x="1199" y="16084"/>
                    </a:lnTo>
                    <a:lnTo>
                      <a:pt x="1919" y="21159"/>
                    </a:lnTo>
                    <a:cubicBezTo>
                      <a:pt x="-131" y="17403"/>
                      <a:pt x="-574" y="12381"/>
                      <a:pt x="761" y="8035"/>
                    </a:cubicBezTo>
                    <a:cubicBezTo>
                      <a:pt x="2223" y="3274"/>
                      <a:pt x="5536" y="165"/>
                      <a:pt x="9222" y="95"/>
                    </a:cubicBezTo>
                    <a:cubicBezTo>
                      <a:pt x="12456" y="-441"/>
                      <a:pt x="15669" y="1315"/>
                      <a:pt x="17797" y="4781"/>
                    </a:cubicBezTo>
                    <a:cubicBezTo>
                      <a:pt x="20564" y="9287"/>
                      <a:pt x="21026" y="15747"/>
                      <a:pt x="18954" y="20938"/>
                    </a:cubicBezTo>
                    <a:cubicBezTo>
                      <a:pt x="19109" y="19056"/>
                      <a:pt x="19263" y="17175"/>
                      <a:pt x="19418" y="15293"/>
                    </a:cubicBezTo>
                    <a:lnTo>
                      <a:pt x="17668" y="19292"/>
                    </a:lnTo>
                    <a:cubicBezTo>
                      <a:pt x="18308" y="17102"/>
                      <a:pt x="17213" y="16295"/>
                      <a:pt x="16890" y="13971"/>
                    </a:cubicBezTo>
                    <a:cubicBezTo>
                      <a:pt x="16650" y="12241"/>
                      <a:pt x="17405" y="9007"/>
                      <a:pt x="16666" y="7584"/>
                    </a:cubicBezTo>
                    <a:cubicBezTo>
                      <a:pt x="16224" y="8706"/>
                      <a:pt x="15570" y="9635"/>
                      <a:pt x="14776" y="10268"/>
                    </a:cubicBezTo>
                    <a:cubicBezTo>
                      <a:pt x="13804" y="11043"/>
                      <a:pt x="12675" y="11337"/>
                      <a:pt x="11570" y="11101"/>
                    </a:cubicBezTo>
                    <a:cubicBezTo>
                      <a:pt x="11920" y="10067"/>
                      <a:pt x="12013" y="8896"/>
                      <a:pt x="11834" y="7778"/>
                    </a:cubicBezTo>
                    <a:cubicBezTo>
                      <a:pt x="11608" y="6378"/>
                      <a:pt x="10979" y="10292"/>
                      <a:pt x="10096" y="9573"/>
                    </a:cubicBezTo>
                    <a:close/>
                  </a:path>
                </a:pathLst>
              </a:custGeom>
              <a:solidFill>
                <a:srgbClr val="8B1513"/>
              </a:solidFill>
              <a:ln>
                <a:solidFill>
                  <a:srgbClr val="000000"/>
                </a:solidFill>
                <a:miter lim="400000"/>
              </a:ln>
            </p:spPr>
            <p:txBody>
              <a:bodyPr lIns="50800" tIns="50800" rIns="50800" bIns="50800" anchor="ctr"/>
              <a:lstStyle/>
              <a:p>
                <a:pPr algn="ctr" defTabSz="914377">
                  <a:defRPr b="0">
                    <a:latin typeface="Helvetica Light"/>
                    <a:ea typeface="Helvetica Light"/>
                    <a:cs typeface="Helvetica Light"/>
                    <a:sym typeface="Helvetica Light"/>
                  </a:defRPr>
                </a:pPr>
                <a:endParaRPr>
                  <a:solidFill>
                    <a:prstClr val="black"/>
                  </a:solidFill>
                  <a:latin typeface="Helvetica Light"/>
                  <a:ea typeface="Helvetica Light"/>
                  <a:cs typeface="Helvetica Light"/>
                  <a:sym typeface="Helvetica Light"/>
                </a:endParaRPr>
              </a:p>
            </p:txBody>
          </p:sp>
        </p:grpSp>
        <p:pic>
          <p:nvPicPr>
            <p:cNvPr id="95" name="Picture 94">
              <a:extLst>
                <a:ext uri="{FF2B5EF4-FFF2-40B4-BE49-F238E27FC236}">
                  <a16:creationId xmlns:a16="http://schemas.microsoft.com/office/drawing/2014/main" id="{A9088747-E1AE-EE41-367F-0349276E528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a:ext>
              </a:extLst>
            </a:blip>
            <a:srcRect/>
            <a:stretch/>
          </p:blipFill>
          <p:spPr>
            <a:xfrm>
              <a:off x="7375599" y="6170899"/>
              <a:ext cx="432118" cy="475635"/>
            </a:xfrm>
            <a:prstGeom prst="rect">
              <a:avLst/>
            </a:prstGeom>
          </p:spPr>
        </p:pic>
      </p:grpSp>
      <p:pic>
        <p:nvPicPr>
          <p:cNvPr id="3" name="Afbeelding 1" descr="Afbeelding met patroon, plein, Symmetrie, pixel&#10;&#10;Automatisch gegenereerde beschrijving">
            <a:extLst>
              <a:ext uri="{FF2B5EF4-FFF2-40B4-BE49-F238E27FC236}">
                <a16:creationId xmlns:a16="http://schemas.microsoft.com/office/drawing/2014/main" id="{D8E5140E-4FDF-BF2A-EFDA-BE2EC47692BD}"/>
              </a:ext>
            </a:extLst>
          </p:cNvPr>
          <p:cNvPicPr>
            <a:picLocks noChangeAspect="1"/>
          </p:cNvPicPr>
          <p:nvPr/>
        </p:nvPicPr>
        <p:blipFill>
          <a:blip r:embed="rId11" r:link="rId12" cstate="print">
            <a:extLst>
              <a:ext uri="{28A0092B-C50C-407E-A947-70E740481C1C}">
                <a14:useLocalDpi xmlns:a14="http://schemas.microsoft.com/office/drawing/2010/main" val="0"/>
              </a:ext>
            </a:extLst>
          </a:blip>
          <a:srcRect/>
          <a:stretch>
            <a:fillRect/>
          </a:stretch>
        </p:blipFill>
        <p:spPr bwMode="auto">
          <a:xfrm>
            <a:off x="8187413" y="22300"/>
            <a:ext cx="1187410" cy="1187410"/>
          </a:xfrm>
          <a:prstGeom prst="rect">
            <a:avLst/>
          </a:prstGeom>
          <a:noFill/>
          <a:ln>
            <a:noFill/>
          </a:ln>
        </p:spPr>
      </p:pic>
    </p:spTree>
    <p:extLst>
      <p:ext uri="{BB962C8B-B14F-4D97-AF65-F5344CB8AC3E}">
        <p14:creationId xmlns:p14="http://schemas.microsoft.com/office/powerpoint/2010/main" val="1157411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297" y="58524"/>
            <a:ext cx="9216737" cy="1325563"/>
          </a:xfrm>
        </p:spPr>
        <p:txBody>
          <a:bodyPr>
            <a:normAutofit/>
          </a:bodyPr>
          <a:lstStyle/>
          <a:p>
            <a:r>
              <a:rPr lang="en-US" dirty="0"/>
              <a:t>Circulating tumor DNA (</a:t>
            </a:r>
            <a:r>
              <a:rPr lang="en-US" dirty="0" err="1"/>
              <a:t>ctDNA</a:t>
            </a:r>
            <a:r>
              <a:rPr lang="en-US" dirty="0"/>
              <a:t>): a survey by the European Liquid Biopsy Society (ELBS)</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European Liquid Biopsy Society</a:t>
            </a:r>
          </a:p>
        </p:txBody>
      </p:sp>
      <p:sp>
        <p:nvSpPr>
          <p:cNvPr id="6" name="TextBox 5">
            <a:extLst>
              <a:ext uri="{FF2B5EF4-FFF2-40B4-BE49-F238E27FC236}">
                <a16:creationId xmlns:a16="http://schemas.microsoft.com/office/drawing/2014/main" id="{CD472FBC-7BA0-A8D6-CD03-483308676481}"/>
              </a:ext>
            </a:extLst>
          </p:cNvPr>
          <p:cNvSpPr txBox="1"/>
          <p:nvPr/>
        </p:nvSpPr>
        <p:spPr>
          <a:xfrm>
            <a:off x="3017072" y="4475726"/>
            <a:ext cx="38406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diagnostic routine (Q5.0bis -Q26.0bis)</a:t>
            </a:r>
          </a:p>
        </p:txBody>
      </p:sp>
      <p:sp>
        <p:nvSpPr>
          <p:cNvPr id="7" name="Rounded Rectangle 6">
            <a:extLst>
              <a:ext uri="{FF2B5EF4-FFF2-40B4-BE49-F238E27FC236}">
                <a16:creationId xmlns:a16="http://schemas.microsoft.com/office/drawing/2014/main" id="{38A4E30A-E25B-C1F4-4150-ECBFA8979E10}"/>
              </a:ext>
            </a:extLst>
          </p:cNvPr>
          <p:cNvSpPr/>
          <p:nvPr/>
        </p:nvSpPr>
        <p:spPr>
          <a:xfrm>
            <a:off x="2924475" y="4475726"/>
            <a:ext cx="4025863" cy="369332"/>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FC825132-621E-5914-29F6-B5878BE81298}"/>
              </a:ext>
            </a:extLst>
          </p:cNvPr>
          <p:cNvGrpSpPr/>
          <p:nvPr/>
        </p:nvGrpSpPr>
        <p:grpSpPr>
          <a:xfrm>
            <a:off x="3772829" y="3535628"/>
            <a:ext cx="2265364" cy="369332"/>
            <a:chOff x="3575605" y="1975209"/>
            <a:chExt cx="2265364" cy="369332"/>
          </a:xfrm>
        </p:grpSpPr>
        <p:sp>
          <p:nvSpPr>
            <p:cNvPr id="9" name="Rounded Rectangle 8">
              <a:extLst>
                <a:ext uri="{FF2B5EF4-FFF2-40B4-BE49-F238E27FC236}">
                  <a16:creationId xmlns:a16="http://schemas.microsoft.com/office/drawing/2014/main" id="{684521AB-CF66-C86F-4465-A164F8AD81CF}"/>
                </a:ext>
              </a:extLst>
            </p:cNvPr>
            <p:cNvSpPr/>
            <p:nvPr/>
          </p:nvSpPr>
          <p:spPr>
            <a:xfrm>
              <a:off x="3593835" y="1975209"/>
              <a:ext cx="2228896" cy="369332"/>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C3C50EA-2122-8122-941C-E3C3BC93D324}"/>
                </a:ext>
              </a:extLst>
            </p:cNvPr>
            <p:cNvSpPr txBox="1"/>
            <p:nvPr/>
          </p:nvSpPr>
          <p:spPr>
            <a:xfrm>
              <a:off x="3575605" y="1975209"/>
              <a:ext cx="22653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research (Q5.0-Q19.0)</a:t>
              </a:r>
            </a:p>
          </p:txBody>
        </p:sp>
      </p:grpSp>
      <p:grpSp>
        <p:nvGrpSpPr>
          <p:cNvPr id="11" name="Group 10">
            <a:extLst>
              <a:ext uri="{FF2B5EF4-FFF2-40B4-BE49-F238E27FC236}">
                <a16:creationId xmlns:a16="http://schemas.microsoft.com/office/drawing/2014/main" id="{28620D23-8CA8-8C58-6778-2902ABA6FEA1}"/>
              </a:ext>
            </a:extLst>
          </p:cNvPr>
          <p:cNvGrpSpPr/>
          <p:nvPr/>
        </p:nvGrpSpPr>
        <p:grpSpPr>
          <a:xfrm>
            <a:off x="3929916" y="5448351"/>
            <a:ext cx="2270173" cy="369332"/>
            <a:chOff x="3573200" y="1975209"/>
            <a:chExt cx="2270173" cy="369332"/>
          </a:xfrm>
        </p:grpSpPr>
        <p:sp>
          <p:nvSpPr>
            <p:cNvPr id="12" name="Rounded Rectangle 11">
              <a:extLst>
                <a:ext uri="{FF2B5EF4-FFF2-40B4-BE49-F238E27FC236}">
                  <a16:creationId xmlns:a16="http://schemas.microsoft.com/office/drawing/2014/main" id="{6A89652B-58DC-FC23-4523-D088EDC3C5D5}"/>
                </a:ext>
              </a:extLst>
            </p:cNvPr>
            <p:cNvSpPr/>
            <p:nvPr/>
          </p:nvSpPr>
          <p:spPr>
            <a:xfrm>
              <a:off x="3593835" y="1975209"/>
              <a:ext cx="2228896" cy="369332"/>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E5A239A-D8C1-08B9-BB99-0B7CCE5D7ED3}"/>
                </a:ext>
              </a:extLst>
            </p:cNvPr>
            <p:cNvSpPr txBox="1"/>
            <p:nvPr/>
          </p:nvSpPr>
          <p:spPr>
            <a:xfrm>
              <a:off x="3573200" y="1975209"/>
              <a:ext cx="22701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Companies (Q27-Q29)</a:t>
              </a:r>
            </a:p>
          </p:txBody>
        </p:sp>
      </p:grpSp>
      <p:cxnSp>
        <p:nvCxnSpPr>
          <p:cNvPr id="14" name="Straight Arrow Connector 13">
            <a:extLst>
              <a:ext uri="{FF2B5EF4-FFF2-40B4-BE49-F238E27FC236}">
                <a16:creationId xmlns:a16="http://schemas.microsoft.com/office/drawing/2014/main" id="{A9935537-F333-A3A4-A7EA-DE3B0FA9C327}"/>
              </a:ext>
            </a:extLst>
          </p:cNvPr>
          <p:cNvCxnSpPr>
            <a:cxnSpLocks/>
          </p:cNvCxnSpPr>
          <p:nvPr/>
        </p:nvCxnSpPr>
        <p:spPr>
          <a:xfrm>
            <a:off x="2540257" y="4659146"/>
            <a:ext cx="232368" cy="2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Arc 14">
            <a:extLst>
              <a:ext uri="{FF2B5EF4-FFF2-40B4-BE49-F238E27FC236}">
                <a16:creationId xmlns:a16="http://schemas.microsoft.com/office/drawing/2014/main" id="{B59699F6-5FC6-75F1-7271-96174FDB91AE}"/>
              </a:ext>
            </a:extLst>
          </p:cNvPr>
          <p:cNvSpPr/>
          <p:nvPr/>
        </p:nvSpPr>
        <p:spPr>
          <a:xfrm>
            <a:off x="7450250" y="3487626"/>
            <a:ext cx="923414" cy="844856"/>
          </a:xfrm>
          <a:prstGeom prst="arc">
            <a:avLst>
              <a:gd name="adj1" fmla="val 16308515"/>
              <a:gd name="adj2" fmla="val 3732161"/>
            </a:avLst>
          </a:prstGeom>
          <a:ln>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0557B141-3922-BBE3-665C-B7CCB7CFB863}"/>
              </a:ext>
            </a:extLst>
          </p:cNvPr>
          <p:cNvGrpSpPr/>
          <p:nvPr/>
        </p:nvGrpSpPr>
        <p:grpSpPr>
          <a:xfrm>
            <a:off x="265014" y="4475726"/>
            <a:ext cx="2228896" cy="369332"/>
            <a:chOff x="3593835" y="1975209"/>
            <a:chExt cx="2228896" cy="369332"/>
          </a:xfrm>
        </p:grpSpPr>
        <p:sp>
          <p:nvSpPr>
            <p:cNvPr id="17" name="Rounded Rectangle 16">
              <a:extLst>
                <a:ext uri="{FF2B5EF4-FFF2-40B4-BE49-F238E27FC236}">
                  <a16:creationId xmlns:a16="http://schemas.microsoft.com/office/drawing/2014/main" id="{9666CDC5-2428-D9D8-81F0-336B542A284D}"/>
                </a:ext>
              </a:extLst>
            </p:cNvPr>
            <p:cNvSpPr/>
            <p:nvPr/>
          </p:nvSpPr>
          <p:spPr>
            <a:xfrm>
              <a:off x="3593835" y="1975209"/>
              <a:ext cx="2228896" cy="369332"/>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0CB6F66-9FD7-2008-1DE8-41BC9C05A997}"/>
                </a:ext>
              </a:extLst>
            </p:cNvPr>
            <p:cNvSpPr txBox="1"/>
            <p:nvPr/>
          </p:nvSpPr>
          <p:spPr>
            <a:xfrm>
              <a:off x="3928266" y="1975209"/>
              <a:ext cx="1560042"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 (Q1.0-Q4.0)</a:t>
              </a:r>
            </a:p>
          </p:txBody>
        </p:sp>
      </p:grpSp>
      <p:grpSp>
        <p:nvGrpSpPr>
          <p:cNvPr id="19" name="Group 18">
            <a:extLst>
              <a:ext uri="{FF2B5EF4-FFF2-40B4-BE49-F238E27FC236}">
                <a16:creationId xmlns:a16="http://schemas.microsoft.com/office/drawing/2014/main" id="{4DA6FF5A-3AFD-A053-9CA9-8073E38D0893}"/>
              </a:ext>
            </a:extLst>
          </p:cNvPr>
          <p:cNvGrpSpPr/>
          <p:nvPr/>
        </p:nvGrpSpPr>
        <p:grpSpPr>
          <a:xfrm>
            <a:off x="9667659" y="4524635"/>
            <a:ext cx="2228896" cy="369332"/>
            <a:chOff x="3593835" y="1975209"/>
            <a:chExt cx="2228896" cy="369332"/>
          </a:xfrm>
        </p:grpSpPr>
        <p:sp>
          <p:nvSpPr>
            <p:cNvPr id="20" name="Rounded Rectangle 19">
              <a:extLst>
                <a:ext uri="{FF2B5EF4-FFF2-40B4-BE49-F238E27FC236}">
                  <a16:creationId xmlns:a16="http://schemas.microsoft.com/office/drawing/2014/main" id="{99C7A03E-65BA-B58B-EEF8-BE757A321D07}"/>
                </a:ext>
              </a:extLst>
            </p:cNvPr>
            <p:cNvSpPr/>
            <p:nvPr/>
          </p:nvSpPr>
          <p:spPr>
            <a:xfrm>
              <a:off x="3593835" y="1975209"/>
              <a:ext cx="2228896" cy="369332"/>
            </a:xfrm>
            <a:prstGeom prst="roundRect">
              <a:avLst>
                <a:gd name="adj"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91F7165-F663-AEF6-00BB-9B9E9C5692DF}"/>
                </a:ext>
              </a:extLst>
            </p:cNvPr>
            <p:cNvSpPr txBox="1"/>
            <p:nvPr/>
          </p:nvSpPr>
          <p:spPr>
            <a:xfrm>
              <a:off x="3985974" y="1975209"/>
              <a:ext cx="144462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 (Q30-Q36)</a:t>
              </a:r>
            </a:p>
          </p:txBody>
        </p:sp>
      </p:grpSp>
      <p:cxnSp>
        <p:nvCxnSpPr>
          <p:cNvPr id="22" name="Straight Arrow Connector 21">
            <a:extLst>
              <a:ext uri="{FF2B5EF4-FFF2-40B4-BE49-F238E27FC236}">
                <a16:creationId xmlns:a16="http://schemas.microsoft.com/office/drawing/2014/main" id="{0D317088-4457-A3E6-BA39-F19B2B494348}"/>
              </a:ext>
            </a:extLst>
          </p:cNvPr>
          <p:cNvCxnSpPr>
            <a:cxnSpLocks/>
          </p:cNvCxnSpPr>
          <p:nvPr/>
        </p:nvCxnSpPr>
        <p:spPr>
          <a:xfrm flipH="1" flipV="1">
            <a:off x="8373664" y="3904960"/>
            <a:ext cx="1063147" cy="559833"/>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C745399-2B1B-15C6-686F-1E75CD0386E3}"/>
              </a:ext>
            </a:extLst>
          </p:cNvPr>
          <p:cNvCxnSpPr>
            <a:cxnSpLocks/>
          </p:cNvCxnSpPr>
          <p:nvPr/>
        </p:nvCxnSpPr>
        <p:spPr>
          <a:xfrm flipH="1">
            <a:off x="6995540" y="4718361"/>
            <a:ext cx="2527283" cy="0"/>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8FF802C-8737-10F4-031D-BAEF5CEC2C1C}"/>
              </a:ext>
            </a:extLst>
          </p:cNvPr>
          <p:cNvCxnSpPr>
            <a:cxnSpLocks/>
          </p:cNvCxnSpPr>
          <p:nvPr/>
        </p:nvCxnSpPr>
        <p:spPr>
          <a:xfrm flipH="1">
            <a:off x="7951997" y="4877447"/>
            <a:ext cx="1507037" cy="755570"/>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CB28ACC-0A82-3622-6258-C74BE5791C6E}"/>
              </a:ext>
            </a:extLst>
          </p:cNvPr>
          <p:cNvSpPr txBox="1"/>
          <p:nvPr/>
        </p:nvSpPr>
        <p:spPr>
          <a:xfrm>
            <a:off x="567390" y="2338465"/>
            <a:ext cx="244611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general questions</a:t>
            </a:r>
          </a:p>
        </p:txBody>
      </p:sp>
      <p:sp>
        <p:nvSpPr>
          <p:cNvPr id="26" name="TextBox 25">
            <a:extLst>
              <a:ext uri="{FF2B5EF4-FFF2-40B4-BE49-F238E27FC236}">
                <a16:creationId xmlns:a16="http://schemas.microsoft.com/office/drawing/2014/main" id="{58806560-9E76-D0C6-FF94-5F7646D03FA9}"/>
              </a:ext>
            </a:extLst>
          </p:cNvPr>
          <p:cNvSpPr txBox="1"/>
          <p:nvPr/>
        </p:nvSpPr>
        <p:spPr>
          <a:xfrm>
            <a:off x="4650976" y="2338465"/>
            <a:ext cx="241085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specific questions</a:t>
            </a:r>
          </a:p>
        </p:txBody>
      </p:sp>
      <p:sp>
        <p:nvSpPr>
          <p:cNvPr id="27" name="TextBox 26">
            <a:extLst>
              <a:ext uri="{FF2B5EF4-FFF2-40B4-BE49-F238E27FC236}">
                <a16:creationId xmlns:a16="http://schemas.microsoft.com/office/drawing/2014/main" id="{49D37C96-4CBA-AA5A-3D7A-2DF12075B01B}"/>
              </a:ext>
            </a:extLst>
          </p:cNvPr>
          <p:cNvSpPr txBox="1"/>
          <p:nvPr/>
        </p:nvSpPr>
        <p:spPr>
          <a:xfrm>
            <a:off x="8605648" y="2338465"/>
            <a:ext cx="316779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healthcare implications</a:t>
            </a:r>
          </a:p>
        </p:txBody>
      </p:sp>
      <p:cxnSp>
        <p:nvCxnSpPr>
          <p:cNvPr id="29" name="Straight Arrow Connector 28">
            <a:extLst>
              <a:ext uri="{FF2B5EF4-FFF2-40B4-BE49-F238E27FC236}">
                <a16:creationId xmlns:a16="http://schemas.microsoft.com/office/drawing/2014/main" id="{FBB7CB33-BB66-9B6A-C7E7-841409C1B933}"/>
              </a:ext>
            </a:extLst>
          </p:cNvPr>
          <p:cNvCxnSpPr>
            <a:cxnSpLocks/>
          </p:cNvCxnSpPr>
          <p:nvPr/>
        </p:nvCxnSpPr>
        <p:spPr>
          <a:xfrm flipH="1">
            <a:off x="6859842" y="3720294"/>
            <a:ext cx="324981"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E832657-4EDC-6BBE-8866-123109956313}"/>
              </a:ext>
            </a:extLst>
          </p:cNvPr>
          <p:cNvCxnSpPr>
            <a:cxnSpLocks/>
          </p:cNvCxnSpPr>
          <p:nvPr/>
        </p:nvCxnSpPr>
        <p:spPr>
          <a:xfrm flipH="1" flipV="1">
            <a:off x="6342353" y="5633017"/>
            <a:ext cx="1615325"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4E58F97F-2B73-9BA8-49D9-AFFF721A45C2}"/>
              </a:ext>
            </a:extLst>
          </p:cNvPr>
          <p:cNvGrpSpPr/>
          <p:nvPr/>
        </p:nvGrpSpPr>
        <p:grpSpPr>
          <a:xfrm>
            <a:off x="2656441" y="3690809"/>
            <a:ext cx="1058437" cy="688572"/>
            <a:chOff x="2992376" y="2215204"/>
            <a:chExt cx="1058437" cy="688572"/>
          </a:xfrm>
        </p:grpSpPr>
        <p:cxnSp>
          <p:nvCxnSpPr>
            <p:cNvPr id="32" name="Straight Arrow Connector 31">
              <a:extLst>
                <a:ext uri="{FF2B5EF4-FFF2-40B4-BE49-F238E27FC236}">
                  <a16:creationId xmlns:a16="http://schemas.microsoft.com/office/drawing/2014/main" id="{2402A2D3-CA2A-454F-A140-70426DCA1AEB}"/>
                </a:ext>
              </a:extLst>
            </p:cNvPr>
            <p:cNvCxnSpPr>
              <a:cxnSpLocks/>
            </p:cNvCxnSpPr>
            <p:nvPr/>
          </p:nvCxnSpPr>
          <p:spPr>
            <a:xfrm flipV="1">
              <a:off x="3625440" y="2215204"/>
              <a:ext cx="425373" cy="9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42E410B-6330-FBFA-E8F3-85BE29C15934}"/>
                </a:ext>
              </a:extLst>
            </p:cNvPr>
            <p:cNvCxnSpPr>
              <a:cxnSpLocks/>
            </p:cNvCxnSpPr>
            <p:nvPr/>
          </p:nvCxnSpPr>
          <p:spPr>
            <a:xfrm flipH="1">
              <a:off x="2992376" y="2234912"/>
              <a:ext cx="633064" cy="668864"/>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423DC219-A51E-E33E-352F-1F744D2FA764}"/>
              </a:ext>
            </a:extLst>
          </p:cNvPr>
          <p:cNvGrpSpPr/>
          <p:nvPr/>
        </p:nvGrpSpPr>
        <p:grpSpPr>
          <a:xfrm flipV="1">
            <a:off x="2540257" y="5065112"/>
            <a:ext cx="1178334" cy="649316"/>
            <a:chOff x="2872479" y="2215204"/>
            <a:chExt cx="1178334" cy="649316"/>
          </a:xfrm>
        </p:grpSpPr>
        <p:cxnSp>
          <p:nvCxnSpPr>
            <p:cNvPr id="35" name="Straight Arrow Connector 34">
              <a:extLst>
                <a:ext uri="{FF2B5EF4-FFF2-40B4-BE49-F238E27FC236}">
                  <a16:creationId xmlns:a16="http://schemas.microsoft.com/office/drawing/2014/main" id="{36289A88-AE0E-F04B-435F-5B0A3833B7C3}"/>
                </a:ext>
              </a:extLst>
            </p:cNvPr>
            <p:cNvCxnSpPr>
              <a:cxnSpLocks/>
            </p:cNvCxnSpPr>
            <p:nvPr/>
          </p:nvCxnSpPr>
          <p:spPr>
            <a:xfrm flipV="1">
              <a:off x="3625440" y="2215204"/>
              <a:ext cx="425373" cy="9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73F1FB8-7BA7-E365-DA50-DA35472CF125}"/>
                </a:ext>
              </a:extLst>
            </p:cNvPr>
            <p:cNvCxnSpPr>
              <a:cxnSpLocks/>
            </p:cNvCxnSpPr>
            <p:nvPr/>
          </p:nvCxnSpPr>
          <p:spPr>
            <a:xfrm flipH="1">
              <a:off x="2872479" y="2215204"/>
              <a:ext cx="749248" cy="649316"/>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344D75A0-85C5-1DB0-7B7E-C93628066719}"/>
              </a:ext>
            </a:extLst>
          </p:cNvPr>
          <p:cNvGrpSpPr/>
          <p:nvPr/>
        </p:nvGrpSpPr>
        <p:grpSpPr>
          <a:xfrm>
            <a:off x="6912814" y="4080553"/>
            <a:ext cx="1122559" cy="1043350"/>
            <a:chOff x="5403396" y="2454472"/>
            <a:chExt cx="749173" cy="705103"/>
          </a:xfrm>
        </p:grpSpPr>
        <p:grpSp>
          <p:nvGrpSpPr>
            <p:cNvPr id="39" name="Group 38">
              <a:extLst>
                <a:ext uri="{FF2B5EF4-FFF2-40B4-BE49-F238E27FC236}">
                  <a16:creationId xmlns:a16="http://schemas.microsoft.com/office/drawing/2014/main" id="{7A0FBD96-1657-503F-0307-BA3FC8D40E46}"/>
                </a:ext>
              </a:extLst>
            </p:cNvPr>
            <p:cNvGrpSpPr/>
            <p:nvPr/>
          </p:nvGrpSpPr>
          <p:grpSpPr>
            <a:xfrm>
              <a:off x="5647201" y="2459833"/>
              <a:ext cx="472041" cy="606658"/>
              <a:chOff x="2127670" y="5821755"/>
              <a:chExt cx="381772" cy="498061"/>
            </a:xfrm>
          </p:grpSpPr>
          <p:sp>
            <p:nvSpPr>
              <p:cNvPr id="44" name="Circle">
                <a:extLst>
                  <a:ext uri="{FF2B5EF4-FFF2-40B4-BE49-F238E27FC236}">
                    <a16:creationId xmlns:a16="http://schemas.microsoft.com/office/drawing/2014/main" id="{2BD2BC4A-A3DB-D517-35FD-8C2DC8B31703}"/>
                  </a:ext>
                </a:extLst>
              </p:cNvPr>
              <p:cNvSpPr/>
              <p:nvPr/>
            </p:nvSpPr>
            <p:spPr>
              <a:xfrm>
                <a:off x="2156382" y="6012775"/>
                <a:ext cx="308705" cy="306182"/>
              </a:xfrm>
              <a:prstGeom prst="ellipse">
                <a:avLst/>
              </a:prstGeom>
              <a:solidFill>
                <a:schemeClr val="bg1"/>
              </a:solidFill>
              <a:ln w="12700">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sym typeface="Helvetica Light"/>
                </a:endParaRPr>
              </a:p>
            </p:txBody>
          </p:sp>
          <p:sp>
            <p:nvSpPr>
              <p:cNvPr id="45" name="Rectangle">
                <a:extLst>
                  <a:ext uri="{FF2B5EF4-FFF2-40B4-BE49-F238E27FC236}">
                    <a16:creationId xmlns:a16="http://schemas.microsoft.com/office/drawing/2014/main" id="{B94E2184-9DA4-D91B-0C35-395FAD40EBEA}"/>
                  </a:ext>
                </a:extLst>
              </p:cNvPr>
              <p:cNvSpPr/>
              <p:nvPr/>
            </p:nvSpPr>
            <p:spPr>
              <a:xfrm>
                <a:off x="2157643" y="6165866"/>
                <a:ext cx="306181" cy="153091"/>
              </a:xfrm>
              <a:prstGeom prst="rect">
                <a:avLst/>
              </a:prstGeom>
              <a:solidFill>
                <a:schemeClr val="bg1"/>
              </a:solidFill>
              <a:ln w="12700">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sym typeface="Helvetica Light"/>
                </a:endParaRPr>
              </a:p>
            </p:txBody>
          </p:sp>
          <p:sp>
            <p:nvSpPr>
              <p:cNvPr id="46" name="Line">
                <a:extLst>
                  <a:ext uri="{FF2B5EF4-FFF2-40B4-BE49-F238E27FC236}">
                    <a16:creationId xmlns:a16="http://schemas.microsoft.com/office/drawing/2014/main" id="{282FBCB7-A7DF-AACB-A98B-F30643A8E935}"/>
                  </a:ext>
                </a:extLst>
              </p:cNvPr>
              <p:cNvSpPr/>
              <p:nvPr/>
            </p:nvSpPr>
            <p:spPr>
              <a:xfrm>
                <a:off x="2157869" y="6041077"/>
                <a:ext cx="307446" cy="278739"/>
              </a:xfrm>
              <a:custGeom>
                <a:avLst/>
                <a:gdLst/>
                <a:ahLst/>
                <a:cxnLst>
                  <a:cxn ang="0">
                    <a:pos x="wd2" y="hd2"/>
                  </a:cxn>
                  <a:cxn ang="5400000">
                    <a:pos x="wd2" y="hd2"/>
                  </a:cxn>
                  <a:cxn ang="10800000">
                    <a:pos x="wd2" y="hd2"/>
                  </a:cxn>
                  <a:cxn ang="16200000">
                    <a:pos x="wd2" y="hd2"/>
                  </a:cxn>
                </a:cxnLst>
                <a:rect l="0" t="0" r="r" b="b"/>
                <a:pathLst>
                  <a:path w="21600" h="21600" extrusionOk="0">
                    <a:moveTo>
                      <a:pt x="4481" y="0"/>
                    </a:moveTo>
                    <a:cubicBezTo>
                      <a:pt x="3258" y="1020"/>
                      <a:pt x="2230" y="2296"/>
                      <a:pt x="1456" y="3757"/>
                    </a:cubicBezTo>
                    <a:cubicBezTo>
                      <a:pt x="714" y="5155"/>
                      <a:pt x="220" y="6696"/>
                      <a:pt x="0" y="8298"/>
                    </a:cubicBezTo>
                    <a:lnTo>
                      <a:pt x="204" y="21332"/>
                    </a:lnTo>
                    <a:lnTo>
                      <a:pt x="21514" y="21600"/>
                    </a:lnTo>
                    <a:lnTo>
                      <a:pt x="21600" y="8964"/>
                    </a:lnTo>
                    <a:cubicBezTo>
                      <a:pt x="21549" y="7269"/>
                      <a:pt x="21148" y="5610"/>
                      <a:pt x="20426" y="4113"/>
                    </a:cubicBezTo>
                    <a:cubicBezTo>
                      <a:pt x="19736" y="2681"/>
                      <a:pt x="18769" y="1434"/>
                      <a:pt x="17595" y="458"/>
                    </a:cubicBezTo>
                  </a:path>
                </a:pathLst>
              </a:custGeom>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47" name="Shape">
                <a:extLst>
                  <a:ext uri="{FF2B5EF4-FFF2-40B4-BE49-F238E27FC236}">
                    <a16:creationId xmlns:a16="http://schemas.microsoft.com/office/drawing/2014/main" id="{514CE647-4EFD-2F1E-0479-3AE070C523B0}"/>
                  </a:ext>
                </a:extLst>
              </p:cNvPr>
              <p:cNvSpPr/>
              <p:nvPr/>
            </p:nvSpPr>
            <p:spPr>
              <a:xfrm rot="21301620">
                <a:off x="2228956" y="6245467"/>
                <a:ext cx="47735" cy="41235"/>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E3C6BC"/>
              </a:solidFill>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48" name="Shape">
                <a:extLst>
                  <a:ext uri="{FF2B5EF4-FFF2-40B4-BE49-F238E27FC236}">
                    <a16:creationId xmlns:a16="http://schemas.microsoft.com/office/drawing/2014/main" id="{9FB16BC4-5336-B946-D2EF-1305F211D90B}"/>
                  </a:ext>
                </a:extLst>
              </p:cNvPr>
              <p:cNvSpPr/>
              <p:nvPr/>
            </p:nvSpPr>
            <p:spPr>
              <a:xfrm>
                <a:off x="2160182" y="6164069"/>
                <a:ext cx="87485" cy="11319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solidFill>
                <a:schemeClr val="bg1"/>
              </a:solidFill>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49" name="Line">
                <a:extLst>
                  <a:ext uri="{FF2B5EF4-FFF2-40B4-BE49-F238E27FC236}">
                    <a16:creationId xmlns:a16="http://schemas.microsoft.com/office/drawing/2014/main" id="{8F220CC2-2F59-5D8B-6506-B87A537EE494}"/>
                  </a:ext>
                </a:extLst>
              </p:cNvPr>
              <p:cNvSpPr/>
              <p:nvPr/>
            </p:nvSpPr>
            <p:spPr>
              <a:xfrm flipV="1">
                <a:off x="2199035" y="6226874"/>
                <a:ext cx="26625" cy="46593"/>
              </a:xfrm>
              <a:prstGeom prst="line">
                <a:avLst/>
              </a:prstGeom>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50" name="Shape">
                <a:extLst>
                  <a:ext uri="{FF2B5EF4-FFF2-40B4-BE49-F238E27FC236}">
                    <a16:creationId xmlns:a16="http://schemas.microsoft.com/office/drawing/2014/main" id="{2321B96C-7BD1-AFBC-F484-68513B4960B9}"/>
                  </a:ext>
                </a:extLst>
              </p:cNvPr>
              <p:cNvSpPr/>
              <p:nvPr/>
            </p:nvSpPr>
            <p:spPr>
              <a:xfrm flipH="1">
                <a:off x="2350279" y="6232818"/>
                <a:ext cx="47735" cy="41235"/>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E3C6BC"/>
              </a:solidFill>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51" name="Shape">
                <a:extLst>
                  <a:ext uri="{FF2B5EF4-FFF2-40B4-BE49-F238E27FC236}">
                    <a16:creationId xmlns:a16="http://schemas.microsoft.com/office/drawing/2014/main" id="{3AF78D95-1832-363D-7537-801CFEC23BC7}"/>
                  </a:ext>
                </a:extLst>
              </p:cNvPr>
              <p:cNvSpPr/>
              <p:nvPr/>
            </p:nvSpPr>
            <p:spPr>
              <a:xfrm flipH="1">
                <a:off x="2378199" y="6151062"/>
                <a:ext cx="87485" cy="11319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solidFill>
                <a:schemeClr val="bg1"/>
              </a:solidFill>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52" name="Line">
                <a:extLst>
                  <a:ext uri="{FF2B5EF4-FFF2-40B4-BE49-F238E27FC236}">
                    <a16:creationId xmlns:a16="http://schemas.microsoft.com/office/drawing/2014/main" id="{09F9A57E-E5E1-466F-CB71-6DC9E04B0D71}"/>
                  </a:ext>
                </a:extLst>
              </p:cNvPr>
              <p:cNvSpPr/>
              <p:nvPr/>
            </p:nvSpPr>
            <p:spPr>
              <a:xfrm flipH="1" flipV="1">
                <a:off x="2403656" y="6211811"/>
                <a:ext cx="25521" cy="45642"/>
              </a:xfrm>
              <a:prstGeom prst="line">
                <a:avLst/>
              </a:prstGeom>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53" name="Oval">
                <a:extLst>
                  <a:ext uri="{FF2B5EF4-FFF2-40B4-BE49-F238E27FC236}">
                    <a16:creationId xmlns:a16="http://schemas.microsoft.com/office/drawing/2014/main" id="{54A0204F-0AEC-0188-E76C-1CAA9B9CD898}"/>
                  </a:ext>
                </a:extLst>
              </p:cNvPr>
              <p:cNvSpPr/>
              <p:nvPr/>
            </p:nvSpPr>
            <p:spPr>
              <a:xfrm>
                <a:off x="2187722" y="5823723"/>
                <a:ext cx="259336" cy="259975"/>
              </a:xfrm>
              <a:prstGeom prst="ellipse">
                <a:avLst/>
              </a:prstGeom>
              <a:solidFill>
                <a:srgbClr val="E3C6BC"/>
              </a:solidFill>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sym typeface="Helvetica Light"/>
                </a:endParaRPr>
              </a:p>
            </p:txBody>
          </p:sp>
          <p:sp>
            <p:nvSpPr>
              <p:cNvPr id="54" name="Circle">
                <a:extLst>
                  <a:ext uri="{FF2B5EF4-FFF2-40B4-BE49-F238E27FC236}">
                    <a16:creationId xmlns:a16="http://schemas.microsoft.com/office/drawing/2014/main" id="{5C835E14-9185-280C-EB12-8847AEB764E4}"/>
                  </a:ext>
                </a:extLst>
              </p:cNvPr>
              <p:cNvSpPr/>
              <p:nvPr/>
            </p:nvSpPr>
            <p:spPr>
              <a:xfrm>
                <a:off x="2259720" y="5947054"/>
                <a:ext cx="19969" cy="19969"/>
              </a:xfrm>
              <a:prstGeom prst="ellipse">
                <a:avLst/>
              </a:prstGeom>
              <a:solidFill>
                <a:srgbClr val="000000"/>
              </a:solidFill>
              <a:ln w="12700">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sym typeface="Helvetica Light"/>
                </a:endParaRPr>
              </a:p>
            </p:txBody>
          </p:sp>
          <p:sp>
            <p:nvSpPr>
              <p:cNvPr id="55" name="Circle">
                <a:extLst>
                  <a:ext uri="{FF2B5EF4-FFF2-40B4-BE49-F238E27FC236}">
                    <a16:creationId xmlns:a16="http://schemas.microsoft.com/office/drawing/2014/main" id="{E18534C0-5F5B-950F-EE01-2991B749A2D8}"/>
                  </a:ext>
                </a:extLst>
              </p:cNvPr>
              <p:cNvSpPr/>
              <p:nvPr/>
            </p:nvSpPr>
            <p:spPr>
              <a:xfrm>
                <a:off x="2348918" y="5947054"/>
                <a:ext cx="19969" cy="19969"/>
              </a:xfrm>
              <a:prstGeom prst="ellipse">
                <a:avLst/>
              </a:prstGeom>
              <a:solidFill>
                <a:srgbClr val="000000"/>
              </a:solidFill>
              <a:ln w="12700">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sym typeface="Helvetica Light"/>
                </a:endParaRPr>
              </a:p>
            </p:txBody>
          </p:sp>
          <p:sp>
            <p:nvSpPr>
              <p:cNvPr id="56" name="Line">
                <a:extLst>
                  <a:ext uri="{FF2B5EF4-FFF2-40B4-BE49-F238E27FC236}">
                    <a16:creationId xmlns:a16="http://schemas.microsoft.com/office/drawing/2014/main" id="{332B9E2C-3CD8-F270-15FC-4FC759FB27D0}"/>
                  </a:ext>
                </a:extLst>
              </p:cNvPr>
              <p:cNvSpPr/>
              <p:nvPr/>
            </p:nvSpPr>
            <p:spPr>
              <a:xfrm>
                <a:off x="2265596" y="6020861"/>
                <a:ext cx="100782" cy="1427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247" y="14122"/>
                      <a:pt x="6986" y="21600"/>
                      <a:pt x="10800" y="21600"/>
                    </a:cubicBezTo>
                    <a:cubicBezTo>
                      <a:pt x="14614" y="21600"/>
                      <a:pt x="18353" y="14122"/>
                      <a:pt x="21600" y="0"/>
                    </a:cubicBezTo>
                  </a:path>
                </a:pathLst>
              </a:custGeom>
              <a:ln w="9525">
                <a:solidFill>
                  <a:schemeClr val="tx1"/>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sp>
            <p:nvSpPr>
              <p:cNvPr id="57" name="Shape">
                <a:extLst>
                  <a:ext uri="{FF2B5EF4-FFF2-40B4-BE49-F238E27FC236}">
                    <a16:creationId xmlns:a16="http://schemas.microsoft.com/office/drawing/2014/main" id="{7EC77A98-04C9-EAE9-9F2A-3FEE4F845A18}"/>
                  </a:ext>
                </a:extLst>
              </p:cNvPr>
              <p:cNvSpPr/>
              <p:nvPr/>
            </p:nvSpPr>
            <p:spPr>
              <a:xfrm flipH="1">
                <a:off x="2127670" y="5821755"/>
                <a:ext cx="381772" cy="266365"/>
              </a:xfrm>
              <a:custGeom>
                <a:avLst/>
                <a:gdLst>
                  <a:gd name="connsiteX0" fmla="*/ 13807 w 21600"/>
                  <a:gd name="connsiteY0" fmla="*/ 5370 h 21583"/>
                  <a:gd name="connsiteX1" fmla="*/ 10669 w 21600"/>
                  <a:gd name="connsiteY1" fmla="*/ 6956 h 21583"/>
                  <a:gd name="connsiteX2" fmla="*/ 6038 w 21600"/>
                  <a:gd name="connsiteY2" fmla="*/ 9287 h 21583"/>
                  <a:gd name="connsiteX3" fmla="*/ 4514 w 21600"/>
                  <a:gd name="connsiteY3" fmla="*/ 11119 h 21583"/>
                  <a:gd name="connsiteX4" fmla="*/ 5125 w 21600"/>
                  <a:gd name="connsiteY4" fmla="*/ 15929 h 21583"/>
                  <a:gd name="connsiteX5" fmla="*/ 6230 w 21600"/>
                  <a:gd name="connsiteY5" fmla="*/ 18629 h 21583"/>
                  <a:gd name="connsiteX6" fmla="*/ 7066 w 21600"/>
                  <a:gd name="connsiteY6" fmla="*/ 20337 h 21583"/>
                  <a:gd name="connsiteX7" fmla="*/ 4568 w 21600"/>
                  <a:gd name="connsiteY7" fmla="*/ 18495 h 21583"/>
                  <a:gd name="connsiteX8" fmla="*/ 4098 w 21600"/>
                  <a:gd name="connsiteY8" fmla="*/ 17903 h 21583"/>
                  <a:gd name="connsiteX9" fmla="*/ 4507 w 21600"/>
                  <a:gd name="connsiteY9" fmla="*/ 20093 h 21583"/>
                  <a:gd name="connsiteX10" fmla="*/ 5589 w 21600"/>
                  <a:gd name="connsiteY10" fmla="*/ 21583 h 21583"/>
                  <a:gd name="connsiteX11" fmla="*/ 3104 w 21600"/>
                  <a:gd name="connsiteY11" fmla="*/ 19006 h 21583"/>
                  <a:gd name="connsiteX12" fmla="*/ 2586 w 21600"/>
                  <a:gd name="connsiteY12" fmla="*/ 15449 h 21583"/>
                  <a:gd name="connsiteX13" fmla="*/ 2717 w 21600"/>
                  <a:gd name="connsiteY13" fmla="*/ 19881 h 21583"/>
                  <a:gd name="connsiteX14" fmla="*/ 0 w 21600"/>
                  <a:gd name="connsiteY14" fmla="*/ 17084 h 21583"/>
                  <a:gd name="connsiteX15" fmla="*/ 1757 w 21600"/>
                  <a:gd name="connsiteY15" fmla="*/ 19587 h 21583"/>
                  <a:gd name="connsiteX16" fmla="*/ 2265 w 21600"/>
                  <a:gd name="connsiteY16" fmla="*/ 16160 h 21583"/>
                  <a:gd name="connsiteX17" fmla="*/ 2855 w 21600"/>
                  <a:gd name="connsiteY17" fmla="*/ 10699 h 21583"/>
                  <a:gd name="connsiteX18" fmla="*/ 3087 w 21600"/>
                  <a:gd name="connsiteY18" fmla="*/ 8371 h 21583"/>
                  <a:gd name="connsiteX19" fmla="*/ 5597 w 21600"/>
                  <a:gd name="connsiteY19" fmla="*/ 2959 h 21583"/>
                  <a:gd name="connsiteX20" fmla="*/ 10610 w 21600"/>
                  <a:gd name="connsiteY20" fmla="*/ 1 h 21583"/>
                  <a:gd name="connsiteX21" fmla="*/ 15779 w 21600"/>
                  <a:gd name="connsiteY21" fmla="*/ 2544 h 21583"/>
                  <a:gd name="connsiteX22" fmla="*/ 18473 w 21600"/>
                  <a:gd name="connsiteY22" fmla="*/ 8024 h 21583"/>
                  <a:gd name="connsiteX23" fmla="*/ 19556 w 21600"/>
                  <a:gd name="connsiteY23" fmla="*/ 14673 h 21583"/>
                  <a:gd name="connsiteX24" fmla="*/ 20402 w 21600"/>
                  <a:gd name="connsiteY24" fmla="*/ 18165 h 21583"/>
                  <a:gd name="connsiteX25" fmla="*/ 21600 w 21600"/>
                  <a:gd name="connsiteY25" fmla="*/ 19064 h 21583"/>
                  <a:gd name="connsiteX26" fmla="*/ 20680 w 21600"/>
                  <a:gd name="connsiteY26" fmla="*/ 19340 h 21583"/>
                  <a:gd name="connsiteX27" fmla="*/ 19108 w 21600"/>
                  <a:gd name="connsiteY27" fmla="*/ 15992 h 21583"/>
                  <a:gd name="connsiteX28" fmla="*/ 18936 w 21600"/>
                  <a:gd name="connsiteY28" fmla="*/ 19129 h 21583"/>
                  <a:gd name="connsiteX29" fmla="*/ 17734 w 21600"/>
                  <a:gd name="connsiteY29" fmla="*/ 21156 h 21583"/>
                  <a:gd name="connsiteX30" fmla="*/ 17863 w 21600"/>
                  <a:gd name="connsiteY30" fmla="*/ 19038 h 21583"/>
                  <a:gd name="connsiteX31" fmla="*/ 17714 w 21600"/>
                  <a:gd name="connsiteY31" fmla="*/ 17738 h 21583"/>
                  <a:gd name="connsiteX32" fmla="*/ 17459 w 21600"/>
                  <a:gd name="connsiteY32" fmla="*/ 17430 h 21583"/>
                  <a:gd name="connsiteX33" fmla="*/ 16566 w 21600"/>
                  <a:gd name="connsiteY33" fmla="*/ 20180 h 21583"/>
                  <a:gd name="connsiteX34" fmla="*/ 14647 w 21600"/>
                  <a:gd name="connsiteY34" fmla="*/ 21296 h 21583"/>
                  <a:gd name="connsiteX35" fmla="*/ 16068 w 21600"/>
                  <a:gd name="connsiteY35" fmla="*/ 19719 h 21583"/>
                  <a:gd name="connsiteX36" fmla="*/ 16714 w 21600"/>
                  <a:gd name="connsiteY36" fmla="*/ 13515 h 21583"/>
                  <a:gd name="connsiteX37" fmla="*/ 15840 w 21600"/>
                  <a:gd name="connsiteY37" fmla="*/ 9873 h 21583"/>
                  <a:gd name="connsiteX38" fmla="*/ 15174 w 21600"/>
                  <a:gd name="connsiteY38" fmla="*/ 7781 h 21583"/>
                  <a:gd name="connsiteX39" fmla="*/ 13807 w 21600"/>
                  <a:gd name="connsiteY39" fmla="*/ 5370 h 21583"/>
                  <a:gd name="connsiteX0" fmla="*/ 13807 w 21600"/>
                  <a:gd name="connsiteY0" fmla="*/ 5370 h 21583"/>
                  <a:gd name="connsiteX1" fmla="*/ 10669 w 21600"/>
                  <a:gd name="connsiteY1" fmla="*/ 6956 h 21583"/>
                  <a:gd name="connsiteX2" fmla="*/ 6038 w 21600"/>
                  <a:gd name="connsiteY2" fmla="*/ 9287 h 21583"/>
                  <a:gd name="connsiteX3" fmla="*/ 4514 w 21600"/>
                  <a:gd name="connsiteY3" fmla="*/ 11119 h 21583"/>
                  <a:gd name="connsiteX4" fmla="*/ 5125 w 21600"/>
                  <a:gd name="connsiteY4" fmla="*/ 15929 h 21583"/>
                  <a:gd name="connsiteX5" fmla="*/ 6230 w 21600"/>
                  <a:gd name="connsiteY5" fmla="*/ 18629 h 21583"/>
                  <a:gd name="connsiteX6" fmla="*/ 7066 w 21600"/>
                  <a:gd name="connsiteY6" fmla="*/ 20337 h 21583"/>
                  <a:gd name="connsiteX7" fmla="*/ 4568 w 21600"/>
                  <a:gd name="connsiteY7" fmla="*/ 18495 h 21583"/>
                  <a:gd name="connsiteX8" fmla="*/ 4098 w 21600"/>
                  <a:gd name="connsiteY8" fmla="*/ 17903 h 21583"/>
                  <a:gd name="connsiteX9" fmla="*/ 4507 w 21600"/>
                  <a:gd name="connsiteY9" fmla="*/ 20093 h 21583"/>
                  <a:gd name="connsiteX10" fmla="*/ 5589 w 21600"/>
                  <a:gd name="connsiteY10" fmla="*/ 21583 h 21583"/>
                  <a:gd name="connsiteX11" fmla="*/ 3104 w 21600"/>
                  <a:gd name="connsiteY11" fmla="*/ 19006 h 21583"/>
                  <a:gd name="connsiteX12" fmla="*/ 2586 w 21600"/>
                  <a:gd name="connsiteY12" fmla="*/ 15449 h 21583"/>
                  <a:gd name="connsiteX13" fmla="*/ 2717 w 21600"/>
                  <a:gd name="connsiteY13" fmla="*/ 19881 h 21583"/>
                  <a:gd name="connsiteX14" fmla="*/ 0 w 21600"/>
                  <a:gd name="connsiteY14" fmla="*/ 17084 h 21583"/>
                  <a:gd name="connsiteX15" fmla="*/ 1757 w 21600"/>
                  <a:gd name="connsiteY15" fmla="*/ 19587 h 21583"/>
                  <a:gd name="connsiteX16" fmla="*/ 2265 w 21600"/>
                  <a:gd name="connsiteY16" fmla="*/ 16160 h 21583"/>
                  <a:gd name="connsiteX17" fmla="*/ 2855 w 21600"/>
                  <a:gd name="connsiteY17" fmla="*/ 10699 h 21583"/>
                  <a:gd name="connsiteX18" fmla="*/ 3087 w 21600"/>
                  <a:gd name="connsiteY18" fmla="*/ 8371 h 21583"/>
                  <a:gd name="connsiteX19" fmla="*/ 5597 w 21600"/>
                  <a:gd name="connsiteY19" fmla="*/ 2959 h 21583"/>
                  <a:gd name="connsiteX20" fmla="*/ 10610 w 21600"/>
                  <a:gd name="connsiteY20" fmla="*/ 1 h 21583"/>
                  <a:gd name="connsiteX21" fmla="*/ 15779 w 21600"/>
                  <a:gd name="connsiteY21" fmla="*/ 2544 h 21583"/>
                  <a:gd name="connsiteX22" fmla="*/ 18473 w 21600"/>
                  <a:gd name="connsiteY22" fmla="*/ 8024 h 21583"/>
                  <a:gd name="connsiteX23" fmla="*/ 19556 w 21600"/>
                  <a:gd name="connsiteY23" fmla="*/ 14673 h 21583"/>
                  <a:gd name="connsiteX24" fmla="*/ 20402 w 21600"/>
                  <a:gd name="connsiteY24" fmla="*/ 18165 h 21583"/>
                  <a:gd name="connsiteX25" fmla="*/ 21600 w 21600"/>
                  <a:gd name="connsiteY25" fmla="*/ 19064 h 21583"/>
                  <a:gd name="connsiteX26" fmla="*/ 20680 w 21600"/>
                  <a:gd name="connsiteY26" fmla="*/ 19340 h 21583"/>
                  <a:gd name="connsiteX27" fmla="*/ 19108 w 21600"/>
                  <a:gd name="connsiteY27" fmla="*/ 15992 h 21583"/>
                  <a:gd name="connsiteX28" fmla="*/ 18936 w 21600"/>
                  <a:gd name="connsiteY28" fmla="*/ 19129 h 21583"/>
                  <a:gd name="connsiteX29" fmla="*/ 17734 w 21600"/>
                  <a:gd name="connsiteY29" fmla="*/ 21156 h 21583"/>
                  <a:gd name="connsiteX30" fmla="*/ 17863 w 21600"/>
                  <a:gd name="connsiteY30" fmla="*/ 19038 h 21583"/>
                  <a:gd name="connsiteX31" fmla="*/ 17714 w 21600"/>
                  <a:gd name="connsiteY31" fmla="*/ 17738 h 21583"/>
                  <a:gd name="connsiteX32" fmla="*/ 17459 w 21600"/>
                  <a:gd name="connsiteY32" fmla="*/ 17430 h 21583"/>
                  <a:gd name="connsiteX33" fmla="*/ 16566 w 21600"/>
                  <a:gd name="connsiteY33" fmla="*/ 20180 h 21583"/>
                  <a:gd name="connsiteX34" fmla="*/ 14647 w 21600"/>
                  <a:gd name="connsiteY34" fmla="*/ 21296 h 21583"/>
                  <a:gd name="connsiteX35" fmla="*/ 16068 w 21600"/>
                  <a:gd name="connsiteY35" fmla="*/ 19719 h 21583"/>
                  <a:gd name="connsiteX36" fmla="*/ 15336 w 21600"/>
                  <a:gd name="connsiteY36" fmla="*/ 14392 h 21583"/>
                  <a:gd name="connsiteX37" fmla="*/ 15840 w 21600"/>
                  <a:gd name="connsiteY37" fmla="*/ 9873 h 21583"/>
                  <a:gd name="connsiteX38" fmla="*/ 15174 w 21600"/>
                  <a:gd name="connsiteY38" fmla="*/ 7781 h 21583"/>
                  <a:gd name="connsiteX39" fmla="*/ 13807 w 21600"/>
                  <a:gd name="connsiteY39" fmla="*/ 5370 h 21583"/>
                  <a:gd name="connsiteX0" fmla="*/ 13807 w 21600"/>
                  <a:gd name="connsiteY0" fmla="*/ 5370 h 21583"/>
                  <a:gd name="connsiteX1" fmla="*/ 11435 w 21600"/>
                  <a:gd name="connsiteY1" fmla="*/ 7833 h 21583"/>
                  <a:gd name="connsiteX2" fmla="*/ 6038 w 21600"/>
                  <a:gd name="connsiteY2" fmla="*/ 9287 h 21583"/>
                  <a:gd name="connsiteX3" fmla="*/ 4514 w 21600"/>
                  <a:gd name="connsiteY3" fmla="*/ 11119 h 21583"/>
                  <a:gd name="connsiteX4" fmla="*/ 5125 w 21600"/>
                  <a:gd name="connsiteY4" fmla="*/ 15929 h 21583"/>
                  <a:gd name="connsiteX5" fmla="*/ 6230 w 21600"/>
                  <a:gd name="connsiteY5" fmla="*/ 18629 h 21583"/>
                  <a:gd name="connsiteX6" fmla="*/ 7066 w 21600"/>
                  <a:gd name="connsiteY6" fmla="*/ 20337 h 21583"/>
                  <a:gd name="connsiteX7" fmla="*/ 4568 w 21600"/>
                  <a:gd name="connsiteY7" fmla="*/ 18495 h 21583"/>
                  <a:gd name="connsiteX8" fmla="*/ 4098 w 21600"/>
                  <a:gd name="connsiteY8" fmla="*/ 17903 h 21583"/>
                  <a:gd name="connsiteX9" fmla="*/ 4507 w 21600"/>
                  <a:gd name="connsiteY9" fmla="*/ 20093 h 21583"/>
                  <a:gd name="connsiteX10" fmla="*/ 5589 w 21600"/>
                  <a:gd name="connsiteY10" fmla="*/ 21583 h 21583"/>
                  <a:gd name="connsiteX11" fmla="*/ 3104 w 21600"/>
                  <a:gd name="connsiteY11" fmla="*/ 19006 h 21583"/>
                  <a:gd name="connsiteX12" fmla="*/ 2586 w 21600"/>
                  <a:gd name="connsiteY12" fmla="*/ 15449 h 21583"/>
                  <a:gd name="connsiteX13" fmla="*/ 2717 w 21600"/>
                  <a:gd name="connsiteY13" fmla="*/ 19881 h 21583"/>
                  <a:gd name="connsiteX14" fmla="*/ 0 w 21600"/>
                  <a:gd name="connsiteY14" fmla="*/ 17084 h 21583"/>
                  <a:gd name="connsiteX15" fmla="*/ 1757 w 21600"/>
                  <a:gd name="connsiteY15" fmla="*/ 19587 h 21583"/>
                  <a:gd name="connsiteX16" fmla="*/ 2265 w 21600"/>
                  <a:gd name="connsiteY16" fmla="*/ 16160 h 21583"/>
                  <a:gd name="connsiteX17" fmla="*/ 2855 w 21600"/>
                  <a:gd name="connsiteY17" fmla="*/ 10699 h 21583"/>
                  <a:gd name="connsiteX18" fmla="*/ 3087 w 21600"/>
                  <a:gd name="connsiteY18" fmla="*/ 8371 h 21583"/>
                  <a:gd name="connsiteX19" fmla="*/ 5597 w 21600"/>
                  <a:gd name="connsiteY19" fmla="*/ 2959 h 21583"/>
                  <a:gd name="connsiteX20" fmla="*/ 10610 w 21600"/>
                  <a:gd name="connsiteY20" fmla="*/ 1 h 21583"/>
                  <a:gd name="connsiteX21" fmla="*/ 15779 w 21600"/>
                  <a:gd name="connsiteY21" fmla="*/ 2544 h 21583"/>
                  <a:gd name="connsiteX22" fmla="*/ 18473 w 21600"/>
                  <a:gd name="connsiteY22" fmla="*/ 8024 h 21583"/>
                  <a:gd name="connsiteX23" fmla="*/ 19556 w 21600"/>
                  <a:gd name="connsiteY23" fmla="*/ 14673 h 21583"/>
                  <a:gd name="connsiteX24" fmla="*/ 20402 w 21600"/>
                  <a:gd name="connsiteY24" fmla="*/ 18165 h 21583"/>
                  <a:gd name="connsiteX25" fmla="*/ 21600 w 21600"/>
                  <a:gd name="connsiteY25" fmla="*/ 19064 h 21583"/>
                  <a:gd name="connsiteX26" fmla="*/ 20680 w 21600"/>
                  <a:gd name="connsiteY26" fmla="*/ 19340 h 21583"/>
                  <a:gd name="connsiteX27" fmla="*/ 19108 w 21600"/>
                  <a:gd name="connsiteY27" fmla="*/ 15992 h 21583"/>
                  <a:gd name="connsiteX28" fmla="*/ 18936 w 21600"/>
                  <a:gd name="connsiteY28" fmla="*/ 19129 h 21583"/>
                  <a:gd name="connsiteX29" fmla="*/ 17734 w 21600"/>
                  <a:gd name="connsiteY29" fmla="*/ 21156 h 21583"/>
                  <a:gd name="connsiteX30" fmla="*/ 17863 w 21600"/>
                  <a:gd name="connsiteY30" fmla="*/ 19038 h 21583"/>
                  <a:gd name="connsiteX31" fmla="*/ 17714 w 21600"/>
                  <a:gd name="connsiteY31" fmla="*/ 17738 h 21583"/>
                  <a:gd name="connsiteX32" fmla="*/ 17459 w 21600"/>
                  <a:gd name="connsiteY32" fmla="*/ 17430 h 21583"/>
                  <a:gd name="connsiteX33" fmla="*/ 16566 w 21600"/>
                  <a:gd name="connsiteY33" fmla="*/ 20180 h 21583"/>
                  <a:gd name="connsiteX34" fmla="*/ 14647 w 21600"/>
                  <a:gd name="connsiteY34" fmla="*/ 21296 h 21583"/>
                  <a:gd name="connsiteX35" fmla="*/ 16068 w 21600"/>
                  <a:gd name="connsiteY35" fmla="*/ 19719 h 21583"/>
                  <a:gd name="connsiteX36" fmla="*/ 15336 w 21600"/>
                  <a:gd name="connsiteY36" fmla="*/ 14392 h 21583"/>
                  <a:gd name="connsiteX37" fmla="*/ 15840 w 21600"/>
                  <a:gd name="connsiteY37" fmla="*/ 9873 h 21583"/>
                  <a:gd name="connsiteX38" fmla="*/ 15174 w 21600"/>
                  <a:gd name="connsiteY38" fmla="*/ 7781 h 21583"/>
                  <a:gd name="connsiteX39" fmla="*/ 13807 w 21600"/>
                  <a:gd name="connsiteY39" fmla="*/ 5370 h 2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1600" h="21583" extrusionOk="0">
                    <a:moveTo>
                      <a:pt x="13807" y="5370"/>
                    </a:moveTo>
                    <a:cubicBezTo>
                      <a:pt x="12785" y="5991"/>
                      <a:pt x="12503" y="7397"/>
                      <a:pt x="11435" y="7833"/>
                    </a:cubicBezTo>
                    <a:cubicBezTo>
                      <a:pt x="9848" y="8480"/>
                      <a:pt x="7191" y="8739"/>
                      <a:pt x="6038" y="9287"/>
                    </a:cubicBezTo>
                    <a:cubicBezTo>
                      <a:pt x="4885" y="9835"/>
                      <a:pt x="4956" y="10404"/>
                      <a:pt x="4514" y="11119"/>
                    </a:cubicBezTo>
                    <a:cubicBezTo>
                      <a:pt x="4444" y="12770"/>
                      <a:pt x="4654" y="14420"/>
                      <a:pt x="5125" y="15929"/>
                    </a:cubicBezTo>
                    <a:cubicBezTo>
                      <a:pt x="5423" y="16884"/>
                      <a:pt x="5820" y="17764"/>
                      <a:pt x="6230" y="18629"/>
                    </a:cubicBezTo>
                    <a:cubicBezTo>
                      <a:pt x="6503" y="19205"/>
                      <a:pt x="6782" y="19774"/>
                      <a:pt x="7066" y="20337"/>
                    </a:cubicBezTo>
                    <a:cubicBezTo>
                      <a:pt x="6155" y="19970"/>
                      <a:pt x="5306" y="19344"/>
                      <a:pt x="4568" y="18495"/>
                    </a:cubicBezTo>
                    <a:cubicBezTo>
                      <a:pt x="4405" y="18308"/>
                      <a:pt x="4248" y="18110"/>
                      <a:pt x="4098" y="17903"/>
                    </a:cubicBezTo>
                    <a:cubicBezTo>
                      <a:pt x="4088" y="18673"/>
                      <a:pt x="4230" y="19432"/>
                      <a:pt x="4507" y="20093"/>
                    </a:cubicBezTo>
                    <a:cubicBezTo>
                      <a:pt x="4769" y="20719"/>
                      <a:pt x="5142" y="21233"/>
                      <a:pt x="5589" y="21583"/>
                    </a:cubicBezTo>
                    <a:cubicBezTo>
                      <a:pt x="4550" y="21247"/>
                      <a:pt x="3652" y="20315"/>
                      <a:pt x="3104" y="19006"/>
                    </a:cubicBezTo>
                    <a:cubicBezTo>
                      <a:pt x="2657" y="17938"/>
                      <a:pt x="2474" y="16685"/>
                      <a:pt x="2586" y="15449"/>
                    </a:cubicBezTo>
                    <a:cubicBezTo>
                      <a:pt x="3481" y="16618"/>
                      <a:pt x="3148" y="19609"/>
                      <a:pt x="2717" y="19881"/>
                    </a:cubicBezTo>
                    <a:cubicBezTo>
                      <a:pt x="2286" y="20153"/>
                      <a:pt x="869" y="17885"/>
                      <a:pt x="0" y="17084"/>
                    </a:cubicBezTo>
                    <a:cubicBezTo>
                      <a:pt x="643" y="17351"/>
                      <a:pt x="1380" y="19741"/>
                      <a:pt x="1757" y="19587"/>
                    </a:cubicBezTo>
                    <a:cubicBezTo>
                      <a:pt x="2135" y="19433"/>
                      <a:pt x="2233" y="17362"/>
                      <a:pt x="2265" y="16160"/>
                    </a:cubicBezTo>
                    <a:cubicBezTo>
                      <a:pt x="2315" y="14316"/>
                      <a:pt x="2633" y="12516"/>
                      <a:pt x="2855" y="10699"/>
                    </a:cubicBezTo>
                    <a:cubicBezTo>
                      <a:pt x="2950" y="9927"/>
                      <a:pt x="3027" y="9151"/>
                      <a:pt x="3087" y="8371"/>
                    </a:cubicBezTo>
                    <a:cubicBezTo>
                      <a:pt x="3565" y="6275"/>
                      <a:pt x="4433" y="4404"/>
                      <a:pt x="5597" y="2959"/>
                    </a:cubicBezTo>
                    <a:cubicBezTo>
                      <a:pt x="6999" y="1219"/>
                      <a:pt x="8759" y="180"/>
                      <a:pt x="10610" y="1"/>
                    </a:cubicBezTo>
                    <a:cubicBezTo>
                      <a:pt x="12485" y="-17"/>
                      <a:pt x="14308" y="880"/>
                      <a:pt x="15779" y="2544"/>
                    </a:cubicBezTo>
                    <a:cubicBezTo>
                      <a:pt x="17029" y="3958"/>
                      <a:pt x="17965" y="5862"/>
                      <a:pt x="18473" y="8024"/>
                    </a:cubicBezTo>
                    <a:cubicBezTo>
                      <a:pt x="18960" y="10194"/>
                      <a:pt x="19322" y="12418"/>
                      <a:pt x="19556" y="14673"/>
                    </a:cubicBezTo>
                    <a:cubicBezTo>
                      <a:pt x="19686" y="15922"/>
                      <a:pt x="19799" y="17239"/>
                      <a:pt x="20402" y="18165"/>
                    </a:cubicBezTo>
                    <a:cubicBezTo>
                      <a:pt x="20718" y="18652"/>
                      <a:pt x="21141" y="18969"/>
                      <a:pt x="21600" y="19064"/>
                    </a:cubicBezTo>
                    <a:cubicBezTo>
                      <a:pt x="21319" y="19285"/>
                      <a:pt x="20999" y="19381"/>
                      <a:pt x="20680" y="19340"/>
                    </a:cubicBezTo>
                    <a:cubicBezTo>
                      <a:pt x="19533" y="19191"/>
                      <a:pt x="18772" y="17570"/>
                      <a:pt x="19108" y="15992"/>
                    </a:cubicBezTo>
                    <a:cubicBezTo>
                      <a:pt x="19302" y="17035"/>
                      <a:pt x="19241" y="18142"/>
                      <a:pt x="18936" y="19129"/>
                    </a:cubicBezTo>
                    <a:cubicBezTo>
                      <a:pt x="18680" y="19956"/>
                      <a:pt x="18262" y="20660"/>
                      <a:pt x="17734" y="21156"/>
                    </a:cubicBezTo>
                    <a:cubicBezTo>
                      <a:pt x="17785" y="20451"/>
                      <a:pt x="17828" y="19745"/>
                      <a:pt x="17863" y="19038"/>
                    </a:cubicBezTo>
                    <a:cubicBezTo>
                      <a:pt x="17886" y="18585"/>
                      <a:pt x="17898" y="18107"/>
                      <a:pt x="17714" y="17738"/>
                    </a:cubicBezTo>
                    <a:cubicBezTo>
                      <a:pt x="17648" y="17607"/>
                      <a:pt x="17561" y="17501"/>
                      <a:pt x="17459" y="17430"/>
                    </a:cubicBezTo>
                    <a:cubicBezTo>
                      <a:pt x="17418" y="18476"/>
                      <a:pt x="17098" y="19460"/>
                      <a:pt x="16566" y="20180"/>
                    </a:cubicBezTo>
                    <a:cubicBezTo>
                      <a:pt x="16046" y="20882"/>
                      <a:pt x="15362" y="21280"/>
                      <a:pt x="14647" y="21296"/>
                    </a:cubicBezTo>
                    <a:cubicBezTo>
                      <a:pt x="15209" y="20956"/>
                      <a:pt x="15953" y="20870"/>
                      <a:pt x="16068" y="19719"/>
                    </a:cubicBezTo>
                    <a:cubicBezTo>
                      <a:pt x="16183" y="18568"/>
                      <a:pt x="15685" y="16539"/>
                      <a:pt x="15336" y="14392"/>
                    </a:cubicBezTo>
                    <a:cubicBezTo>
                      <a:pt x="15133" y="13139"/>
                      <a:pt x="16176" y="11065"/>
                      <a:pt x="15840" y="9873"/>
                    </a:cubicBezTo>
                    <a:cubicBezTo>
                      <a:pt x="15639" y="9162"/>
                      <a:pt x="15437" y="8450"/>
                      <a:pt x="15174" y="7781"/>
                    </a:cubicBezTo>
                    <a:cubicBezTo>
                      <a:pt x="14818" y="6872"/>
                      <a:pt x="14355" y="6057"/>
                      <a:pt x="13807" y="5370"/>
                    </a:cubicBezTo>
                    <a:close/>
                  </a:path>
                </a:pathLst>
              </a:custGeom>
              <a:solidFill>
                <a:schemeClr val="accent4">
                  <a:lumMod val="40000"/>
                  <a:lumOff val="60000"/>
                </a:schemeClr>
              </a:solidFill>
              <a:ln w="6350">
                <a:solidFill>
                  <a:srgbClr val="000000"/>
                </a:solidFill>
                <a:miter lim="400000"/>
              </a:ln>
            </p:spPr>
            <p:txBody>
              <a:bodyPr lIns="38100" tIns="38100" rIns="38100" bIns="38100" anchor="ctr"/>
              <a:lstStyle/>
              <a:p>
                <a:pPr marL="0" marR="0" lvl="0" indent="0" algn="ctr" defTabSz="914400" rtl="0" eaLnBrk="1" fontAlgn="auto" latinLnBrk="0" hangingPunct="1">
                  <a:lnSpc>
                    <a:spcPts val="84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sym typeface="Helvetica Light"/>
                </a:endParaRPr>
              </a:p>
            </p:txBody>
          </p:sp>
        </p:grpSp>
        <p:pic>
          <p:nvPicPr>
            <p:cNvPr id="40" name="Picture 2">
              <a:extLst>
                <a:ext uri="{FF2B5EF4-FFF2-40B4-BE49-F238E27FC236}">
                  <a16:creationId xmlns:a16="http://schemas.microsoft.com/office/drawing/2014/main" id="{65C39433-BB50-62DD-7A27-BB52EDB31A5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rot="7050381">
              <a:off x="5458378" y="2682109"/>
              <a:ext cx="343125" cy="4530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 name="Immagine 62">
              <a:extLst>
                <a:ext uri="{FF2B5EF4-FFF2-40B4-BE49-F238E27FC236}">
                  <a16:creationId xmlns:a16="http://schemas.microsoft.com/office/drawing/2014/main" id="{0E05B512-B1BC-A917-131B-99CC492ED2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914" b="100000" l="0" r="100000"/>
                      </a14:imgEffect>
                    </a14:imgLayer>
                  </a14:imgProps>
                </a:ext>
                <a:ext uri="{28A0092B-C50C-407E-A947-70E740481C1C}">
                  <a14:useLocalDpi xmlns:a14="http://schemas.microsoft.com/office/drawing/2010/main"/>
                </a:ext>
              </a:extLst>
            </a:blip>
            <a:stretch>
              <a:fillRect/>
            </a:stretch>
          </p:blipFill>
          <p:spPr>
            <a:xfrm>
              <a:off x="5966143" y="2783275"/>
              <a:ext cx="186426" cy="376300"/>
            </a:xfrm>
            <a:prstGeom prst="rect">
              <a:avLst/>
            </a:prstGeom>
          </p:spPr>
        </p:pic>
        <p:sp>
          <p:nvSpPr>
            <p:cNvPr id="42" name="Rounded Rectangle 41">
              <a:extLst>
                <a:ext uri="{FF2B5EF4-FFF2-40B4-BE49-F238E27FC236}">
                  <a16:creationId xmlns:a16="http://schemas.microsoft.com/office/drawing/2014/main" id="{017BF3E1-41FE-5644-0750-3221788590BD}"/>
                </a:ext>
              </a:extLst>
            </p:cNvPr>
            <p:cNvSpPr/>
            <p:nvPr/>
          </p:nvSpPr>
          <p:spPr>
            <a:xfrm>
              <a:off x="5784470" y="2454472"/>
              <a:ext cx="203971" cy="113865"/>
            </a:xfrm>
            <a:prstGeom prst="round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84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Cross 42">
              <a:extLst>
                <a:ext uri="{FF2B5EF4-FFF2-40B4-BE49-F238E27FC236}">
                  <a16:creationId xmlns:a16="http://schemas.microsoft.com/office/drawing/2014/main" id="{4A42DBF9-8D15-75F3-54C9-E0570596412F}"/>
                </a:ext>
              </a:extLst>
            </p:cNvPr>
            <p:cNvSpPr>
              <a:spLocks noChangeAspect="1"/>
            </p:cNvSpPr>
            <p:nvPr/>
          </p:nvSpPr>
          <p:spPr>
            <a:xfrm>
              <a:off x="5835339" y="2466098"/>
              <a:ext cx="97288" cy="95838"/>
            </a:xfrm>
            <a:prstGeom prst="plus">
              <a:avLst>
                <a:gd name="adj" fmla="val 33493"/>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84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58" name="Picture 57">
            <a:extLst>
              <a:ext uri="{FF2B5EF4-FFF2-40B4-BE49-F238E27FC236}">
                <a16:creationId xmlns:a16="http://schemas.microsoft.com/office/drawing/2014/main" id="{7A009685-F716-10F6-CFFB-9162FD7BC9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39111" y1="56889" x2="39111" y2="56889"/>
                        <a14:foregroundMark x1="25333" y1="55556" x2="25333" y2="55556"/>
                        <a14:foregroundMark x1="27111" y1="47556" x2="27111" y2="47556"/>
                        <a14:foregroundMark x1="27111" y1="38222" x2="27111" y2="38222"/>
                        <a14:foregroundMark x1="65778" y1="67111" x2="65778" y2="67111"/>
                        <a14:foregroundMark x1="61333" y1="75111" x2="61333" y2="75111"/>
                        <a14:foregroundMark x1="67556" y1="67556" x2="67556" y2="67556"/>
                        <a14:foregroundMark x1="66222" y1="65778" x2="66222" y2="65778"/>
                        <a14:foregroundMark x1="66222" y1="64000" x2="66222" y2="64000"/>
                        <a14:foregroundMark x1="57333" y1="66222" x2="57333" y2="66222"/>
                        <a14:foregroundMark x1="60889" y1="40444" x2="60889" y2="40444"/>
                        <a14:foregroundMark x1="49333" y1="27111" x2="49333" y2="27111"/>
                        <a14:foregroundMark x1="56444" y1="32444" x2="56444" y2="32444"/>
                        <a14:foregroundMark x1="61778" y1="26667" x2="61778" y2="26667"/>
                        <a14:foregroundMark x1="67556" y1="32000" x2="67556" y2="32000"/>
                        <a14:foregroundMark x1="73778" y1="25778" x2="73778" y2="25778"/>
                        <a14:foregroundMark x1="58667" y1="52444" x2="58667" y2="52444"/>
                        <a14:foregroundMark x1="50222" y1="75556" x2="50222" y2="75556"/>
                        <a14:foregroundMark x1="25778" y1="79111" x2="25778" y2="79111"/>
                        <a14:foregroundMark x1="17778" y1="44444" x2="17778" y2="44444"/>
                        <a14:foregroundMark x1="18667" y1="44444" x2="18667" y2="44444"/>
                      </a14:backgroundRemoval>
                    </a14:imgEffect>
                  </a14:imgLayer>
                </a14:imgProps>
              </a:ext>
            </a:extLst>
          </a:blip>
          <a:stretch>
            <a:fillRect/>
          </a:stretch>
        </p:blipFill>
        <p:spPr>
          <a:xfrm>
            <a:off x="6460675" y="4995349"/>
            <a:ext cx="1230736" cy="1230736"/>
          </a:xfrm>
          <a:prstGeom prst="rect">
            <a:avLst/>
          </a:prstGeom>
        </p:spPr>
      </p:pic>
      <p:grpSp>
        <p:nvGrpSpPr>
          <p:cNvPr id="59" name="Group 58">
            <a:extLst>
              <a:ext uri="{FF2B5EF4-FFF2-40B4-BE49-F238E27FC236}">
                <a16:creationId xmlns:a16="http://schemas.microsoft.com/office/drawing/2014/main" id="{88504778-5807-200F-970A-B83DDF8CF03F}"/>
              </a:ext>
            </a:extLst>
          </p:cNvPr>
          <p:cNvGrpSpPr/>
          <p:nvPr/>
        </p:nvGrpSpPr>
        <p:grpSpPr>
          <a:xfrm>
            <a:off x="6215914" y="2815296"/>
            <a:ext cx="1112569" cy="1185787"/>
            <a:chOff x="7085729" y="5916132"/>
            <a:chExt cx="721988" cy="730402"/>
          </a:xfrm>
        </p:grpSpPr>
        <p:grpSp>
          <p:nvGrpSpPr>
            <p:cNvPr id="60" name="Group 59">
              <a:extLst>
                <a:ext uri="{FF2B5EF4-FFF2-40B4-BE49-F238E27FC236}">
                  <a16:creationId xmlns:a16="http://schemas.microsoft.com/office/drawing/2014/main" id="{C9B399E8-E664-1688-8E42-F6869ED0FFAF}"/>
                </a:ext>
              </a:extLst>
            </p:cNvPr>
            <p:cNvGrpSpPr>
              <a:grpSpLocks noChangeAspect="1"/>
            </p:cNvGrpSpPr>
            <p:nvPr/>
          </p:nvGrpSpPr>
          <p:grpSpPr>
            <a:xfrm>
              <a:off x="7085729" y="5916132"/>
              <a:ext cx="361749" cy="612000"/>
              <a:chOff x="5467604" y="2419048"/>
              <a:chExt cx="279388" cy="472662"/>
            </a:xfrm>
          </p:grpSpPr>
          <p:sp>
            <p:nvSpPr>
              <p:cNvPr id="62" name="Oval">
                <a:extLst>
                  <a:ext uri="{FF2B5EF4-FFF2-40B4-BE49-F238E27FC236}">
                    <a16:creationId xmlns:a16="http://schemas.microsoft.com/office/drawing/2014/main" id="{AAD80734-E6C2-2FF8-8377-876EA5C77F86}"/>
                  </a:ext>
                </a:extLst>
              </p:cNvPr>
              <p:cNvSpPr>
                <a:spLocks noChangeArrowheads="1"/>
              </p:cNvSpPr>
              <p:nvPr/>
            </p:nvSpPr>
            <p:spPr bwMode="auto">
              <a:xfrm>
                <a:off x="5467604" y="2603123"/>
                <a:ext cx="276103" cy="286068"/>
              </a:xfrm>
              <a:prstGeom prst="ellipse">
                <a:avLst/>
              </a:prstGeom>
              <a:solidFill>
                <a:schemeClr val="bg1"/>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a:ln>
                    <a:noFill/>
                  </a:ln>
                  <a:solidFill>
                    <a:srgbClr val="FFFFFF"/>
                  </a:solidFill>
                  <a:effectLst/>
                  <a:uLnTx/>
                  <a:uFillTx/>
                  <a:latin typeface="Helvetica Light" charset="0"/>
                  <a:ea typeface="Helvetica Light" charset="0"/>
                  <a:cs typeface="Helvetica Light" charset="0"/>
                  <a:sym typeface="Helvetica Light" charset="0"/>
                </a:endParaRPr>
              </a:p>
            </p:txBody>
          </p:sp>
          <p:sp>
            <p:nvSpPr>
              <p:cNvPr id="63" name="Triangle 251">
                <a:extLst>
                  <a:ext uri="{FF2B5EF4-FFF2-40B4-BE49-F238E27FC236}">
                    <a16:creationId xmlns:a16="http://schemas.microsoft.com/office/drawing/2014/main" id="{DFDF8BFB-F311-7A6D-1E46-BA57A964B113}"/>
                  </a:ext>
                </a:extLst>
              </p:cNvPr>
              <p:cNvSpPr/>
              <p:nvPr/>
            </p:nvSpPr>
            <p:spPr bwMode="auto">
              <a:xfrm rot="10800000">
                <a:off x="5558027" y="2642673"/>
                <a:ext cx="130410" cy="57608"/>
              </a:xfrm>
              <a:prstGeom prst="triangle">
                <a:avLst>
                  <a:gd name="adj" fmla="val 57893"/>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Line">
                <a:extLst>
                  <a:ext uri="{FF2B5EF4-FFF2-40B4-BE49-F238E27FC236}">
                    <a16:creationId xmlns:a16="http://schemas.microsoft.com/office/drawing/2014/main" id="{1E86403A-7D19-0D2E-08BC-735A136EA9E2}"/>
                  </a:ext>
                </a:extLst>
              </p:cNvPr>
              <p:cNvSpPr>
                <a:spLocks/>
              </p:cNvSpPr>
              <p:nvPr/>
            </p:nvSpPr>
            <p:spPr bwMode="auto">
              <a:xfrm>
                <a:off x="5468765" y="2625224"/>
                <a:ext cx="278227" cy="266486"/>
              </a:xfrm>
              <a:custGeom>
                <a:avLst/>
                <a:gdLst>
                  <a:gd name="T0" fmla="*/ 295476 w 21600"/>
                  <a:gd name="T1" fmla="*/ 252501 h 21600"/>
                  <a:gd name="T2" fmla="*/ 295476 w 21600"/>
                  <a:gd name="T3" fmla="*/ 252501 h 21600"/>
                  <a:gd name="T4" fmla="*/ 295476 w 21600"/>
                  <a:gd name="T5" fmla="*/ 252501 h 21600"/>
                  <a:gd name="T6" fmla="*/ 295476 w 21600"/>
                  <a:gd name="T7" fmla="*/ 252501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4481" y="0"/>
                    </a:moveTo>
                    <a:cubicBezTo>
                      <a:pt x="3258" y="1020"/>
                      <a:pt x="2230" y="2296"/>
                      <a:pt x="1456" y="3757"/>
                    </a:cubicBezTo>
                    <a:cubicBezTo>
                      <a:pt x="714" y="5155"/>
                      <a:pt x="220" y="6696"/>
                      <a:pt x="0" y="8298"/>
                    </a:cubicBezTo>
                    <a:lnTo>
                      <a:pt x="204" y="21332"/>
                    </a:lnTo>
                    <a:lnTo>
                      <a:pt x="21600" y="21600"/>
                    </a:lnTo>
                    <a:lnTo>
                      <a:pt x="21600" y="8964"/>
                    </a:lnTo>
                    <a:cubicBezTo>
                      <a:pt x="21549" y="7269"/>
                      <a:pt x="21148" y="5610"/>
                      <a:pt x="20426" y="4113"/>
                    </a:cubicBezTo>
                    <a:cubicBezTo>
                      <a:pt x="19736" y="2681"/>
                      <a:pt x="18769" y="1434"/>
                      <a:pt x="17595" y="458"/>
                    </a:cubicBezTo>
                  </a:path>
                </a:pathLst>
              </a:custGeom>
              <a:noFill/>
              <a:ln w="6350">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5" name="Gruppo 370">
                <a:extLst>
                  <a:ext uri="{FF2B5EF4-FFF2-40B4-BE49-F238E27FC236}">
                    <a16:creationId xmlns:a16="http://schemas.microsoft.com/office/drawing/2014/main" id="{481913D8-B665-2839-95E3-7B780F325FD5}"/>
                  </a:ext>
                </a:extLst>
              </p:cNvPr>
              <p:cNvGrpSpPr/>
              <p:nvPr/>
            </p:nvGrpSpPr>
            <p:grpSpPr bwMode="auto">
              <a:xfrm>
                <a:off x="5470782" y="2758468"/>
                <a:ext cx="117697" cy="114445"/>
                <a:chOff x="1160602" y="2673476"/>
                <a:chExt cx="223349" cy="216878"/>
              </a:xfrm>
              <a:solidFill>
                <a:schemeClr val="bg1"/>
              </a:solidFill>
            </p:grpSpPr>
            <p:sp>
              <p:nvSpPr>
                <p:cNvPr id="79" name="Shape">
                  <a:extLst>
                    <a:ext uri="{FF2B5EF4-FFF2-40B4-BE49-F238E27FC236}">
                      <a16:creationId xmlns:a16="http://schemas.microsoft.com/office/drawing/2014/main" id="{852BE170-B114-54BC-E63A-5DBC12F609F7}"/>
                    </a:ext>
                  </a:extLst>
                </p:cNvPr>
                <p:cNvSpPr/>
                <p:nvPr/>
              </p:nvSpPr>
              <p:spPr>
                <a:xfrm rot="21263796">
                  <a:off x="1292197" y="2817291"/>
                  <a:ext cx="91754" cy="73063"/>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FBE5D6"/>
                </a:solid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ea typeface="Helvetica Light"/>
                    <a:cs typeface="Helvetica Light"/>
                    <a:sym typeface="Helvetica Light"/>
                  </a:endParaRPr>
                </a:p>
              </p:txBody>
            </p:sp>
            <p:sp>
              <p:nvSpPr>
                <p:cNvPr id="80" name="Shape">
                  <a:extLst>
                    <a:ext uri="{FF2B5EF4-FFF2-40B4-BE49-F238E27FC236}">
                      <a16:creationId xmlns:a16="http://schemas.microsoft.com/office/drawing/2014/main" id="{FBD5DB49-821C-AA07-0995-CA8921E8593E}"/>
                    </a:ext>
                  </a:extLst>
                </p:cNvPr>
                <p:cNvSpPr/>
                <p:nvPr/>
              </p:nvSpPr>
              <p:spPr>
                <a:xfrm>
                  <a:off x="1160602" y="2673476"/>
                  <a:ext cx="168159" cy="2005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grp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ea typeface="Helvetica Light"/>
                    <a:cs typeface="Helvetica Light"/>
                    <a:sym typeface="Helvetica Light"/>
                  </a:endParaRPr>
                </a:p>
              </p:txBody>
            </p:sp>
            <p:sp>
              <p:nvSpPr>
                <p:cNvPr id="81" name="Line">
                  <a:extLst>
                    <a:ext uri="{FF2B5EF4-FFF2-40B4-BE49-F238E27FC236}">
                      <a16:creationId xmlns:a16="http://schemas.microsoft.com/office/drawing/2014/main" id="{BC2ECC5A-E2B6-8E7C-2B1F-C5C475B8D84A}"/>
                    </a:ext>
                  </a:extLst>
                </p:cNvPr>
                <p:cNvSpPr/>
                <p:nvPr/>
              </p:nvSpPr>
              <p:spPr>
                <a:xfrm flipV="1">
                  <a:off x="1233762" y="2790833"/>
                  <a:ext cx="52954" cy="73288"/>
                </a:xfrm>
                <a:prstGeom prst="line">
                  <a:avLst/>
                </a:prstGeom>
                <a:grp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ea typeface="Helvetica Light"/>
                    <a:cs typeface="Helvetica Light"/>
                    <a:sym typeface="Helvetica Light"/>
                  </a:endParaRPr>
                </a:p>
              </p:txBody>
            </p:sp>
            <p:sp>
              <p:nvSpPr>
                <p:cNvPr id="82" name="Circle">
                  <a:extLst>
                    <a:ext uri="{FF2B5EF4-FFF2-40B4-BE49-F238E27FC236}">
                      <a16:creationId xmlns:a16="http://schemas.microsoft.com/office/drawing/2014/main" id="{768E051E-9E9B-312A-7964-2D6362E36E0B}"/>
                    </a:ext>
                  </a:extLst>
                </p:cNvPr>
                <p:cNvSpPr/>
                <p:nvPr/>
              </p:nvSpPr>
              <p:spPr>
                <a:xfrm>
                  <a:off x="1286699" y="2807805"/>
                  <a:ext cx="19191" cy="17692"/>
                </a:xfrm>
                <a:prstGeom prst="ellipse">
                  <a:avLst/>
                </a:prstGeom>
                <a:grp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ea typeface="Helvetica Light"/>
                    <a:cs typeface="Helvetica Light"/>
                    <a:sym typeface="Helvetica Light"/>
                  </a:endParaRPr>
                </a:p>
              </p:txBody>
            </p:sp>
          </p:grpSp>
          <p:sp>
            <p:nvSpPr>
              <p:cNvPr id="66" name="Line">
                <a:extLst>
                  <a:ext uri="{FF2B5EF4-FFF2-40B4-BE49-F238E27FC236}">
                    <a16:creationId xmlns:a16="http://schemas.microsoft.com/office/drawing/2014/main" id="{71955865-9EFC-7B14-3DE8-20AD927B749A}"/>
                  </a:ext>
                </a:extLst>
              </p:cNvPr>
              <p:cNvSpPr>
                <a:spLocks noChangeShapeType="1"/>
              </p:cNvSpPr>
              <p:nvPr/>
            </p:nvSpPr>
            <p:spPr bwMode="auto">
              <a:xfrm flipH="1" flipV="1">
                <a:off x="5554986" y="2648668"/>
                <a:ext cx="54620" cy="51614"/>
              </a:xfrm>
              <a:prstGeom prst="line">
                <a:avLst/>
              </a:prstGeom>
              <a:noFill/>
              <a:ln w="635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7" name="Group 263">
                <a:extLst>
                  <a:ext uri="{FF2B5EF4-FFF2-40B4-BE49-F238E27FC236}">
                    <a16:creationId xmlns:a16="http://schemas.microsoft.com/office/drawing/2014/main" id="{29D29D49-77DF-9D7B-65CD-B3C14FC33AC7}"/>
                  </a:ext>
                </a:extLst>
              </p:cNvPr>
              <p:cNvGrpSpPr>
                <a:grpSpLocks/>
              </p:cNvGrpSpPr>
              <p:nvPr/>
            </p:nvGrpSpPr>
            <p:grpSpPr bwMode="auto">
              <a:xfrm>
                <a:off x="5495326" y="2444730"/>
                <a:ext cx="230050" cy="221652"/>
                <a:chOff x="5513679" y="1433282"/>
                <a:chExt cx="402426" cy="420041"/>
              </a:xfrm>
            </p:grpSpPr>
            <p:sp>
              <p:nvSpPr>
                <p:cNvPr id="75" name="Circle">
                  <a:extLst>
                    <a:ext uri="{FF2B5EF4-FFF2-40B4-BE49-F238E27FC236}">
                      <a16:creationId xmlns:a16="http://schemas.microsoft.com/office/drawing/2014/main" id="{64FD6E4A-AE54-4B01-0D1A-54FF3CE2EBFA}"/>
                    </a:ext>
                  </a:extLst>
                </p:cNvPr>
                <p:cNvSpPr>
                  <a:spLocks noChangeArrowheads="1"/>
                </p:cNvSpPr>
                <p:nvPr/>
              </p:nvSpPr>
              <p:spPr bwMode="auto">
                <a:xfrm>
                  <a:off x="5513679" y="1433282"/>
                  <a:ext cx="402426" cy="420041"/>
                </a:xfrm>
                <a:prstGeom prst="ellipse">
                  <a:avLst/>
                </a:prstGeom>
                <a:solidFill>
                  <a:srgbClr val="FBE5D6"/>
                </a:solidFill>
                <a:ln w="6350">
                  <a:solidFill>
                    <a:srgbClr val="000000"/>
                  </a:solidFill>
                  <a:miter lim="400000"/>
                  <a:headEnd/>
                  <a:tailEnd/>
                </a:ln>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a:ln>
                      <a:noFill/>
                    </a:ln>
                    <a:solidFill>
                      <a:srgbClr val="FFFFFF"/>
                    </a:solidFill>
                    <a:effectLst/>
                    <a:uLnTx/>
                    <a:uFillTx/>
                    <a:latin typeface="Helvetica Light" charset="0"/>
                    <a:ea typeface="Helvetica Light" charset="0"/>
                    <a:cs typeface="Helvetica Light" charset="0"/>
                    <a:sym typeface="Helvetica Light" charset="0"/>
                  </a:endParaRPr>
                </a:p>
              </p:txBody>
            </p:sp>
            <p:sp>
              <p:nvSpPr>
                <p:cNvPr id="76" name="Circle">
                  <a:extLst>
                    <a:ext uri="{FF2B5EF4-FFF2-40B4-BE49-F238E27FC236}">
                      <a16:creationId xmlns:a16="http://schemas.microsoft.com/office/drawing/2014/main" id="{B97DFED1-F70A-2EC3-80F4-858DD5B71CC6}"/>
                    </a:ext>
                  </a:extLst>
                </p:cNvPr>
                <p:cNvSpPr>
                  <a:spLocks noChangeArrowheads="1"/>
                </p:cNvSpPr>
                <p:nvPr/>
              </p:nvSpPr>
              <p:spPr bwMode="auto">
                <a:xfrm>
                  <a:off x="5625746" y="1611715"/>
                  <a:ext cx="35381" cy="3538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a:ln>
                      <a:noFill/>
                    </a:ln>
                    <a:solidFill>
                      <a:srgbClr val="FFFFFF"/>
                    </a:solidFill>
                    <a:effectLst/>
                    <a:uLnTx/>
                    <a:uFillTx/>
                    <a:latin typeface="Helvetica Light" charset="0"/>
                    <a:ea typeface="Helvetica Light" charset="0"/>
                    <a:cs typeface="Helvetica Light" charset="0"/>
                    <a:sym typeface="Helvetica Light" charset="0"/>
                  </a:endParaRPr>
                </a:p>
              </p:txBody>
            </p:sp>
            <p:sp>
              <p:nvSpPr>
                <p:cNvPr id="77" name="Circle">
                  <a:extLst>
                    <a:ext uri="{FF2B5EF4-FFF2-40B4-BE49-F238E27FC236}">
                      <a16:creationId xmlns:a16="http://schemas.microsoft.com/office/drawing/2014/main" id="{B9E751AC-D8F4-0A90-9D61-182DC62BFC10}"/>
                    </a:ext>
                  </a:extLst>
                </p:cNvPr>
                <p:cNvSpPr>
                  <a:spLocks noChangeArrowheads="1"/>
                </p:cNvSpPr>
                <p:nvPr/>
              </p:nvSpPr>
              <p:spPr bwMode="auto">
                <a:xfrm>
                  <a:off x="5783783" y="1611709"/>
                  <a:ext cx="35381" cy="3538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a:ln>
                      <a:noFill/>
                    </a:ln>
                    <a:solidFill>
                      <a:srgbClr val="FFFFFF"/>
                    </a:solidFill>
                    <a:effectLst/>
                    <a:uLnTx/>
                    <a:uFillTx/>
                    <a:latin typeface="Helvetica Light" charset="0"/>
                    <a:ea typeface="Helvetica Light" charset="0"/>
                    <a:cs typeface="Helvetica Light" charset="0"/>
                    <a:sym typeface="Helvetica Light" charset="0"/>
                  </a:endParaRPr>
                </a:p>
              </p:txBody>
            </p:sp>
            <p:sp>
              <p:nvSpPr>
                <p:cNvPr id="78" name="Line">
                  <a:extLst>
                    <a:ext uri="{FF2B5EF4-FFF2-40B4-BE49-F238E27FC236}">
                      <a16:creationId xmlns:a16="http://schemas.microsoft.com/office/drawing/2014/main" id="{AAD68D2C-C4F1-8731-ED50-5EF585AD4304}"/>
                    </a:ext>
                  </a:extLst>
                </p:cNvPr>
                <p:cNvSpPr>
                  <a:spLocks/>
                </p:cNvSpPr>
                <p:nvPr/>
              </p:nvSpPr>
              <p:spPr bwMode="auto">
                <a:xfrm>
                  <a:off x="5636160" y="1742480"/>
                  <a:ext cx="178571" cy="25293"/>
                </a:xfrm>
                <a:custGeom>
                  <a:avLst/>
                  <a:gdLst>
                    <a:gd name="T0" fmla="*/ 89286 w 21600"/>
                    <a:gd name="T1" fmla="*/ 12647 h 21600"/>
                    <a:gd name="T2" fmla="*/ 89286 w 21600"/>
                    <a:gd name="T3" fmla="*/ 12647 h 21600"/>
                    <a:gd name="T4" fmla="*/ 89286 w 21600"/>
                    <a:gd name="T5" fmla="*/ 12647 h 21600"/>
                    <a:gd name="T6" fmla="*/ 89286 w 21600"/>
                    <a:gd name="T7" fmla="*/ 12647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cubicBezTo>
                        <a:pt x="3247" y="14122"/>
                        <a:pt x="6986" y="21600"/>
                        <a:pt x="10800" y="21600"/>
                      </a:cubicBezTo>
                      <a:cubicBezTo>
                        <a:pt x="14614" y="21600"/>
                        <a:pt x="18353" y="14122"/>
                        <a:pt x="21600" y="0"/>
                      </a:cubicBezTo>
                    </a:path>
                  </a:pathLst>
                </a:custGeom>
                <a:noFill/>
                <a:ln w="12700">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8" name="Line">
                <a:extLst>
                  <a:ext uri="{FF2B5EF4-FFF2-40B4-BE49-F238E27FC236}">
                    <a16:creationId xmlns:a16="http://schemas.microsoft.com/office/drawing/2014/main" id="{EB03E942-C6A4-8F4F-08B6-CFB4DF021E21}"/>
                  </a:ext>
                </a:extLst>
              </p:cNvPr>
              <p:cNvSpPr>
                <a:spLocks noChangeShapeType="1"/>
              </p:cNvSpPr>
              <p:nvPr/>
            </p:nvSpPr>
            <p:spPr bwMode="auto">
              <a:xfrm flipV="1">
                <a:off x="5621694" y="2637390"/>
                <a:ext cx="66744" cy="62890"/>
              </a:xfrm>
              <a:prstGeom prst="line">
                <a:avLst/>
              </a:prstGeom>
              <a:noFill/>
              <a:ln w="635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9" name="Gruppo 371">
                <a:extLst>
                  <a:ext uri="{FF2B5EF4-FFF2-40B4-BE49-F238E27FC236}">
                    <a16:creationId xmlns:a16="http://schemas.microsoft.com/office/drawing/2014/main" id="{777E2384-035D-69AB-53C8-8998C210AE1F}"/>
                  </a:ext>
                </a:extLst>
              </p:cNvPr>
              <p:cNvGrpSpPr/>
              <p:nvPr/>
            </p:nvGrpSpPr>
            <p:grpSpPr bwMode="auto">
              <a:xfrm flipH="1">
                <a:off x="5629085" y="2760479"/>
                <a:ext cx="117697" cy="114445"/>
                <a:chOff x="1224240" y="2677280"/>
                <a:chExt cx="223353" cy="216878"/>
              </a:xfrm>
              <a:solidFill>
                <a:schemeClr val="bg1"/>
              </a:solidFill>
            </p:grpSpPr>
            <p:sp>
              <p:nvSpPr>
                <p:cNvPr id="71" name="Shape">
                  <a:extLst>
                    <a:ext uri="{FF2B5EF4-FFF2-40B4-BE49-F238E27FC236}">
                      <a16:creationId xmlns:a16="http://schemas.microsoft.com/office/drawing/2014/main" id="{E1454115-A730-2826-B48C-2BD290F153A1}"/>
                    </a:ext>
                  </a:extLst>
                </p:cNvPr>
                <p:cNvSpPr/>
                <p:nvPr/>
              </p:nvSpPr>
              <p:spPr>
                <a:xfrm rot="21263796">
                  <a:off x="1355841" y="2821095"/>
                  <a:ext cx="91752" cy="73063"/>
                </a:xfrm>
                <a:custGeom>
                  <a:avLst/>
                  <a:gdLst/>
                  <a:ahLst/>
                  <a:cxnLst>
                    <a:cxn ang="0">
                      <a:pos x="wd2" y="hd2"/>
                    </a:cxn>
                    <a:cxn ang="5400000">
                      <a:pos x="wd2" y="hd2"/>
                    </a:cxn>
                    <a:cxn ang="10800000">
                      <a:pos x="wd2" y="hd2"/>
                    </a:cxn>
                    <a:cxn ang="16200000">
                      <a:pos x="wd2" y="hd2"/>
                    </a:cxn>
                  </a:cxnLst>
                  <a:rect l="0" t="0" r="r" b="b"/>
                  <a:pathLst>
                    <a:path w="20527" h="20583" extrusionOk="0">
                      <a:moveTo>
                        <a:pt x="7011" y="0"/>
                      </a:moveTo>
                      <a:cubicBezTo>
                        <a:pt x="11134" y="806"/>
                        <a:pt x="14770" y="3124"/>
                        <a:pt x="17531" y="6535"/>
                      </a:cubicBezTo>
                      <a:cubicBezTo>
                        <a:pt x="20031" y="9623"/>
                        <a:pt x="21600" y="13950"/>
                        <a:pt x="19652" y="17469"/>
                      </a:cubicBezTo>
                      <a:cubicBezTo>
                        <a:pt x="17366" y="21600"/>
                        <a:pt x="12396" y="20997"/>
                        <a:pt x="8115" y="19231"/>
                      </a:cubicBezTo>
                      <a:cubicBezTo>
                        <a:pt x="5635" y="18207"/>
                        <a:pt x="3129" y="16974"/>
                        <a:pt x="1516" y="14554"/>
                      </a:cubicBezTo>
                      <a:cubicBezTo>
                        <a:pt x="686" y="13309"/>
                        <a:pt x="162" y="11826"/>
                        <a:pt x="0" y="10263"/>
                      </a:cubicBezTo>
                      <a:lnTo>
                        <a:pt x="7011" y="0"/>
                      </a:lnTo>
                      <a:close/>
                    </a:path>
                  </a:pathLst>
                </a:custGeom>
                <a:solidFill>
                  <a:srgbClr val="FBE5D6"/>
                </a:solid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ea typeface="Helvetica Light"/>
                    <a:cs typeface="Helvetica Light"/>
                    <a:sym typeface="Helvetica Light"/>
                  </a:endParaRPr>
                </a:p>
              </p:txBody>
            </p:sp>
            <p:sp>
              <p:nvSpPr>
                <p:cNvPr id="72" name="Shape">
                  <a:extLst>
                    <a:ext uri="{FF2B5EF4-FFF2-40B4-BE49-F238E27FC236}">
                      <a16:creationId xmlns:a16="http://schemas.microsoft.com/office/drawing/2014/main" id="{AA0AFCB0-3E72-34EA-030B-2C74C8BB6772}"/>
                    </a:ext>
                  </a:extLst>
                </p:cNvPr>
                <p:cNvSpPr/>
                <p:nvPr/>
              </p:nvSpPr>
              <p:spPr>
                <a:xfrm>
                  <a:off x="1224240" y="2677280"/>
                  <a:ext cx="168160" cy="2005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10" y="3440"/>
                        <a:pt x="5975" y="6502"/>
                        <a:pt x="9946" y="9048"/>
                      </a:cubicBezTo>
                      <a:cubicBezTo>
                        <a:pt x="13450" y="11294"/>
                        <a:pt x="17381" y="13110"/>
                        <a:pt x="21600" y="14431"/>
                      </a:cubicBezTo>
                      <a:lnTo>
                        <a:pt x="15212" y="21600"/>
                      </a:lnTo>
                      <a:cubicBezTo>
                        <a:pt x="12418" y="21220"/>
                        <a:pt x="9729" y="20474"/>
                        <a:pt x="7261" y="19394"/>
                      </a:cubicBezTo>
                      <a:cubicBezTo>
                        <a:pt x="4538" y="18203"/>
                        <a:pt x="2130" y="16625"/>
                        <a:pt x="163" y="14745"/>
                      </a:cubicBezTo>
                      <a:lnTo>
                        <a:pt x="0" y="0"/>
                      </a:lnTo>
                      <a:close/>
                    </a:path>
                  </a:pathLst>
                </a:custGeom>
                <a:grp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ea typeface="Helvetica Light"/>
                    <a:cs typeface="Helvetica Light"/>
                    <a:sym typeface="Helvetica Light"/>
                  </a:endParaRPr>
                </a:p>
              </p:txBody>
            </p:sp>
            <p:sp>
              <p:nvSpPr>
                <p:cNvPr id="73" name="Line">
                  <a:extLst>
                    <a:ext uri="{FF2B5EF4-FFF2-40B4-BE49-F238E27FC236}">
                      <a16:creationId xmlns:a16="http://schemas.microsoft.com/office/drawing/2014/main" id="{8B58E295-5575-71EE-C4EA-47E238E6222B}"/>
                    </a:ext>
                  </a:extLst>
                </p:cNvPr>
                <p:cNvSpPr/>
                <p:nvPr/>
              </p:nvSpPr>
              <p:spPr>
                <a:xfrm flipV="1">
                  <a:off x="1293934" y="2788196"/>
                  <a:ext cx="52954" cy="73288"/>
                </a:xfrm>
                <a:prstGeom prst="line">
                  <a:avLst/>
                </a:prstGeom>
                <a:grp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prstClr val="black"/>
                    </a:solidFill>
                    <a:effectLst/>
                    <a:uLnTx/>
                    <a:uFillTx/>
                    <a:latin typeface="Helvetica Light"/>
                    <a:ea typeface="Helvetica Light"/>
                    <a:cs typeface="Helvetica Light"/>
                    <a:sym typeface="Helvetica Light"/>
                  </a:endParaRPr>
                </a:p>
              </p:txBody>
            </p:sp>
            <p:sp>
              <p:nvSpPr>
                <p:cNvPr id="74" name="Circle">
                  <a:extLst>
                    <a:ext uri="{FF2B5EF4-FFF2-40B4-BE49-F238E27FC236}">
                      <a16:creationId xmlns:a16="http://schemas.microsoft.com/office/drawing/2014/main" id="{DBB30F75-9A25-D18E-0423-3EDBE6F4CB95}"/>
                    </a:ext>
                  </a:extLst>
                </p:cNvPr>
                <p:cNvSpPr/>
                <p:nvPr/>
              </p:nvSpPr>
              <p:spPr>
                <a:xfrm>
                  <a:off x="1346877" y="2805198"/>
                  <a:ext cx="19191" cy="17690"/>
                </a:xfrm>
                <a:prstGeom prst="ellipse">
                  <a:avLst/>
                </a:prstGeom>
                <a:grpFill/>
                <a:ln w="6350">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solidFill>
                        <a:srgbClr val="FFFFFF"/>
                      </a:solidFill>
                      <a:latin typeface="Helvetica Light"/>
                      <a:ea typeface="Helvetica Light"/>
                      <a:cs typeface="Helvetica Light"/>
                      <a:sym typeface="Helvetica Light"/>
                    </a:defRPr>
                  </a:pPr>
                  <a:endParaRPr kumimoji="0" lang="en-GB" sz="1200" b="0" i="0" u="none" strike="noStrike" kern="1200" cap="none" spc="0" normalizeH="0" baseline="0" noProof="0" dirty="0">
                    <a:ln>
                      <a:noFill/>
                    </a:ln>
                    <a:solidFill>
                      <a:srgbClr val="FFFFFF"/>
                    </a:solidFill>
                    <a:effectLst/>
                    <a:uLnTx/>
                    <a:uFillTx/>
                    <a:latin typeface="Helvetica Light"/>
                    <a:ea typeface="Helvetica Light"/>
                    <a:cs typeface="Helvetica Light"/>
                    <a:sym typeface="Helvetica Light"/>
                  </a:endParaRPr>
                </a:p>
              </p:txBody>
            </p:sp>
          </p:grpSp>
          <p:sp>
            <p:nvSpPr>
              <p:cNvPr id="70" name="Shape">
                <a:extLst>
                  <a:ext uri="{FF2B5EF4-FFF2-40B4-BE49-F238E27FC236}">
                    <a16:creationId xmlns:a16="http://schemas.microsoft.com/office/drawing/2014/main" id="{F4398372-A0F9-3550-8401-E0B5B5C892CE}"/>
                  </a:ext>
                </a:extLst>
              </p:cNvPr>
              <p:cNvSpPr/>
              <p:nvPr/>
            </p:nvSpPr>
            <p:spPr bwMode="auto">
              <a:xfrm>
                <a:off x="5483243" y="2419048"/>
                <a:ext cx="260468" cy="158393"/>
              </a:xfrm>
              <a:custGeom>
                <a:avLst/>
                <a:gdLst>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7315 w 20240"/>
                  <a:gd name="connsiteY4" fmla="*/ 5095 h 21159"/>
                  <a:gd name="connsiteX5" fmla="*/ 3098 w 20240"/>
                  <a:gd name="connsiteY5" fmla="*/ 9728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098 w 20240"/>
                  <a:gd name="connsiteY5" fmla="*/ 9728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820 w 20240"/>
                  <a:gd name="connsiteY5" fmla="*/ 12927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8153 w 20240"/>
                  <a:gd name="connsiteY15" fmla="*/ 123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 name="connsiteX0" fmla="*/ 10096 w 20240"/>
                  <a:gd name="connsiteY0" fmla="*/ 9573 h 21159"/>
                  <a:gd name="connsiteX1" fmla="*/ 8708 w 20240"/>
                  <a:gd name="connsiteY1" fmla="*/ 8318 h 21159"/>
                  <a:gd name="connsiteX2" fmla="*/ 8703 w 20240"/>
                  <a:gd name="connsiteY2" fmla="*/ 12183 h 21159"/>
                  <a:gd name="connsiteX3" fmla="*/ 6902 w 20240"/>
                  <a:gd name="connsiteY3" fmla="*/ 9128 h 21159"/>
                  <a:gd name="connsiteX4" fmla="*/ 6413 w 20240"/>
                  <a:gd name="connsiteY4" fmla="*/ 9254 h 21159"/>
                  <a:gd name="connsiteX5" fmla="*/ 3820 w 20240"/>
                  <a:gd name="connsiteY5" fmla="*/ 12927 h 21159"/>
                  <a:gd name="connsiteX6" fmla="*/ 3416 w 20240"/>
                  <a:gd name="connsiteY6" fmla="*/ 19871 h 21159"/>
                  <a:gd name="connsiteX7" fmla="*/ 1199 w 20240"/>
                  <a:gd name="connsiteY7" fmla="*/ 16084 h 21159"/>
                  <a:gd name="connsiteX8" fmla="*/ 1919 w 20240"/>
                  <a:gd name="connsiteY8" fmla="*/ 21159 h 21159"/>
                  <a:gd name="connsiteX9" fmla="*/ 761 w 20240"/>
                  <a:gd name="connsiteY9" fmla="*/ 8035 h 21159"/>
                  <a:gd name="connsiteX10" fmla="*/ 9222 w 20240"/>
                  <a:gd name="connsiteY10" fmla="*/ 95 h 21159"/>
                  <a:gd name="connsiteX11" fmla="*/ 17797 w 20240"/>
                  <a:gd name="connsiteY11" fmla="*/ 4781 h 21159"/>
                  <a:gd name="connsiteX12" fmla="*/ 18954 w 20240"/>
                  <a:gd name="connsiteY12" fmla="*/ 20938 h 21159"/>
                  <a:gd name="connsiteX13" fmla="*/ 19418 w 20240"/>
                  <a:gd name="connsiteY13" fmla="*/ 15293 h 21159"/>
                  <a:gd name="connsiteX14" fmla="*/ 17668 w 20240"/>
                  <a:gd name="connsiteY14" fmla="*/ 19292 h 21159"/>
                  <a:gd name="connsiteX15" fmla="*/ 16890 w 20240"/>
                  <a:gd name="connsiteY15" fmla="*/ 13971 h 21159"/>
                  <a:gd name="connsiteX16" fmla="*/ 16666 w 20240"/>
                  <a:gd name="connsiteY16" fmla="*/ 7584 h 21159"/>
                  <a:gd name="connsiteX17" fmla="*/ 14776 w 20240"/>
                  <a:gd name="connsiteY17" fmla="*/ 10268 h 21159"/>
                  <a:gd name="connsiteX18" fmla="*/ 11570 w 20240"/>
                  <a:gd name="connsiteY18" fmla="*/ 11101 h 21159"/>
                  <a:gd name="connsiteX19" fmla="*/ 11834 w 20240"/>
                  <a:gd name="connsiteY19" fmla="*/ 7778 h 21159"/>
                  <a:gd name="connsiteX20" fmla="*/ 10096 w 20240"/>
                  <a:gd name="connsiteY20" fmla="*/ 9573 h 2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240" h="21159" extrusionOk="0">
                    <a:moveTo>
                      <a:pt x="10096" y="9573"/>
                    </a:moveTo>
                    <a:cubicBezTo>
                      <a:pt x="9413" y="10680"/>
                      <a:pt x="8936" y="6889"/>
                      <a:pt x="8708" y="8318"/>
                    </a:cubicBezTo>
                    <a:cubicBezTo>
                      <a:pt x="8504" y="9590"/>
                      <a:pt x="8502" y="10910"/>
                      <a:pt x="8703" y="12183"/>
                    </a:cubicBezTo>
                    <a:cubicBezTo>
                      <a:pt x="7826" y="11562"/>
                      <a:pt x="7173" y="10455"/>
                      <a:pt x="6902" y="9128"/>
                    </a:cubicBezTo>
                    <a:cubicBezTo>
                      <a:pt x="6622" y="7763"/>
                      <a:pt x="5871" y="10453"/>
                      <a:pt x="6413" y="9254"/>
                    </a:cubicBezTo>
                    <a:cubicBezTo>
                      <a:pt x="4615" y="9921"/>
                      <a:pt x="4319" y="11158"/>
                      <a:pt x="3820" y="12927"/>
                    </a:cubicBezTo>
                    <a:cubicBezTo>
                      <a:pt x="3321" y="14696"/>
                      <a:pt x="1971" y="16839"/>
                      <a:pt x="3416" y="19871"/>
                    </a:cubicBezTo>
                    <a:lnTo>
                      <a:pt x="1199" y="16084"/>
                    </a:lnTo>
                    <a:lnTo>
                      <a:pt x="1919" y="21159"/>
                    </a:lnTo>
                    <a:cubicBezTo>
                      <a:pt x="-131" y="17403"/>
                      <a:pt x="-574" y="12381"/>
                      <a:pt x="761" y="8035"/>
                    </a:cubicBezTo>
                    <a:cubicBezTo>
                      <a:pt x="2223" y="3274"/>
                      <a:pt x="5536" y="165"/>
                      <a:pt x="9222" y="95"/>
                    </a:cubicBezTo>
                    <a:cubicBezTo>
                      <a:pt x="12456" y="-441"/>
                      <a:pt x="15669" y="1315"/>
                      <a:pt x="17797" y="4781"/>
                    </a:cubicBezTo>
                    <a:cubicBezTo>
                      <a:pt x="20564" y="9287"/>
                      <a:pt x="21026" y="15747"/>
                      <a:pt x="18954" y="20938"/>
                    </a:cubicBezTo>
                    <a:cubicBezTo>
                      <a:pt x="19109" y="19056"/>
                      <a:pt x="19263" y="17175"/>
                      <a:pt x="19418" y="15293"/>
                    </a:cubicBezTo>
                    <a:lnTo>
                      <a:pt x="17668" y="19292"/>
                    </a:lnTo>
                    <a:cubicBezTo>
                      <a:pt x="18308" y="17102"/>
                      <a:pt x="17213" y="16295"/>
                      <a:pt x="16890" y="13971"/>
                    </a:cubicBezTo>
                    <a:cubicBezTo>
                      <a:pt x="16650" y="12241"/>
                      <a:pt x="17405" y="9007"/>
                      <a:pt x="16666" y="7584"/>
                    </a:cubicBezTo>
                    <a:cubicBezTo>
                      <a:pt x="16224" y="8706"/>
                      <a:pt x="15570" y="9635"/>
                      <a:pt x="14776" y="10268"/>
                    </a:cubicBezTo>
                    <a:cubicBezTo>
                      <a:pt x="13804" y="11043"/>
                      <a:pt x="12675" y="11337"/>
                      <a:pt x="11570" y="11101"/>
                    </a:cubicBezTo>
                    <a:cubicBezTo>
                      <a:pt x="11920" y="10067"/>
                      <a:pt x="12013" y="8896"/>
                      <a:pt x="11834" y="7778"/>
                    </a:cubicBezTo>
                    <a:cubicBezTo>
                      <a:pt x="11608" y="6378"/>
                      <a:pt x="10979" y="10292"/>
                      <a:pt x="10096" y="9573"/>
                    </a:cubicBezTo>
                    <a:close/>
                  </a:path>
                </a:pathLst>
              </a:custGeom>
              <a:solidFill>
                <a:srgbClr val="8B1513"/>
              </a:solidFill>
              <a:ln>
                <a:solidFill>
                  <a:srgbClr val="000000"/>
                </a:solidFill>
                <a:miter lim="400000"/>
              </a:ln>
            </p:spPr>
            <p:txBody>
              <a:bodyPr lIns="50800" tIns="50800" rIns="50800" bIns="50800" anchor="ctr"/>
              <a:lstStyle/>
              <a:p>
                <a:pPr marL="0" marR="0" lvl="0" indent="0" algn="ctr" defTabSz="914400" rtl="0" eaLnBrk="1" fontAlgn="auto" latinLnBrk="0" hangingPunct="1">
                  <a:lnSpc>
                    <a:spcPct val="100000"/>
                  </a:lnSpc>
                  <a:spcBef>
                    <a:spcPts val="0"/>
                  </a:spcBef>
                  <a:spcAft>
                    <a:spcPts val="0"/>
                  </a:spcAft>
                  <a:buClrTx/>
                  <a:buSzTx/>
                  <a:buFontTx/>
                  <a:buNone/>
                  <a:tabLst/>
                  <a:defRPr b="0">
                    <a:latin typeface="Helvetica Light"/>
                    <a:ea typeface="Helvetica Light"/>
                    <a:cs typeface="Helvetica Light"/>
                    <a:sym typeface="Helvetica Light"/>
                  </a:defRPr>
                </a:pPr>
                <a:endParaRPr kumimoji="0" sz="1800" b="0" i="0" u="none" strike="noStrike" kern="1200" cap="none" spc="0" normalizeH="0" baseline="0" noProof="0">
                  <a:ln>
                    <a:noFill/>
                  </a:ln>
                  <a:solidFill>
                    <a:prstClr val="black"/>
                  </a:solidFill>
                  <a:effectLst/>
                  <a:uLnTx/>
                  <a:uFillTx/>
                  <a:latin typeface="Helvetica Light"/>
                  <a:ea typeface="Helvetica Light"/>
                  <a:cs typeface="Helvetica Light"/>
                  <a:sym typeface="Helvetica Light"/>
                </a:endParaRPr>
              </a:p>
            </p:txBody>
          </p:sp>
        </p:grpSp>
        <p:pic>
          <p:nvPicPr>
            <p:cNvPr id="61" name="Picture 60">
              <a:extLst>
                <a:ext uri="{FF2B5EF4-FFF2-40B4-BE49-F238E27FC236}">
                  <a16:creationId xmlns:a16="http://schemas.microsoft.com/office/drawing/2014/main" id="{DDD548E8-1602-B294-B842-5F8C1AF79FA0}"/>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a:ext>
              </a:extLst>
            </a:blip>
            <a:srcRect/>
            <a:stretch/>
          </p:blipFill>
          <p:spPr>
            <a:xfrm>
              <a:off x="7375599" y="6170899"/>
              <a:ext cx="432118" cy="475635"/>
            </a:xfrm>
            <a:prstGeom prst="rect">
              <a:avLst/>
            </a:prstGeom>
          </p:spPr>
        </p:pic>
      </p:grpSp>
      <p:cxnSp>
        <p:nvCxnSpPr>
          <p:cNvPr id="83" name="Straight Arrow Connector 82">
            <a:extLst>
              <a:ext uri="{FF2B5EF4-FFF2-40B4-BE49-F238E27FC236}">
                <a16:creationId xmlns:a16="http://schemas.microsoft.com/office/drawing/2014/main" id="{AA6BB09A-4C64-4B51-D824-D7EC22BDD156}"/>
              </a:ext>
            </a:extLst>
          </p:cNvPr>
          <p:cNvCxnSpPr>
            <a:cxnSpLocks/>
            <a:stCxn id="15" idx="0"/>
          </p:cNvCxnSpPr>
          <p:nvPr/>
        </p:nvCxnSpPr>
        <p:spPr>
          <a:xfrm flipH="1" flipV="1">
            <a:off x="7341712" y="3478574"/>
            <a:ext cx="583578" cy="9228"/>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 name="Afbeelding 1" descr="Afbeelding met patroon, plein, Symmetrie, pixel&#10;&#10;Automatisch gegenereerde beschrijving">
            <a:extLst>
              <a:ext uri="{FF2B5EF4-FFF2-40B4-BE49-F238E27FC236}">
                <a16:creationId xmlns:a16="http://schemas.microsoft.com/office/drawing/2014/main" id="{1440CA3A-67C7-2D6C-9AAF-F2EE18498919}"/>
              </a:ext>
            </a:extLst>
          </p:cNvPr>
          <p:cNvPicPr>
            <a:picLocks noChangeAspect="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10266739" y="4930177"/>
            <a:ext cx="1896580" cy="1896580"/>
          </a:xfrm>
          <a:prstGeom prst="rect">
            <a:avLst/>
          </a:prstGeom>
          <a:noFill/>
          <a:ln>
            <a:noFill/>
          </a:ln>
        </p:spPr>
      </p:pic>
      <p:sp>
        <p:nvSpPr>
          <p:cNvPr id="5" name="Rectangle 1">
            <a:extLst>
              <a:ext uri="{FF2B5EF4-FFF2-40B4-BE49-F238E27FC236}">
                <a16:creationId xmlns:a16="http://schemas.microsoft.com/office/drawing/2014/main" id="{127419ED-32A1-1545-C541-DF566AB33C21}"/>
              </a:ext>
            </a:extLst>
          </p:cNvPr>
          <p:cNvSpPr>
            <a:spLocks noChangeArrowheads="1"/>
          </p:cNvSpPr>
          <p:nvPr/>
        </p:nvSpPr>
        <p:spPr bwMode="auto">
          <a:xfrm>
            <a:off x="4756548" y="1454404"/>
            <a:ext cx="302935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600" b="0" i="0" u="none" strike="noStrike" cap="none" normalizeH="0" baseline="0" dirty="0">
                <a:ln>
                  <a:noFill/>
                </a:ln>
                <a:solidFill>
                  <a:srgbClr val="A2A2A9"/>
                </a:solidFill>
                <a:effectLst/>
                <a:latin typeface="Helvetica" panose="020B0604020202020204" pitchFamily="34" charset="0"/>
                <a:ea typeface="Times New Roman" panose="02020603050405020304" pitchFamily="18" charset="0"/>
                <a:hlinkClick r:id="rId11"/>
              </a:rPr>
              <a:t>protection.outlook.com</a:t>
            </a:r>
            <a:r>
              <a:rPr kumimoji="0" lang="nl-NL" altLang="nl-NL" sz="1600" b="0" i="0" u="none" strike="noStrike" cap="none" normalizeH="0" baseline="0" dirty="0">
                <a:ln>
                  <a:noFill/>
                </a:ln>
                <a:solidFill>
                  <a:schemeClr val="tx1"/>
                </a:solidFill>
                <a:effectLst/>
              </a:rPr>
              <a:t> </a:t>
            </a:r>
            <a:endParaRPr kumimoji="0" lang="nl-NL" altLang="nl-NL" sz="1600" b="0" i="0" u="none" strike="noStrike" cap="none" normalizeH="0" baseline="0" dirty="0">
              <a:ln>
                <a:noFill/>
              </a:ln>
              <a:solidFill>
                <a:schemeClr val="tx1"/>
              </a:solidFill>
              <a:effectLst/>
              <a:latin typeface="Arial" panose="020B0604020202020204" pitchFamily="34" charset="0"/>
            </a:endParaRPr>
          </a:p>
        </p:txBody>
      </p:sp>
      <p:sp>
        <p:nvSpPr>
          <p:cNvPr id="84" name="Tekstvak 83">
            <a:extLst>
              <a:ext uri="{FF2B5EF4-FFF2-40B4-BE49-F238E27FC236}">
                <a16:creationId xmlns:a16="http://schemas.microsoft.com/office/drawing/2014/main" id="{17A9CB1D-F087-E0C9-F365-4834EE4927E7}"/>
              </a:ext>
            </a:extLst>
          </p:cNvPr>
          <p:cNvSpPr txBox="1"/>
          <p:nvPr/>
        </p:nvSpPr>
        <p:spPr>
          <a:xfrm>
            <a:off x="2914881" y="1430462"/>
            <a:ext cx="1907253" cy="369332"/>
          </a:xfrm>
          <a:prstGeom prst="rect">
            <a:avLst/>
          </a:prstGeom>
          <a:noFill/>
        </p:spPr>
        <p:txBody>
          <a:bodyPr wrap="none" rtlCol="0">
            <a:spAutoFit/>
          </a:bodyPr>
          <a:lstStyle/>
          <a:p>
            <a:r>
              <a:rPr lang="en-US" dirty="0"/>
              <a:t>Link to the survey:</a:t>
            </a:r>
            <a:endParaRPr lang="nl-NL" dirty="0"/>
          </a:p>
        </p:txBody>
      </p:sp>
      <p:sp>
        <p:nvSpPr>
          <p:cNvPr id="85" name="Tekstvak 84">
            <a:extLst>
              <a:ext uri="{FF2B5EF4-FFF2-40B4-BE49-F238E27FC236}">
                <a16:creationId xmlns:a16="http://schemas.microsoft.com/office/drawing/2014/main" id="{3F48BBE4-313C-E8F8-A603-D010C77705A5}"/>
              </a:ext>
            </a:extLst>
          </p:cNvPr>
          <p:cNvSpPr txBox="1"/>
          <p:nvPr/>
        </p:nvSpPr>
        <p:spPr>
          <a:xfrm>
            <a:off x="8509150" y="5791022"/>
            <a:ext cx="1907253" cy="369332"/>
          </a:xfrm>
          <a:prstGeom prst="rect">
            <a:avLst/>
          </a:prstGeom>
          <a:noFill/>
        </p:spPr>
        <p:txBody>
          <a:bodyPr wrap="none" rtlCol="0">
            <a:spAutoFit/>
          </a:bodyPr>
          <a:lstStyle/>
          <a:p>
            <a:r>
              <a:rPr lang="en-US" dirty="0"/>
              <a:t>Link to the survey:</a:t>
            </a:r>
            <a:endParaRPr lang="nl-NL" dirty="0"/>
          </a:p>
        </p:txBody>
      </p:sp>
    </p:spTree>
    <p:extLst>
      <p:ext uri="{BB962C8B-B14F-4D97-AF65-F5344CB8AC3E}">
        <p14:creationId xmlns:p14="http://schemas.microsoft.com/office/powerpoint/2010/main" val="2434220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algn="r" defTabSz="914377">
              <a:defRPr/>
            </a:pPr>
            <a:fld id="{C3222567-DB23-427C-B99F-0BA720C11A2B}" type="slidenum">
              <a:rPr lang="en-US" sz="1200">
                <a:solidFill>
                  <a:prstClr val="black">
                    <a:tint val="75000"/>
                  </a:prstClr>
                </a:solidFill>
                <a:latin typeface="Calibri" panose="020F0502020204030204"/>
              </a:rPr>
              <a:pPr algn="r" defTabSz="914377">
                <a:defRPr/>
              </a:pPr>
              <a:t>4</a:t>
            </a:fld>
            <a:endParaRPr lang="en-US" sz="1200" dirty="0">
              <a:solidFill>
                <a:prstClr val="black">
                  <a:tint val="75000"/>
                </a:prstClr>
              </a:solidFill>
              <a:latin typeface="Calibri" panose="020F0502020204030204"/>
            </a:endParaRPr>
          </a:p>
        </p:txBody>
      </p:sp>
      <p:sp>
        <p:nvSpPr>
          <p:cNvPr id="6" name="Titel 1"/>
          <p:cNvSpPr txBox="1">
            <a:spLocks/>
          </p:cNvSpPr>
          <p:nvPr/>
        </p:nvSpPr>
        <p:spPr>
          <a:xfrm>
            <a:off x="155575" y="277504"/>
            <a:ext cx="8628724" cy="741083"/>
          </a:xfrm>
          <a:prstGeom prst="rect">
            <a:avLst/>
          </a:prstGeom>
        </p:spPr>
        <p:txBody>
          <a:bodyPr vert="horz" lIns="91440" tIns="45720" rIns="91440" bIns="45720" rtlCol="0" anchor="ctr">
            <a:normAutofit fontScale="92500" lnSpcReduction="10000"/>
          </a:bodyPr>
          <a:lstStyle>
            <a:lvl1pPr algn="l" defTabSz="914377" rtl="0" eaLnBrk="1" latinLnBrk="0" hangingPunct="1">
              <a:lnSpc>
                <a:spcPct val="90000"/>
              </a:lnSpc>
              <a:spcBef>
                <a:spcPct val="0"/>
              </a:spcBef>
              <a:buNone/>
              <a:defRPr sz="3600" b="1" kern="1200" spc="100" baseline="0">
                <a:solidFill>
                  <a:schemeClr val="tx1"/>
                </a:solidFill>
                <a:latin typeface="+mj-lt"/>
                <a:ea typeface="+mj-ea"/>
                <a:cs typeface="+mj-cs"/>
              </a:defRPr>
            </a:lvl1pPr>
          </a:lstStyle>
          <a:p>
            <a:pPr algn="ctr" defTabSz="914354">
              <a:defRPr/>
            </a:pPr>
            <a:r>
              <a:rPr lang="en-GB" sz="2800" cap="small" dirty="0">
                <a:solidFill>
                  <a:srgbClr val="002060"/>
                </a:solidFill>
                <a:latin typeface="Arial"/>
              </a:rPr>
              <a:t>Organisation committee – ELBS-</a:t>
            </a:r>
            <a:r>
              <a:rPr lang="en-GB" sz="2800" cap="small" dirty="0" err="1">
                <a:solidFill>
                  <a:srgbClr val="002060"/>
                </a:solidFill>
                <a:latin typeface="Arial"/>
              </a:rPr>
              <a:t>ctDNA</a:t>
            </a:r>
            <a:r>
              <a:rPr lang="en-GB" sz="2800" cap="small" dirty="0">
                <a:solidFill>
                  <a:srgbClr val="002060"/>
                </a:solidFill>
                <a:latin typeface="Arial"/>
              </a:rPr>
              <a:t> workshop</a:t>
            </a:r>
          </a:p>
          <a:p>
            <a:pPr algn="ctr" defTabSz="914354">
              <a:defRPr/>
            </a:pPr>
            <a:r>
              <a:rPr lang="en-GB" sz="2800" cap="small" dirty="0">
                <a:solidFill>
                  <a:srgbClr val="002060"/>
                </a:solidFill>
                <a:latin typeface="Arial"/>
              </a:rPr>
              <a:t>Barcelona – Oct 2023</a:t>
            </a:r>
            <a:endParaRPr lang="en-GB" sz="2800" dirty="0">
              <a:solidFill>
                <a:srgbClr val="002060"/>
              </a:solidFill>
              <a:latin typeface="Arial"/>
            </a:endParaRPr>
          </a:p>
        </p:txBody>
      </p:sp>
      <p:pic>
        <p:nvPicPr>
          <p:cNvPr id="2050" name="Picture 2" descr="Simon Joosse on LinkedIn: #liquidbiopsy #cancerresearch"/>
          <p:cNvPicPr preferRelativeResize="0">
            <a:picLocks noChangeArrowheads="1"/>
          </p:cNvPicPr>
          <p:nvPr/>
        </p:nvPicPr>
        <p:blipFill rotWithShape="1">
          <a:blip r:embed="rId2">
            <a:extLst>
              <a:ext uri="{28A0092B-C50C-407E-A947-70E740481C1C}">
                <a14:useLocalDpi xmlns:a14="http://schemas.microsoft.com/office/drawing/2010/main" val="0"/>
              </a:ext>
            </a:extLst>
          </a:blip>
          <a:srcRect l="12504" r="11479" b="13799"/>
          <a:stretch/>
        </p:blipFill>
        <p:spPr bwMode="auto">
          <a:xfrm>
            <a:off x="9833305" y="1444019"/>
            <a:ext cx="1458153"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IBERONC | Rodrigo Toled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478"/>
          <a:stretch/>
        </p:blipFill>
        <p:spPr bwMode="auto">
          <a:xfrm>
            <a:off x="972833" y="1459943"/>
            <a:ext cx="1434047"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UKE - Mitarbeiterprofil - Claudia Koch"/>
          <p:cNvPicPr>
            <a:picLocks noChangeAspect="1" noChangeArrowheads="1"/>
          </p:cNvPicPr>
          <p:nvPr/>
        </p:nvPicPr>
        <p:blipFill rotWithShape="1">
          <a:blip r:embed="rId4">
            <a:extLst>
              <a:ext uri="{28A0092B-C50C-407E-A947-70E740481C1C}">
                <a14:useLocalDpi xmlns:a14="http://schemas.microsoft.com/office/drawing/2010/main" val="0"/>
              </a:ext>
            </a:extLst>
          </a:blip>
          <a:srcRect l="-2125" r="-1" b="19681"/>
          <a:stretch/>
        </p:blipFill>
        <p:spPr bwMode="auto">
          <a:xfrm>
            <a:off x="962862" y="4016732"/>
            <a:ext cx="1453989" cy="162000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Program – AMP Europe Congress"/>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a:solidFill>
                <a:prstClr val="black"/>
              </a:solidFill>
              <a:latin typeface="Calibri" panose="020F0502020204030204"/>
            </a:endParaRPr>
          </a:p>
        </p:txBody>
      </p:sp>
      <p:pic>
        <p:nvPicPr>
          <p:cNvPr id="8" name="Grafik 7"/>
          <p:cNvPicPr>
            <a:picLocks noChangeAspect="1"/>
          </p:cNvPicPr>
          <p:nvPr/>
        </p:nvPicPr>
        <p:blipFill rotWithShape="1">
          <a:blip r:embed="rId5"/>
          <a:srcRect l="9797" t="2959" r="17104" b="14627"/>
          <a:stretch/>
        </p:blipFill>
        <p:spPr>
          <a:xfrm>
            <a:off x="5386042" y="4025820"/>
            <a:ext cx="1436913" cy="1620000"/>
          </a:xfrm>
          <a:prstGeom prst="rect">
            <a:avLst/>
          </a:prstGeom>
        </p:spPr>
      </p:pic>
      <p:pic>
        <p:nvPicPr>
          <p:cNvPr id="9" name="Grafik 8"/>
          <p:cNvPicPr>
            <a:picLocks noChangeAspect="1"/>
          </p:cNvPicPr>
          <p:nvPr/>
        </p:nvPicPr>
        <p:blipFill rotWithShape="1">
          <a:blip r:embed="rId6"/>
          <a:srcRect l="26102" r="25883" b="17376"/>
          <a:stretch/>
        </p:blipFill>
        <p:spPr>
          <a:xfrm>
            <a:off x="3220598" y="4016732"/>
            <a:ext cx="1446079" cy="1620000"/>
          </a:xfrm>
          <a:prstGeom prst="rect">
            <a:avLst/>
          </a:prstGeom>
        </p:spPr>
      </p:pic>
      <p:pic>
        <p:nvPicPr>
          <p:cNvPr id="2058" name="Picture 10" descr="Zandra Deans - 2018 ISPD Conferenc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882" r="13219" b="16222"/>
          <a:stretch/>
        </p:blipFill>
        <p:spPr bwMode="auto">
          <a:xfrm>
            <a:off x="3209812" y="1459943"/>
            <a:ext cx="1467651"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eet the GenQA team"/>
          <p:cNvPicPr>
            <a:picLocks noChangeAspect="1" noChangeArrowheads="1"/>
          </p:cNvPicPr>
          <p:nvPr/>
        </p:nvPicPr>
        <p:blipFill rotWithShape="1">
          <a:blip r:embed="rId8">
            <a:extLst>
              <a:ext uri="{28A0092B-C50C-407E-A947-70E740481C1C}">
                <a14:useLocalDpi xmlns:a14="http://schemas.microsoft.com/office/drawing/2010/main" val="0"/>
              </a:ext>
            </a:extLst>
          </a:blip>
          <a:srcRect l="5610" r="5692"/>
          <a:stretch/>
        </p:blipFill>
        <p:spPr bwMode="auto">
          <a:xfrm>
            <a:off x="5386040" y="1444019"/>
            <a:ext cx="1436915" cy="162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p:cNvPicPr>
            <a:picLocks noChangeAspect="1"/>
          </p:cNvPicPr>
          <p:nvPr/>
        </p:nvPicPr>
        <p:blipFill rotWithShape="1">
          <a:blip r:embed="rId9" cstate="print">
            <a:extLst>
              <a:ext uri="{28A0092B-C50C-407E-A947-70E740481C1C}">
                <a14:useLocalDpi xmlns:a14="http://schemas.microsoft.com/office/drawing/2010/main" val="0"/>
              </a:ext>
            </a:extLst>
          </a:blip>
          <a:srcRect l="619" t="6612" r="-619" b="16979"/>
          <a:stretch/>
        </p:blipFill>
        <p:spPr>
          <a:xfrm>
            <a:off x="7688431" y="4018256"/>
            <a:ext cx="1415075" cy="1620000"/>
          </a:xfrm>
          <a:prstGeom prst="rect">
            <a:avLst/>
          </a:prstGeom>
        </p:spPr>
      </p:pic>
      <p:sp>
        <p:nvSpPr>
          <p:cNvPr id="12" name="Rechteck 11"/>
          <p:cNvSpPr/>
          <p:nvPr/>
        </p:nvSpPr>
        <p:spPr>
          <a:xfrm>
            <a:off x="662601" y="3089531"/>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Rodrigo De Almeida Toledo</a:t>
            </a:r>
          </a:p>
          <a:p>
            <a:pPr algn="ctr" defTabSz="914377">
              <a:defRPr/>
            </a:pPr>
            <a:r>
              <a:rPr lang="en-US" sz="1200" dirty="0">
                <a:solidFill>
                  <a:prstClr val="black"/>
                </a:solidFill>
                <a:latin typeface="Calibri" panose="020F0502020204030204"/>
              </a:rPr>
              <a:t>VHIO</a:t>
            </a:r>
          </a:p>
        </p:txBody>
      </p:sp>
      <p:sp>
        <p:nvSpPr>
          <p:cNvPr id="18" name="Rechteck 17"/>
          <p:cNvSpPr/>
          <p:nvPr/>
        </p:nvSpPr>
        <p:spPr>
          <a:xfrm>
            <a:off x="662601" y="5645821"/>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Claudia Koch</a:t>
            </a:r>
          </a:p>
          <a:p>
            <a:pPr algn="ctr" defTabSz="914377">
              <a:defRPr/>
            </a:pPr>
            <a:r>
              <a:rPr lang="en-US" sz="1200" dirty="0">
                <a:solidFill>
                  <a:prstClr val="black"/>
                </a:solidFill>
                <a:latin typeface="Calibri" panose="020F0502020204030204"/>
              </a:rPr>
              <a:t>ELBS</a:t>
            </a:r>
          </a:p>
        </p:txBody>
      </p:sp>
      <p:sp>
        <p:nvSpPr>
          <p:cNvPr id="19" name="Rechteck 18"/>
          <p:cNvSpPr/>
          <p:nvPr/>
        </p:nvSpPr>
        <p:spPr>
          <a:xfrm>
            <a:off x="5077242" y="3074225"/>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Jenni Fairley </a:t>
            </a:r>
          </a:p>
          <a:p>
            <a:pPr algn="ctr" defTabSz="914377">
              <a:defRPr/>
            </a:pPr>
            <a:r>
              <a:rPr lang="en-US" sz="1200" dirty="0" err="1">
                <a:solidFill>
                  <a:prstClr val="black"/>
                </a:solidFill>
                <a:latin typeface="Calibri" panose="020F0502020204030204"/>
              </a:rPr>
              <a:t>GenQA</a:t>
            </a:r>
            <a:endParaRPr lang="en-US" sz="1200" dirty="0">
              <a:solidFill>
                <a:prstClr val="black"/>
              </a:solidFill>
              <a:latin typeface="Calibri" panose="020F0502020204030204"/>
            </a:endParaRPr>
          </a:p>
        </p:txBody>
      </p:sp>
      <p:sp>
        <p:nvSpPr>
          <p:cNvPr id="20" name="Rechteck 19"/>
          <p:cNvSpPr/>
          <p:nvPr/>
        </p:nvSpPr>
        <p:spPr>
          <a:xfrm>
            <a:off x="2916382" y="5635860"/>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Patrizio Giacomini</a:t>
            </a:r>
          </a:p>
          <a:p>
            <a:pPr algn="ctr" defTabSz="914377">
              <a:defRPr/>
            </a:pPr>
            <a:r>
              <a:rPr lang="en-US" sz="1200" dirty="0">
                <a:solidFill>
                  <a:prstClr val="black"/>
                </a:solidFill>
                <a:latin typeface="Calibri" panose="020F0502020204030204"/>
              </a:rPr>
              <a:t>ELBS</a:t>
            </a:r>
          </a:p>
        </p:txBody>
      </p:sp>
      <p:sp>
        <p:nvSpPr>
          <p:cNvPr id="21" name="Rechteck 20"/>
          <p:cNvSpPr/>
          <p:nvPr/>
        </p:nvSpPr>
        <p:spPr>
          <a:xfrm>
            <a:off x="5077242" y="5608365"/>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 Ed Schuuring</a:t>
            </a:r>
          </a:p>
          <a:p>
            <a:pPr algn="ctr" defTabSz="914377">
              <a:defRPr/>
            </a:pPr>
            <a:r>
              <a:rPr lang="en-US" sz="1200" dirty="0">
                <a:solidFill>
                  <a:prstClr val="black"/>
                </a:solidFill>
                <a:latin typeface="Calibri" panose="020F0502020204030204"/>
              </a:rPr>
              <a:t>ELBS</a:t>
            </a:r>
          </a:p>
        </p:txBody>
      </p:sp>
      <p:sp>
        <p:nvSpPr>
          <p:cNvPr id="22" name="Rechteck 21"/>
          <p:cNvSpPr/>
          <p:nvPr/>
        </p:nvSpPr>
        <p:spPr>
          <a:xfrm>
            <a:off x="7368713" y="5607146"/>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Ellen Heitzer</a:t>
            </a:r>
          </a:p>
          <a:p>
            <a:pPr algn="ctr" defTabSz="914377">
              <a:defRPr/>
            </a:pPr>
            <a:r>
              <a:rPr lang="en-US" sz="1200" dirty="0">
                <a:solidFill>
                  <a:prstClr val="black"/>
                </a:solidFill>
                <a:latin typeface="Calibri" panose="020F0502020204030204"/>
              </a:rPr>
              <a:t>ELBS</a:t>
            </a:r>
          </a:p>
        </p:txBody>
      </p:sp>
      <p:sp>
        <p:nvSpPr>
          <p:cNvPr id="23" name="Rechteck 22"/>
          <p:cNvSpPr/>
          <p:nvPr/>
        </p:nvSpPr>
        <p:spPr>
          <a:xfrm>
            <a:off x="2916382" y="3089532"/>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Zandra Deans</a:t>
            </a:r>
          </a:p>
          <a:p>
            <a:pPr algn="ctr" defTabSz="914377">
              <a:defRPr/>
            </a:pPr>
            <a:r>
              <a:rPr lang="en-US" sz="1200" dirty="0" err="1">
                <a:solidFill>
                  <a:prstClr val="black"/>
                </a:solidFill>
                <a:latin typeface="Calibri" panose="020F0502020204030204"/>
              </a:rPr>
              <a:t>GenQA</a:t>
            </a:r>
            <a:endParaRPr lang="en-US" sz="1200" dirty="0">
              <a:solidFill>
                <a:prstClr val="black"/>
              </a:solidFill>
              <a:latin typeface="Calibri" panose="020F0502020204030204"/>
            </a:endParaRPr>
          </a:p>
        </p:txBody>
      </p:sp>
      <p:sp>
        <p:nvSpPr>
          <p:cNvPr id="24" name="Rechteck 23"/>
          <p:cNvSpPr/>
          <p:nvPr/>
        </p:nvSpPr>
        <p:spPr>
          <a:xfrm>
            <a:off x="9535125" y="3073608"/>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Simon Joosse</a:t>
            </a:r>
          </a:p>
          <a:p>
            <a:pPr algn="ctr" defTabSz="914377">
              <a:defRPr/>
            </a:pPr>
            <a:r>
              <a:rPr lang="en-US" sz="1200" dirty="0">
                <a:solidFill>
                  <a:prstClr val="black"/>
                </a:solidFill>
                <a:latin typeface="Calibri" panose="020F0502020204030204"/>
              </a:rPr>
              <a:t>CAN.HEAL</a:t>
            </a:r>
          </a:p>
        </p:txBody>
      </p:sp>
      <p:pic>
        <p:nvPicPr>
          <p:cNvPr id="2062" name="Picture 14" descr="Meet the team - EMQN"/>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9627" r="25038" b="40251"/>
          <a:stretch/>
        </p:blipFill>
        <p:spPr bwMode="auto">
          <a:xfrm>
            <a:off x="7674597" y="1444019"/>
            <a:ext cx="1442745" cy="1620000"/>
          </a:xfrm>
          <a:prstGeom prst="rect">
            <a:avLst/>
          </a:prstGeom>
          <a:noFill/>
          <a:extLst>
            <a:ext uri="{909E8E84-426E-40DD-AFC4-6F175D3DCCD1}">
              <a14:hiddenFill xmlns:a14="http://schemas.microsoft.com/office/drawing/2010/main">
                <a:solidFill>
                  <a:srgbClr val="FFFFFF"/>
                </a:solidFill>
              </a14:hiddenFill>
            </a:ext>
          </a:extLst>
        </p:spPr>
      </p:pic>
      <p:sp>
        <p:nvSpPr>
          <p:cNvPr id="26" name="Rechteck 25"/>
          <p:cNvSpPr/>
          <p:nvPr/>
        </p:nvSpPr>
        <p:spPr>
          <a:xfrm>
            <a:off x="7368713" y="3092996"/>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Simon Patton</a:t>
            </a:r>
          </a:p>
          <a:p>
            <a:pPr algn="ctr" defTabSz="914377">
              <a:defRPr/>
            </a:pPr>
            <a:r>
              <a:rPr lang="en-US" sz="1200" dirty="0">
                <a:solidFill>
                  <a:prstClr val="black"/>
                </a:solidFill>
                <a:latin typeface="Calibri" panose="020F0502020204030204"/>
              </a:rPr>
              <a:t>EMQN</a:t>
            </a:r>
          </a:p>
        </p:txBody>
      </p:sp>
      <p:sp>
        <p:nvSpPr>
          <p:cNvPr id="2" name="Rectangle 1">
            <a:extLst>
              <a:ext uri="{FF2B5EF4-FFF2-40B4-BE49-F238E27FC236}">
                <a16:creationId xmlns:a16="http://schemas.microsoft.com/office/drawing/2014/main" id="{58A7E481-078C-5BAB-9583-70F0A2397414}"/>
              </a:ext>
            </a:extLst>
          </p:cNvPr>
          <p:cNvSpPr/>
          <p:nvPr/>
        </p:nvSpPr>
        <p:spPr>
          <a:xfrm>
            <a:off x="7700344" y="6291000"/>
            <a:ext cx="2054513" cy="430481"/>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nl-NL">
              <a:solidFill>
                <a:srgbClr val="F8F8F8"/>
              </a:solidFill>
              <a:latin typeface="Calibri" panose="020F0502020204030204"/>
            </a:endParaRPr>
          </a:p>
        </p:txBody>
      </p:sp>
      <p:sp>
        <p:nvSpPr>
          <p:cNvPr id="5" name="Rechteck 20">
            <a:extLst>
              <a:ext uri="{FF2B5EF4-FFF2-40B4-BE49-F238E27FC236}">
                <a16:creationId xmlns:a16="http://schemas.microsoft.com/office/drawing/2014/main" id="{F05BC19F-836F-38CB-1F5D-C0B74BDE7A8D}"/>
              </a:ext>
            </a:extLst>
          </p:cNvPr>
          <p:cNvSpPr/>
          <p:nvPr/>
        </p:nvSpPr>
        <p:spPr>
          <a:xfrm>
            <a:off x="9535124" y="5645821"/>
            <a:ext cx="2054513" cy="461665"/>
          </a:xfrm>
          <a:prstGeom prst="rect">
            <a:avLst/>
          </a:prstGeom>
        </p:spPr>
        <p:txBody>
          <a:bodyPr wrap="square">
            <a:spAutoFit/>
          </a:bodyPr>
          <a:lstStyle/>
          <a:p>
            <a:pPr algn="ctr" defTabSz="914377">
              <a:defRPr/>
            </a:pPr>
            <a:r>
              <a:rPr lang="en-US" sz="1200" b="1" dirty="0">
                <a:solidFill>
                  <a:prstClr val="black"/>
                </a:solidFill>
                <a:latin typeface="Calibri" panose="020F0502020204030204"/>
              </a:rPr>
              <a:t>Vincent de Jager</a:t>
            </a:r>
          </a:p>
          <a:p>
            <a:pPr algn="ctr" defTabSz="914377">
              <a:defRPr/>
            </a:pPr>
            <a:r>
              <a:rPr lang="en-US" sz="1200" dirty="0">
                <a:solidFill>
                  <a:prstClr val="black"/>
                </a:solidFill>
                <a:latin typeface="Calibri" panose="020F0502020204030204"/>
              </a:rPr>
              <a:t>UMCG</a:t>
            </a:r>
          </a:p>
        </p:txBody>
      </p:sp>
      <p:pic>
        <p:nvPicPr>
          <p:cNvPr id="13" name="Picture 12" descr="A person wearing glasses and a striped shirt&#10;&#10;Description automatically generated">
            <a:extLst>
              <a:ext uri="{FF2B5EF4-FFF2-40B4-BE49-F238E27FC236}">
                <a16:creationId xmlns:a16="http://schemas.microsoft.com/office/drawing/2014/main" id="{F13A2C90-F53D-1BEC-BFD5-B8C61BB28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8577" t="7427" r="8638" b="13261"/>
          <a:stretch/>
        </p:blipFill>
        <p:spPr>
          <a:xfrm>
            <a:off x="9833304" y="4025820"/>
            <a:ext cx="1453989" cy="1624008"/>
          </a:xfrm>
          <a:prstGeom prst="rect">
            <a:avLst/>
          </a:prstGeom>
        </p:spPr>
      </p:pic>
    </p:spTree>
    <p:extLst>
      <p:ext uri="{BB962C8B-B14F-4D97-AF65-F5344CB8AC3E}">
        <p14:creationId xmlns:p14="http://schemas.microsoft.com/office/powerpoint/2010/main" val="1360911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activities: yr 2025</a:t>
            </a:r>
          </a:p>
        </p:txBody>
      </p:sp>
      <p:sp>
        <p:nvSpPr>
          <p:cNvPr id="4" name="Footer Placeholder 3"/>
          <p:cNvSpPr>
            <a:spLocks noGrp="1"/>
          </p:cNvSpPr>
          <p:nvPr>
            <p:ph type="ftr" sz="quarter" idx="11"/>
          </p:nvPr>
        </p:nvSpPr>
        <p:spPr>
          <a:xfrm>
            <a:off x="2349472" y="6346985"/>
            <a:ext cx="2469713"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European Liquid Biopsy Society</a:t>
            </a:r>
          </a:p>
        </p:txBody>
      </p:sp>
      <p:sp>
        <p:nvSpPr>
          <p:cNvPr id="8" name="TextBox 7">
            <a:extLst>
              <a:ext uri="{FF2B5EF4-FFF2-40B4-BE49-F238E27FC236}">
                <a16:creationId xmlns:a16="http://schemas.microsoft.com/office/drawing/2014/main" id="{64FCE2C7-D2CE-A91C-5F38-BD2E4037D6BC}"/>
              </a:ext>
            </a:extLst>
          </p:cNvPr>
          <p:cNvSpPr txBox="1"/>
          <p:nvPr/>
        </p:nvSpPr>
        <p:spPr>
          <a:xfrm>
            <a:off x="10753060" y="340242"/>
            <a:ext cx="8370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yr2025</a:t>
            </a:r>
          </a:p>
        </p:txBody>
      </p:sp>
      <p:sp>
        <p:nvSpPr>
          <p:cNvPr id="9" name="TextBox 8">
            <a:extLst>
              <a:ext uri="{FF2B5EF4-FFF2-40B4-BE49-F238E27FC236}">
                <a16:creationId xmlns:a16="http://schemas.microsoft.com/office/drawing/2014/main" id="{22B8BAB3-CD56-0BBC-683D-89E883DA3227}"/>
              </a:ext>
            </a:extLst>
          </p:cNvPr>
          <p:cNvSpPr txBox="1"/>
          <p:nvPr/>
        </p:nvSpPr>
        <p:spPr>
          <a:xfrm>
            <a:off x="123092" y="1366800"/>
            <a:ext cx="5414687" cy="2246769"/>
          </a:xfrm>
          <a:prstGeom prst="rect">
            <a:avLst/>
          </a:prstGeom>
          <a:solidFill>
            <a:srgbClr val="92D050"/>
          </a:solid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ctDNA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latin typeface="Calibri" panose="020F0502020204030204"/>
              </a:rPr>
              <a:t>EQA on reporting (paper-cases)</a:t>
            </a:r>
          </a:p>
          <a:p>
            <a:pPr marL="285750" indent="-285750">
              <a:buFont typeface="Arial" panose="020B0604020202020204" pitchFamily="34" charset="0"/>
              <a:buChar cha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ctDNA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000" dirty="0">
                <a:solidFill>
                  <a:prstClr val="black"/>
                </a:solidFill>
                <a:latin typeface="Calibri" panose="020F0502020204030204"/>
              </a:rPr>
              <a:t>EQA on reporting (</a:t>
            </a:r>
            <a:r>
              <a:rPr lang="en-US" sz="2000" dirty="0" err="1">
                <a:solidFill>
                  <a:prstClr val="black"/>
                </a:solidFill>
                <a:latin typeface="Calibri" panose="020F0502020204030204"/>
              </a:rPr>
              <a:t>vcf</a:t>
            </a:r>
            <a:r>
              <a:rPr lang="en-US" sz="2000" dirty="0">
                <a:solidFill>
                  <a:prstClr val="black"/>
                </a:solidFill>
                <a:latin typeface="Calibri" panose="020F0502020204030204"/>
              </a:rPr>
              <a:t>-files)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ctDNA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workshops on reporting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harmonisation</a:t>
            </a:r>
            <a:r>
              <a:rPr lang="en-US" sz="2000" dirty="0">
                <a:solidFill>
                  <a:prstClr val="black"/>
                </a:solidFill>
                <a:latin typeface="Calibri" panose="020F0502020204030204"/>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ctDNA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Epigenomics Workshop (online)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ctDNA</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survey</a:t>
            </a:r>
          </a:p>
        </p:txBody>
      </p:sp>
      <p:sp>
        <p:nvSpPr>
          <p:cNvPr id="3" name="TextBox 8">
            <a:extLst>
              <a:ext uri="{FF2B5EF4-FFF2-40B4-BE49-F238E27FC236}">
                <a16:creationId xmlns:a16="http://schemas.microsoft.com/office/drawing/2014/main" id="{DAF1A7CE-708F-AAB1-9DD1-2B37DC554BDA}"/>
              </a:ext>
            </a:extLst>
          </p:cNvPr>
          <p:cNvSpPr txBox="1"/>
          <p:nvPr/>
        </p:nvSpPr>
        <p:spPr>
          <a:xfrm>
            <a:off x="5051859" y="3849788"/>
            <a:ext cx="7017049" cy="2862322"/>
          </a:xfrm>
          <a:prstGeom prst="rect">
            <a:avLst/>
          </a:prstGeom>
          <a:solidFill>
            <a:srgbClr val="FFFF00"/>
          </a:solidFill>
        </p:spPr>
        <p:txBody>
          <a:bodyPr wrap="non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Any other suggestions ?  </a:t>
            </a: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Please contact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th</a:t>
            </a:r>
            <a:r>
              <a:rPr lang="en-US" sz="2000" dirty="0">
                <a:solidFill>
                  <a:prstClr val="black"/>
                </a:solidFill>
                <a:latin typeface="Calibri" panose="020F0502020204030204"/>
              </a:rPr>
              <a:t>e ELBS </a:t>
            </a:r>
            <a:r>
              <a:rPr lang="en-US" sz="2000" dirty="0" err="1">
                <a:solidFill>
                  <a:prstClr val="black"/>
                </a:solidFill>
                <a:latin typeface="Calibri" panose="020F0502020204030204"/>
              </a:rPr>
              <a:t>ctDNA</a:t>
            </a:r>
            <a:r>
              <a:rPr lang="en-US" sz="2000" dirty="0">
                <a:solidFill>
                  <a:prstClr val="black"/>
                </a:solidFill>
                <a:latin typeface="Calibri" panose="020F0502020204030204"/>
              </a:rPr>
              <a:t> technology working group</a:t>
            </a: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Ellen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Heitzer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(ellen.heitzer@medunigraz.at)</a:t>
            </a: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Patrizio Giacomini (patrizio.giacomini@guest.policlinicogemelli.it)</a:t>
            </a:r>
          </a:p>
          <a:p>
            <a:pPr marR="0" lvl="0" algn="l" defTabSz="914400" rtl="0" eaLnBrk="1" fontAlgn="auto" latinLnBrk="0" hangingPunct="1">
              <a:lnSpc>
                <a:spcPct val="100000"/>
              </a:lnSpc>
              <a:spcBef>
                <a:spcPts val="0"/>
              </a:spcBef>
              <a:spcAft>
                <a:spcPts val="0"/>
              </a:spcAft>
              <a:buClrTx/>
              <a:buSzTx/>
              <a:tabLst/>
              <a:defRPr/>
            </a:pPr>
            <a:r>
              <a:rPr lang="en-US" sz="2000" dirty="0">
                <a:solidFill>
                  <a:prstClr val="black"/>
                </a:solidFill>
                <a:latin typeface="Calibri" panose="020F0502020204030204"/>
              </a:rPr>
              <a:t>Ed </a:t>
            </a:r>
            <a:r>
              <a:rPr lang="en-US" sz="2000" dirty="0" err="1">
                <a:solidFill>
                  <a:prstClr val="black"/>
                </a:solidFill>
                <a:latin typeface="Calibri" panose="020F0502020204030204"/>
              </a:rPr>
              <a:t>Schuuring</a:t>
            </a:r>
            <a:r>
              <a:rPr lang="en-US" sz="2000" dirty="0">
                <a:solidFill>
                  <a:prstClr val="black"/>
                </a:solidFill>
                <a:latin typeface="Calibri" panose="020F0502020204030204"/>
              </a:rPr>
              <a:t> (</a:t>
            </a:r>
            <a:r>
              <a:rPr lang="en-US" sz="2000" dirty="0">
                <a:solidFill>
                  <a:prstClr val="black"/>
                </a:solidFill>
                <a:latin typeface="Calibri" panose="020F0502020204030204"/>
                <a:hlinkClick r:id="rId2"/>
              </a:rPr>
              <a:t>e.schuuring@umcg.nl</a:t>
            </a:r>
            <a:r>
              <a:rPr lang="en-US" sz="2000" dirty="0">
                <a:solidFill>
                  <a:prstClr val="black"/>
                </a:solidFill>
                <a:latin typeface="Calibri" panose="020F0502020204030204"/>
              </a:rPr>
              <a:t>)</a:t>
            </a: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en-US" sz="2000" dirty="0">
                <a:solidFill>
                  <a:prstClr val="black"/>
                </a:solidFill>
                <a:latin typeface="Calibri" panose="020F0502020204030204"/>
              </a:rPr>
              <a:t>Alina </a:t>
            </a:r>
            <a:r>
              <a:rPr lang="en-US" sz="2000" dirty="0" err="1">
                <a:solidFill>
                  <a:prstClr val="black"/>
                </a:solidFill>
                <a:latin typeface="Calibri" panose="020F0502020204030204"/>
              </a:rPr>
              <a:t>Brüns</a:t>
            </a:r>
            <a:r>
              <a:rPr lang="en-US" sz="2000" dirty="0">
                <a:solidFill>
                  <a:prstClr val="black"/>
                </a:solidFill>
                <a:latin typeface="Calibri" panose="020F0502020204030204"/>
              </a:rPr>
              <a:t> (a.bruens@uke.de)</a:t>
            </a:r>
          </a:p>
        </p:txBody>
      </p:sp>
      <p:pic>
        <p:nvPicPr>
          <p:cNvPr id="12" name="Afbeelding 11">
            <a:extLst>
              <a:ext uri="{FF2B5EF4-FFF2-40B4-BE49-F238E27FC236}">
                <a16:creationId xmlns:a16="http://schemas.microsoft.com/office/drawing/2014/main" id="{A74ECA9F-7435-B7F4-69FD-DBA5232986B0}"/>
              </a:ext>
            </a:extLst>
          </p:cNvPr>
          <p:cNvPicPr>
            <a:picLocks noChangeAspect="1"/>
          </p:cNvPicPr>
          <p:nvPr/>
        </p:nvPicPr>
        <p:blipFill>
          <a:blip r:embed="rId3"/>
          <a:stretch>
            <a:fillRect/>
          </a:stretch>
        </p:blipFill>
        <p:spPr>
          <a:xfrm>
            <a:off x="8846786" y="1624789"/>
            <a:ext cx="2487212" cy="2487212"/>
          </a:xfrm>
          <a:prstGeom prst="rect">
            <a:avLst/>
          </a:prstGeom>
        </p:spPr>
      </p:pic>
      <p:pic>
        <p:nvPicPr>
          <p:cNvPr id="1026" name="Picture 2" descr="TruSight Oncology 500 selected to power liquid biopsy studies">
            <a:extLst>
              <a:ext uri="{FF2B5EF4-FFF2-40B4-BE49-F238E27FC236}">
                <a16:creationId xmlns:a16="http://schemas.microsoft.com/office/drawing/2014/main" id="{E3E3073C-D461-30A3-3FA9-2835323096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0154" y="3918101"/>
            <a:ext cx="1759051" cy="1135257"/>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1" descr="Afbeelding met patroon, plein, Symmetrie, pixel&#10;&#10;Automatisch gegenereerde beschrijving">
            <a:extLst>
              <a:ext uri="{FF2B5EF4-FFF2-40B4-BE49-F238E27FC236}">
                <a16:creationId xmlns:a16="http://schemas.microsoft.com/office/drawing/2014/main" id="{73D97361-94B1-E602-22B1-39F4B8310BD7}"/>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23092" y="4485730"/>
            <a:ext cx="2226380" cy="2226380"/>
          </a:xfrm>
          <a:prstGeom prst="rect">
            <a:avLst/>
          </a:prstGeom>
          <a:noFill/>
          <a:ln>
            <a:noFill/>
          </a:ln>
        </p:spPr>
      </p:pic>
      <p:sp>
        <p:nvSpPr>
          <p:cNvPr id="6" name="Tekstvak 5">
            <a:extLst>
              <a:ext uri="{FF2B5EF4-FFF2-40B4-BE49-F238E27FC236}">
                <a16:creationId xmlns:a16="http://schemas.microsoft.com/office/drawing/2014/main" id="{6D6F1C17-84BA-2FB7-2B0E-6610840E2A22}"/>
              </a:ext>
            </a:extLst>
          </p:cNvPr>
          <p:cNvSpPr txBox="1"/>
          <p:nvPr/>
        </p:nvSpPr>
        <p:spPr>
          <a:xfrm>
            <a:off x="282655" y="4191769"/>
            <a:ext cx="1907253" cy="369332"/>
          </a:xfrm>
          <a:prstGeom prst="rect">
            <a:avLst/>
          </a:prstGeom>
          <a:noFill/>
        </p:spPr>
        <p:txBody>
          <a:bodyPr wrap="none" rtlCol="0">
            <a:spAutoFit/>
          </a:bodyPr>
          <a:lstStyle/>
          <a:p>
            <a:r>
              <a:rPr lang="en-US" dirty="0"/>
              <a:t>Link to the survey:</a:t>
            </a:r>
            <a:endParaRPr lang="nl-NL" dirty="0"/>
          </a:p>
        </p:txBody>
      </p:sp>
    </p:spTree>
    <p:extLst>
      <p:ext uri="{BB962C8B-B14F-4D97-AF65-F5344CB8AC3E}">
        <p14:creationId xmlns:p14="http://schemas.microsoft.com/office/powerpoint/2010/main" val="1060419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327454" y="0"/>
            <a:ext cx="8429368" cy="1325563"/>
          </a:xfrm>
        </p:spPr>
        <p:txBody>
          <a:bodyPr>
            <a:normAutofit/>
          </a:bodyPr>
          <a:lstStyle/>
          <a:p>
            <a:pPr algn="ctr"/>
            <a:r>
              <a:rPr lang="en-US" sz="3000" dirty="0" err="1">
                <a:latin typeface="+mn-lt"/>
              </a:rPr>
              <a:t>ctDNA</a:t>
            </a:r>
            <a:r>
              <a:rPr lang="en-US" sz="3000" dirty="0">
                <a:latin typeface="+mn-lt"/>
              </a:rPr>
              <a:t> EXPERT WORKSHOP ON </a:t>
            </a:r>
            <a:br>
              <a:rPr lang="en-US" sz="3000" dirty="0">
                <a:latin typeface="+mn-lt"/>
              </a:rPr>
            </a:br>
            <a:r>
              <a:rPr lang="en-US" sz="3000" dirty="0">
                <a:latin typeface="+mn-lt"/>
              </a:rPr>
              <a:t>QUALITY ASSESSMENT AND REPORTING</a:t>
            </a:r>
            <a:endParaRPr lang="en-GB" sz="3000" dirty="0">
              <a:latin typeface="+mn-lt"/>
            </a:endParaRPr>
          </a:p>
        </p:txBody>
      </p:sp>
      <p:pic>
        <p:nvPicPr>
          <p:cNvPr id="18" name="Picture 2" descr="Expert Opinion! Stock-Illustration | Adob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527" y="1465476"/>
            <a:ext cx="4809730" cy="1202433"/>
          </a:xfrm>
          <a:prstGeom prst="rect">
            <a:avLst/>
          </a:prstGeom>
          <a:noFill/>
          <a:extLst>
            <a:ext uri="{909E8E84-426E-40DD-AFC4-6F175D3DCCD1}">
              <a14:hiddenFill xmlns:a14="http://schemas.microsoft.com/office/drawing/2010/main">
                <a:solidFill>
                  <a:srgbClr val="FFFFFF"/>
                </a:solidFill>
              </a14:hiddenFill>
            </a:ext>
          </a:extLst>
        </p:spPr>
      </p:pic>
      <p:sp>
        <p:nvSpPr>
          <p:cNvPr id="19" name="Textfeld 18"/>
          <p:cNvSpPr txBox="1"/>
          <p:nvPr/>
        </p:nvSpPr>
        <p:spPr>
          <a:xfrm>
            <a:off x="4242889" y="2574731"/>
            <a:ext cx="544942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What type of </a:t>
            </a:r>
            <a:r>
              <a:rPr kumimoji="0" lang="en-GB" sz="14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refmats</a:t>
            </a: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do we need for assay validation?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Do we need to cover all types of genetic alterations?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How deep should we go?</a:t>
            </a:r>
          </a:p>
        </p:txBody>
      </p:sp>
      <p:sp>
        <p:nvSpPr>
          <p:cNvPr id="20" name="Textfeld 19"/>
          <p:cNvSpPr txBox="1"/>
          <p:nvPr/>
        </p:nvSpPr>
        <p:spPr>
          <a:xfrm>
            <a:off x="4242889" y="3819702"/>
            <a:ext cx="544942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What types of EQAs do we need?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What types of alterations should be assessed?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Which use cases should be included?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1" name="Textfeld 20"/>
          <p:cNvSpPr txBox="1"/>
          <p:nvPr/>
        </p:nvSpPr>
        <p:spPr>
          <a:xfrm>
            <a:off x="4242890" y="4983246"/>
            <a:ext cx="5778423" cy="11695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Should treatment decision be made on low level variant?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Should a confirmatory test be done?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How to deal with CH-related variants?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Which CNA should be reported?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Should VUS be reported?</a:t>
            </a:r>
          </a:p>
        </p:txBody>
      </p:sp>
      <p:pic>
        <p:nvPicPr>
          <p:cNvPr id="22" name="Grafik 21"/>
          <p:cNvPicPr>
            <a:picLocks noChangeAspect="1"/>
          </p:cNvPicPr>
          <p:nvPr/>
        </p:nvPicPr>
        <p:blipFill>
          <a:blip r:embed="rId3"/>
          <a:stretch>
            <a:fillRect/>
          </a:stretch>
        </p:blipFill>
        <p:spPr>
          <a:xfrm>
            <a:off x="8339315" y="1297815"/>
            <a:ext cx="3111025" cy="2838384"/>
          </a:xfrm>
          <a:prstGeom prst="rect">
            <a:avLst/>
          </a:prstGeom>
        </p:spPr>
      </p:pic>
      <p:pic>
        <p:nvPicPr>
          <p:cNvPr id="23" name="Grafik 22"/>
          <p:cNvPicPr>
            <a:picLocks noChangeAspect="1"/>
          </p:cNvPicPr>
          <p:nvPr/>
        </p:nvPicPr>
        <p:blipFill>
          <a:blip r:embed="rId4"/>
          <a:stretch>
            <a:fillRect/>
          </a:stretch>
        </p:blipFill>
        <p:spPr>
          <a:xfrm>
            <a:off x="8209343" y="4304647"/>
            <a:ext cx="3853860" cy="2444779"/>
          </a:xfrm>
          <a:prstGeom prst="rect">
            <a:avLst/>
          </a:prstGeom>
        </p:spPr>
      </p:pic>
      <p:sp>
        <p:nvSpPr>
          <p:cNvPr id="24" name="Rechteck 23"/>
          <p:cNvSpPr/>
          <p:nvPr/>
        </p:nvSpPr>
        <p:spPr>
          <a:xfrm>
            <a:off x="68420" y="1772379"/>
            <a:ext cx="418213"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Grafik 24"/>
          <p:cNvPicPr>
            <a:picLocks noChangeAspect="1"/>
          </p:cNvPicPr>
          <p:nvPr/>
        </p:nvPicPr>
        <p:blipFill>
          <a:blip r:embed="rId5"/>
          <a:stretch>
            <a:fillRect/>
          </a:stretch>
        </p:blipFill>
        <p:spPr>
          <a:xfrm>
            <a:off x="3208429" y="2376617"/>
            <a:ext cx="1320973" cy="1528044"/>
          </a:xfrm>
          <a:prstGeom prst="rect">
            <a:avLst/>
          </a:prstGeom>
        </p:spPr>
      </p:pic>
      <p:pic>
        <p:nvPicPr>
          <p:cNvPr id="26" name="Grafik 25"/>
          <p:cNvPicPr>
            <a:picLocks noChangeAspect="1"/>
          </p:cNvPicPr>
          <p:nvPr/>
        </p:nvPicPr>
        <p:blipFill>
          <a:blip r:embed="rId6"/>
          <a:stretch>
            <a:fillRect/>
          </a:stretch>
        </p:blipFill>
        <p:spPr>
          <a:xfrm>
            <a:off x="3208429" y="3613366"/>
            <a:ext cx="1320973" cy="1535185"/>
          </a:xfrm>
          <a:prstGeom prst="rect">
            <a:avLst/>
          </a:prstGeom>
        </p:spPr>
      </p:pic>
      <p:pic>
        <p:nvPicPr>
          <p:cNvPr id="27" name="Grafik 26"/>
          <p:cNvPicPr>
            <a:picLocks noChangeAspect="1"/>
          </p:cNvPicPr>
          <p:nvPr/>
        </p:nvPicPr>
        <p:blipFill>
          <a:blip r:embed="rId7"/>
          <a:stretch>
            <a:fillRect/>
          </a:stretch>
        </p:blipFill>
        <p:spPr>
          <a:xfrm>
            <a:off x="3208429" y="4973035"/>
            <a:ext cx="1320973" cy="1528044"/>
          </a:xfrm>
          <a:prstGeom prst="rect">
            <a:avLst/>
          </a:prstGeom>
        </p:spPr>
      </p:pic>
      <p:pic>
        <p:nvPicPr>
          <p:cNvPr id="28" name="Grafik 27"/>
          <p:cNvPicPr>
            <a:picLocks noChangeAspect="1"/>
          </p:cNvPicPr>
          <p:nvPr/>
        </p:nvPicPr>
        <p:blipFill>
          <a:blip r:embed="rId8"/>
          <a:stretch>
            <a:fillRect/>
          </a:stretch>
        </p:blipFill>
        <p:spPr>
          <a:xfrm>
            <a:off x="-542853" y="2802481"/>
            <a:ext cx="4554201" cy="3172276"/>
          </a:xfrm>
          <a:prstGeom prst="rect">
            <a:avLst/>
          </a:prstGeom>
        </p:spPr>
      </p:pic>
    </p:spTree>
    <p:extLst>
      <p:ext uri="{BB962C8B-B14F-4D97-AF65-F5344CB8AC3E}">
        <p14:creationId xmlns:p14="http://schemas.microsoft.com/office/powerpoint/2010/main" val="2143791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21361A4B-6933-3A64-87CF-3D7690B84F02}"/>
              </a:ext>
            </a:extLst>
          </p:cNvPr>
          <p:cNvSpPr txBox="1"/>
          <p:nvPr/>
        </p:nvSpPr>
        <p:spPr>
          <a:xfrm>
            <a:off x="6726960" y="3942950"/>
            <a:ext cx="5410719"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a:ln>
                  <a:noFill/>
                </a:ln>
                <a:solidFill>
                  <a:srgbClr val="003183"/>
                </a:solidFill>
                <a:effectLst/>
                <a:uLnTx/>
                <a:uFillTx/>
                <a:latin typeface="Verdana" panose="020B0604030504040204" pitchFamily="34" charset="0"/>
                <a:ea typeface="Verdana" panose="020B0604030504040204" pitchFamily="34" charset="0"/>
              </a:rPr>
              <a:t>Vincent D. de Jager</a:t>
            </a:r>
            <a:r>
              <a:rPr kumimoji="0" lang="nl-NL" sz="1600" b="0" i="0" u="none" strike="noStrike" kern="1200" cap="none" spc="0" normalizeH="0" baseline="0" noProof="0" dirty="0">
                <a:ln>
                  <a:noFill/>
                </a:ln>
                <a:solidFill>
                  <a:srgbClr val="003183"/>
                </a:solidFill>
                <a:effectLst/>
                <a:uLnTx/>
                <a:uFillTx/>
                <a:latin typeface="Verdana" panose="020B0604030504040204" pitchFamily="34" charset="0"/>
                <a:ea typeface="Verdana" panose="020B0604030504040204" pitchFamily="34" charset="0"/>
              </a:rPr>
              <a:t>, MD, PhD-</a:t>
            </a:r>
            <a:r>
              <a:rPr kumimoji="0" lang="nl-NL" sz="1600" b="0" i="0" u="none" strike="noStrike" kern="1200" cap="none" spc="0" normalizeH="0" baseline="0" noProof="0" dirty="0" err="1">
                <a:ln>
                  <a:noFill/>
                </a:ln>
                <a:solidFill>
                  <a:srgbClr val="003183"/>
                </a:solidFill>
                <a:effectLst/>
                <a:uLnTx/>
                <a:uFillTx/>
                <a:latin typeface="Verdana" panose="020B0604030504040204" pitchFamily="34" charset="0"/>
                <a:ea typeface="Verdana" panose="020B0604030504040204" pitchFamily="34" charset="0"/>
              </a:rPr>
              <a:t>candidate</a:t>
            </a:r>
            <a:endParaRPr lang="nl-NL" sz="1600" dirty="0">
              <a:solidFill>
                <a:srgbClr val="003183"/>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err="1">
                <a:solidFill>
                  <a:srgbClr val="003183"/>
                </a:solidFill>
                <a:latin typeface="Verdana" panose="020B0604030504040204" pitchFamily="34" charset="0"/>
                <a:ea typeface="Verdana" panose="020B0604030504040204" pitchFamily="34" charset="0"/>
              </a:rPr>
              <a:t>Department</a:t>
            </a:r>
            <a:r>
              <a:rPr lang="nl-NL" sz="1600" dirty="0">
                <a:solidFill>
                  <a:srgbClr val="003183"/>
                </a:solidFill>
                <a:latin typeface="Verdana" panose="020B0604030504040204" pitchFamily="34" charset="0"/>
                <a:ea typeface="Verdana" panose="020B0604030504040204" pitchFamily="34" charset="0"/>
              </a:rPr>
              <a:t> of </a:t>
            </a:r>
            <a:r>
              <a:rPr lang="nl-NL" sz="1600" dirty="0" err="1">
                <a:solidFill>
                  <a:srgbClr val="003183"/>
                </a:solidFill>
                <a:latin typeface="Verdana" panose="020B0604030504040204" pitchFamily="34" charset="0"/>
                <a:ea typeface="Verdana" panose="020B0604030504040204" pitchFamily="34" charset="0"/>
              </a:rPr>
              <a:t>Pathology</a:t>
            </a:r>
            <a:r>
              <a:rPr lang="nl-NL" sz="1600" dirty="0">
                <a:solidFill>
                  <a:srgbClr val="003183"/>
                </a:solidFill>
                <a:latin typeface="Verdana" panose="020B0604030504040204" pitchFamily="34" charset="0"/>
                <a:ea typeface="Verdana" panose="020B0604030504040204" pitchFamily="34" charset="0"/>
              </a:rPr>
              <a:t> </a:t>
            </a:r>
            <a:r>
              <a:rPr lang="nl-NL" sz="1600" dirty="0" err="1">
                <a:solidFill>
                  <a:srgbClr val="003183"/>
                </a:solidFill>
                <a:latin typeface="Verdana" panose="020B0604030504040204" pitchFamily="34" charset="0"/>
                <a:ea typeface="Verdana" panose="020B0604030504040204" pitchFamily="34" charset="0"/>
              </a:rPr>
              <a:t>and</a:t>
            </a:r>
            <a:r>
              <a:rPr lang="nl-NL" sz="1600" dirty="0">
                <a:solidFill>
                  <a:srgbClr val="003183"/>
                </a:solidFill>
                <a:latin typeface="Verdana" panose="020B0604030504040204" pitchFamily="34" charset="0"/>
                <a:ea typeface="Verdana" panose="020B0604030504040204" pitchFamily="34" charset="0"/>
              </a:rPr>
              <a:t> </a:t>
            </a:r>
            <a:r>
              <a:rPr lang="nl-NL" sz="1600" dirty="0" err="1">
                <a:solidFill>
                  <a:srgbClr val="003183"/>
                </a:solidFill>
                <a:latin typeface="Verdana" panose="020B0604030504040204" pitchFamily="34" charset="0"/>
                <a:ea typeface="Verdana" panose="020B0604030504040204" pitchFamily="34" charset="0"/>
              </a:rPr>
              <a:t>Medical</a:t>
            </a:r>
            <a:r>
              <a:rPr lang="nl-NL" sz="1600" dirty="0">
                <a:solidFill>
                  <a:srgbClr val="003183"/>
                </a:solidFill>
                <a:latin typeface="Verdana" panose="020B0604030504040204" pitchFamily="34" charset="0"/>
                <a:ea typeface="Verdana" panose="020B0604030504040204" pitchFamily="34" charset="0"/>
              </a:rPr>
              <a:t> </a:t>
            </a:r>
            <a:r>
              <a:rPr lang="nl-NL" sz="1600" dirty="0" err="1">
                <a:solidFill>
                  <a:srgbClr val="003183"/>
                </a:solidFill>
                <a:latin typeface="Verdana" panose="020B0604030504040204" pitchFamily="34" charset="0"/>
                <a:ea typeface="Verdana" panose="020B0604030504040204" pitchFamily="34" charset="0"/>
              </a:rPr>
              <a:t>Biology</a:t>
            </a:r>
            <a:r>
              <a:rPr lang="nl-NL" sz="1600" dirty="0">
                <a:solidFill>
                  <a:srgbClr val="003183"/>
                </a:solidFill>
                <a:latin typeface="Verdana" panose="020B0604030504040204" pitchFamily="34" charset="0"/>
                <a:ea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003183"/>
                </a:solidFill>
                <a:latin typeface="Verdana" panose="020B0604030504040204" pitchFamily="34" charset="0"/>
                <a:ea typeface="Verdana" panose="020B0604030504040204" pitchFamily="34" charset="0"/>
              </a:rPr>
              <a:t>University </a:t>
            </a:r>
            <a:r>
              <a:rPr lang="nl-NL" sz="1600" dirty="0" err="1">
                <a:solidFill>
                  <a:srgbClr val="003183"/>
                </a:solidFill>
                <a:latin typeface="Verdana" panose="020B0604030504040204" pitchFamily="34" charset="0"/>
                <a:ea typeface="Verdana" panose="020B0604030504040204" pitchFamily="34" charset="0"/>
              </a:rPr>
              <a:t>Medical</a:t>
            </a:r>
            <a:r>
              <a:rPr lang="nl-NL" sz="1600" dirty="0">
                <a:solidFill>
                  <a:srgbClr val="003183"/>
                </a:solidFill>
                <a:latin typeface="Verdana" panose="020B0604030504040204" pitchFamily="34" charset="0"/>
                <a:ea typeface="Verdana" panose="020B0604030504040204" pitchFamily="34" charset="0"/>
              </a:rPr>
              <a:t> Center Groningen, The Netherlands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3183"/>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003183"/>
                </a:solidFill>
                <a:latin typeface="Verdana" panose="020B0604030504040204" pitchFamily="34" charset="0"/>
                <a:ea typeface="Verdana" panose="020B0604030504040204" pitchFamily="34" charset="0"/>
              </a:rPr>
              <a:t>On </a:t>
            </a:r>
            <a:r>
              <a:rPr lang="nl-NL" sz="1600" dirty="0" err="1">
                <a:solidFill>
                  <a:srgbClr val="003183"/>
                </a:solidFill>
                <a:latin typeface="Verdana" panose="020B0604030504040204" pitchFamily="34" charset="0"/>
                <a:ea typeface="Verdana" panose="020B0604030504040204" pitchFamily="34" charset="0"/>
              </a:rPr>
              <a:t>behalf</a:t>
            </a:r>
            <a:r>
              <a:rPr lang="nl-NL" sz="1600" dirty="0">
                <a:solidFill>
                  <a:srgbClr val="003183"/>
                </a:solidFill>
                <a:latin typeface="Verdana" panose="020B0604030504040204" pitchFamily="34" charset="0"/>
                <a:ea typeface="Verdana" panose="020B0604030504040204" pitchFamily="34" charset="0"/>
              </a:rPr>
              <a:t> of </a:t>
            </a:r>
            <a:r>
              <a:rPr lang="nl-NL" sz="1600" dirty="0" err="1">
                <a:solidFill>
                  <a:srgbClr val="003183"/>
                </a:solidFill>
                <a:latin typeface="Verdana" panose="020B0604030504040204" pitchFamily="34" charset="0"/>
                <a:ea typeface="Verdana" panose="020B0604030504040204" pitchFamily="34" charset="0"/>
              </a:rPr>
              <a:t>the</a:t>
            </a:r>
            <a:r>
              <a:rPr lang="nl-NL" sz="1600" dirty="0">
                <a:solidFill>
                  <a:srgbClr val="003183"/>
                </a:solidFill>
                <a:latin typeface="Verdana" panose="020B0604030504040204" pitchFamily="34" charset="0"/>
                <a:ea typeface="Verdana" panose="020B0604030504040204" pitchFamily="34" charset="0"/>
              </a:rPr>
              <a:t> </a:t>
            </a:r>
            <a:r>
              <a:rPr lang="nl-NL" sz="1600" b="1" dirty="0" err="1">
                <a:solidFill>
                  <a:srgbClr val="003183"/>
                </a:solidFill>
                <a:latin typeface="Verdana" panose="020B0604030504040204" pitchFamily="34" charset="0"/>
                <a:ea typeface="Verdana" panose="020B0604030504040204" pitchFamily="34" charset="0"/>
              </a:rPr>
              <a:t>ctDNA</a:t>
            </a:r>
            <a:r>
              <a:rPr lang="nl-NL" sz="1600" b="1" dirty="0">
                <a:solidFill>
                  <a:srgbClr val="003183"/>
                </a:solidFill>
                <a:latin typeface="Verdana" panose="020B0604030504040204" pitchFamily="34" charset="0"/>
                <a:ea typeface="Verdana" panose="020B0604030504040204" pitchFamily="34" charset="0"/>
              </a:rPr>
              <a:t> </a:t>
            </a:r>
            <a:r>
              <a:rPr lang="nl-NL" sz="1600" b="1" dirty="0" err="1">
                <a:solidFill>
                  <a:srgbClr val="003183"/>
                </a:solidFill>
                <a:latin typeface="Verdana" panose="020B0604030504040204" pitchFamily="34" charset="0"/>
                <a:ea typeface="Verdana" panose="020B0604030504040204" pitchFamily="34" charset="0"/>
              </a:rPr>
              <a:t>working</a:t>
            </a:r>
            <a:r>
              <a:rPr lang="nl-NL" sz="1600" b="1" dirty="0">
                <a:solidFill>
                  <a:srgbClr val="003183"/>
                </a:solidFill>
                <a:latin typeface="Verdana" panose="020B0604030504040204" pitchFamily="34" charset="0"/>
                <a:ea typeface="Verdana" panose="020B0604030504040204" pitchFamily="34" charset="0"/>
              </a:rPr>
              <a:t> </a:t>
            </a:r>
            <a:r>
              <a:rPr lang="nl-NL" sz="1600" b="1" dirty="0" err="1">
                <a:solidFill>
                  <a:srgbClr val="003183"/>
                </a:solidFill>
                <a:latin typeface="Verdana" panose="020B0604030504040204" pitchFamily="34" charset="0"/>
                <a:ea typeface="Verdana" panose="020B0604030504040204" pitchFamily="34" charset="0"/>
              </a:rPr>
              <a:t>group</a:t>
            </a:r>
            <a:r>
              <a:rPr lang="nl-NL" sz="1600" b="1" dirty="0">
                <a:solidFill>
                  <a:srgbClr val="003183"/>
                </a:solidFill>
                <a:latin typeface="Verdana" panose="020B0604030504040204" pitchFamily="34" charset="0"/>
                <a:ea typeface="Verdana" panose="020B0604030504040204" pitchFamily="34" charset="0"/>
              </a:rPr>
              <a:t> </a:t>
            </a:r>
            <a:r>
              <a:rPr lang="nl-NL" sz="1600" dirty="0">
                <a:solidFill>
                  <a:srgbClr val="003183"/>
                </a:solidFill>
                <a:latin typeface="Verdana" panose="020B0604030504040204" pitchFamily="34" charset="0"/>
                <a:ea typeface="Verdana" panose="020B0604030504040204" pitchFamily="34" charset="0"/>
              </a:rPr>
              <a:t>of </a:t>
            </a:r>
            <a:r>
              <a:rPr lang="nl-NL" sz="1600" dirty="0" err="1">
                <a:solidFill>
                  <a:srgbClr val="003183"/>
                </a:solidFill>
                <a:latin typeface="Verdana" panose="020B0604030504040204" pitchFamily="34" charset="0"/>
                <a:ea typeface="Verdana" panose="020B0604030504040204" pitchFamily="34" charset="0"/>
              </a:rPr>
              <a:t>the</a:t>
            </a:r>
            <a:r>
              <a:rPr lang="nl-NL" sz="1600" dirty="0">
                <a:solidFill>
                  <a:srgbClr val="003183"/>
                </a:solidFill>
                <a:latin typeface="Verdana" panose="020B0604030504040204" pitchFamily="34" charset="0"/>
                <a:ea typeface="Verdana" panose="020B0604030504040204" pitchFamily="34" charset="0"/>
              </a:rPr>
              <a:t> </a:t>
            </a:r>
            <a:r>
              <a:rPr lang="nl-NL" sz="1600" b="1" dirty="0">
                <a:solidFill>
                  <a:srgbClr val="003183"/>
                </a:solidFill>
                <a:latin typeface="Verdana" panose="020B0604030504040204" pitchFamily="34" charset="0"/>
                <a:ea typeface="Verdana" panose="020B0604030504040204" pitchFamily="34" charset="0"/>
              </a:rPr>
              <a:t>European Liquid </a:t>
            </a:r>
            <a:r>
              <a:rPr lang="nl-NL" sz="1600" b="1" dirty="0" err="1">
                <a:solidFill>
                  <a:srgbClr val="003183"/>
                </a:solidFill>
                <a:latin typeface="Verdana" panose="020B0604030504040204" pitchFamily="34" charset="0"/>
                <a:ea typeface="Verdana" panose="020B0604030504040204" pitchFamily="34" charset="0"/>
              </a:rPr>
              <a:t>Biopsy</a:t>
            </a:r>
            <a:r>
              <a:rPr lang="nl-NL" sz="1600" b="1" dirty="0">
                <a:solidFill>
                  <a:srgbClr val="003183"/>
                </a:solidFill>
                <a:latin typeface="Verdana" panose="020B0604030504040204" pitchFamily="34" charset="0"/>
                <a:ea typeface="Verdana" panose="020B0604030504040204" pitchFamily="34" charset="0"/>
              </a:rPr>
              <a:t> Society (ELBS)</a:t>
            </a:r>
            <a:endParaRPr kumimoji="0" lang="nl-NL" sz="1600" b="1" i="0" u="none" strike="noStrike" kern="1200" cap="none" spc="0" normalizeH="0" baseline="0" noProof="0" dirty="0">
              <a:ln>
                <a:noFill/>
              </a:ln>
              <a:solidFill>
                <a:srgbClr val="003183"/>
              </a:solidFill>
              <a:effectLst/>
              <a:uLnTx/>
              <a:uFillTx/>
              <a:latin typeface="Verdana" panose="020B0604030504040204" pitchFamily="34" charset="0"/>
              <a:ea typeface="Verdana" panose="020B0604030504040204" pitchFamily="34" charset="0"/>
            </a:endParaRPr>
          </a:p>
        </p:txBody>
      </p:sp>
      <p:sp>
        <p:nvSpPr>
          <p:cNvPr id="3" name="Titel 2">
            <a:extLst>
              <a:ext uri="{FF2B5EF4-FFF2-40B4-BE49-F238E27FC236}">
                <a16:creationId xmlns:a16="http://schemas.microsoft.com/office/drawing/2014/main" id="{520D28BC-EE12-64FA-072A-FD9E0CF3D455}"/>
              </a:ext>
            </a:extLst>
          </p:cNvPr>
          <p:cNvSpPr>
            <a:spLocks noGrp="1"/>
          </p:cNvSpPr>
          <p:nvPr>
            <p:ph type="title"/>
          </p:nvPr>
        </p:nvSpPr>
        <p:spPr>
          <a:xfrm>
            <a:off x="1647730" y="2101598"/>
            <a:ext cx="7197505" cy="1337191"/>
          </a:xfrm>
          <a:solidFill>
            <a:schemeClr val="bg1"/>
          </a:solidFill>
          <a:ln w="28575">
            <a:solidFill>
              <a:srgbClr val="FF7D02"/>
            </a:solidFill>
          </a:ln>
        </p:spPr>
        <p:txBody>
          <a:bodyPr>
            <a:normAutofit/>
          </a:bodyPr>
          <a:lstStyle/>
          <a:p>
            <a:pPr algn="ctr"/>
            <a:r>
              <a:rPr lang="en-US" sz="4000" b="1" dirty="0"/>
              <a:t>How to report plasma-derived ctDNA results to the oncologist?</a:t>
            </a:r>
          </a:p>
        </p:txBody>
      </p:sp>
      <p:pic>
        <p:nvPicPr>
          <p:cNvPr id="8" name="Picture 7">
            <a:extLst>
              <a:ext uri="{FF2B5EF4-FFF2-40B4-BE49-F238E27FC236}">
                <a16:creationId xmlns:a16="http://schemas.microsoft.com/office/drawing/2014/main" id="{FBA462CB-B781-377A-D9F1-1933AD0BB0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8932" y="2374521"/>
            <a:ext cx="2579028" cy="791344"/>
          </a:xfrm>
          <a:prstGeom prst="rect">
            <a:avLst/>
          </a:prstGeom>
        </p:spPr>
      </p:pic>
      <p:pic>
        <p:nvPicPr>
          <p:cNvPr id="9" name="Afbeelding 37">
            <a:extLst>
              <a:ext uri="{FF2B5EF4-FFF2-40B4-BE49-F238E27FC236}">
                <a16:creationId xmlns:a16="http://schemas.microsoft.com/office/drawing/2014/main" id="{0CB190D5-119D-5D84-1E6E-A83A689AAFB2}"/>
              </a:ext>
            </a:extLst>
          </p:cNvPr>
          <p:cNvPicPr>
            <a:picLocks noChangeAspect="1"/>
          </p:cNvPicPr>
          <p:nvPr/>
        </p:nvPicPr>
        <p:blipFill>
          <a:blip r:embed="rId3"/>
          <a:stretch>
            <a:fillRect/>
          </a:stretch>
        </p:blipFill>
        <p:spPr>
          <a:xfrm>
            <a:off x="10730900" y="6224707"/>
            <a:ext cx="1235383" cy="626453"/>
          </a:xfrm>
          <a:prstGeom prst="rect">
            <a:avLst/>
          </a:prstGeom>
        </p:spPr>
      </p:pic>
      <p:pic>
        <p:nvPicPr>
          <p:cNvPr id="10" name="Afbeelding 26">
            <a:extLst>
              <a:ext uri="{FF2B5EF4-FFF2-40B4-BE49-F238E27FC236}">
                <a16:creationId xmlns:a16="http://schemas.microsoft.com/office/drawing/2014/main" id="{2EFC4B01-4C55-80F1-38F3-602964365237}"/>
              </a:ext>
            </a:extLst>
          </p:cNvPr>
          <p:cNvPicPr>
            <a:picLocks noChangeAspect="1"/>
          </p:cNvPicPr>
          <p:nvPr/>
        </p:nvPicPr>
        <p:blipFill>
          <a:blip r:embed="rId4"/>
          <a:stretch>
            <a:fillRect/>
          </a:stretch>
        </p:blipFill>
        <p:spPr>
          <a:xfrm>
            <a:off x="8845235" y="6279395"/>
            <a:ext cx="1769999" cy="513043"/>
          </a:xfrm>
          <a:prstGeom prst="rect">
            <a:avLst/>
          </a:prstGeom>
        </p:spPr>
      </p:pic>
    </p:spTree>
    <p:extLst>
      <p:ext uri="{BB962C8B-B14F-4D97-AF65-F5344CB8AC3E}">
        <p14:creationId xmlns:p14="http://schemas.microsoft.com/office/powerpoint/2010/main" val="349483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88C9A5-3CF5-0693-DD0D-331A26FE389E}"/>
              </a:ext>
            </a:extLst>
          </p:cNvPr>
          <p:cNvSpPr>
            <a:spLocks noGrp="1"/>
          </p:cNvSpPr>
          <p:nvPr>
            <p:ph type="title"/>
          </p:nvPr>
        </p:nvSpPr>
        <p:spPr/>
        <p:txBody>
          <a:bodyPr>
            <a:normAutofit/>
          </a:bodyPr>
          <a:lstStyle/>
          <a:p>
            <a:r>
              <a:rPr lang="nl-NL" sz="3200" dirty="0" err="1"/>
              <a:t>Disclosures</a:t>
            </a:r>
            <a:endParaRPr lang="nl-NL" sz="4000" dirty="0"/>
          </a:p>
        </p:txBody>
      </p:sp>
      <p:sp>
        <p:nvSpPr>
          <p:cNvPr id="3" name="Tijdelijke aanduiding voor inhoud 2">
            <a:extLst>
              <a:ext uri="{FF2B5EF4-FFF2-40B4-BE49-F238E27FC236}">
                <a16:creationId xmlns:a16="http://schemas.microsoft.com/office/drawing/2014/main" id="{B44E3AC5-A426-1644-D367-22FCB93487FF}"/>
              </a:ext>
            </a:extLst>
          </p:cNvPr>
          <p:cNvSpPr>
            <a:spLocks noGrp="1"/>
          </p:cNvSpPr>
          <p:nvPr>
            <p:ph idx="1"/>
          </p:nvPr>
        </p:nvSpPr>
        <p:spPr>
          <a:xfrm>
            <a:off x="838200" y="1556792"/>
            <a:ext cx="10515600" cy="4351338"/>
          </a:xfrm>
        </p:spPr>
        <p:txBody>
          <a:bodyPr>
            <a:normAutofit/>
          </a:bodyPr>
          <a:lstStyle/>
          <a:p>
            <a:r>
              <a:rPr lang="en-US" sz="2000" dirty="0"/>
              <a:t>PhD appointment at UMCG was financially supported by a shared grant (‘</a:t>
            </a:r>
            <a:r>
              <a:rPr lang="en-US" sz="2000" dirty="0" err="1"/>
              <a:t>Landelijke</a:t>
            </a:r>
            <a:r>
              <a:rPr lang="en-US" sz="2000" dirty="0"/>
              <a:t> </a:t>
            </a:r>
            <a:r>
              <a:rPr lang="en-US" sz="2000" dirty="0" err="1"/>
              <a:t>implementatie</a:t>
            </a:r>
            <a:r>
              <a:rPr lang="en-US" sz="2000" dirty="0"/>
              <a:t> </a:t>
            </a:r>
            <a:r>
              <a:rPr lang="en-US" sz="2000" dirty="0" err="1"/>
              <a:t>predictieve</a:t>
            </a:r>
            <a:r>
              <a:rPr lang="en-US" sz="2000" dirty="0"/>
              <a:t> analyses </a:t>
            </a:r>
            <a:r>
              <a:rPr lang="en-US" sz="2000" dirty="0" err="1"/>
              <a:t>bij</a:t>
            </a:r>
            <a:r>
              <a:rPr lang="en-US" sz="2000" dirty="0"/>
              <a:t> </a:t>
            </a:r>
            <a:r>
              <a:rPr lang="en-US" sz="2000" dirty="0" err="1"/>
              <a:t>longkanker</a:t>
            </a:r>
            <a:r>
              <a:rPr lang="en-US" sz="2000" dirty="0"/>
              <a:t> op </a:t>
            </a:r>
            <a:r>
              <a:rPr lang="en-US" sz="2000" dirty="0" err="1"/>
              <a:t>regionaal</a:t>
            </a:r>
            <a:r>
              <a:rPr lang="en-US" sz="2000" dirty="0"/>
              <a:t> </a:t>
            </a:r>
            <a:r>
              <a:rPr lang="en-US" sz="2000" dirty="0" err="1"/>
              <a:t>niveau</a:t>
            </a:r>
            <a:r>
              <a:rPr lang="en-US" sz="2000" dirty="0"/>
              <a:t>’) from AstraZeneca, Bayer, Pfizer, Lilly, MSD and Roche (received by prof. dr. S.M. Willems (head of the department of PMB at UMCG)</a:t>
            </a:r>
          </a:p>
          <a:p>
            <a:endParaRPr lang="en-US" sz="2000" dirty="0"/>
          </a:p>
          <a:p>
            <a:r>
              <a:rPr lang="en-US" sz="2000" dirty="0"/>
              <a:t>Speaker’s fee: Roche, Janssen (</a:t>
            </a:r>
            <a:r>
              <a:rPr lang="en-US" sz="2000" dirty="0" err="1"/>
              <a:t>Johnson&amp;Johnson</a:t>
            </a:r>
            <a:r>
              <a:rPr lang="en-US" sz="2000" dirty="0"/>
              <a:t>) (all paid to UMCG account)</a:t>
            </a:r>
          </a:p>
          <a:p>
            <a:endParaRPr lang="en-US" sz="2400" dirty="0"/>
          </a:p>
          <a:p>
            <a:endParaRPr lang="en-US" sz="2400" dirty="0"/>
          </a:p>
          <a:p>
            <a:endParaRPr lang="en-US" sz="2400" dirty="0"/>
          </a:p>
          <a:p>
            <a:endParaRPr lang="en-US" sz="2400" dirty="0"/>
          </a:p>
          <a:p>
            <a:endParaRPr lang="nl-NL" sz="2400" dirty="0"/>
          </a:p>
        </p:txBody>
      </p:sp>
    </p:spTree>
    <p:extLst>
      <p:ext uri="{BB962C8B-B14F-4D97-AF65-F5344CB8AC3E}">
        <p14:creationId xmlns:p14="http://schemas.microsoft.com/office/powerpoint/2010/main" val="2812884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88C9A5-3CF5-0693-DD0D-331A26FE389E}"/>
              </a:ext>
            </a:extLst>
          </p:cNvPr>
          <p:cNvSpPr>
            <a:spLocks noGrp="1"/>
          </p:cNvSpPr>
          <p:nvPr>
            <p:ph type="title"/>
          </p:nvPr>
        </p:nvSpPr>
        <p:spPr/>
        <p:txBody>
          <a:bodyPr>
            <a:normAutofit/>
          </a:bodyPr>
          <a:lstStyle/>
          <a:p>
            <a:r>
              <a:rPr lang="nl-NL" sz="3200" dirty="0" err="1"/>
              <a:t>Table</a:t>
            </a:r>
            <a:r>
              <a:rPr lang="nl-NL" sz="3200" dirty="0"/>
              <a:t> of contents</a:t>
            </a:r>
            <a:endParaRPr lang="nl-NL" sz="4000" dirty="0"/>
          </a:p>
        </p:txBody>
      </p:sp>
      <p:sp>
        <p:nvSpPr>
          <p:cNvPr id="3" name="Tijdelijke aanduiding voor inhoud 2">
            <a:extLst>
              <a:ext uri="{FF2B5EF4-FFF2-40B4-BE49-F238E27FC236}">
                <a16:creationId xmlns:a16="http://schemas.microsoft.com/office/drawing/2014/main" id="{B44E3AC5-A426-1644-D367-22FCB93487FF}"/>
              </a:ext>
            </a:extLst>
          </p:cNvPr>
          <p:cNvSpPr>
            <a:spLocks noGrp="1"/>
          </p:cNvSpPr>
          <p:nvPr>
            <p:ph idx="1"/>
          </p:nvPr>
        </p:nvSpPr>
        <p:spPr>
          <a:xfrm>
            <a:off x="838200" y="1556792"/>
            <a:ext cx="10515600" cy="4351338"/>
          </a:xfrm>
        </p:spPr>
        <p:txBody>
          <a:bodyPr>
            <a:normAutofit/>
          </a:bodyPr>
          <a:lstStyle/>
          <a:p>
            <a:r>
              <a:rPr lang="en-US" sz="2400" dirty="0"/>
              <a:t>‘Why is ctDNA testing important?’</a:t>
            </a:r>
          </a:p>
          <a:p>
            <a:r>
              <a:rPr lang="en-US" sz="2400" dirty="0"/>
              <a:t>‘What is the problem for reporting ctDNA test results?’</a:t>
            </a:r>
          </a:p>
          <a:p>
            <a:pPr lvl="1"/>
            <a:r>
              <a:rPr lang="en-US" sz="2000" dirty="0"/>
              <a:t>Reporting of tissue-based versus cfDNA-based test results</a:t>
            </a:r>
          </a:p>
          <a:p>
            <a:r>
              <a:rPr lang="en-US" sz="2400" dirty="0"/>
              <a:t>‘What did we do’?</a:t>
            </a:r>
          </a:p>
          <a:p>
            <a:pPr lvl="1"/>
            <a:r>
              <a:rPr lang="en-US" sz="2000" dirty="0"/>
              <a:t>European Liquid Biopsy Society (ELBS) workshop</a:t>
            </a:r>
          </a:p>
          <a:p>
            <a:r>
              <a:rPr lang="en-US" sz="2400" dirty="0"/>
              <a:t>‘What is next’?</a:t>
            </a:r>
          </a:p>
          <a:p>
            <a:pPr lvl="1"/>
            <a:r>
              <a:rPr lang="en-US" sz="2000" dirty="0"/>
              <a:t>Practical guidelines/recommendations</a:t>
            </a:r>
          </a:p>
          <a:p>
            <a:endParaRPr lang="en-US" sz="2400" dirty="0"/>
          </a:p>
          <a:p>
            <a:endParaRPr lang="en-US" sz="2400" dirty="0"/>
          </a:p>
          <a:p>
            <a:endParaRPr lang="en-US" sz="2400" dirty="0"/>
          </a:p>
          <a:p>
            <a:endParaRPr lang="en-US" sz="2400" dirty="0"/>
          </a:p>
          <a:p>
            <a:endParaRPr lang="nl-NL" sz="2400" dirty="0"/>
          </a:p>
        </p:txBody>
      </p:sp>
    </p:spTree>
    <p:extLst>
      <p:ext uri="{BB962C8B-B14F-4D97-AF65-F5344CB8AC3E}">
        <p14:creationId xmlns:p14="http://schemas.microsoft.com/office/powerpoint/2010/main" val="113313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F151A-6F9A-0967-5E4D-9B73636F6C0F}"/>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0E23B9B-1FDA-C356-05FC-C968BB445186}"/>
              </a:ext>
            </a:extLst>
          </p:cNvPr>
          <p:cNvSpPr/>
          <p:nvPr/>
        </p:nvSpPr>
        <p:spPr>
          <a:xfrm>
            <a:off x="-22211" y="0"/>
            <a:ext cx="12222568" cy="6842682"/>
          </a:xfrm>
          <a:prstGeom prst="rect">
            <a:avLst/>
          </a:prstGeom>
          <a:solidFill>
            <a:srgbClr val="00A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52413407-54B4-1A5A-94D5-56AE00B52BFE}"/>
              </a:ext>
            </a:extLst>
          </p:cNvPr>
          <p:cNvSpPr>
            <a:spLocks noGrp="1"/>
          </p:cNvSpPr>
          <p:nvPr>
            <p:ph type="title"/>
          </p:nvPr>
        </p:nvSpPr>
        <p:spPr>
          <a:xfrm>
            <a:off x="233359" y="76490"/>
            <a:ext cx="11839699" cy="673585"/>
          </a:xfrm>
          <a:solidFill>
            <a:srgbClr val="FFFF00"/>
          </a:solidFill>
        </p:spPr>
        <p:txBody>
          <a:bodyPr>
            <a:noAutofit/>
          </a:bodyPr>
          <a:lstStyle/>
          <a:p>
            <a:r>
              <a:rPr lang="en-US" sz="3200" dirty="0">
                <a:solidFill>
                  <a:srgbClr val="002060"/>
                </a:solidFill>
              </a:rPr>
              <a:t>Typical characteristics of circulating tumor DNA</a:t>
            </a:r>
          </a:p>
        </p:txBody>
      </p:sp>
      <p:pic>
        <p:nvPicPr>
          <p:cNvPr id="4" name="Picture 2" descr="Sven Sachsalber will spend 48 hours searching through the pile of hay for the needle">
            <a:extLst>
              <a:ext uri="{FF2B5EF4-FFF2-40B4-BE49-F238E27FC236}">
                <a16:creationId xmlns:a16="http://schemas.microsoft.com/office/drawing/2014/main" id="{EE6EF147-E708-93EE-41CB-33EE60D8A0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05" r="17243"/>
          <a:stretch/>
        </p:blipFill>
        <p:spPr bwMode="auto">
          <a:xfrm>
            <a:off x="502379" y="2501790"/>
            <a:ext cx="4122579" cy="354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2">
            <a:extLst>
              <a:ext uri="{FF2B5EF4-FFF2-40B4-BE49-F238E27FC236}">
                <a16:creationId xmlns:a16="http://schemas.microsoft.com/office/drawing/2014/main" id="{4CC1A20F-6F97-C0C1-BF49-EDBE04A92756}"/>
              </a:ext>
            </a:extLst>
          </p:cNvPr>
          <p:cNvSpPr txBox="1">
            <a:spLocks noChangeArrowheads="1"/>
          </p:cNvSpPr>
          <p:nvPr/>
        </p:nvSpPr>
        <p:spPr bwMode="auto">
          <a:xfrm>
            <a:off x="439067" y="5765363"/>
            <a:ext cx="2563331" cy="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18333" tIns="59185" rIns="118333" bIns="59185">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marL="0" marR="0" lvl="0" indent="0" algn="l" defTabSz="1180306" rtl="0" eaLnBrk="0" fontAlgn="base" latinLnBrk="0" hangingPunct="0">
              <a:lnSpc>
                <a:spcPct val="100000"/>
              </a:lnSpc>
              <a:spcBef>
                <a:spcPct val="0"/>
              </a:spcBef>
              <a:spcAft>
                <a:spcPct val="0"/>
              </a:spcAft>
              <a:buClrTx/>
              <a:buSzTx/>
              <a:buFontTx/>
              <a:buNone/>
              <a:tabLst/>
              <a:defRPr/>
            </a:pPr>
            <a:r>
              <a:rPr kumimoji="0" lang="nl-NL" altLang="nl-NL" sz="1051" b="1" i="0" u="none" strike="noStrike" kern="1200" cap="none" spc="0" normalizeH="0" baseline="0" noProof="0" dirty="0">
                <a:ln>
                  <a:noFill/>
                </a:ln>
                <a:solidFill>
                  <a:srgbClr val="000000"/>
                </a:solidFill>
                <a:effectLst/>
                <a:uLnTx/>
                <a:uFillTx/>
                <a:latin typeface="Arial" pitchFamily="34" charset="0"/>
                <a:ea typeface="+mn-ea"/>
                <a:cs typeface="+mn-cs"/>
              </a:rPr>
              <a:t>Image </a:t>
            </a:r>
            <a:r>
              <a:rPr kumimoji="0" lang="nl-NL" altLang="nl-NL" sz="1051" b="1" i="0" u="none" strike="noStrike" kern="1200" cap="none" spc="0" normalizeH="0" baseline="0" noProof="0" dirty="0" err="1">
                <a:ln>
                  <a:noFill/>
                </a:ln>
                <a:solidFill>
                  <a:srgbClr val="000000"/>
                </a:solidFill>
                <a:effectLst/>
                <a:uLnTx/>
                <a:uFillTx/>
                <a:latin typeface="Arial" pitchFamily="34" charset="0"/>
                <a:ea typeface="+mn-ea"/>
                <a:cs typeface="+mn-cs"/>
              </a:rPr>
              <a:t>from</a:t>
            </a:r>
            <a:r>
              <a:rPr kumimoji="0" lang="nl-NL" altLang="nl-NL" sz="1051" b="1" i="0" u="none" strike="noStrike" kern="1200" cap="none" spc="0" normalizeH="0" baseline="0" noProof="0" dirty="0">
                <a:ln>
                  <a:noFill/>
                </a:ln>
                <a:solidFill>
                  <a:srgbClr val="000000"/>
                </a:solidFill>
                <a:effectLst/>
                <a:uLnTx/>
                <a:uFillTx/>
                <a:latin typeface="Arial" pitchFamily="34" charset="0"/>
                <a:ea typeface="+mn-ea"/>
                <a:cs typeface="+mn-cs"/>
              </a:rPr>
              <a:t> www.palaisdetokyo.com</a:t>
            </a:r>
          </a:p>
        </p:txBody>
      </p:sp>
      <p:pic>
        <p:nvPicPr>
          <p:cNvPr id="6" name="Picture 4" descr="\\zkh\dfs\gebruikers23\BoonstraPA\Data\Screenhunter\ScreenHunter_05 Mar. 08 14.39.jpg">
            <a:extLst>
              <a:ext uri="{FF2B5EF4-FFF2-40B4-BE49-F238E27FC236}">
                <a16:creationId xmlns:a16="http://schemas.microsoft.com/office/drawing/2014/main" id="{622C0904-FD48-7AEC-B126-3342E5CEE3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4495"/>
          <a:stretch/>
        </p:blipFill>
        <p:spPr bwMode="auto">
          <a:xfrm>
            <a:off x="9367887" y="3013605"/>
            <a:ext cx="2705171" cy="3158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DA2BAE23-74B9-BBB0-5EBA-B8D9E1EFE1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995188" y="859618"/>
            <a:ext cx="1913072" cy="424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vak 1">
            <a:extLst>
              <a:ext uri="{FF2B5EF4-FFF2-40B4-BE49-F238E27FC236}">
                <a16:creationId xmlns:a16="http://schemas.microsoft.com/office/drawing/2014/main" id="{1818AE7C-4FC8-C7DC-A61E-42D0459AA48C}"/>
              </a:ext>
            </a:extLst>
          </p:cNvPr>
          <p:cNvSpPr txBox="1">
            <a:spLocks noChangeArrowheads="1"/>
          </p:cNvSpPr>
          <p:nvPr/>
        </p:nvSpPr>
        <p:spPr bwMode="auto">
          <a:xfrm>
            <a:off x="550465" y="6064716"/>
            <a:ext cx="4026405" cy="673584"/>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none" lIns="118387" tIns="59215" rIns="118387" bIns="59215">
            <a:spAutoFit/>
          </a:bodyPr>
          <a:lstStyle/>
          <a:p>
            <a:pPr marL="0" marR="0" lvl="0" indent="0" algn="ctr" defTabSz="1180306" rtl="0" eaLnBrk="0" fontAlgn="base" latinLnBrk="0" hangingPunct="0">
              <a:lnSpc>
                <a:spcPct val="100000"/>
              </a:lnSpc>
              <a:spcBef>
                <a:spcPct val="0"/>
              </a:spcBef>
              <a:spcAft>
                <a:spcPct val="0"/>
              </a:spcAft>
              <a:buClrTx/>
              <a:buSzTx/>
              <a:buFontTx/>
              <a:buNone/>
              <a:tabLst/>
              <a:defRPr/>
            </a:pPr>
            <a:r>
              <a:rPr kumimoji="0" lang="en-US" altLang="nl-NL" sz="1800" b="1" i="0" u="none" strike="noStrike" kern="1200" cap="none" spc="0" normalizeH="0" baseline="0" noProof="0" dirty="0">
                <a:ln>
                  <a:noFill/>
                </a:ln>
                <a:solidFill>
                  <a:srgbClr val="FFFF00"/>
                </a:solidFill>
                <a:effectLst/>
                <a:uLnTx/>
                <a:uFillTx/>
                <a:latin typeface="Arial" pitchFamily="34" charset="0"/>
              </a:rPr>
              <a:t>Fraction ctDNA in total circulating </a:t>
            </a:r>
          </a:p>
          <a:p>
            <a:pPr marL="0" marR="0" lvl="0" indent="0" algn="ctr" defTabSz="1180306" rtl="0" eaLnBrk="0" fontAlgn="base" latinLnBrk="0" hangingPunct="0">
              <a:lnSpc>
                <a:spcPct val="100000"/>
              </a:lnSpc>
              <a:spcBef>
                <a:spcPct val="0"/>
              </a:spcBef>
              <a:spcAft>
                <a:spcPct val="0"/>
              </a:spcAft>
              <a:buClrTx/>
              <a:buSzTx/>
              <a:buFontTx/>
              <a:buNone/>
              <a:tabLst/>
              <a:defRPr/>
            </a:pPr>
            <a:r>
              <a:rPr lang="en-US" altLang="nl-NL" b="1" dirty="0">
                <a:solidFill>
                  <a:srgbClr val="FFFF00"/>
                </a:solidFill>
                <a:latin typeface="Arial" pitchFamily="34" charset="0"/>
              </a:rPr>
              <a:t>c</a:t>
            </a:r>
            <a:r>
              <a:rPr kumimoji="0" lang="en-US" altLang="nl-NL" sz="1800" b="1" i="0" u="none" strike="noStrike" kern="1200" cap="none" spc="0" normalizeH="0" baseline="0" noProof="0" dirty="0">
                <a:ln>
                  <a:noFill/>
                </a:ln>
                <a:solidFill>
                  <a:srgbClr val="FFFF00"/>
                </a:solidFill>
                <a:effectLst/>
                <a:uLnTx/>
                <a:uFillTx/>
                <a:latin typeface="Arial" pitchFamily="34" charset="0"/>
              </a:rPr>
              <a:t>ell-free DNA in plasma: &lt;0.1-1%</a:t>
            </a:r>
            <a:endParaRPr kumimoji="0" lang="nl-NL" altLang="nl-NL" sz="1800" b="1" i="0" u="none" strike="noStrike" kern="1200" cap="none" spc="0" normalizeH="0" baseline="0" noProof="0" dirty="0">
              <a:ln>
                <a:noFill/>
              </a:ln>
              <a:solidFill>
                <a:srgbClr val="FFFF00"/>
              </a:solidFill>
              <a:effectLst/>
              <a:uLnTx/>
              <a:uFillTx/>
              <a:latin typeface="Arial" pitchFamily="34" charset="0"/>
            </a:endParaRPr>
          </a:p>
        </p:txBody>
      </p:sp>
      <p:sp>
        <p:nvSpPr>
          <p:cNvPr id="9" name="Rectangle 9">
            <a:extLst>
              <a:ext uri="{FF2B5EF4-FFF2-40B4-BE49-F238E27FC236}">
                <a16:creationId xmlns:a16="http://schemas.microsoft.com/office/drawing/2014/main" id="{3F7B7D73-CCD1-6144-974A-E54B350F48A4}"/>
              </a:ext>
            </a:extLst>
          </p:cNvPr>
          <p:cNvSpPr>
            <a:spLocks noChangeArrowheads="1"/>
          </p:cNvSpPr>
          <p:nvPr/>
        </p:nvSpPr>
        <p:spPr bwMode="auto">
          <a:xfrm>
            <a:off x="5915132" y="3985342"/>
            <a:ext cx="2124464" cy="304333"/>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118472" tIns="59255" rIns="118472" bIns="59255" anchor="ctr"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1182133" rtl="0" eaLnBrk="0" fontAlgn="auto" latinLnBrk="0" hangingPunct="1">
              <a:lnSpc>
                <a:spcPct val="100000"/>
              </a:lnSpc>
              <a:spcBef>
                <a:spcPct val="0"/>
              </a:spcBef>
              <a:spcAft>
                <a:spcPts val="0"/>
              </a:spcAft>
              <a:buClrTx/>
              <a:buSzTx/>
              <a:buFontTx/>
              <a:buNone/>
              <a:tabLst/>
              <a:defRPr/>
            </a:pPr>
            <a:r>
              <a:rPr kumimoji="0" lang="de-DE" altLang="en-US" sz="1200" b="1" i="0" u="none" strike="noStrike" kern="1200" cap="none" spc="0" normalizeH="0" baseline="0" noProof="0" dirty="0" err="1">
                <a:ln>
                  <a:noFill/>
                </a:ln>
                <a:solidFill>
                  <a:srgbClr val="FFFF00"/>
                </a:solidFill>
                <a:effectLst/>
                <a:uLnTx/>
                <a:uFillTx/>
                <a:latin typeface="Arial" pitchFamily="34" charset="0"/>
                <a:ea typeface="+mn-ea"/>
                <a:cs typeface="+mn-cs"/>
              </a:rPr>
              <a:t>Heitzer</a:t>
            </a:r>
            <a:r>
              <a:rPr kumimoji="0" lang="de-DE" altLang="en-US" sz="1200" b="1" i="0" u="none" strike="noStrike" kern="1200" cap="none" spc="0" normalizeH="0" baseline="0" noProof="0" dirty="0">
                <a:ln>
                  <a:noFill/>
                </a:ln>
                <a:solidFill>
                  <a:srgbClr val="FFFF00"/>
                </a:solidFill>
                <a:effectLst/>
                <a:uLnTx/>
                <a:uFillTx/>
                <a:latin typeface="Arial" pitchFamily="34" charset="0"/>
                <a:ea typeface="+mn-ea"/>
                <a:cs typeface="+mn-cs"/>
              </a:rPr>
              <a:t> , </a:t>
            </a:r>
            <a:r>
              <a:rPr kumimoji="0" lang="de-DE" altLang="en-US" sz="1200" b="1" i="0" u="none" strike="noStrike" kern="1200" cap="none" spc="0" normalizeH="0" baseline="0" noProof="0" dirty="0" err="1">
                <a:ln>
                  <a:noFill/>
                </a:ln>
                <a:solidFill>
                  <a:srgbClr val="FFFF00"/>
                </a:solidFill>
                <a:effectLst/>
                <a:uLnTx/>
                <a:uFillTx/>
                <a:latin typeface="Arial" pitchFamily="34" charset="0"/>
                <a:ea typeface="+mn-ea"/>
                <a:cs typeface="+mn-cs"/>
              </a:rPr>
              <a:t>Clin</a:t>
            </a:r>
            <a:r>
              <a:rPr kumimoji="0" lang="de-DE" altLang="en-US" sz="1200" b="1" i="0" u="none" strike="noStrike" kern="1200" cap="none" spc="0" normalizeH="0" baseline="0" noProof="0" dirty="0">
                <a:ln>
                  <a:noFill/>
                </a:ln>
                <a:solidFill>
                  <a:srgbClr val="FFFF00"/>
                </a:solidFill>
                <a:effectLst/>
                <a:uLnTx/>
                <a:uFillTx/>
                <a:latin typeface="Arial" pitchFamily="34" charset="0"/>
                <a:ea typeface="+mn-ea"/>
                <a:cs typeface="+mn-cs"/>
              </a:rPr>
              <a:t> </a:t>
            </a:r>
            <a:r>
              <a:rPr kumimoji="0" lang="de-DE" altLang="en-US" sz="1200" b="1" i="0" u="none" strike="noStrike" kern="1200" cap="none" spc="0" normalizeH="0" baseline="0" noProof="0" dirty="0" err="1">
                <a:ln>
                  <a:noFill/>
                </a:ln>
                <a:solidFill>
                  <a:srgbClr val="FFFF00"/>
                </a:solidFill>
                <a:effectLst/>
                <a:uLnTx/>
                <a:uFillTx/>
                <a:latin typeface="Arial" pitchFamily="34" charset="0"/>
                <a:ea typeface="+mn-ea"/>
                <a:cs typeface="+mn-cs"/>
              </a:rPr>
              <a:t>Chem</a:t>
            </a:r>
            <a:r>
              <a:rPr kumimoji="0" lang="de-DE" altLang="en-US" sz="1200" b="1" i="0" u="none" strike="noStrike" kern="1200" cap="none" spc="0" normalizeH="0" baseline="0" noProof="0" dirty="0">
                <a:ln>
                  <a:noFill/>
                </a:ln>
                <a:solidFill>
                  <a:srgbClr val="FFFF00"/>
                </a:solidFill>
                <a:effectLst/>
                <a:uLnTx/>
                <a:uFillTx/>
                <a:latin typeface="Arial" pitchFamily="34" charset="0"/>
                <a:ea typeface="+mn-ea"/>
                <a:cs typeface="+mn-cs"/>
              </a:rPr>
              <a:t> 2015</a:t>
            </a:r>
          </a:p>
        </p:txBody>
      </p:sp>
      <p:sp>
        <p:nvSpPr>
          <p:cNvPr id="10" name="Tekstvak 4">
            <a:extLst>
              <a:ext uri="{FF2B5EF4-FFF2-40B4-BE49-F238E27FC236}">
                <a16:creationId xmlns:a16="http://schemas.microsoft.com/office/drawing/2014/main" id="{E36B66C1-E935-6196-5CAE-3417D9DDB4A7}"/>
              </a:ext>
            </a:extLst>
          </p:cNvPr>
          <p:cNvSpPr txBox="1">
            <a:spLocks noChangeArrowheads="1"/>
          </p:cNvSpPr>
          <p:nvPr/>
        </p:nvSpPr>
        <p:spPr bwMode="auto">
          <a:xfrm>
            <a:off x="9367887" y="6249057"/>
            <a:ext cx="2714473" cy="30490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119056" tIns="59536" rIns="119056" bIns="59536">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l" defTabSz="1187297" rtl="0" eaLnBrk="1" fontAlgn="auto" latinLnBrk="0" hangingPunct="1">
              <a:lnSpc>
                <a:spcPct val="100000"/>
              </a:lnSpc>
              <a:spcBef>
                <a:spcPct val="0"/>
              </a:spcBef>
              <a:spcAft>
                <a:spcPts val="0"/>
              </a:spcAft>
              <a:buClrTx/>
              <a:buSzTx/>
              <a:buFont typeface="Arial" pitchFamily="34" charset="0"/>
              <a:buNone/>
              <a:tabLst/>
              <a:defRPr/>
            </a:pPr>
            <a:r>
              <a:rPr kumimoji="0" lang="nl-NL" altLang="nl-NL" sz="1200" b="1" i="0" u="none" strike="noStrike" kern="0" cap="none" spc="0" normalizeH="0" baseline="0" noProof="0" dirty="0" err="1">
                <a:ln>
                  <a:noFill/>
                </a:ln>
                <a:solidFill>
                  <a:srgbClr val="FFFF00"/>
                </a:solidFill>
                <a:effectLst/>
                <a:uLnTx/>
                <a:uFillTx/>
                <a:latin typeface="+mj-lt"/>
                <a:ea typeface="+mn-ea"/>
                <a:cs typeface="+mn-cs"/>
              </a:rPr>
              <a:t>Bettegowda</a:t>
            </a:r>
            <a:r>
              <a:rPr kumimoji="0" lang="nl-NL" altLang="nl-NL" sz="1200" b="1" i="0" u="none" strike="noStrike" kern="0" cap="none" spc="0" normalizeH="0" baseline="0" noProof="0" dirty="0">
                <a:ln>
                  <a:noFill/>
                </a:ln>
                <a:solidFill>
                  <a:srgbClr val="FFFF00"/>
                </a:solidFill>
                <a:effectLst/>
                <a:uLnTx/>
                <a:uFillTx/>
                <a:latin typeface="+mj-lt"/>
                <a:ea typeface="+mn-ea"/>
                <a:cs typeface="+mn-cs"/>
              </a:rPr>
              <a:t>, </a:t>
            </a:r>
            <a:r>
              <a:rPr kumimoji="0" lang="nl-NL" altLang="nl-NL" sz="1200" b="1" i="0" u="none" strike="noStrike" kern="0" cap="none" spc="0" normalizeH="0" baseline="0" noProof="0" dirty="0" err="1">
                <a:ln>
                  <a:noFill/>
                </a:ln>
                <a:solidFill>
                  <a:srgbClr val="FFFF00"/>
                </a:solidFill>
                <a:effectLst/>
                <a:uLnTx/>
                <a:uFillTx/>
                <a:latin typeface="+mj-lt"/>
                <a:ea typeface="+mn-ea"/>
                <a:cs typeface="+mn-cs"/>
              </a:rPr>
              <a:t>Sci</a:t>
            </a:r>
            <a:r>
              <a:rPr kumimoji="0" lang="nl-NL" altLang="nl-NL" sz="1200" b="1" i="0" u="none" strike="noStrike" kern="0" cap="none" spc="0" normalizeH="0" baseline="0" noProof="0" dirty="0">
                <a:ln>
                  <a:noFill/>
                </a:ln>
                <a:solidFill>
                  <a:srgbClr val="FFFF00"/>
                </a:solidFill>
                <a:effectLst/>
                <a:uLnTx/>
                <a:uFillTx/>
                <a:latin typeface="+mj-lt"/>
                <a:ea typeface="+mn-ea"/>
                <a:cs typeface="+mn-cs"/>
              </a:rPr>
              <a:t> </a:t>
            </a:r>
            <a:r>
              <a:rPr kumimoji="0" lang="nl-NL" altLang="nl-NL" sz="1200" b="1" i="0" u="none" strike="noStrike" kern="0" cap="none" spc="0" normalizeH="0" baseline="0" noProof="0" dirty="0" err="1">
                <a:ln>
                  <a:noFill/>
                </a:ln>
                <a:solidFill>
                  <a:srgbClr val="FFFF00"/>
                </a:solidFill>
                <a:effectLst/>
                <a:uLnTx/>
                <a:uFillTx/>
                <a:latin typeface="+mj-lt"/>
                <a:ea typeface="+mn-ea"/>
                <a:cs typeface="+mn-cs"/>
              </a:rPr>
              <a:t>Transl</a:t>
            </a:r>
            <a:r>
              <a:rPr kumimoji="0" lang="nl-NL" altLang="nl-NL" sz="1200" b="1" i="0" u="none" strike="noStrike" kern="0" cap="none" spc="0" normalizeH="0" baseline="0" noProof="0" dirty="0">
                <a:ln>
                  <a:noFill/>
                </a:ln>
                <a:solidFill>
                  <a:srgbClr val="FFFF00"/>
                </a:solidFill>
                <a:effectLst/>
                <a:uLnTx/>
                <a:uFillTx/>
                <a:latin typeface="+mj-lt"/>
                <a:ea typeface="+mn-ea"/>
                <a:cs typeface="+mn-cs"/>
              </a:rPr>
              <a:t> </a:t>
            </a:r>
            <a:r>
              <a:rPr kumimoji="0" lang="nl-NL" altLang="nl-NL" sz="1200" b="1" i="0" u="none" strike="noStrike" kern="0" cap="none" spc="0" normalizeH="0" baseline="0" noProof="0" dirty="0" err="1">
                <a:ln>
                  <a:noFill/>
                </a:ln>
                <a:solidFill>
                  <a:srgbClr val="FFFF00"/>
                </a:solidFill>
                <a:effectLst/>
                <a:uLnTx/>
                <a:uFillTx/>
                <a:latin typeface="+mj-lt"/>
                <a:ea typeface="+mn-ea"/>
                <a:cs typeface="+mn-cs"/>
              </a:rPr>
              <a:t>Med</a:t>
            </a:r>
            <a:r>
              <a:rPr kumimoji="0" lang="nl-NL" altLang="nl-NL" sz="1200" b="1" i="0" u="none" strike="noStrike" kern="0" cap="none" spc="0" normalizeH="0" baseline="0" noProof="0" dirty="0">
                <a:ln>
                  <a:noFill/>
                </a:ln>
                <a:solidFill>
                  <a:srgbClr val="FFFF00"/>
                </a:solidFill>
                <a:effectLst/>
                <a:uLnTx/>
                <a:uFillTx/>
                <a:latin typeface="+mj-lt"/>
                <a:ea typeface="+mn-ea"/>
                <a:cs typeface="+mn-cs"/>
              </a:rPr>
              <a:t> 2014</a:t>
            </a:r>
          </a:p>
        </p:txBody>
      </p:sp>
      <p:sp>
        <p:nvSpPr>
          <p:cNvPr id="11" name="Tekstvak 1">
            <a:extLst>
              <a:ext uri="{FF2B5EF4-FFF2-40B4-BE49-F238E27FC236}">
                <a16:creationId xmlns:a16="http://schemas.microsoft.com/office/drawing/2014/main" id="{AE7FC08D-19C7-1635-5753-2B6EF5FB5FF8}"/>
              </a:ext>
            </a:extLst>
          </p:cNvPr>
          <p:cNvSpPr txBox="1">
            <a:spLocks noChangeArrowheads="1"/>
          </p:cNvSpPr>
          <p:nvPr/>
        </p:nvSpPr>
        <p:spPr bwMode="auto">
          <a:xfrm>
            <a:off x="4536680" y="1178316"/>
            <a:ext cx="4808671" cy="673584"/>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none" lIns="118387" tIns="59215" rIns="118387" bIns="59215">
            <a:spAutoFit/>
          </a:bodyPr>
          <a:lstStyle/>
          <a:p>
            <a:pPr marL="0" marR="0" lvl="0" indent="0" algn="ctr" defTabSz="1180306" rtl="0" eaLnBrk="0" fontAlgn="base" latinLnBrk="0" hangingPunct="0">
              <a:lnSpc>
                <a:spcPct val="100000"/>
              </a:lnSpc>
              <a:spcBef>
                <a:spcPct val="0"/>
              </a:spcBef>
              <a:spcAft>
                <a:spcPct val="0"/>
              </a:spcAft>
              <a:buClrTx/>
              <a:buSzTx/>
              <a:buFontTx/>
              <a:buNone/>
              <a:tabLst/>
              <a:defRPr/>
            </a:pPr>
            <a:r>
              <a:rPr kumimoji="0" lang="en-US" altLang="nl-NL" sz="1800" b="1" i="0" u="none" strike="noStrike" kern="1200" cap="none" spc="0" normalizeH="0" baseline="0" noProof="0" dirty="0">
                <a:ln>
                  <a:noFill/>
                </a:ln>
                <a:solidFill>
                  <a:srgbClr val="FFFF00"/>
                </a:solidFill>
                <a:effectLst/>
                <a:uLnTx/>
                <a:uFillTx/>
                <a:latin typeface="Arial" pitchFamily="34" charset="0"/>
                <a:ea typeface="+mn-ea"/>
                <a:cs typeface="+mn-cs"/>
              </a:rPr>
              <a:t>Size of ctDNA/cfDNA in plasma: 166bp </a:t>
            </a:r>
          </a:p>
          <a:p>
            <a:pPr marL="0" marR="0" lvl="0" indent="0" algn="ctr" defTabSz="1180306" rtl="0" eaLnBrk="0" fontAlgn="base" latinLnBrk="0" hangingPunct="0">
              <a:lnSpc>
                <a:spcPct val="100000"/>
              </a:lnSpc>
              <a:spcBef>
                <a:spcPct val="0"/>
              </a:spcBef>
              <a:spcAft>
                <a:spcPct val="0"/>
              </a:spcAft>
              <a:buClrTx/>
              <a:buSzTx/>
              <a:buFontTx/>
              <a:buNone/>
              <a:tabLst/>
              <a:defRPr/>
            </a:pPr>
            <a:r>
              <a:rPr kumimoji="0" lang="en-US" altLang="nl-NL" sz="1800" b="1" i="0" u="none" strike="noStrike" kern="1200" cap="none" spc="0" normalizeH="0" baseline="0" noProof="0" dirty="0">
                <a:ln>
                  <a:noFill/>
                </a:ln>
                <a:solidFill>
                  <a:srgbClr val="FFFF00"/>
                </a:solidFill>
                <a:effectLst/>
                <a:uLnTx/>
                <a:uFillTx/>
                <a:latin typeface="Arial" pitchFamily="34" charset="0"/>
                <a:ea typeface="+mn-ea"/>
                <a:cs typeface="+mn-cs"/>
              </a:rPr>
              <a:t>(nucleosome-protected DNA degradation)</a:t>
            </a:r>
            <a:endParaRPr kumimoji="0" lang="nl-NL" altLang="nl-NL" sz="1800" b="1" i="0" u="none" strike="noStrike" kern="1200" cap="none" spc="0" normalizeH="0" baseline="0" noProof="0" dirty="0">
              <a:ln>
                <a:noFill/>
              </a:ln>
              <a:solidFill>
                <a:srgbClr val="FFFF00"/>
              </a:solidFill>
              <a:effectLst/>
              <a:uLnTx/>
              <a:uFillTx/>
              <a:latin typeface="Arial" pitchFamily="34" charset="0"/>
              <a:ea typeface="+mn-ea"/>
              <a:cs typeface="+mn-cs"/>
            </a:endParaRPr>
          </a:p>
        </p:txBody>
      </p:sp>
      <p:sp>
        <p:nvSpPr>
          <p:cNvPr id="12" name="Tekstvak 1">
            <a:extLst>
              <a:ext uri="{FF2B5EF4-FFF2-40B4-BE49-F238E27FC236}">
                <a16:creationId xmlns:a16="http://schemas.microsoft.com/office/drawing/2014/main" id="{63AB67F6-5B36-1312-4BDA-A709154E44CC}"/>
              </a:ext>
            </a:extLst>
          </p:cNvPr>
          <p:cNvSpPr txBox="1">
            <a:spLocks noChangeArrowheads="1"/>
          </p:cNvSpPr>
          <p:nvPr/>
        </p:nvSpPr>
        <p:spPr bwMode="auto">
          <a:xfrm>
            <a:off x="9288911" y="2282451"/>
            <a:ext cx="2863120" cy="673584"/>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118387" tIns="59215" rIns="118387" bIns="59215">
            <a:spAutoFit/>
          </a:bodyPr>
          <a:lstStyle/>
          <a:p>
            <a:pPr marL="0" marR="0" lvl="0" indent="0" algn="ctr" defTabSz="1180306" rtl="0" eaLnBrk="0" fontAlgn="base" latinLnBrk="0" hangingPunct="0">
              <a:lnSpc>
                <a:spcPct val="100000"/>
              </a:lnSpc>
              <a:spcBef>
                <a:spcPct val="0"/>
              </a:spcBef>
              <a:spcAft>
                <a:spcPct val="0"/>
              </a:spcAft>
              <a:buClrTx/>
              <a:buSzTx/>
              <a:buFontTx/>
              <a:buNone/>
              <a:tabLst/>
              <a:defRPr/>
            </a:pPr>
            <a:r>
              <a:rPr kumimoji="0" lang="en-US" altLang="nl-NL" sz="1800" b="1" i="0" u="none" strike="noStrike" kern="1200" cap="none" spc="0" normalizeH="0" baseline="0" noProof="0" dirty="0">
                <a:ln>
                  <a:noFill/>
                </a:ln>
                <a:solidFill>
                  <a:srgbClr val="FFFF00"/>
                </a:solidFill>
                <a:effectLst/>
                <a:uLnTx/>
                <a:uFillTx/>
                <a:latin typeface="Arial" pitchFamily="34" charset="0"/>
              </a:rPr>
              <a:t>ctDNA not detected</a:t>
            </a:r>
            <a:r>
              <a:rPr lang="en-US" altLang="nl-NL" b="1" dirty="0">
                <a:solidFill>
                  <a:srgbClr val="FFFF00"/>
                </a:solidFill>
                <a:latin typeface="Arial" pitchFamily="34" charset="0"/>
              </a:rPr>
              <a:t> </a:t>
            </a:r>
            <a:r>
              <a:rPr kumimoji="0" lang="en-US" altLang="nl-NL" sz="1800" b="1" i="0" u="none" strike="noStrike" kern="1200" cap="none" spc="0" normalizeH="0" baseline="0" noProof="0" dirty="0">
                <a:ln>
                  <a:noFill/>
                </a:ln>
                <a:solidFill>
                  <a:srgbClr val="FFFF00"/>
                </a:solidFill>
                <a:effectLst/>
                <a:uLnTx/>
                <a:uFillTx/>
                <a:latin typeface="Arial" pitchFamily="34" charset="0"/>
              </a:rPr>
              <a:t>in all patients with cancer</a:t>
            </a:r>
            <a:endParaRPr kumimoji="0" lang="nl-NL" altLang="nl-NL" sz="1800" b="1" i="0" u="none" strike="noStrike" kern="1200" cap="none" spc="0" normalizeH="0" baseline="0" noProof="0" dirty="0">
              <a:ln>
                <a:noFill/>
              </a:ln>
              <a:solidFill>
                <a:srgbClr val="FFFF00"/>
              </a:solidFill>
              <a:effectLst/>
              <a:uLnTx/>
              <a:uFillTx/>
              <a:latin typeface="Arial" pitchFamily="34" charset="0"/>
            </a:endParaRPr>
          </a:p>
        </p:txBody>
      </p:sp>
      <p:pic>
        <p:nvPicPr>
          <p:cNvPr id="3" name="Afbeelding 1">
            <a:extLst>
              <a:ext uri="{FF2B5EF4-FFF2-40B4-BE49-F238E27FC236}">
                <a16:creationId xmlns:a16="http://schemas.microsoft.com/office/drawing/2014/main" id="{06F28AB1-B82C-BAC0-4739-EC0897E36EB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01" y="909935"/>
            <a:ext cx="1306108" cy="1527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Cell-Free DNA BCT RUO &amp; CE - Streck">
            <a:extLst>
              <a:ext uri="{FF2B5EF4-FFF2-40B4-BE49-F238E27FC236}">
                <a16:creationId xmlns:a16="http://schemas.microsoft.com/office/drawing/2014/main" id="{F39F8037-BA23-3988-6686-9E5D6E73A20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4326" r="43305"/>
          <a:stretch/>
        </p:blipFill>
        <p:spPr bwMode="auto">
          <a:xfrm>
            <a:off x="1590518" y="946635"/>
            <a:ext cx="325468" cy="1491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94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formatiedia's">
  <a:themeElements>
    <a:clrScheme name="UMCG-blauw">
      <a:dk1>
        <a:srgbClr val="003183"/>
      </a:dk1>
      <a:lt1>
        <a:srgbClr val="FFFFFF"/>
      </a:lt1>
      <a:dk2>
        <a:srgbClr val="003183"/>
      </a:dk2>
      <a:lt2>
        <a:srgbClr val="D0D0D2"/>
      </a:lt2>
      <a:accent1>
        <a:srgbClr val="FF7D00"/>
      </a:accent1>
      <a:accent2>
        <a:srgbClr val="003183"/>
      </a:accent2>
      <a:accent3>
        <a:srgbClr val="009EE0"/>
      </a:accent3>
      <a:accent4>
        <a:srgbClr val="F1E400"/>
      </a:accent4>
      <a:accent5>
        <a:srgbClr val="E95E27"/>
      </a:accent5>
      <a:accent6>
        <a:srgbClr val="00989A"/>
      </a:accent6>
      <a:hlink>
        <a:srgbClr val="0090C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template UMCG endorsement RUG (NL)" id="{751B2E49-BE20-9B40-B029-E17A4CB10A2A}" vid="{59E9E0DE-5264-8D43-A863-79D220B04152}"/>
    </a:ext>
  </a:extLst>
</a:theme>
</file>

<file path=ppt/theme/theme3.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UZA_PPT-sjabloon">
  <a:themeElements>
    <a:clrScheme name="UZA">
      <a:dk1>
        <a:srgbClr val="5F7791"/>
      </a:dk1>
      <a:lt1>
        <a:srgbClr val="FFFFFF"/>
      </a:lt1>
      <a:dk2>
        <a:srgbClr val="5F7791"/>
      </a:dk2>
      <a:lt2>
        <a:srgbClr val="FFFFFF"/>
      </a:lt2>
      <a:accent1>
        <a:srgbClr val="AF0039"/>
      </a:accent1>
      <a:accent2>
        <a:srgbClr val="DE9515"/>
      </a:accent2>
      <a:accent3>
        <a:srgbClr val="798FA4"/>
      </a:accent3>
      <a:accent4>
        <a:srgbClr val="5B0858"/>
      </a:accent4>
      <a:accent5>
        <a:srgbClr val="A0BF35"/>
      </a:accent5>
      <a:accent6>
        <a:srgbClr val="F4D104"/>
      </a:accent6>
      <a:hlink>
        <a:srgbClr val="EB8803"/>
      </a:hlink>
      <a:folHlink>
        <a:srgbClr val="EB8803"/>
      </a:folHlink>
    </a:clrScheme>
    <a:fontScheme name="UZ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ZA-UA_PPT-sjabloon [Compatibiliteitsmodus]" id="{A25FEC4B-3703-4B6F-9A36-3C6DE6E80927}" vid="{9230E03C-A2B6-4D44-A122-250E3A3A0C25}"/>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2511</Words>
  <Application>Microsoft Office PowerPoint</Application>
  <PresentationFormat>Breedbeeld</PresentationFormat>
  <Paragraphs>480</Paragraphs>
  <Slides>40</Slides>
  <Notes>21</Notes>
  <HiddenSlides>0</HiddenSlides>
  <MMClips>0</MMClips>
  <ScaleCrop>false</ScaleCrop>
  <HeadingPairs>
    <vt:vector size="6" baseType="variant">
      <vt:variant>
        <vt:lpstr>Gebruikte lettertypen</vt:lpstr>
      </vt:variant>
      <vt:variant>
        <vt:i4>12</vt:i4>
      </vt:variant>
      <vt:variant>
        <vt:lpstr>Thema</vt:lpstr>
      </vt:variant>
      <vt:variant>
        <vt:i4>7</vt:i4>
      </vt:variant>
      <vt:variant>
        <vt:lpstr>Diatitels</vt:lpstr>
      </vt:variant>
      <vt:variant>
        <vt:i4>40</vt:i4>
      </vt:variant>
    </vt:vector>
  </HeadingPairs>
  <TitlesOfParts>
    <vt:vector size="59" baseType="lpstr">
      <vt:lpstr>Aptos</vt:lpstr>
      <vt:lpstr>Aptos Display</vt:lpstr>
      <vt:lpstr>Arial</vt:lpstr>
      <vt:lpstr>Arial Black</vt:lpstr>
      <vt:lpstr>Arial Narrow</vt:lpstr>
      <vt:lpstr>Calibri</vt:lpstr>
      <vt:lpstr>Calibri Light</vt:lpstr>
      <vt:lpstr>Helvetica</vt:lpstr>
      <vt:lpstr>Helvetica Light</vt:lpstr>
      <vt:lpstr>Times New Roman</vt:lpstr>
      <vt:lpstr>Verdana</vt:lpstr>
      <vt:lpstr>Wingdings</vt:lpstr>
      <vt:lpstr>Office Theme</vt:lpstr>
      <vt:lpstr>Informatiedia's</vt:lpstr>
      <vt:lpstr>2_Benutzerdefiniertes Design</vt:lpstr>
      <vt:lpstr>1_Office Theme</vt:lpstr>
      <vt:lpstr>UZA_PPT-sjabloon</vt:lpstr>
      <vt:lpstr>2_Office Theme</vt:lpstr>
      <vt:lpstr>3_Office Theme</vt:lpstr>
      <vt:lpstr>ELBS General Assembly 2024  ctDNA technology working group</vt:lpstr>
      <vt:lpstr>Overview of activities: yrs 2023-2024</vt:lpstr>
      <vt:lpstr>ctDNA Expert workshop on quality assessment and reporting</vt:lpstr>
      <vt:lpstr>PowerPoint-presentatie</vt:lpstr>
      <vt:lpstr>ctDNA EXPERT WORKSHOP ON  QUALITY ASSESSMENT AND REPORTING</vt:lpstr>
      <vt:lpstr>How to report plasma-derived ctDNA results to the oncologist?</vt:lpstr>
      <vt:lpstr>Disclosures</vt:lpstr>
      <vt:lpstr>Table of contents</vt:lpstr>
      <vt:lpstr>Typical characteristics of circulating tumor DNA</vt:lpstr>
      <vt:lpstr>‘What is the problem for reporting ctDNA test results?’</vt:lpstr>
      <vt:lpstr>‘What is the problem for reporting ctDNA test results?’</vt:lpstr>
      <vt:lpstr>PowerPoint-presentatie</vt:lpstr>
      <vt:lpstr>Reporting on ctDNA findings</vt:lpstr>
      <vt:lpstr>Reporting on ctDNA findings</vt:lpstr>
      <vt:lpstr>‘How to interpret and report molecular findings from plasma-derived cell-free DNA?’</vt:lpstr>
      <vt:lpstr>ctDNA Expert workshop on reporting of ctDNA/cfDNA data</vt:lpstr>
      <vt:lpstr>Defining ELBS-recommendations on reporting of plasma-based ctDNA findings</vt:lpstr>
      <vt:lpstr>‘What is our aim?’</vt:lpstr>
      <vt:lpstr>‘What did we do?’</vt:lpstr>
      <vt:lpstr>Defining ELBS-recommendations on reporting of plasma-based ctDNA findings</vt:lpstr>
      <vt:lpstr>‘What did we do?’</vt:lpstr>
      <vt:lpstr>‘What did we do?’</vt:lpstr>
      <vt:lpstr>‘What did we do?’</vt:lpstr>
      <vt:lpstr>‘What did we do?’</vt:lpstr>
      <vt:lpstr>‘What did we do?’</vt:lpstr>
      <vt:lpstr>‘What did we do?’</vt:lpstr>
      <vt:lpstr>PowerPoint-presentatie</vt:lpstr>
      <vt:lpstr>PowerPoint-presentatie</vt:lpstr>
      <vt:lpstr>PowerPoint-presentatie</vt:lpstr>
      <vt:lpstr>PowerPoint-presentatie</vt:lpstr>
      <vt:lpstr>PowerPoint-presentatie</vt:lpstr>
      <vt:lpstr>PowerPoint-presentatie</vt:lpstr>
      <vt:lpstr>PowerPoint-presentatie</vt:lpstr>
      <vt:lpstr>Acknowledgements</vt:lpstr>
      <vt:lpstr>PLANNED ACTIVITIES</vt:lpstr>
      <vt:lpstr>PowerPoint-presentatie</vt:lpstr>
      <vt:lpstr>‘What is next?’</vt:lpstr>
      <vt:lpstr>ELBS survey: ctDNA in EU</vt:lpstr>
      <vt:lpstr>Circulating tumor DNA (ctDNA): a survey by the European Liquid Biopsy Society (ELBS)</vt:lpstr>
      <vt:lpstr>Overview of activities: yr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Jager, VD de (path)</dc:creator>
  <cp:lastModifiedBy>Schuuring, EMD (path)</cp:lastModifiedBy>
  <cp:revision>9</cp:revision>
  <dcterms:created xsi:type="dcterms:W3CDTF">2024-11-18T12:16:57Z</dcterms:created>
  <dcterms:modified xsi:type="dcterms:W3CDTF">2024-11-26T06:52:19Z</dcterms:modified>
</cp:coreProperties>
</file>