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308" r:id="rId2"/>
    <p:sldId id="537" r:id="rId3"/>
    <p:sldId id="538" r:id="rId4"/>
    <p:sldId id="541" r:id="rId5"/>
    <p:sldId id="542" r:id="rId6"/>
    <p:sldId id="544" r:id="rId7"/>
    <p:sldId id="545" r:id="rId8"/>
    <p:sldId id="570" r:id="rId9"/>
    <p:sldId id="546" r:id="rId10"/>
    <p:sldId id="559" r:id="rId11"/>
    <p:sldId id="547" r:id="rId12"/>
    <p:sldId id="341" r:id="rId13"/>
    <p:sldId id="342" r:id="rId14"/>
    <p:sldId id="548" r:id="rId15"/>
    <p:sldId id="569" r:id="rId16"/>
    <p:sldId id="550" r:id="rId17"/>
    <p:sldId id="567" r:id="rId18"/>
    <p:sldId id="568" r:id="rId19"/>
    <p:sldId id="351" r:id="rId20"/>
    <p:sldId id="348" r:id="rId21"/>
    <p:sldId id="352" r:id="rId22"/>
    <p:sldId id="560" r:id="rId23"/>
    <p:sldId id="561" r:id="rId24"/>
    <p:sldId id="354" r:id="rId25"/>
    <p:sldId id="556" r:id="rId26"/>
    <p:sldId id="294" r:id="rId27"/>
    <p:sldId id="355" r:id="rId28"/>
    <p:sldId id="389" r:id="rId29"/>
    <p:sldId id="563" r:id="rId30"/>
  </p:sldIdLst>
  <p:sldSz cx="12192000" cy="6858000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unni-Fabbroni, Marianna Dr." initials="AMD" lastIdx="1" clrIdx="0">
    <p:extLst>
      <p:ext uri="{19B8F6BF-5375-455C-9EA6-DF929625EA0E}">
        <p15:presenceInfo xmlns:p15="http://schemas.microsoft.com/office/powerpoint/2012/main" userId="S-1-5-21-220523388-602609370-1801674531-9262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EBF0"/>
    <a:srgbClr val="639B7C"/>
    <a:srgbClr val="B846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1EBBBCC-DAD2-459C-BE2E-F6DE35CF9A28}" styleName="Dunkle Formatvorlage 2 - Akzent 3/Akz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644" autoAdjust="0"/>
    <p:restoredTop sz="96125" autoAdjust="0"/>
  </p:normalViewPr>
  <p:slideViewPr>
    <p:cSldViewPr showGuides="1">
      <p:cViewPr>
        <p:scale>
          <a:sx n="78" d="100"/>
          <a:sy n="78" d="100"/>
        </p:scale>
        <p:origin x="989" y="187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121" d="100"/>
          <a:sy n="121" d="100"/>
        </p:scale>
        <p:origin x="3252" y="11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59F81114-0A06-4734-9ABC-3079D9B2334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736D650D-926A-4F95-BAFD-158B38EC387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03F7F1-B1D3-42D4-8B3F-E379710FF0AD}" type="datetimeFigureOut">
              <a:rPr lang="de-DE" smtClean="0"/>
              <a:t>30.10.2024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15B95CA-F3A3-4700-9CCF-71CBB545B7C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0CD02F1-E22E-48FE-897E-18DDC92D1D0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11DDA2-7480-463B-BADE-0CE3B9D9825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929028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34510D-9A44-4961-A171-28C240E96987}" type="datetimeFigureOut">
              <a:rPr lang="de-DE" smtClean="0"/>
              <a:t>30.10.2024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D35F09-126C-48DA-A455-CB264251A4D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51108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35F09-126C-48DA-A455-CB264251A4D9}" type="slidenum">
              <a:rPr lang="de-DE" smtClean="0"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174456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Bildplatzhalter 7">
            <a:extLst>
              <a:ext uri="{FF2B5EF4-FFF2-40B4-BE49-F238E27FC236}">
                <a16:creationId xmlns:a16="http://schemas.microsoft.com/office/drawing/2014/main" id="{4E3E6FDD-8326-4455-9B45-3D6A753268E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 bwMode="gray">
          <a:xfrm>
            <a:off x="1" y="2115666"/>
            <a:ext cx="12191999" cy="4742334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4FFC1AE-1FFB-425E-9C62-80BAB1C036AA}"/>
              </a:ext>
            </a:extLst>
          </p:cNvPr>
          <p:cNvSpPr>
            <a:spLocks noGrp="1"/>
          </p:cNvSpPr>
          <p:nvPr>
            <p:ph type="ctrTitle"/>
          </p:nvPr>
        </p:nvSpPr>
        <p:spPr bwMode="gray">
          <a:xfrm>
            <a:off x="875420" y="1558143"/>
            <a:ext cx="10501992" cy="565146"/>
          </a:xfrm>
          <a:solidFill>
            <a:schemeClr val="accent1"/>
          </a:solidFill>
        </p:spPr>
        <p:txBody>
          <a:bodyPr lIns="216000" tIns="36000" rIns="180000" bIns="36000" anchor="t" anchorCtr="0"/>
          <a:lstStyle>
            <a:lvl1pPr algn="l">
              <a:defRPr sz="3200"/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1B9978DC-2F00-44B6-BF60-E33BB2A5386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875420" y="2115666"/>
            <a:ext cx="3173062" cy="565146"/>
          </a:xfrm>
          <a:solidFill>
            <a:schemeClr val="accent4"/>
          </a:solidFill>
        </p:spPr>
        <p:txBody>
          <a:bodyPr wrap="none" lIns="216000" tIns="36000" rIns="180000" bIns="36000">
            <a:sp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3200" b="1">
                <a:solidFill>
                  <a:schemeClr val="bg1"/>
                </a:solidFill>
              </a:defRPr>
            </a:lvl1pPr>
            <a:lvl2pPr marL="176212" indent="0">
              <a:buNone/>
              <a:defRPr/>
            </a:lvl2pPr>
          </a:lstStyle>
          <a:p>
            <a:pPr lvl="0"/>
            <a:r>
              <a:rPr lang="de-DE" dirty="0"/>
              <a:t>zweite Zeile</a:t>
            </a:r>
          </a:p>
        </p:txBody>
      </p:sp>
      <p:sp>
        <p:nvSpPr>
          <p:cNvPr id="10" name="Textplatzhalter 7">
            <a:extLst>
              <a:ext uri="{FF2B5EF4-FFF2-40B4-BE49-F238E27FC236}">
                <a16:creationId xmlns:a16="http://schemas.microsoft.com/office/drawing/2014/main" id="{3E520B85-D1DB-4831-BE0C-258398D5AE4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875420" y="2680812"/>
            <a:ext cx="1340312" cy="267184"/>
          </a:xfrm>
          <a:solidFill>
            <a:schemeClr val="bg1"/>
          </a:solidFill>
        </p:spPr>
        <p:txBody>
          <a:bodyPr wrap="none" lIns="216000" tIns="18000" rIns="216000" bIns="18000">
            <a:sp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500" b="0">
                <a:solidFill>
                  <a:schemeClr val="accent1"/>
                </a:solidFill>
              </a:defRPr>
            </a:lvl1pPr>
            <a:lvl2pPr marL="176212" indent="0">
              <a:buNone/>
              <a:defRPr/>
            </a:lvl2pPr>
          </a:lstStyle>
          <a:p>
            <a:pPr lvl="0"/>
            <a:r>
              <a:rPr lang="de-DE" dirty="0"/>
              <a:t>Untertitel</a:t>
            </a:r>
          </a:p>
        </p:txBody>
      </p:sp>
      <p:sp>
        <p:nvSpPr>
          <p:cNvPr id="11" name="Textplatzhalter 7">
            <a:extLst>
              <a:ext uri="{FF2B5EF4-FFF2-40B4-BE49-F238E27FC236}">
                <a16:creationId xmlns:a16="http://schemas.microsoft.com/office/drawing/2014/main" id="{01AEB64A-04BC-4C27-B335-9D25E4C9960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875420" y="2947996"/>
            <a:ext cx="1576724" cy="267184"/>
          </a:xfrm>
          <a:solidFill>
            <a:schemeClr val="bg1"/>
          </a:solidFill>
        </p:spPr>
        <p:txBody>
          <a:bodyPr wrap="none" lIns="216000" tIns="18000" rIns="216000" bIns="18000">
            <a:sp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500" b="0">
                <a:solidFill>
                  <a:schemeClr val="accent1"/>
                </a:solidFill>
              </a:defRPr>
            </a:lvl1pPr>
            <a:lvl2pPr marL="176212" indent="0">
              <a:buNone/>
              <a:defRPr/>
            </a:lvl2pPr>
          </a:lstStyle>
          <a:p>
            <a:pPr lvl="0"/>
            <a:r>
              <a:rPr lang="de-DE" dirty="0"/>
              <a:t>zweite Zeile</a:t>
            </a: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B22A80A7-9D92-4090-9951-DD4A878712F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260971" y="277604"/>
            <a:ext cx="1972642" cy="555644"/>
          </a:xfrm>
          <a:prstGeom prst="rect">
            <a:avLst/>
          </a:prstGeom>
        </p:spPr>
      </p:pic>
      <p:sp>
        <p:nvSpPr>
          <p:cNvPr id="3" name="Textfeld 2"/>
          <p:cNvSpPr txBox="1"/>
          <p:nvPr userDrawn="1"/>
        </p:nvSpPr>
        <p:spPr>
          <a:xfrm>
            <a:off x="783896" y="812326"/>
            <a:ext cx="23762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>
                <a:solidFill>
                  <a:schemeClr val="accent1"/>
                </a:solidFill>
                <a:latin typeface="LMU CompatilFact" panose="02000500060000020003" pitchFamily="2" charset="0"/>
              </a:rPr>
              <a:t>Munich</a:t>
            </a:r>
            <a:endParaRPr lang="de-DE" sz="1200" dirty="0" err="1">
              <a:solidFill>
                <a:schemeClr val="accent1"/>
              </a:solidFill>
              <a:latin typeface="LMU CompatilFact" panose="0200050006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61617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links (B)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ildplatzhalter 7">
            <a:extLst>
              <a:ext uri="{FF2B5EF4-FFF2-40B4-BE49-F238E27FC236}">
                <a16:creationId xmlns:a16="http://schemas.microsoft.com/office/drawing/2014/main" id="{C45AD1AF-9BB5-45B3-88B8-125F586F53C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 bwMode="gray">
          <a:xfrm>
            <a:off x="1" y="1"/>
            <a:ext cx="6275387" cy="6345238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B41DB1D-FF3F-421B-958B-B0A6998A5AFD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874712" y="656692"/>
            <a:ext cx="5019104" cy="390295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78163EA-C4AE-4DD7-BB50-8483E944EC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Titel | Abteilung/Institut | Datum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CBA344E-FD75-4A15-A097-1B6E45AAF9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C457A7E8-3F45-46AC-80A6-5B03F18BB502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59D811AA-D7FF-461C-A453-9C39C5AF6CD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874712" y="1047403"/>
            <a:ext cx="2198335" cy="389525"/>
          </a:xfrm>
          <a:solidFill>
            <a:schemeClr val="accent4"/>
          </a:solidFill>
        </p:spPr>
        <p:txBody>
          <a:bodyPr wrap="none" lIns="108000" tIns="18000" rIns="72000" bIns="18000">
            <a:sp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2300" b="1">
                <a:solidFill>
                  <a:schemeClr val="bg1"/>
                </a:solidFill>
              </a:defRPr>
            </a:lvl1pPr>
            <a:lvl2pPr marL="176212" indent="0">
              <a:buNone/>
              <a:defRPr/>
            </a:lvl2pPr>
          </a:lstStyle>
          <a:p>
            <a:pPr lvl="0"/>
            <a:r>
              <a:rPr lang="de-DE" dirty="0"/>
              <a:t>zweite Zeile</a:t>
            </a: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A2DB554F-5286-40F9-9AB6-140836CE8280}"/>
              </a:ext>
            </a:extLst>
          </p:cNvPr>
          <p:cNvSpPr>
            <a:spLocks noGrp="1"/>
          </p:cNvSpPr>
          <p:nvPr>
            <p:ph idx="14"/>
          </p:nvPr>
        </p:nvSpPr>
        <p:spPr bwMode="gray">
          <a:xfrm>
            <a:off x="6491288" y="1409700"/>
            <a:ext cx="5184775" cy="49355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819064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ilder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7">
            <a:extLst>
              <a:ext uri="{FF2B5EF4-FFF2-40B4-BE49-F238E27FC236}">
                <a16:creationId xmlns:a16="http://schemas.microsoft.com/office/drawing/2014/main" id="{B799280D-67EB-41FD-8C11-201FCC62ADA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 bwMode="gray">
          <a:xfrm>
            <a:off x="1" y="1046988"/>
            <a:ext cx="6059487" cy="3210104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13" name="Bildplatzhalter 7">
            <a:extLst>
              <a:ext uri="{FF2B5EF4-FFF2-40B4-BE49-F238E27FC236}">
                <a16:creationId xmlns:a16="http://schemas.microsoft.com/office/drawing/2014/main" id="{1DBA08F7-24D3-451C-8C39-58337F02408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 bwMode="gray">
          <a:xfrm>
            <a:off x="6170531" y="1046988"/>
            <a:ext cx="6021468" cy="3210104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B41DB1D-FF3F-421B-958B-B0A6998A5AFD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874712" y="656692"/>
            <a:ext cx="5019104" cy="390295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B70EB7D-E257-45B4-8C10-9ABF0CE430DE}"/>
              </a:ext>
            </a:extLst>
          </p:cNvPr>
          <p:cNvSpPr>
            <a:spLocks noGrp="1"/>
          </p:cNvSpPr>
          <p:nvPr>
            <p:ph idx="1"/>
          </p:nvPr>
        </p:nvSpPr>
        <p:spPr bwMode="gray">
          <a:xfrm>
            <a:off x="874711" y="4401108"/>
            <a:ext cx="5184777" cy="1944130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78163EA-C4AE-4DD7-BB50-8483E944EC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Titel | Abteilung/Institut | Datum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CBA344E-FD75-4A15-A097-1B6E45AAF9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C457A7E8-3F45-46AC-80A6-5B03F18BB502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59D811AA-D7FF-461C-A453-9C39C5AF6CD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874712" y="1047403"/>
            <a:ext cx="2198335" cy="389525"/>
          </a:xfrm>
          <a:solidFill>
            <a:schemeClr val="accent4"/>
          </a:solidFill>
        </p:spPr>
        <p:txBody>
          <a:bodyPr wrap="none" lIns="108000" tIns="18000" rIns="72000" bIns="18000">
            <a:sp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2300" b="1">
                <a:solidFill>
                  <a:schemeClr val="bg1"/>
                </a:solidFill>
              </a:defRPr>
            </a:lvl1pPr>
            <a:lvl2pPr marL="176212" indent="0">
              <a:buNone/>
              <a:defRPr/>
            </a:lvl2pPr>
          </a:lstStyle>
          <a:p>
            <a:pPr lvl="0"/>
            <a:r>
              <a:rPr lang="de-DE" dirty="0"/>
              <a:t>zweite Zeile</a:t>
            </a: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A2DB554F-5286-40F9-9AB6-140836CE8280}"/>
              </a:ext>
            </a:extLst>
          </p:cNvPr>
          <p:cNvSpPr>
            <a:spLocks noGrp="1"/>
          </p:cNvSpPr>
          <p:nvPr>
            <p:ph idx="14"/>
          </p:nvPr>
        </p:nvSpPr>
        <p:spPr bwMode="gray">
          <a:xfrm>
            <a:off x="6168008" y="4401108"/>
            <a:ext cx="5508055" cy="1944130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68207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ites Bild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7">
            <a:extLst>
              <a:ext uri="{FF2B5EF4-FFF2-40B4-BE49-F238E27FC236}">
                <a16:creationId xmlns:a16="http://schemas.microsoft.com/office/drawing/2014/main" id="{B799280D-67EB-41FD-8C11-201FCC62ADA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 bwMode="gray">
          <a:xfrm>
            <a:off x="1" y="0"/>
            <a:ext cx="12191999" cy="3969060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B41DB1D-FF3F-421B-958B-B0A6998A5AFD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874712" y="3578765"/>
            <a:ext cx="5019104" cy="390295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B70EB7D-E257-45B4-8C10-9ABF0CE430DE}"/>
              </a:ext>
            </a:extLst>
          </p:cNvPr>
          <p:cNvSpPr>
            <a:spLocks noGrp="1"/>
          </p:cNvSpPr>
          <p:nvPr>
            <p:ph idx="1"/>
          </p:nvPr>
        </p:nvSpPr>
        <p:spPr bwMode="gray">
          <a:xfrm>
            <a:off x="874711" y="4689140"/>
            <a:ext cx="5400677" cy="165609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78163EA-C4AE-4DD7-BB50-8483E944EC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Titel | Abteilung/Institut | Datum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CBA344E-FD75-4A15-A097-1B6E45AAF9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C457A7E8-3F45-46AC-80A6-5B03F18BB502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59D811AA-D7FF-461C-A453-9C39C5AF6CD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874712" y="3969060"/>
            <a:ext cx="2198335" cy="389525"/>
          </a:xfrm>
          <a:solidFill>
            <a:schemeClr val="accent4"/>
          </a:solidFill>
        </p:spPr>
        <p:txBody>
          <a:bodyPr wrap="none" lIns="108000" tIns="18000" rIns="72000" bIns="18000">
            <a:sp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2300" b="1">
                <a:solidFill>
                  <a:schemeClr val="bg1"/>
                </a:solidFill>
              </a:defRPr>
            </a:lvl1pPr>
            <a:lvl2pPr marL="176212" indent="0">
              <a:buNone/>
              <a:defRPr/>
            </a:lvl2pPr>
          </a:lstStyle>
          <a:p>
            <a:pPr lvl="0"/>
            <a:r>
              <a:rPr lang="de-DE" dirty="0"/>
              <a:t>zweite Zeile</a:t>
            </a: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A2DB554F-5286-40F9-9AB6-140836CE8280}"/>
              </a:ext>
            </a:extLst>
          </p:cNvPr>
          <p:cNvSpPr>
            <a:spLocks noGrp="1"/>
          </p:cNvSpPr>
          <p:nvPr>
            <p:ph idx="14"/>
          </p:nvPr>
        </p:nvSpPr>
        <p:spPr bwMode="gray">
          <a:xfrm>
            <a:off x="6491288" y="4689140"/>
            <a:ext cx="5184775" cy="165609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DB8D8FD5-3CFA-4E30-89FF-BBBED675F99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10499444" y="288543"/>
            <a:ext cx="1393200" cy="392400"/>
          </a:xfr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908682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F26E39-2412-4ACE-8A9E-69973F0B842B}"/>
              </a:ext>
            </a:extLst>
          </p:cNvPr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13B0368-721B-46BE-B536-5F060B7D78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Titel | Abteilung/Institut | Datum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57B24DB-66D3-4CC2-918A-F9BD00CA06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C457A7E8-3F45-46AC-80A6-5B03F18BB502}" type="slidenum">
              <a:rPr lang="de-DE" smtClean="0"/>
              <a:t>‹Nr.›</a:t>
            </a:fld>
            <a:endParaRPr lang="de-DE"/>
          </a:p>
        </p:txBody>
      </p:sp>
      <p:sp>
        <p:nvSpPr>
          <p:cNvPr id="6" name="Textplatzhalter 7">
            <a:extLst>
              <a:ext uri="{FF2B5EF4-FFF2-40B4-BE49-F238E27FC236}">
                <a16:creationId xmlns:a16="http://schemas.microsoft.com/office/drawing/2014/main" id="{F63ACECD-7201-4706-9BCF-0DA28138EB0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874712" y="1046987"/>
            <a:ext cx="2198335" cy="389525"/>
          </a:xfrm>
          <a:solidFill>
            <a:schemeClr val="accent4"/>
          </a:solidFill>
        </p:spPr>
        <p:txBody>
          <a:bodyPr wrap="none" lIns="108000" tIns="18000" rIns="72000" bIns="18000">
            <a:sp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2300" b="1">
                <a:solidFill>
                  <a:schemeClr val="bg1"/>
                </a:solidFill>
              </a:defRPr>
            </a:lvl1pPr>
            <a:lvl2pPr marL="176212" indent="0">
              <a:buNone/>
              <a:defRPr/>
            </a:lvl2pPr>
          </a:lstStyle>
          <a:p>
            <a:pPr lvl="0"/>
            <a:r>
              <a:rPr lang="de-DE" dirty="0"/>
              <a:t>zweite Zeile</a:t>
            </a:r>
          </a:p>
        </p:txBody>
      </p:sp>
    </p:spTree>
    <p:extLst>
      <p:ext uri="{BB962C8B-B14F-4D97-AF65-F5344CB8AC3E}">
        <p14:creationId xmlns:p14="http://schemas.microsoft.com/office/powerpoint/2010/main" val="38395861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platzhalter 7">
            <a:extLst>
              <a:ext uri="{FF2B5EF4-FFF2-40B4-BE49-F238E27FC236}">
                <a16:creationId xmlns:a16="http://schemas.microsoft.com/office/drawing/2014/main" id="{EA869AB4-B38E-4364-8216-34A2E905743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 bwMode="gray">
          <a:xfrm>
            <a:off x="874711" y="1046988"/>
            <a:ext cx="10442577" cy="5010304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CF26E39-2412-4ACE-8A9E-69973F0B842B}"/>
              </a:ext>
            </a:extLst>
          </p:cNvPr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13B0368-721B-46BE-B536-5F060B7D78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Titel | Abteilung/Institut | Datum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57B24DB-66D3-4CC2-918A-F9BD00CA06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C457A7E8-3F45-46AC-80A6-5B03F18BB502}" type="slidenum">
              <a:rPr lang="de-DE" smtClean="0"/>
              <a:t>‹Nr.›</a:t>
            </a:fld>
            <a:endParaRPr lang="de-DE"/>
          </a:p>
        </p:txBody>
      </p:sp>
      <p:sp>
        <p:nvSpPr>
          <p:cNvPr id="6" name="Textplatzhalter 7">
            <a:extLst>
              <a:ext uri="{FF2B5EF4-FFF2-40B4-BE49-F238E27FC236}">
                <a16:creationId xmlns:a16="http://schemas.microsoft.com/office/drawing/2014/main" id="{F63ACECD-7201-4706-9BCF-0DA28138EB0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874712" y="1046987"/>
            <a:ext cx="2198335" cy="389525"/>
          </a:xfrm>
          <a:solidFill>
            <a:schemeClr val="accent4"/>
          </a:solidFill>
        </p:spPr>
        <p:txBody>
          <a:bodyPr wrap="none" lIns="108000" tIns="18000" rIns="72000" bIns="18000">
            <a:sp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2300" b="1">
                <a:solidFill>
                  <a:schemeClr val="bg1"/>
                </a:solidFill>
              </a:defRPr>
            </a:lvl1pPr>
            <a:lvl2pPr marL="176212" indent="0">
              <a:buNone/>
              <a:defRPr/>
            </a:lvl2pPr>
          </a:lstStyle>
          <a:p>
            <a:pPr lvl="0"/>
            <a:r>
              <a:rPr lang="de-DE" dirty="0"/>
              <a:t>zweite Zeile</a:t>
            </a:r>
          </a:p>
        </p:txBody>
      </p:sp>
    </p:spTree>
    <p:extLst>
      <p:ext uri="{BB962C8B-B14F-4D97-AF65-F5344CB8AC3E}">
        <p14:creationId xmlns:p14="http://schemas.microsoft.com/office/powerpoint/2010/main" val="34432888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warze 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F26E39-2412-4ACE-8A9E-69973F0B842B}"/>
              </a:ext>
            </a:extLst>
          </p:cNvPr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13B0368-721B-46BE-B536-5F060B7D78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 dirty="0"/>
              <a:t>Titel | Abteilung/Institut | Datum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57B24DB-66D3-4CC2-918A-F9BD00CA06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C457A7E8-3F45-46AC-80A6-5B03F18BB502}" type="slidenum">
              <a:rPr lang="de-DE" smtClean="0"/>
              <a:t>‹Nr.›</a:t>
            </a:fld>
            <a:endParaRPr lang="de-DE"/>
          </a:p>
        </p:txBody>
      </p:sp>
      <p:sp>
        <p:nvSpPr>
          <p:cNvPr id="6" name="Textplatzhalter 7">
            <a:extLst>
              <a:ext uri="{FF2B5EF4-FFF2-40B4-BE49-F238E27FC236}">
                <a16:creationId xmlns:a16="http://schemas.microsoft.com/office/drawing/2014/main" id="{F63ACECD-7201-4706-9BCF-0DA28138EB0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874712" y="1046987"/>
            <a:ext cx="2198335" cy="389525"/>
          </a:xfrm>
          <a:solidFill>
            <a:schemeClr val="accent4"/>
          </a:solidFill>
        </p:spPr>
        <p:txBody>
          <a:bodyPr wrap="none" lIns="108000" tIns="18000" rIns="72000" bIns="18000">
            <a:sp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2300" b="1">
                <a:solidFill>
                  <a:schemeClr val="bg1"/>
                </a:solidFill>
              </a:defRPr>
            </a:lvl1pPr>
            <a:lvl2pPr marL="176212" indent="0">
              <a:buNone/>
              <a:defRPr/>
            </a:lvl2pPr>
          </a:lstStyle>
          <a:p>
            <a:pPr lvl="0"/>
            <a:r>
              <a:rPr lang="de-DE" dirty="0"/>
              <a:t>zweite Zeile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832F3200-F9FF-49A6-8755-9CD09FC97BBD}"/>
              </a:ext>
            </a:extLst>
          </p:cNvPr>
          <p:cNvSpPr/>
          <p:nvPr userDrawn="1"/>
        </p:nvSpPr>
        <p:spPr bwMode="gray">
          <a:xfrm>
            <a:off x="0" y="1628775"/>
            <a:ext cx="12192000" cy="493236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Bildplatzhalter 7">
            <a:extLst>
              <a:ext uri="{FF2B5EF4-FFF2-40B4-BE49-F238E27FC236}">
                <a16:creationId xmlns:a16="http://schemas.microsoft.com/office/drawing/2014/main" id="{D25602F7-1019-4419-8CBC-77FB6A79E56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 bwMode="gray">
          <a:xfrm>
            <a:off x="874711" y="1844673"/>
            <a:ext cx="10442577" cy="4500566"/>
          </a:xfrm>
          <a:solidFill>
            <a:schemeClr val="tx1"/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13443923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6" userDrawn="1">
          <p15:clr>
            <a:srgbClr val="FBAE40"/>
          </p15:clr>
        </p15:guide>
        <p15:guide id="2" orient="horz" pos="4133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BB81924C-F1D8-4FC5-AAC5-8D77A46F1B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Titel | Abteilung/Institut | Datum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18952BB-EE0E-4993-ADDB-5F31FC10F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C457A7E8-3F45-46AC-80A6-5B03F18BB50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788011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FFC1AE-1FFB-425E-9C62-80BAB1C036AA}"/>
              </a:ext>
            </a:extLst>
          </p:cNvPr>
          <p:cNvSpPr>
            <a:spLocks noGrp="1"/>
          </p:cNvSpPr>
          <p:nvPr>
            <p:ph type="ctrTitle"/>
          </p:nvPr>
        </p:nvSpPr>
        <p:spPr bwMode="gray">
          <a:xfrm>
            <a:off x="875420" y="2276872"/>
            <a:ext cx="10501992" cy="565146"/>
          </a:xfrm>
          <a:solidFill>
            <a:schemeClr val="accent1"/>
          </a:solidFill>
        </p:spPr>
        <p:txBody>
          <a:bodyPr lIns="216000" tIns="36000" rIns="180000" bIns="36000" anchor="t" anchorCtr="0"/>
          <a:lstStyle>
            <a:lvl1pPr algn="l">
              <a:defRPr sz="3200"/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434674BA-7808-4DD2-B730-012DC04DFFC4}"/>
              </a:ext>
            </a:extLst>
          </p:cNvPr>
          <p:cNvSpPr>
            <a:spLocks noGrp="1"/>
          </p:cNvSpPr>
          <p:nvPr>
            <p:ph type="subTitle" idx="1"/>
          </p:nvPr>
        </p:nvSpPr>
        <p:spPr bwMode="gray">
          <a:xfrm>
            <a:off x="874713" y="3573016"/>
            <a:ext cx="10442575" cy="1907022"/>
          </a:xfrm>
        </p:spPr>
        <p:txBody>
          <a:bodyPr lIns="216000" tIns="144000"/>
          <a:lstStyle>
            <a:lvl1pPr marL="0" indent="0" algn="l">
              <a:spcAft>
                <a:spcPts val="0"/>
              </a:spcAft>
              <a:buNone/>
              <a:defRPr sz="15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  <a:endParaRPr lang="de-DE" dirty="0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1B9978DC-2F00-44B6-BF60-E33BB2A5386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875420" y="2850735"/>
            <a:ext cx="3173062" cy="565146"/>
          </a:xfrm>
          <a:solidFill>
            <a:schemeClr val="accent4"/>
          </a:solidFill>
        </p:spPr>
        <p:txBody>
          <a:bodyPr wrap="none" lIns="216000" tIns="36000" rIns="180000" bIns="36000">
            <a:sp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3200" b="1">
                <a:solidFill>
                  <a:schemeClr val="bg1"/>
                </a:solidFill>
              </a:defRPr>
            </a:lvl1pPr>
            <a:lvl2pPr marL="176212" indent="0">
              <a:buNone/>
              <a:defRPr/>
            </a:lvl2pPr>
          </a:lstStyle>
          <a:p>
            <a:pPr lvl="0"/>
            <a:r>
              <a:rPr lang="de-DE" dirty="0"/>
              <a:t>zweite Zeile</a:t>
            </a: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B22A80A7-9D92-4090-9951-DD4A878712F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260971" y="277604"/>
            <a:ext cx="1972642" cy="555644"/>
          </a:xfrm>
          <a:prstGeom prst="rect">
            <a:avLst/>
          </a:prstGeom>
        </p:spPr>
      </p:pic>
      <p:sp>
        <p:nvSpPr>
          <p:cNvPr id="7" name="Textfeld 6"/>
          <p:cNvSpPr txBox="1"/>
          <p:nvPr userDrawn="1"/>
        </p:nvSpPr>
        <p:spPr>
          <a:xfrm>
            <a:off x="783896" y="812326"/>
            <a:ext cx="23762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>
                <a:solidFill>
                  <a:schemeClr val="accent1"/>
                </a:solidFill>
                <a:latin typeface="LMU CompatilFact" panose="02000500060000020003" pitchFamily="2" charset="0"/>
              </a:rPr>
              <a:t>Munich</a:t>
            </a:r>
            <a:endParaRPr lang="de-DE" sz="1200" dirty="0" err="1">
              <a:solidFill>
                <a:schemeClr val="accent1"/>
              </a:solidFill>
              <a:latin typeface="LMU CompatilFact" panose="0200050006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08747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F87631-F446-43C9-A86A-0A2D785E99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7641A2EE-7671-4A7C-A730-062AD7C8E5F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95032CC-9E52-4E5F-8D67-DC3D2B721B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E8E5969-D64F-4F59-AF43-72543BFC787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/>
              <a:t>Titel | Abteilung/Institut | Datum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4BB00C6-92D3-4C81-A21B-8B09F092481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457A7E8-3F45-46AC-80A6-5B03F18BB502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646011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FFC1AE-1FFB-425E-9C62-80BAB1C036AA}"/>
              </a:ext>
            </a:extLst>
          </p:cNvPr>
          <p:cNvSpPr>
            <a:spLocks noGrp="1"/>
          </p:cNvSpPr>
          <p:nvPr>
            <p:ph type="ctrTitle"/>
          </p:nvPr>
        </p:nvSpPr>
        <p:spPr bwMode="gray">
          <a:xfrm>
            <a:off x="875420" y="1556792"/>
            <a:ext cx="10501992" cy="565146"/>
          </a:xfrm>
          <a:solidFill>
            <a:schemeClr val="accent1"/>
          </a:solidFill>
        </p:spPr>
        <p:txBody>
          <a:bodyPr lIns="216000" tIns="36000" rIns="180000" bIns="36000" anchor="t" anchorCtr="0"/>
          <a:lstStyle>
            <a:lvl1pPr algn="l">
              <a:defRPr sz="3200"/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434674BA-7808-4DD2-B730-012DC04DFFC4}"/>
              </a:ext>
            </a:extLst>
          </p:cNvPr>
          <p:cNvSpPr>
            <a:spLocks noGrp="1"/>
          </p:cNvSpPr>
          <p:nvPr>
            <p:ph type="subTitle" idx="1"/>
          </p:nvPr>
        </p:nvSpPr>
        <p:spPr bwMode="gray">
          <a:xfrm>
            <a:off x="874713" y="4019440"/>
            <a:ext cx="10442575" cy="1827672"/>
          </a:xfrm>
        </p:spPr>
        <p:txBody>
          <a:bodyPr lIns="216000" tIns="144000"/>
          <a:lstStyle>
            <a:lvl1pPr marL="0" indent="0" algn="l">
              <a:spcAft>
                <a:spcPts val="0"/>
              </a:spcAft>
              <a:buNone/>
              <a:defRPr sz="15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  <a:endParaRPr lang="de-DE" dirty="0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1B9978DC-2F00-44B6-BF60-E33BB2A5386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875420" y="2112794"/>
            <a:ext cx="3173062" cy="565146"/>
          </a:xfrm>
          <a:solidFill>
            <a:schemeClr val="accent1"/>
          </a:solidFill>
        </p:spPr>
        <p:txBody>
          <a:bodyPr wrap="none" lIns="216000" tIns="36000" rIns="180000" bIns="36000">
            <a:sp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3200" b="1">
                <a:solidFill>
                  <a:schemeClr val="bg1"/>
                </a:solidFill>
              </a:defRPr>
            </a:lvl1pPr>
            <a:lvl2pPr marL="176212" indent="0">
              <a:buNone/>
              <a:defRPr/>
            </a:lvl2pPr>
          </a:lstStyle>
          <a:p>
            <a:pPr lvl="0"/>
            <a:r>
              <a:rPr lang="de-DE" dirty="0"/>
              <a:t>zweite Zeile</a:t>
            </a:r>
          </a:p>
        </p:txBody>
      </p:sp>
      <p:sp>
        <p:nvSpPr>
          <p:cNvPr id="9" name="Textplatzhalter 7">
            <a:extLst>
              <a:ext uri="{FF2B5EF4-FFF2-40B4-BE49-F238E27FC236}">
                <a16:creationId xmlns:a16="http://schemas.microsoft.com/office/drawing/2014/main" id="{7EDCBAA7-83DE-41B4-B3A9-54F687B00A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875420" y="2675822"/>
            <a:ext cx="2931009" cy="565146"/>
          </a:xfrm>
          <a:solidFill>
            <a:schemeClr val="accent1"/>
          </a:solidFill>
        </p:spPr>
        <p:txBody>
          <a:bodyPr wrap="none" lIns="216000" tIns="36000" rIns="180000" bIns="36000">
            <a:sp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3200" b="1">
                <a:solidFill>
                  <a:schemeClr val="bg1"/>
                </a:solidFill>
              </a:defRPr>
            </a:lvl1pPr>
            <a:lvl2pPr marL="176212" indent="0">
              <a:buNone/>
              <a:defRPr/>
            </a:lvl2pPr>
          </a:lstStyle>
          <a:p>
            <a:pPr lvl="0"/>
            <a:r>
              <a:rPr lang="de-DE" dirty="0"/>
              <a:t>dritte Zeile</a:t>
            </a:r>
          </a:p>
        </p:txBody>
      </p:sp>
      <p:sp>
        <p:nvSpPr>
          <p:cNvPr id="10" name="Textplatzhalter 7">
            <a:extLst>
              <a:ext uri="{FF2B5EF4-FFF2-40B4-BE49-F238E27FC236}">
                <a16:creationId xmlns:a16="http://schemas.microsoft.com/office/drawing/2014/main" id="{3E520B85-D1DB-4831-BE0C-258398D5AE4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875420" y="3238850"/>
            <a:ext cx="1991650" cy="390295"/>
          </a:xfrm>
          <a:solidFill>
            <a:schemeClr val="accent4"/>
          </a:solidFill>
        </p:spPr>
        <p:txBody>
          <a:bodyPr wrap="none" lIns="216000" tIns="18000" rIns="180000" bIns="18000">
            <a:sp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2300" b="1">
                <a:solidFill>
                  <a:schemeClr val="bg1"/>
                </a:solidFill>
              </a:defRPr>
            </a:lvl1pPr>
            <a:lvl2pPr marL="176212" indent="0">
              <a:buNone/>
              <a:defRPr/>
            </a:lvl2pPr>
          </a:lstStyle>
          <a:p>
            <a:pPr lvl="0"/>
            <a:r>
              <a:rPr lang="de-DE" dirty="0"/>
              <a:t>Untertitel</a:t>
            </a:r>
          </a:p>
        </p:txBody>
      </p:sp>
      <p:sp>
        <p:nvSpPr>
          <p:cNvPr id="11" name="Textplatzhalter 7">
            <a:extLst>
              <a:ext uri="{FF2B5EF4-FFF2-40B4-BE49-F238E27FC236}">
                <a16:creationId xmlns:a16="http://schemas.microsoft.com/office/drawing/2014/main" id="{01AEB64A-04BC-4C27-B335-9D25E4C9960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875420" y="3629145"/>
            <a:ext cx="2416445" cy="390295"/>
          </a:xfrm>
          <a:solidFill>
            <a:schemeClr val="accent4"/>
          </a:solidFill>
        </p:spPr>
        <p:txBody>
          <a:bodyPr wrap="none" lIns="216000" tIns="18000" rIns="180000" bIns="18000">
            <a:sp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2300" b="1">
                <a:solidFill>
                  <a:schemeClr val="bg1"/>
                </a:solidFill>
              </a:defRPr>
            </a:lvl1pPr>
            <a:lvl2pPr marL="176212" indent="0">
              <a:buNone/>
              <a:defRPr/>
            </a:lvl2pPr>
          </a:lstStyle>
          <a:p>
            <a:pPr lvl="0"/>
            <a:r>
              <a:rPr lang="de-DE" dirty="0"/>
              <a:t>zweite Zeile</a:t>
            </a: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B22A80A7-9D92-4090-9951-DD4A878712F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260971" y="277604"/>
            <a:ext cx="1972642" cy="555644"/>
          </a:xfrm>
          <a:prstGeom prst="rect">
            <a:avLst/>
          </a:prstGeom>
        </p:spPr>
      </p:pic>
      <p:sp>
        <p:nvSpPr>
          <p:cNvPr id="12" name="Textfeld 11"/>
          <p:cNvSpPr txBox="1"/>
          <p:nvPr userDrawn="1"/>
        </p:nvSpPr>
        <p:spPr>
          <a:xfrm>
            <a:off x="783896" y="812326"/>
            <a:ext cx="23762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>
                <a:solidFill>
                  <a:schemeClr val="accent1"/>
                </a:solidFill>
                <a:latin typeface="LMU CompatilFact" panose="02000500060000020003" pitchFamily="2" charset="0"/>
              </a:rPr>
              <a:t>Munich</a:t>
            </a:r>
            <a:endParaRPr lang="de-DE" sz="1200" dirty="0" err="1">
              <a:solidFill>
                <a:schemeClr val="accent1"/>
              </a:solidFill>
              <a:latin typeface="LMU CompatilFact" panose="0200050006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13243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trenner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ildplatzhalter 7">
            <a:extLst>
              <a:ext uri="{FF2B5EF4-FFF2-40B4-BE49-F238E27FC236}">
                <a16:creationId xmlns:a16="http://schemas.microsoft.com/office/drawing/2014/main" id="{66CD136A-F69F-4B3D-92D9-A7FBBAA0FDE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 bwMode="gray">
          <a:xfrm>
            <a:off x="1" y="1222371"/>
            <a:ext cx="12191999" cy="5122867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4FFC1AE-1FFB-425E-9C62-80BAB1C036AA}"/>
              </a:ext>
            </a:extLst>
          </p:cNvPr>
          <p:cNvSpPr>
            <a:spLocks noGrp="1"/>
          </p:cNvSpPr>
          <p:nvPr>
            <p:ph type="ctrTitle"/>
          </p:nvPr>
        </p:nvSpPr>
        <p:spPr bwMode="gray">
          <a:xfrm>
            <a:off x="875420" y="657225"/>
            <a:ext cx="10501992" cy="565146"/>
          </a:xfrm>
          <a:solidFill>
            <a:schemeClr val="accent1"/>
          </a:solidFill>
        </p:spPr>
        <p:txBody>
          <a:bodyPr lIns="216000" tIns="36000" rIns="180000" bIns="36000" anchor="t" anchorCtr="0"/>
          <a:lstStyle>
            <a:lvl1pPr algn="l">
              <a:defRPr sz="3200"/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1B9978DC-2F00-44B6-BF60-E33BB2A5386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875420" y="1225301"/>
            <a:ext cx="3214740" cy="572840"/>
          </a:xfrm>
          <a:solidFill>
            <a:schemeClr val="accent4"/>
          </a:solidFill>
        </p:spPr>
        <p:txBody>
          <a:bodyPr wrap="none" lIns="216000" tIns="36000" rIns="180000" bIns="36000">
            <a:sp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3200" b="1">
                <a:solidFill>
                  <a:schemeClr val="bg1"/>
                </a:solidFill>
              </a:defRPr>
            </a:lvl1pPr>
            <a:lvl2pPr marL="176212" indent="0">
              <a:buNone/>
              <a:defRPr/>
            </a:lvl2pPr>
          </a:lstStyle>
          <a:p>
            <a:pPr lvl="0"/>
            <a:r>
              <a:rPr lang="de-DE" dirty="0"/>
              <a:t>zweite Zeile</a:t>
            </a:r>
          </a:p>
        </p:txBody>
      </p:sp>
      <p:sp>
        <p:nvSpPr>
          <p:cNvPr id="9" name="Textplatzhalter 7">
            <a:extLst>
              <a:ext uri="{FF2B5EF4-FFF2-40B4-BE49-F238E27FC236}">
                <a16:creationId xmlns:a16="http://schemas.microsoft.com/office/drawing/2014/main" id="{7EDCBAA7-83DE-41B4-B3A9-54F687B00A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875420" y="1798141"/>
            <a:ext cx="1340312" cy="267184"/>
          </a:xfrm>
          <a:solidFill>
            <a:schemeClr val="bg1"/>
          </a:solidFill>
        </p:spPr>
        <p:txBody>
          <a:bodyPr wrap="none" lIns="216000" tIns="18000" rIns="216000" bIns="18000">
            <a:sp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500" b="0">
                <a:solidFill>
                  <a:schemeClr val="accent1"/>
                </a:solidFill>
              </a:defRPr>
            </a:lvl1pPr>
            <a:lvl2pPr marL="176212" indent="0">
              <a:buNone/>
              <a:defRPr/>
            </a:lvl2pPr>
          </a:lstStyle>
          <a:p>
            <a:pPr lvl="0"/>
            <a:r>
              <a:rPr lang="de-DE" dirty="0"/>
              <a:t>Untertitel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39525DF-F86B-4689-A1E9-CE6127F51FD9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 bwMode="gray"/>
        <p:txBody>
          <a:bodyPr/>
          <a:lstStyle/>
          <a:p>
            <a:r>
              <a:rPr lang="de-DE"/>
              <a:t>Titel | Abteilung/Institut | Datum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8EC4BFED-99BE-4907-AA75-07C1D6CCD358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 bwMode="gray"/>
        <p:txBody>
          <a:bodyPr/>
          <a:lstStyle/>
          <a:p>
            <a:fld id="{C457A7E8-3F45-46AC-80A6-5B03F18BB50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3" name="Textplatzhalter 7">
            <a:extLst>
              <a:ext uri="{FF2B5EF4-FFF2-40B4-BE49-F238E27FC236}">
                <a16:creationId xmlns:a16="http://schemas.microsoft.com/office/drawing/2014/main" id="{3E034FC6-F2CC-4F22-938B-23A0F6B9588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875420" y="2065325"/>
            <a:ext cx="1576724" cy="267184"/>
          </a:xfrm>
          <a:solidFill>
            <a:schemeClr val="bg1"/>
          </a:solidFill>
        </p:spPr>
        <p:txBody>
          <a:bodyPr wrap="none" lIns="216000" tIns="18000" rIns="216000" bIns="18000">
            <a:sp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500" b="0">
                <a:solidFill>
                  <a:schemeClr val="accent1"/>
                </a:solidFill>
              </a:defRPr>
            </a:lvl1pPr>
            <a:lvl2pPr marL="176212" indent="0">
              <a:buNone/>
              <a:defRPr/>
            </a:lvl2pPr>
          </a:lstStyle>
          <a:p>
            <a:pPr lvl="0"/>
            <a:r>
              <a:rPr lang="de-DE" dirty="0"/>
              <a:t>zweite Zeile</a:t>
            </a:r>
          </a:p>
        </p:txBody>
      </p:sp>
      <p:sp>
        <p:nvSpPr>
          <p:cNvPr id="14" name="Textplatzhalter 7">
            <a:extLst>
              <a:ext uri="{FF2B5EF4-FFF2-40B4-BE49-F238E27FC236}">
                <a16:creationId xmlns:a16="http://schemas.microsoft.com/office/drawing/2014/main" id="{239D957E-8690-40AD-9288-E9F315E4BFB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875420" y="2332509"/>
            <a:ext cx="1482146" cy="267184"/>
          </a:xfrm>
          <a:solidFill>
            <a:schemeClr val="bg1"/>
          </a:solidFill>
        </p:spPr>
        <p:txBody>
          <a:bodyPr wrap="none" lIns="216000" tIns="18000" rIns="216000" bIns="18000">
            <a:sp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500" b="0">
                <a:solidFill>
                  <a:schemeClr val="accent1"/>
                </a:solidFill>
              </a:defRPr>
            </a:lvl1pPr>
            <a:lvl2pPr marL="176212" indent="0">
              <a:buNone/>
              <a:defRPr/>
            </a:lvl2pPr>
          </a:lstStyle>
          <a:p>
            <a:pPr lvl="0"/>
            <a:r>
              <a:rPr lang="de-DE" dirty="0"/>
              <a:t>dritte Zeile</a:t>
            </a:r>
          </a:p>
        </p:txBody>
      </p:sp>
    </p:spTree>
    <p:extLst>
      <p:ext uri="{BB962C8B-B14F-4D97-AF65-F5344CB8AC3E}">
        <p14:creationId xmlns:p14="http://schemas.microsoft.com/office/powerpoint/2010/main" val="42132108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tren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FFC1AE-1FFB-425E-9C62-80BAB1C036AA}"/>
              </a:ext>
            </a:extLst>
          </p:cNvPr>
          <p:cNvSpPr>
            <a:spLocks noGrp="1"/>
          </p:cNvSpPr>
          <p:nvPr>
            <p:ph type="ctrTitle"/>
          </p:nvPr>
        </p:nvSpPr>
        <p:spPr bwMode="gray">
          <a:xfrm>
            <a:off x="875420" y="1292748"/>
            <a:ext cx="10501992" cy="565146"/>
          </a:xfrm>
          <a:solidFill>
            <a:schemeClr val="accent1"/>
          </a:solidFill>
        </p:spPr>
        <p:txBody>
          <a:bodyPr lIns="216000" tIns="36000" rIns="180000" bIns="36000" anchor="t" anchorCtr="0"/>
          <a:lstStyle>
            <a:lvl1pPr algn="l">
              <a:defRPr sz="3200"/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434674BA-7808-4DD2-B730-012DC04DFFC4}"/>
              </a:ext>
            </a:extLst>
          </p:cNvPr>
          <p:cNvSpPr>
            <a:spLocks noGrp="1"/>
          </p:cNvSpPr>
          <p:nvPr>
            <p:ph type="subTitle" idx="1"/>
          </p:nvPr>
        </p:nvSpPr>
        <p:spPr bwMode="gray">
          <a:xfrm>
            <a:off x="874713" y="3382893"/>
            <a:ext cx="10442575" cy="1907022"/>
          </a:xfrm>
        </p:spPr>
        <p:txBody>
          <a:bodyPr lIns="216000" tIns="144000"/>
          <a:lstStyle>
            <a:lvl1pPr marL="0" indent="0" algn="l">
              <a:spcAft>
                <a:spcPts val="0"/>
              </a:spcAft>
              <a:buNone/>
              <a:defRPr sz="15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  <a:endParaRPr lang="de-DE" dirty="0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1B9978DC-2F00-44B6-BF60-E33BB2A5386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875420" y="1856062"/>
            <a:ext cx="3214740" cy="572840"/>
          </a:xfrm>
          <a:solidFill>
            <a:schemeClr val="accent1"/>
          </a:solidFill>
        </p:spPr>
        <p:txBody>
          <a:bodyPr wrap="none" lIns="216000" tIns="36000" rIns="180000" bIns="36000">
            <a:sp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3200" b="1">
                <a:solidFill>
                  <a:schemeClr val="bg1"/>
                </a:solidFill>
              </a:defRPr>
            </a:lvl1pPr>
            <a:lvl2pPr marL="176212" indent="0">
              <a:buNone/>
              <a:defRPr/>
            </a:lvl2pPr>
          </a:lstStyle>
          <a:p>
            <a:pPr lvl="0"/>
            <a:r>
              <a:rPr lang="de-DE" dirty="0"/>
              <a:t>zweite Zeile</a:t>
            </a:r>
          </a:p>
        </p:txBody>
      </p:sp>
      <p:sp>
        <p:nvSpPr>
          <p:cNvPr id="9" name="Textplatzhalter 7">
            <a:extLst>
              <a:ext uri="{FF2B5EF4-FFF2-40B4-BE49-F238E27FC236}">
                <a16:creationId xmlns:a16="http://schemas.microsoft.com/office/drawing/2014/main" id="{7EDCBAA7-83DE-41B4-B3A9-54F687B00A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875420" y="2428902"/>
            <a:ext cx="2967878" cy="572840"/>
          </a:xfrm>
          <a:solidFill>
            <a:schemeClr val="accent1"/>
          </a:solidFill>
        </p:spPr>
        <p:txBody>
          <a:bodyPr wrap="none" lIns="216000" tIns="36000" rIns="180000" bIns="36000">
            <a:sp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3200" b="1">
                <a:solidFill>
                  <a:schemeClr val="bg1"/>
                </a:solidFill>
              </a:defRPr>
            </a:lvl1pPr>
            <a:lvl2pPr marL="176212" indent="0">
              <a:buNone/>
              <a:defRPr/>
            </a:lvl2pPr>
          </a:lstStyle>
          <a:p>
            <a:pPr lvl="0"/>
            <a:r>
              <a:rPr lang="de-DE" dirty="0"/>
              <a:t>dritte Zeile</a:t>
            </a:r>
          </a:p>
        </p:txBody>
      </p:sp>
      <p:sp>
        <p:nvSpPr>
          <p:cNvPr id="10" name="Textplatzhalter 7">
            <a:extLst>
              <a:ext uri="{FF2B5EF4-FFF2-40B4-BE49-F238E27FC236}">
                <a16:creationId xmlns:a16="http://schemas.microsoft.com/office/drawing/2014/main" id="{3E520B85-D1DB-4831-BE0C-258398D5AE4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875420" y="2992598"/>
            <a:ext cx="1991650" cy="390295"/>
          </a:xfrm>
          <a:solidFill>
            <a:schemeClr val="accent4"/>
          </a:solidFill>
        </p:spPr>
        <p:txBody>
          <a:bodyPr wrap="none" lIns="216000" tIns="18000" rIns="180000" bIns="18000">
            <a:sp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2300" b="1">
                <a:solidFill>
                  <a:schemeClr val="bg1"/>
                </a:solidFill>
              </a:defRPr>
            </a:lvl1pPr>
            <a:lvl2pPr marL="176212" indent="0">
              <a:buNone/>
              <a:defRPr/>
            </a:lvl2pPr>
          </a:lstStyle>
          <a:p>
            <a:pPr lvl="0"/>
            <a:r>
              <a:rPr lang="de-DE" dirty="0"/>
              <a:t>Untertitel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39525DF-F86B-4689-A1E9-CE6127F51FD9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 bwMode="gray"/>
        <p:txBody>
          <a:bodyPr/>
          <a:lstStyle/>
          <a:p>
            <a:r>
              <a:rPr lang="de-DE"/>
              <a:t>Titel | Abteilung/Institut | Datum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8EC4BFED-99BE-4907-AA75-07C1D6CCD358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 bwMode="gray"/>
        <p:txBody>
          <a:bodyPr/>
          <a:lstStyle/>
          <a:p>
            <a:fld id="{C457A7E8-3F45-46AC-80A6-5B03F18BB502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931239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(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B41DB1D-FF3F-421B-958B-B0A6998A5AFD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874712" y="656692"/>
            <a:ext cx="5019104" cy="390295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78163EA-C4AE-4DD7-BB50-8483E944EC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Titel | Abteilung/Institut | Datum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CBA344E-FD75-4A15-A097-1B6E45AAF9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C457A7E8-3F45-46AC-80A6-5B03F18BB502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59D811AA-D7FF-461C-A453-9C39C5AF6CD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874712" y="1047403"/>
            <a:ext cx="2198335" cy="389525"/>
          </a:xfrm>
          <a:solidFill>
            <a:schemeClr val="accent4"/>
          </a:solidFill>
        </p:spPr>
        <p:txBody>
          <a:bodyPr wrap="none" lIns="108000" tIns="18000" rIns="72000" bIns="18000">
            <a:sp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2300" b="1">
                <a:solidFill>
                  <a:schemeClr val="bg1"/>
                </a:solidFill>
              </a:defRPr>
            </a:lvl1pPr>
            <a:lvl2pPr marL="176212" indent="0">
              <a:buNone/>
              <a:defRPr/>
            </a:lvl2pPr>
          </a:lstStyle>
          <a:p>
            <a:pPr lvl="0"/>
            <a:r>
              <a:rPr lang="de-DE" dirty="0"/>
              <a:t>zweite Zeile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CFD4A460-FF33-47BF-BF3E-FFCAB3DB2F9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 bwMode="gray">
          <a:xfrm>
            <a:off x="874713" y="1689062"/>
            <a:ext cx="10801349" cy="4656175"/>
          </a:xfrm>
        </p:spPr>
        <p:txBody>
          <a:bodyPr numCol="2" spcCol="432000"/>
          <a:lstStyle>
            <a:lvl1pPr marL="542925" indent="-542925">
              <a:spcBef>
                <a:spcPts val="2300"/>
              </a:spcBef>
              <a:spcAft>
                <a:spcPts val="0"/>
              </a:spcAft>
              <a:buClr>
                <a:schemeClr val="tx1"/>
              </a:buClr>
              <a:buFont typeface="+mj-lt"/>
              <a:buNone/>
              <a:defRPr/>
            </a:lvl1pPr>
            <a:lvl2pPr marL="714375" indent="-182563">
              <a:spcBef>
                <a:spcPts val="0"/>
              </a:spcBef>
              <a:spcAft>
                <a:spcPts val="0"/>
              </a:spcAft>
              <a:defRPr/>
            </a:lvl2pPr>
            <a:lvl3pPr marL="895350" indent="-176213">
              <a:spcBef>
                <a:spcPts val="0"/>
              </a:spcBef>
              <a:spcAft>
                <a:spcPts val="0"/>
              </a:spcAft>
              <a:defRPr/>
            </a:lvl3pPr>
            <a:lvl4pPr marL="1076325" indent="-182563">
              <a:spcBef>
                <a:spcPts val="0"/>
              </a:spcBef>
              <a:spcAft>
                <a:spcPts val="0"/>
              </a:spcAft>
              <a:defRPr/>
            </a:lvl4pPr>
            <a:lvl5pPr marL="1257300" indent="-176213">
              <a:spcBef>
                <a:spcPts val="0"/>
              </a:spcBef>
              <a:spcAft>
                <a:spcPts val="0"/>
              </a:spcAft>
              <a:defRPr/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729251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(B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B41DB1D-FF3F-421B-958B-B0A6998A5AFD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874712" y="656692"/>
            <a:ext cx="5019104" cy="390295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78163EA-C4AE-4DD7-BB50-8483E944EC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Titel | Abteilung/Institut | Datum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CBA344E-FD75-4A15-A097-1B6E45AAF9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C457A7E8-3F45-46AC-80A6-5B03F18BB502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59D811AA-D7FF-461C-A453-9C39C5AF6CD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874712" y="1047403"/>
            <a:ext cx="2198335" cy="389525"/>
          </a:xfrm>
          <a:solidFill>
            <a:schemeClr val="accent4"/>
          </a:solidFill>
        </p:spPr>
        <p:txBody>
          <a:bodyPr wrap="none" lIns="108000" tIns="18000" rIns="72000" bIns="18000">
            <a:sp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2300" b="1">
                <a:solidFill>
                  <a:schemeClr val="bg1"/>
                </a:solidFill>
              </a:defRPr>
            </a:lvl1pPr>
            <a:lvl2pPr marL="176212" indent="0">
              <a:buNone/>
              <a:defRPr/>
            </a:lvl2pPr>
          </a:lstStyle>
          <a:p>
            <a:pPr lvl="0"/>
            <a:r>
              <a:rPr lang="de-DE" dirty="0"/>
              <a:t>zweite Zeile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892BC17D-28C2-4A1D-ADB1-EC4BA1459EC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 bwMode="gray">
          <a:xfrm>
            <a:off x="874713" y="1689100"/>
            <a:ext cx="10801350" cy="4656138"/>
          </a:xfrm>
        </p:spPr>
        <p:txBody>
          <a:bodyPr numCol="2" spcCol="432000"/>
          <a:lstStyle>
            <a:lvl1pPr>
              <a:spcBef>
                <a:spcPts val="2300"/>
              </a:spcBef>
              <a:spcAft>
                <a:spcPts val="0"/>
              </a:spcAft>
              <a:defRPr/>
            </a:lvl1pPr>
            <a:lvl2pPr>
              <a:spcAft>
                <a:spcPts val="0"/>
              </a:spcAft>
              <a:defRPr/>
            </a:lvl2pPr>
            <a:lvl3pPr>
              <a:spcAft>
                <a:spcPts val="0"/>
              </a:spcAft>
              <a:defRPr/>
            </a:lvl3pPr>
            <a:lvl4pPr>
              <a:spcAft>
                <a:spcPts val="0"/>
              </a:spcAft>
              <a:defRPr/>
            </a:lvl4pPr>
            <a:lvl5pPr>
              <a:spcAft>
                <a:spcPts val="0"/>
              </a:spcAft>
              <a:defRPr/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996970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B41DB1D-FF3F-421B-958B-B0A6998A5AFD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874712" y="656692"/>
            <a:ext cx="5019104" cy="390295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B70EB7D-E257-45B4-8C10-9ABF0CE430DE}"/>
              </a:ext>
            </a:extLst>
          </p:cNvPr>
          <p:cNvSpPr>
            <a:spLocks noGrp="1"/>
          </p:cNvSpPr>
          <p:nvPr>
            <p:ph idx="1"/>
          </p:nvPr>
        </p:nvSpPr>
        <p:spPr bwMode="gray"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78163EA-C4AE-4DD7-BB50-8483E944EC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Titel | Abteilung/Institut | Datum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CBA344E-FD75-4A15-A097-1B6E45AAF9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C457A7E8-3F45-46AC-80A6-5B03F18BB502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59D811AA-D7FF-461C-A453-9C39C5AF6CD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874712" y="1047403"/>
            <a:ext cx="2198335" cy="389525"/>
          </a:xfrm>
          <a:solidFill>
            <a:schemeClr val="accent4"/>
          </a:solidFill>
        </p:spPr>
        <p:txBody>
          <a:bodyPr wrap="none" lIns="108000" tIns="18000" rIns="72000" bIns="18000">
            <a:sp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2300" b="1">
                <a:solidFill>
                  <a:schemeClr val="bg1"/>
                </a:solidFill>
              </a:defRPr>
            </a:lvl1pPr>
            <a:lvl2pPr marL="176212" indent="0">
              <a:buNone/>
              <a:defRPr/>
            </a:lvl2pPr>
          </a:lstStyle>
          <a:p>
            <a:pPr lvl="0"/>
            <a:r>
              <a:rPr lang="de-DE" dirty="0"/>
              <a:t>zweite Zeile</a:t>
            </a:r>
          </a:p>
        </p:txBody>
      </p:sp>
    </p:spTree>
    <p:extLst>
      <p:ext uri="{BB962C8B-B14F-4D97-AF65-F5344CB8AC3E}">
        <p14:creationId xmlns:p14="http://schemas.microsoft.com/office/powerpoint/2010/main" val="34345401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2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B41DB1D-FF3F-421B-958B-B0A6998A5AFD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874712" y="656692"/>
            <a:ext cx="5019104" cy="390295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B70EB7D-E257-45B4-8C10-9ABF0CE430DE}"/>
              </a:ext>
            </a:extLst>
          </p:cNvPr>
          <p:cNvSpPr>
            <a:spLocks noGrp="1"/>
          </p:cNvSpPr>
          <p:nvPr>
            <p:ph idx="1"/>
          </p:nvPr>
        </p:nvSpPr>
        <p:spPr bwMode="gray">
          <a:xfrm>
            <a:off x="874711" y="1689062"/>
            <a:ext cx="5184775" cy="4656176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78163EA-C4AE-4DD7-BB50-8483E944EC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Titel | Abteilung/Institut | Datum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CBA344E-FD75-4A15-A097-1B6E45AAF9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C457A7E8-3F45-46AC-80A6-5B03F18BB502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59D811AA-D7FF-461C-A453-9C39C5AF6CD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874712" y="1047403"/>
            <a:ext cx="2198335" cy="389525"/>
          </a:xfrm>
          <a:solidFill>
            <a:schemeClr val="accent4"/>
          </a:solidFill>
        </p:spPr>
        <p:txBody>
          <a:bodyPr wrap="none" lIns="108000" tIns="18000" rIns="72000" bIns="18000">
            <a:sp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2300" b="1">
                <a:solidFill>
                  <a:schemeClr val="bg1"/>
                </a:solidFill>
              </a:defRPr>
            </a:lvl1pPr>
            <a:lvl2pPr marL="176212" indent="0">
              <a:buNone/>
              <a:defRPr/>
            </a:lvl2pPr>
          </a:lstStyle>
          <a:p>
            <a:pPr lvl="0"/>
            <a:r>
              <a:rPr lang="de-DE" dirty="0"/>
              <a:t>zweite Zeile</a:t>
            </a: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A2DB554F-5286-40F9-9AB6-140836CE8280}"/>
              </a:ext>
            </a:extLst>
          </p:cNvPr>
          <p:cNvSpPr>
            <a:spLocks noGrp="1"/>
          </p:cNvSpPr>
          <p:nvPr>
            <p:ph idx="14"/>
          </p:nvPr>
        </p:nvSpPr>
        <p:spPr bwMode="gray">
          <a:xfrm>
            <a:off x="6491288" y="1689062"/>
            <a:ext cx="5184775" cy="4656176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937230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links (A)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7">
            <a:extLst>
              <a:ext uri="{FF2B5EF4-FFF2-40B4-BE49-F238E27FC236}">
                <a16:creationId xmlns:a16="http://schemas.microsoft.com/office/drawing/2014/main" id="{4938645E-C869-4C2C-BAA5-4F022213BE1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 bwMode="gray">
          <a:xfrm>
            <a:off x="1" y="657225"/>
            <a:ext cx="6275387" cy="5688013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B41DB1D-FF3F-421B-958B-B0A6998A5AFD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874712" y="266930"/>
            <a:ext cx="5019104" cy="390295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78163EA-C4AE-4DD7-BB50-8483E944EC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Titel | Abteilung/Institut | Datum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CBA344E-FD75-4A15-A097-1B6E45AAF9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C457A7E8-3F45-46AC-80A6-5B03F18BB502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59D811AA-D7FF-461C-A453-9C39C5AF6CD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874712" y="657225"/>
            <a:ext cx="2198335" cy="389525"/>
          </a:xfrm>
          <a:solidFill>
            <a:schemeClr val="accent4"/>
          </a:solidFill>
        </p:spPr>
        <p:txBody>
          <a:bodyPr wrap="none" lIns="108000" tIns="18000" rIns="72000" bIns="18000">
            <a:sp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2300" b="1">
                <a:solidFill>
                  <a:schemeClr val="bg1"/>
                </a:solidFill>
              </a:defRPr>
            </a:lvl1pPr>
            <a:lvl2pPr marL="176212" indent="0">
              <a:buNone/>
              <a:defRPr/>
            </a:lvl2pPr>
          </a:lstStyle>
          <a:p>
            <a:pPr lvl="0"/>
            <a:r>
              <a:rPr lang="de-DE" dirty="0"/>
              <a:t>zweite Zeile</a:t>
            </a: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A2DB554F-5286-40F9-9AB6-140836CE8280}"/>
              </a:ext>
            </a:extLst>
          </p:cNvPr>
          <p:cNvSpPr>
            <a:spLocks noGrp="1"/>
          </p:cNvSpPr>
          <p:nvPr>
            <p:ph idx="14"/>
          </p:nvPr>
        </p:nvSpPr>
        <p:spPr bwMode="gray">
          <a:xfrm>
            <a:off x="6491288" y="1160748"/>
            <a:ext cx="5184775" cy="5184490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43501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2A3A7E52-0010-4FAE-A229-706142023148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874712" y="656692"/>
            <a:ext cx="5019104" cy="390295"/>
          </a:xfrm>
          <a:prstGeom prst="rect">
            <a:avLst/>
          </a:prstGeom>
          <a:solidFill>
            <a:schemeClr val="accent1"/>
          </a:solidFill>
        </p:spPr>
        <p:txBody>
          <a:bodyPr vert="horz" wrap="none" lIns="108000" tIns="18000" rIns="72000" bIns="18000" rtlCol="0" anchor="t" anchorCtr="0">
            <a:sp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FA17E96-7B32-4ACE-A4D7-4BBDDEC6A6D8}"/>
              </a:ext>
            </a:extLst>
          </p:cNvPr>
          <p:cNvSpPr>
            <a:spLocks noGrp="1"/>
          </p:cNvSpPr>
          <p:nvPr>
            <p:ph type="body" idx="1"/>
          </p:nvPr>
        </p:nvSpPr>
        <p:spPr bwMode="gray">
          <a:xfrm>
            <a:off x="874712" y="1689062"/>
            <a:ext cx="10801352" cy="465617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8C4E57D-F445-4A79-8B2F-722AF627B6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874713" y="6597372"/>
            <a:ext cx="9625376" cy="180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>
              <a:defRPr sz="9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de-DE" dirty="0"/>
              <a:t>Titel | Abteilung/Institut | Datum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BF44F50-CFB5-46D5-993E-2150A03192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10920536" y="6597372"/>
            <a:ext cx="972108" cy="180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r">
              <a:defRPr sz="9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C457A7E8-3F45-46AC-80A6-5B03F18BB502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8A8814D4-39E5-4B08-B42A-5BE5625E255C}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10500089" y="288543"/>
            <a:ext cx="1392555" cy="39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850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49" r:id="rId2"/>
    <p:sldLayoutId id="2147483666" r:id="rId3"/>
    <p:sldLayoutId id="2147483665" r:id="rId4"/>
    <p:sldLayoutId id="2147483663" r:id="rId5"/>
    <p:sldLayoutId id="2147483664" r:id="rId6"/>
    <p:sldLayoutId id="2147483650" r:id="rId7"/>
    <p:sldLayoutId id="2147483656" r:id="rId8"/>
    <p:sldLayoutId id="2147483659" r:id="rId9"/>
    <p:sldLayoutId id="2147483660" r:id="rId10"/>
    <p:sldLayoutId id="2147483661" r:id="rId11"/>
    <p:sldLayoutId id="2147483662" r:id="rId12"/>
    <p:sldLayoutId id="2147483654" r:id="rId13"/>
    <p:sldLayoutId id="2147483657" r:id="rId14"/>
    <p:sldLayoutId id="2147483658" r:id="rId15"/>
    <p:sldLayoutId id="2147483655" r:id="rId16"/>
    <p:sldLayoutId id="2147483668" r:id="rId17"/>
    <p:sldLayoutId id="2147483669" r:id="rId18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3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176213" indent="-176213" algn="l" defTabSz="914400" rtl="0" eaLnBrk="1" latinLnBrk="0" hangingPunct="1">
        <a:lnSpc>
          <a:spcPct val="110000"/>
        </a:lnSpc>
        <a:spcBef>
          <a:spcPts val="0"/>
        </a:spcBef>
        <a:spcAft>
          <a:spcPts val="800"/>
        </a:spcAft>
        <a:buClr>
          <a:schemeClr val="accent1"/>
        </a:buClr>
        <a:buFont typeface="Wingdings" panose="05000000000000000000" pitchFamily="2" charset="2"/>
        <a:buChar char="§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58775" indent="-182563" algn="l" defTabSz="914400" rtl="0" eaLnBrk="1" latinLnBrk="0" hangingPunct="1">
        <a:lnSpc>
          <a:spcPct val="110000"/>
        </a:lnSpc>
        <a:spcBef>
          <a:spcPts val="0"/>
        </a:spcBef>
        <a:spcAft>
          <a:spcPts val="800"/>
        </a:spcAft>
        <a:buClr>
          <a:schemeClr val="accent4"/>
        </a:buClr>
        <a:buFont typeface="Wingdings" panose="05000000000000000000" pitchFamily="2" charset="2"/>
        <a:buChar char="§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534988" indent="-176213" algn="l" defTabSz="914400" rtl="0" eaLnBrk="1" latinLnBrk="0" hangingPunct="1">
        <a:lnSpc>
          <a:spcPct val="110000"/>
        </a:lnSpc>
        <a:spcBef>
          <a:spcPts val="0"/>
        </a:spcBef>
        <a:spcAft>
          <a:spcPts val="800"/>
        </a:spcAft>
        <a:buClr>
          <a:schemeClr val="accent4"/>
        </a:buClr>
        <a:buFont typeface="Wingdings" panose="05000000000000000000" pitchFamily="2" charset="2"/>
        <a:buChar char="§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717550" indent="-182563" algn="l" defTabSz="914400" rtl="0" eaLnBrk="1" latinLnBrk="0" hangingPunct="1">
        <a:lnSpc>
          <a:spcPct val="110000"/>
        </a:lnSpc>
        <a:spcBef>
          <a:spcPts val="0"/>
        </a:spcBef>
        <a:spcAft>
          <a:spcPts val="800"/>
        </a:spcAft>
        <a:buClr>
          <a:schemeClr val="accent4"/>
        </a:buClr>
        <a:buFont typeface="Wingdings" panose="05000000000000000000" pitchFamily="2" charset="2"/>
        <a:buChar char="§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893763" indent="-176213" algn="l" defTabSz="914400" rtl="0" eaLnBrk="1" latinLnBrk="0" hangingPunct="1">
        <a:lnSpc>
          <a:spcPct val="110000"/>
        </a:lnSpc>
        <a:spcBef>
          <a:spcPts val="0"/>
        </a:spcBef>
        <a:spcAft>
          <a:spcPts val="800"/>
        </a:spcAft>
        <a:buClr>
          <a:schemeClr val="accent4"/>
        </a:buClr>
        <a:buFont typeface="Wingdings" panose="05000000000000000000" pitchFamily="2" charset="2"/>
        <a:buChar char="§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14" userDrawn="1">
          <p15:clr>
            <a:srgbClr val="F26B43"/>
          </p15:clr>
        </p15:guide>
        <p15:guide id="2" pos="3953" userDrawn="1">
          <p15:clr>
            <a:srgbClr val="F26B43"/>
          </p15:clr>
        </p15:guide>
        <p15:guide id="3" pos="4089" userDrawn="1">
          <p15:clr>
            <a:srgbClr val="F26B43"/>
          </p15:clr>
        </p15:guide>
        <p15:guide id="4" pos="551" userDrawn="1">
          <p15:clr>
            <a:srgbClr val="F26B43"/>
          </p15:clr>
        </p15:guide>
        <p15:guide id="6" orient="horz" pos="3997" userDrawn="1">
          <p15:clr>
            <a:srgbClr val="F26B43"/>
          </p15:clr>
        </p15:guide>
        <p15:guide id="7" pos="3817" userDrawn="1">
          <p15:clr>
            <a:srgbClr val="F26B43"/>
          </p15:clr>
        </p15:guide>
        <p15:guide id="8" orient="horz" pos="1094" userDrawn="1">
          <p15:clr>
            <a:srgbClr val="F26B43"/>
          </p15:clr>
        </p15:guide>
        <p15:guide id="9" pos="7355" userDrawn="1">
          <p15:clr>
            <a:srgbClr val="F26B43"/>
          </p15:clr>
        </p15:guide>
        <p15:guide id="10" pos="712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8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1.xml"/><Relationship Id="rId6" Type="http://schemas.openxmlformats.org/officeDocument/2006/relationships/image" Target="../media/image31.jpeg"/><Relationship Id="rId5" Type="http://schemas.openxmlformats.org/officeDocument/2006/relationships/image" Target="../media/image3.png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image" Target="../media/image46.png"/><Relationship Id="rId7" Type="http://schemas.openxmlformats.org/officeDocument/2006/relationships/image" Target="../media/image49.jpe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3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Relationship Id="rId9" Type="http://schemas.openxmlformats.org/officeDocument/2006/relationships/image" Target="../media/image51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emf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.png"/><Relationship Id="rId4" Type="http://schemas.openxmlformats.org/officeDocument/2006/relationships/image" Target="../media/image5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3.pn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Bildplatzhalter 12"/>
          <p:cNvPicPr>
            <a:picLocks noGrp="1" noChangeAspect="1"/>
          </p:cNvPicPr>
          <p:nvPr>
            <p:ph type="pic" sz="quarter" idx="17"/>
          </p:nvPr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4"/>
          <a:stretch/>
        </p:blipFill>
        <p:spPr>
          <a:xfrm>
            <a:off x="0" y="2141426"/>
            <a:ext cx="12192000" cy="4742334"/>
          </a:xfrm>
        </p:spPr>
      </p:pic>
      <p:sp>
        <p:nvSpPr>
          <p:cNvPr id="8" name="Titel 7"/>
          <p:cNvSpPr>
            <a:spLocks noGrp="1"/>
          </p:cNvSpPr>
          <p:nvPr>
            <p:ph type="ctrTitle"/>
          </p:nvPr>
        </p:nvSpPr>
        <p:spPr>
          <a:xfrm>
            <a:off x="145293" y="1556792"/>
            <a:ext cx="11901414" cy="811367"/>
          </a:xfrm>
        </p:spPr>
        <p:txBody>
          <a:bodyPr/>
          <a:lstStyle/>
          <a:p>
            <a:r>
              <a:rPr lang="en-US" sz="2400" dirty="0" smtClean="0"/>
              <a:t>Longitudinal evaluation of CTC to predict recurrence risk</a:t>
            </a:r>
            <a:br>
              <a:rPr lang="en-US" sz="2400" dirty="0" smtClean="0"/>
            </a:br>
            <a:r>
              <a:rPr lang="en-US" sz="2400" dirty="0" smtClean="0"/>
              <a:t>in early HCC treated with local ablative therapy </a:t>
            </a:r>
            <a:r>
              <a:rPr lang="en-US" sz="2400" dirty="0" smtClean="0"/>
              <a:t>- </a:t>
            </a:r>
            <a:r>
              <a:rPr lang="en-US" sz="2400" dirty="0"/>
              <a:t>the INTENT study</a:t>
            </a:r>
            <a:endParaRPr lang="de-DE" sz="2400" dirty="0"/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5"/>
          </p:nvPr>
        </p:nvSpPr>
        <p:spPr>
          <a:xfrm>
            <a:off x="152328" y="2368159"/>
            <a:ext cx="2909909" cy="267184"/>
          </a:xfrm>
        </p:spPr>
        <p:txBody>
          <a:bodyPr/>
          <a:lstStyle/>
          <a:p>
            <a:r>
              <a:rPr lang="en-US" noProof="1" smtClean="0"/>
              <a:t>Marianna Alunni-Fabbroni</a:t>
            </a:r>
            <a:endParaRPr lang="en-US" noProof="1"/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6"/>
          </p:nvPr>
        </p:nvSpPr>
        <p:spPr>
          <a:xfrm>
            <a:off x="152328" y="2629529"/>
            <a:ext cx="3832982" cy="267184"/>
          </a:xfrm>
        </p:spPr>
        <p:txBody>
          <a:bodyPr/>
          <a:lstStyle/>
          <a:p>
            <a:r>
              <a:rPr lang="de-DE" dirty="0" smtClean="0"/>
              <a:t>ELBS GA, Barcelona 26.11.2024 </a:t>
            </a:r>
            <a:r>
              <a:rPr lang="de-DE" dirty="0" smtClean="0"/>
              <a:t>   </a:t>
            </a:r>
            <a:endParaRPr lang="de-DE" dirty="0"/>
          </a:p>
        </p:txBody>
      </p:sp>
      <p:pic>
        <p:nvPicPr>
          <p:cNvPr id="6" name="Bildplatzhalter 7" descr="UKE - ELBS – European Liquid Biopsy Society">
            <a:extLst>
              <a:ext uri="{FF2B5EF4-FFF2-40B4-BE49-F238E27FC236}">
                <a16:creationId xmlns:a16="http://schemas.microsoft.com/office/drawing/2014/main" id="{D0BDF33F-0179-4D1D-B410-D357F115E6F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893788" y="104857"/>
            <a:ext cx="2268666" cy="881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131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9">
            <a:extLst>
              <a:ext uri="{FF2B5EF4-FFF2-40B4-BE49-F238E27FC236}">
                <a16:creationId xmlns:a16="http://schemas.microsoft.com/office/drawing/2014/main" id="{9E303A22-6BD2-418C-83E9-628E13E2C8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336" y="80628"/>
            <a:ext cx="439735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dirty="0">
                <a:latin typeface="Roboto Light" panose="02000000000000000000" pitchFamily="2" charset="0"/>
              </a:rPr>
              <a:t>3. Low response rate</a:t>
            </a:r>
          </a:p>
        </p:txBody>
      </p:sp>
      <p:grpSp>
        <p:nvGrpSpPr>
          <p:cNvPr id="7" name="Gruppieren 1">
            <a:extLst>
              <a:ext uri="{FF2B5EF4-FFF2-40B4-BE49-F238E27FC236}">
                <a16:creationId xmlns:a16="http://schemas.microsoft.com/office/drawing/2014/main" id="{79E460CE-2876-4E9F-8614-5FA6746A4BD8}"/>
              </a:ext>
            </a:extLst>
          </p:cNvPr>
          <p:cNvGrpSpPr>
            <a:grpSpLocks/>
          </p:cNvGrpSpPr>
          <p:nvPr/>
        </p:nvGrpSpPr>
        <p:grpSpPr bwMode="auto">
          <a:xfrm>
            <a:off x="548444" y="1222517"/>
            <a:ext cx="7995829" cy="5358019"/>
            <a:chOff x="800383" y="2251868"/>
            <a:chExt cx="11895683" cy="7970128"/>
          </a:xfrm>
        </p:grpSpPr>
        <p:pic>
          <p:nvPicPr>
            <p:cNvPr id="8" name="Grafik 1">
              <a:extLst>
                <a:ext uri="{FF2B5EF4-FFF2-40B4-BE49-F238E27FC236}">
                  <a16:creationId xmlns:a16="http://schemas.microsoft.com/office/drawing/2014/main" id="{E0A1A69F-D408-48F0-AF14-EEDA2CDADA2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0383" y="2251868"/>
              <a:ext cx="11736387" cy="7558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Rechteck 12">
              <a:extLst>
                <a:ext uri="{FF2B5EF4-FFF2-40B4-BE49-F238E27FC236}">
                  <a16:creationId xmlns:a16="http://schemas.microsoft.com/office/drawing/2014/main" id="{4493465F-B53D-4457-B0DB-9F94B52E6B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32101" y="9809956"/>
              <a:ext cx="2463965" cy="4120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de-DE" altLang="en-US" sz="1200" b="1" dirty="0">
                  <a:solidFill>
                    <a:srgbClr val="000000"/>
                  </a:solidFill>
                  <a:latin typeface="Roboto Light" panose="02000000000000000000" pitchFamily="2" charset="0"/>
                </a:rPr>
                <a:t>Chen et al. </a:t>
              </a:r>
              <a:r>
                <a:rPr lang="de-DE" altLang="en-US" sz="1200" b="1" dirty="0" err="1">
                  <a:solidFill>
                    <a:srgbClr val="000000"/>
                  </a:solidFill>
                  <a:latin typeface="Roboto Light" panose="02000000000000000000" pitchFamily="2" charset="0"/>
                </a:rPr>
                <a:t>JHep</a:t>
              </a:r>
              <a:r>
                <a:rPr lang="de-DE" altLang="en-US" sz="1200" b="1" dirty="0">
                  <a:solidFill>
                    <a:srgbClr val="000000"/>
                  </a:solidFill>
                  <a:latin typeface="Roboto Light" panose="02000000000000000000" pitchFamily="2" charset="0"/>
                </a:rPr>
                <a:t> 2021</a:t>
              </a:r>
            </a:p>
          </p:txBody>
        </p:sp>
      </p:grp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2792995-DBEC-49C0-91C6-7029504E4E2B}"/>
              </a:ext>
            </a:extLst>
          </p:cNvPr>
          <p:cNvSpPr txBox="1">
            <a:spLocks/>
          </p:cNvSpPr>
          <p:nvPr/>
        </p:nvSpPr>
        <p:spPr bwMode="auto">
          <a:xfrm>
            <a:off x="8544273" y="1124744"/>
            <a:ext cx="3456383" cy="3880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76213" indent="-17621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358775" indent="-182563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534988" indent="-176213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717550" indent="-182563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893763" indent="-176213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1350963" indent="-176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1808163" indent="-176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2265363" indent="-176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2722563" indent="-176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altLang="en-US" sz="1800" dirty="0">
                <a:latin typeface="Roboto Light" panose="02000000000000000000" pitchFamily="2" charset="0"/>
                <a:ea typeface="Roboto Light" panose="02000000000000000000" pitchFamily="2" charset="0"/>
              </a:rPr>
              <a:t>Atezo + bev </a:t>
            </a:r>
            <a:r>
              <a:rPr lang="en-US" altLang="en-US" sz="1800" b="1" dirty="0">
                <a:latin typeface="Roboto Light" panose="02000000000000000000" pitchFamily="2" charset="0"/>
                <a:ea typeface="Roboto Light" panose="02000000000000000000" pitchFamily="2" charset="0"/>
              </a:rPr>
              <a:t>superior in first-line therapy</a:t>
            </a:r>
          </a:p>
          <a:p>
            <a:pPr eaLnBrk="1" hangingPunct="1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</a:pPr>
            <a:endParaRPr lang="en-US" altLang="en-US" sz="1800" dirty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eaLnBrk="1" hangingPunct="1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altLang="en-US" sz="1800" dirty="0">
                <a:latin typeface="Roboto Light" panose="02000000000000000000" pitchFamily="2" charset="0"/>
                <a:ea typeface="Roboto Light" panose="02000000000000000000" pitchFamily="2" charset="0"/>
              </a:rPr>
              <a:t>BUT: ORR only in around </a:t>
            </a:r>
            <a:r>
              <a:rPr lang="en-US" altLang="en-US" sz="1800" b="1" dirty="0">
                <a:latin typeface="Roboto Light" panose="02000000000000000000" pitchFamily="2" charset="0"/>
                <a:ea typeface="Roboto Light" panose="02000000000000000000" pitchFamily="2" charset="0"/>
              </a:rPr>
              <a:t>30% </a:t>
            </a:r>
            <a:r>
              <a:rPr lang="en-US" altLang="en-US" sz="1800" dirty="0">
                <a:latin typeface="Roboto Light" panose="02000000000000000000" pitchFamily="2" charset="0"/>
                <a:ea typeface="Roboto Light" panose="02000000000000000000" pitchFamily="2" charset="0"/>
              </a:rPr>
              <a:t>of patients</a:t>
            </a:r>
          </a:p>
          <a:p>
            <a:pPr eaLnBrk="1" hangingPunct="1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</a:pPr>
            <a:endParaRPr lang="en-US" altLang="en-US" sz="1800" baseline="30000" dirty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eaLnBrk="1" hangingPunct="1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altLang="en-US" sz="1800" dirty="0">
                <a:latin typeface="Roboto Light" panose="02000000000000000000" pitchFamily="2" charset="0"/>
                <a:ea typeface="Roboto Light" panose="02000000000000000000" pitchFamily="2" charset="0"/>
              </a:rPr>
              <a:t>Durable responses and long-term survival only in a small subgroup</a:t>
            </a:r>
          </a:p>
          <a:p>
            <a:pPr eaLnBrk="1" hangingPunct="1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</a:pPr>
            <a:endParaRPr lang="en-US" altLang="en-US" sz="1800" dirty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eaLnBrk="1" hangingPunct="1">
              <a:spcBef>
                <a:spcPct val="0"/>
              </a:spcBef>
              <a:spcAft>
                <a:spcPts val="800"/>
              </a:spcAft>
            </a:pPr>
            <a:r>
              <a:rPr lang="en-US" altLang="en-US" sz="1800" b="1" dirty="0">
                <a:latin typeface="Roboto Light" panose="02000000000000000000" pitchFamily="2" charset="0"/>
                <a:ea typeface="Roboto Light" panose="02000000000000000000" pitchFamily="2" charset="0"/>
              </a:rPr>
              <a:t>No predictive biomarkers </a:t>
            </a:r>
            <a:r>
              <a:rPr lang="en-US" altLang="en-US" sz="1800" dirty="0">
                <a:latin typeface="Roboto Light" panose="02000000000000000000" pitchFamily="2" charset="0"/>
                <a:ea typeface="Roboto Light" panose="02000000000000000000" pitchFamily="2" charset="0"/>
              </a:rPr>
              <a:t>for </a:t>
            </a:r>
          </a:p>
          <a:p>
            <a:pPr marL="0" indent="0" eaLnBrk="1" hangingPunct="1">
              <a:spcBef>
                <a:spcPct val="0"/>
              </a:spcBef>
              <a:spcAft>
                <a:spcPts val="800"/>
              </a:spcAft>
              <a:buNone/>
            </a:pPr>
            <a:r>
              <a:rPr lang="en-US" altLang="en-US" sz="1800" dirty="0">
                <a:latin typeface="Roboto Light" panose="02000000000000000000" pitchFamily="2" charset="0"/>
                <a:ea typeface="Roboto Light" panose="02000000000000000000" pitchFamily="2" charset="0"/>
              </a:rPr>
              <a:t>  selection of effective therapy</a:t>
            </a:r>
          </a:p>
        </p:txBody>
      </p:sp>
      <p:pic>
        <p:nvPicPr>
          <p:cNvPr id="12" name="Bildplatzhalter 7" descr="UKE - ELBS – European Liquid Biopsy Society">
            <a:extLst>
              <a:ext uri="{FF2B5EF4-FFF2-40B4-BE49-F238E27FC236}">
                <a16:creationId xmlns:a16="http://schemas.microsoft.com/office/drawing/2014/main" id="{F6160807-F852-4BF0-9635-CB0942E0C98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681693" y="6243979"/>
            <a:ext cx="1487728" cy="577823"/>
          </a:xfrm>
          <a:prstGeom prst="rect">
            <a:avLst/>
          </a:prstGeom>
        </p:spPr>
      </p:pic>
      <p:cxnSp>
        <p:nvCxnSpPr>
          <p:cNvPr id="15" name="Gerader Verbinder 14">
            <a:extLst>
              <a:ext uri="{FF2B5EF4-FFF2-40B4-BE49-F238E27FC236}">
                <a16:creationId xmlns:a16="http://schemas.microsoft.com/office/drawing/2014/main" id="{D58385DF-4DB5-4344-8FB9-9880C4D58122}"/>
              </a:ext>
            </a:extLst>
          </p:cNvPr>
          <p:cNvCxnSpPr>
            <a:cxnSpLocks/>
          </p:cNvCxnSpPr>
          <p:nvPr/>
        </p:nvCxnSpPr>
        <p:spPr>
          <a:xfrm>
            <a:off x="0" y="764704"/>
            <a:ext cx="991242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Fußzeilenplatzhalter 1">
            <a:extLst>
              <a:ext uri="{FF2B5EF4-FFF2-40B4-BE49-F238E27FC236}">
                <a16:creationId xmlns:a16="http://schemas.microsoft.com/office/drawing/2014/main" id="{0598C876-27CB-47E2-93C0-17FEF6E41A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9416" y="6597372"/>
            <a:ext cx="9625376" cy="180000"/>
          </a:xfrm>
        </p:spPr>
        <p:txBody>
          <a:bodyPr/>
          <a:lstStyle/>
          <a:p>
            <a:r>
              <a:rPr lang="de-DE" dirty="0"/>
              <a:t>ELBS GA | Barcelona 26-27.11.2024 </a:t>
            </a:r>
          </a:p>
        </p:txBody>
      </p:sp>
    </p:spTree>
    <p:extLst>
      <p:ext uri="{BB962C8B-B14F-4D97-AF65-F5344CB8AC3E}">
        <p14:creationId xmlns:p14="http://schemas.microsoft.com/office/powerpoint/2010/main" val="3923436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1">
            <a:extLst>
              <a:ext uri="{FF2B5EF4-FFF2-40B4-BE49-F238E27FC236}">
                <a16:creationId xmlns:a16="http://schemas.microsoft.com/office/drawing/2014/main" id="{3C429EA7-FDDC-415C-8135-291B1AA9FC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5400" y="1556792"/>
            <a:ext cx="11859361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742950" indent="-7429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>
              <a:lnSpc>
                <a:spcPct val="150000"/>
              </a:lnSpc>
              <a:spcBef>
                <a:spcPct val="0"/>
              </a:spcBef>
              <a:buSzPct val="85000"/>
              <a:buNone/>
              <a:defRPr/>
            </a:pPr>
            <a:r>
              <a:rPr lang="en-US" dirty="0">
                <a:latin typeface="Roboto Light" panose="02000000000000000000" pitchFamily="2" charset="0"/>
                <a:ea typeface="Roboto Light" panose="02000000000000000000" pitchFamily="2" charset="0"/>
              </a:rPr>
              <a:t>There is a urgent need for additional </a:t>
            </a:r>
            <a:r>
              <a:rPr lang="en-US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biomarkers helping to</a:t>
            </a:r>
            <a:endParaRPr lang="en-US" sz="2800" dirty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SzPct val="85000"/>
              <a:buFont typeface="Courier New" panose="02070309020205020404" pitchFamily="49" charset="0"/>
              <a:buChar char="o"/>
              <a:defRPr/>
            </a:pPr>
            <a:r>
              <a:rPr lang="en-US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classify </a:t>
            </a:r>
            <a:r>
              <a:rPr lang="en-US" dirty="0">
                <a:latin typeface="Roboto Light" panose="02000000000000000000" pitchFamily="2" charset="0"/>
                <a:ea typeface="Roboto Light" panose="02000000000000000000" pitchFamily="2" charset="0"/>
              </a:rPr>
              <a:t>the malignant degree of </a:t>
            </a:r>
            <a:r>
              <a:rPr lang="en-US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HCC</a:t>
            </a:r>
          </a:p>
          <a:p>
            <a:pPr>
              <a:lnSpc>
                <a:spcPct val="150000"/>
              </a:lnSpc>
              <a:spcBef>
                <a:spcPct val="0"/>
              </a:spcBef>
              <a:buSzPct val="85000"/>
              <a:buFont typeface="Courier New" panose="02070309020205020404" pitchFamily="49" charset="0"/>
              <a:buChar char="o"/>
              <a:defRPr/>
            </a:pPr>
            <a:r>
              <a:rPr lang="en-US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predict </a:t>
            </a:r>
            <a:r>
              <a:rPr lang="en-US" dirty="0">
                <a:latin typeface="Roboto Light" panose="02000000000000000000" pitchFamily="2" charset="0"/>
                <a:ea typeface="Roboto Light" panose="02000000000000000000" pitchFamily="2" charset="0"/>
              </a:rPr>
              <a:t>the chance of postoperative </a:t>
            </a:r>
            <a:r>
              <a:rPr lang="en-US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recurrence</a:t>
            </a:r>
          </a:p>
          <a:p>
            <a:pPr>
              <a:lnSpc>
                <a:spcPct val="150000"/>
              </a:lnSpc>
              <a:spcBef>
                <a:spcPct val="0"/>
              </a:spcBef>
              <a:buSzPct val="85000"/>
              <a:buFont typeface="Courier New" panose="02070309020205020404" pitchFamily="49" charset="0"/>
              <a:buChar char="o"/>
              <a:defRPr/>
            </a:pPr>
            <a:r>
              <a:rPr lang="en-US" sz="3200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allows </a:t>
            </a:r>
            <a:r>
              <a:rPr lang="en-US" sz="3200" dirty="0">
                <a:latin typeface="Roboto Light" panose="02000000000000000000" pitchFamily="2" charset="0"/>
                <a:ea typeface="Roboto Light" panose="02000000000000000000" pitchFamily="2" charset="0"/>
              </a:rPr>
              <a:t>for therapy monitoring</a:t>
            </a:r>
            <a:endParaRPr lang="en-US" altLang="en-US" sz="3200" dirty="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pic>
        <p:nvPicPr>
          <p:cNvPr id="7" name="Bildplatzhalter 7" descr="UKE - ELBS – European Liquid Biopsy Society">
            <a:extLst>
              <a:ext uri="{FF2B5EF4-FFF2-40B4-BE49-F238E27FC236}">
                <a16:creationId xmlns:a16="http://schemas.microsoft.com/office/drawing/2014/main" id="{A613CE99-599E-4E49-BC2E-3DABE40A32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681693" y="6243979"/>
            <a:ext cx="1487728" cy="577823"/>
          </a:xfrm>
          <a:prstGeom prst="rect">
            <a:avLst/>
          </a:prstGeom>
        </p:spPr>
      </p:pic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5FF0F1A5-7FCB-4A8D-A799-4F5A90C2D771}"/>
              </a:ext>
            </a:extLst>
          </p:cNvPr>
          <p:cNvCxnSpPr>
            <a:cxnSpLocks/>
          </p:cNvCxnSpPr>
          <p:nvPr/>
        </p:nvCxnSpPr>
        <p:spPr>
          <a:xfrm>
            <a:off x="0" y="764704"/>
            <a:ext cx="991242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feld 1">
            <a:extLst>
              <a:ext uri="{FF2B5EF4-FFF2-40B4-BE49-F238E27FC236}">
                <a16:creationId xmlns:a16="http://schemas.microsoft.com/office/drawing/2014/main" id="{B713CCB9-6FCB-4A62-B456-9D7D21F3E1F2}"/>
              </a:ext>
            </a:extLst>
          </p:cNvPr>
          <p:cNvSpPr txBox="1"/>
          <p:nvPr/>
        </p:nvSpPr>
        <p:spPr>
          <a:xfrm>
            <a:off x="332639" y="80628"/>
            <a:ext cx="29626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Roboto Light" panose="02000000000000000000" pitchFamily="2" charset="0"/>
                <a:ea typeface="Roboto Light" panose="02000000000000000000" pitchFamily="2" charset="0"/>
              </a:rPr>
              <a:t>In conclusion:</a:t>
            </a:r>
          </a:p>
        </p:txBody>
      </p:sp>
      <p:sp>
        <p:nvSpPr>
          <p:cNvPr id="9" name="Fußzeilenplatzhalter 1">
            <a:extLst>
              <a:ext uri="{FF2B5EF4-FFF2-40B4-BE49-F238E27FC236}">
                <a16:creationId xmlns:a16="http://schemas.microsoft.com/office/drawing/2014/main" id="{EEEE9E97-DCF3-4B5B-8CF9-C3F434E48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9416" y="6597372"/>
            <a:ext cx="9625376" cy="180000"/>
          </a:xfrm>
        </p:spPr>
        <p:txBody>
          <a:bodyPr/>
          <a:lstStyle/>
          <a:p>
            <a:r>
              <a:rPr lang="de-DE" dirty="0"/>
              <a:t>ELBS GA | Barcelona 26-27.11.2024 </a:t>
            </a:r>
          </a:p>
        </p:txBody>
      </p:sp>
    </p:spTree>
    <p:extLst>
      <p:ext uri="{BB962C8B-B14F-4D97-AF65-F5344CB8AC3E}">
        <p14:creationId xmlns:p14="http://schemas.microsoft.com/office/powerpoint/2010/main" val="256746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Grafik 30">
            <a:extLst>
              <a:ext uri="{FF2B5EF4-FFF2-40B4-BE49-F238E27FC236}">
                <a16:creationId xmlns:a16="http://schemas.microsoft.com/office/drawing/2014/main" id="{B7607A88-5157-410F-BF8D-03D4428916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344" y="756611"/>
            <a:ext cx="11424592" cy="5742670"/>
          </a:xfrm>
          <a:prstGeom prst="rect">
            <a:avLst/>
          </a:prstGeom>
        </p:spPr>
      </p:pic>
      <p:pic>
        <p:nvPicPr>
          <p:cNvPr id="7" name="Bildplatzhalter 7" descr="UKE - ELBS – European Liquid Biopsy Society">
            <a:extLst>
              <a:ext uri="{FF2B5EF4-FFF2-40B4-BE49-F238E27FC236}">
                <a16:creationId xmlns:a16="http://schemas.microsoft.com/office/drawing/2014/main" id="{FC958C01-A069-4ABD-AC5F-7EEB3039F2E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681693" y="6243979"/>
            <a:ext cx="1487728" cy="577823"/>
          </a:xfrm>
          <a:prstGeom prst="rect">
            <a:avLst/>
          </a:prstGeom>
        </p:spPr>
      </p:pic>
      <p:cxnSp>
        <p:nvCxnSpPr>
          <p:cNvPr id="10" name="Gerader Verbinder 9">
            <a:extLst>
              <a:ext uri="{FF2B5EF4-FFF2-40B4-BE49-F238E27FC236}">
                <a16:creationId xmlns:a16="http://schemas.microsoft.com/office/drawing/2014/main" id="{67B8A5FE-FE07-407A-AEA9-CC2E6B084D7E}"/>
              </a:ext>
            </a:extLst>
          </p:cNvPr>
          <p:cNvCxnSpPr>
            <a:cxnSpLocks/>
          </p:cNvCxnSpPr>
          <p:nvPr/>
        </p:nvCxnSpPr>
        <p:spPr>
          <a:xfrm>
            <a:off x="0" y="764704"/>
            <a:ext cx="753616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feld 9">
            <a:extLst>
              <a:ext uri="{FF2B5EF4-FFF2-40B4-BE49-F238E27FC236}">
                <a16:creationId xmlns:a16="http://schemas.microsoft.com/office/drawing/2014/main" id="{396CA7E1-BC55-4F45-8E0E-C7BB82481A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336" y="80628"/>
            <a:ext cx="885210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dirty="0">
                <a:latin typeface="Roboto Light" panose="02000000000000000000" pitchFamily="2" charset="0"/>
              </a:rPr>
              <a:t>Our previous </a:t>
            </a:r>
            <a:r>
              <a:rPr lang="en-US" altLang="en-US" sz="3600" dirty="0" smtClean="0">
                <a:latin typeface="Roboto Light" panose="02000000000000000000" pitchFamily="2" charset="0"/>
              </a:rPr>
              <a:t>work in HCC and liquid biopsy</a:t>
            </a:r>
            <a:endParaRPr lang="en-US" altLang="en-US" sz="3600" dirty="0">
              <a:latin typeface="Roboto Light" panose="02000000000000000000" pitchFamily="2" charset="0"/>
            </a:endParaRPr>
          </a:p>
        </p:txBody>
      </p:sp>
      <p:sp>
        <p:nvSpPr>
          <p:cNvPr id="13" name="Fußzeilenplatzhalter 1">
            <a:extLst>
              <a:ext uri="{FF2B5EF4-FFF2-40B4-BE49-F238E27FC236}">
                <a16:creationId xmlns:a16="http://schemas.microsoft.com/office/drawing/2014/main" id="{97BBDDDD-220F-436B-92B3-B041C5EB21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9416" y="6597372"/>
            <a:ext cx="9625376" cy="180000"/>
          </a:xfrm>
        </p:spPr>
        <p:txBody>
          <a:bodyPr/>
          <a:lstStyle/>
          <a:p>
            <a:r>
              <a:rPr lang="de-DE" dirty="0"/>
              <a:t>ELBS GA | Barcelona 26-27.11.2024 </a:t>
            </a:r>
          </a:p>
        </p:txBody>
      </p:sp>
    </p:spTree>
    <p:extLst>
      <p:ext uri="{BB962C8B-B14F-4D97-AF65-F5344CB8AC3E}">
        <p14:creationId xmlns:p14="http://schemas.microsoft.com/office/powerpoint/2010/main" val="2923410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/>
        </p:nvSpPr>
        <p:spPr bwMode="auto">
          <a:xfrm>
            <a:off x="772271" y="1995811"/>
            <a:ext cx="1847975" cy="71815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INTENT</a:t>
            </a:r>
          </a:p>
          <a:p>
            <a:pPr algn="ctr">
              <a:defRPr/>
            </a:pP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n=70</a:t>
            </a:r>
          </a:p>
        </p:txBody>
      </p:sp>
      <p:sp>
        <p:nvSpPr>
          <p:cNvPr id="10" name="Rechteck 9"/>
          <p:cNvSpPr/>
          <p:nvPr/>
        </p:nvSpPr>
        <p:spPr bwMode="auto">
          <a:xfrm>
            <a:off x="2704277" y="1995810"/>
            <a:ext cx="1173743" cy="71815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HCC</a:t>
            </a:r>
          </a:p>
        </p:txBody>
      </p:sp>
      <p:sp>
        <p:nvSpPr>
          <p:cNvPr id="12" name="Rechteck 11"/>
          <p:cNvSpPr/>
          <p:nvPr/>
        </p:nvSpPr>
        <p:spPr bwMode="auto">
          <a:xfrm>
            <a:off x="5529844" y="1995811"/>
            <a:ext cx="1562846" cy="71815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Local ablation</a:t>
            </a:r>
          </a:p>
        </p:txBody>
      </p:sp>
      <p:sp>
        <p:nvSpPr>
          <p:cNvPr id="13" name="Rechteck 12"/>
          <p:cNvSpPr/>
          <p:nvPr/>
        </p:nvSpPr>
        <p:spPr bwMode="auto">
          <a:xfrm>
            <a:off x="8731512" y="1995811"/>
            <a:ext cx="1562846" cy="71815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Early detection</a:t>
            </a:r>
          </a:p>
        </p:txBody>
      </p:sp>
      <p:sp>
        <p:nvSpPr>
          <p:cNvPr id="14" name="Rechteck 13"/>
          <p:cNvSpPr/>
          <p:nvPr/>
        </p:nvSpPr>
        <p:spPr bwMode="auto">
          <a:xfrm>
            <a:off x="7130678" y="1995811"/>
            <a:ext cx="1561774" cy="71815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ctDNA</a:t>
            </a:r>
          </a:p>
        </p:txBody>
      </p:sp>
      <p:sp>
        <p:nvSpPr>
          <p:cNvPr id="15" name="Rechteck 14"/>
          <p:cNvSpPr/>
          <p:nvPr/>
        </p:nvSpPr>
        <p:spPr bwMode="auto">
          <a:xfrm>
            <a:off x="772271" y="2761461"/>
            <a:ext cx="1847975" cy="71815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ZUGSPITZE</a:t>
            </a:r>
          </a:p>
          <a:p>
            <a:pPr algn="ctr">
              <a:defRPr/>
            </a:pP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n=80</a:t>
            </a:r>
          </a:p>
        </p:txBody>
      </p:sp>
      <p:sp>
        <p:nvSpPr>
          <p:cNvPr id="16" name="Rechteck 15"/>
          <p:cNvSpPr/>
          <p:nvPr/>
        </p:nvSpPr>
        <p:spPr bwMode="auto">
          <a:xfrm>
            <a:off x="2705349" y="2761461"/>
            <a:ext cx="1172671" cy="71815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HCC</a:t>
            </a:r>
          </a:p>
        </p:txBody>
      </p:sp>
      <p:sp>
        <p:nvSpPr>
          <p:cNvPr id="18" name="Rechteck 17"/>
          <p:cNvSpPr/>
          <p:nvPr/>
        </p:nvSpPr>
        <p:spPr bwMode="auto">
          <a:xfrm>
            <a:off x="5529844" y="2761461"/>
            <a:ext cx="1561775" cy="71815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PDL1/CTLA4  + Y90-RE</a:t>
            </a:r>
          </a:p>
        </p:txBody>
      </p:sp>
      <p:sp>
        <p:nvSpPr>
          <p:cNvPr id="19" name="Rechteck 18"/>
          <p:cNvSpPr/>
          <p:nvPr/>
        </p:nvSpPr>
        <p:spPr bwMode="auto">
          <a:xfrm>
            <a:off x="8732585" y="2761461"/>
            <a:ext cx="1561774" cy="71815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Early detection</a:t>
            </a:r>
          </a:p>
        </p:txBody>
      </p:sp>
      <p:sp>
        <p:nvSpPr>
          <p:cNvPr id="20" name="Rechteck 19"/>
          <p:cNvSpPr/>
          <p:nvPr/>
        </p:nvSpPr>
        <p:spPr bwMode="auto">
          <a:xfrm>
            <a:off x="7129605" y="2761461"/>
            <a:ext cx="1561775" cy="71815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ctDNA</a:t>
            </a:r>
          </a:p>
        </p:txBody>
      </p:sp>
      <p:sp>
        <p:nvSpPr>
          <p:cNvPr id="21" name="Rechteck 20"/>
          <p:cNvSpPr/>
          <p:nvPr/>
        </p:nvSpPr>
        <p:spPr bwMode="auto">
          <a:xfrm>
            <a:off x="771199" y="3528243"/>
            <a:ext cx="1847975" cy="71815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CATCH</a:t>
            </a:r>
          </a:p>
          <a:p>
            <a:pPr algn="ctr">
              <a:defRPr/>
            </a:pP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n=80</a:t>
            </a:r>
          </a:p>
        </p:txBody>
      </p:sp>
      <p:sp>
        <p:nvSpPr>
          <p:cNvPr id="22" name="Rechteck 21"/>
          <p:cNvSpPr/>
          <p:nvPr/>
        </p:nvSpPr>
        <p:spPr bwMode="auto">
          <a:xfrm>
            <a:off x="2706421" y="3528243"/>
            <a:ext cx="1173743" cy="71815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HCC</a:t>
            </a:r>
          </a:p>
        </p:txBody>
      </p:sp>
      <p:sp>
        <p:nvSpPr>
          <p:cNvPr id="24" name="Rechteck 23"/>
          <p:cNvSpPr/>
          <p:nvPr/>
        </p:nvSpPr>
        <p:spPr bwMode="auto">
          <a:xfrm>
            <a:off x="5530916" y="3528243"/>
            <a:ext cx="1561774" cy="71815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PDL1/VEGF</a:t>
            </a:r>
          </a:p>
        </p:txBody>
      </p:sp>
      <p:sp>
        <p:nvSpPr>
          <p:cNvPr id="25" name="Rechteck 24"/>
          <p:cNvSpPr/>
          <p:nvPr/>
        </p:nvSpPr>
        <p:spPr bwMode="auto">
          <a:xfrm>
            <a:off x="7130678" y="3528243"/>
            <a:ext cx="1562846" cy="71815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miRNA</a:t>
            </a:r>
          </a:p>
        </p:txBody>
      </p:sp>
      <p:sp>
        <p:nvSpPr>
          <p:cNvPr id="26" name="Rechteck 25"/>
          <p:cNvSpPr/>
          <p:nvPr/>
        </p:nvSpPr>
        <p:spPr bwMode="auto">
          <a:xfrm>
            <a:off x="8733656" y="3528243"/>
            <a:ext cx="1561775" cy="71815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Treatment response</a:t>
            </a:r>
          </a:p>
        </p:txBody>
      </p:sp>
      <p:sp>
        <p:nvSpPr>
          <p:cNvPr id="27" name="Rechteck 26"/>
          <p:cNvSpPr/>
          <p:nvPr/>
        </p:nvSpPr>
        <p:spPr bwMode="auto">
          <a:xfrm>
            <a:off x="771199" y="4295024"/>
            <a:ext cx="1846903" cy="70684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PRO-MARKER</a:t>
            </a:r>
          </a:p>
          <a:p>
            <a:pPr algn="ctr">
              <a:defRPr/>
            </a:pP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n=90</a:t>
            </a:r>
          </a:p>
        </p:txBody>
      </p:sp>
      <p:sp>
        <p:nvSpPr>
          <p:cNvPr id="28" name="Rechteck 27"/>
          <p:cNvSpPr/>
          <p:nvPr/>
        </p:nvSpPr>
        <p:spPr bwMode="auto">
          <a:xfrm>
            <a:off x="2705349" y="4295024"/>
            <a:ext cx="1173742" cy="71815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DE" sz="1400" dirty="0">
                <a:solidFill>
                  <a:schemeClr val="tx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CRC</a:t>
            </a:r>
            <a:endParaRPr lang="en-US" sz="1400" dirty="0">
              <a:solidFill>
                <a:schemeClr val="tx1"/>
              </a:solidFill>
              <a:latin typeface="Arial" panose="020B0604020202020204" pitchFamily="34" charset="0"/>
              <a:ea typeface="Roboto Light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30" name="Rechteck 29"/>
          <p:cNvSpPr/>
          <p:nvPr/>
        </p:nvSpPr>
        <p:spPr bwMode="auto">
          <a:xfrm>
            <a:off x="5530916" y="4295024"/>
            <a:ext cx="1562846" cy="71815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Surgery</a:t>
            </a:r>
          </a:p>
          <a:p>
            <a:pPr algn="ctr">
              <a:defRPr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Ablation</a:t>
            </a:r>
          </a:p>
          <a:p>
            <a:pPr algn="ctr">
              <a:defRPr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Systemic</a:t>
            </a:r>
          </a:p>
        </p:txBody>
      </p:sp>
      <p:sp>
        <p:nvSpPr>
          <p:cNvPr id="31" name="Rechteck 30"/>
          <p:cNvSpPr/>
          <p:nvPr/>
        </p:nvSpPr>
        <p:spPr bwMode="auto">
          <a:xfrm>
            <a:off x="7121030" y="4295024"/>
            <a:ext cx="1561775" cy="71815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ctDNA</a:t>
            </a:r>
          </a:p>
        </p:txBody>
      </p:sp>
      <p:sp>
        <p:nvSpPr>
          <p:cNvPr id="32" name="Rechteck 31"/>
          <p:cNvSpPr/>
          <p:nvPr/>
        </p:nvSpPr>
        <p:spPr bwMode="auto">
          <a:xfrm>
            <a:off x="8733656" y="4295024"/>
            <a:ext cx="1561775" cy="71815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Treatment response</a:t>
            </a:r>
          </a:p>
        </p:txBody>
      </p:sp>
      <p:sp>
        <p:nvSpPr>
          <p:cNvPr id="33" name="Textfeld 3"/>
          <p:cNvSpPr txBox="1">
            <a:spLocks noChangeArrowheads="1"/>
          </p:cNvSpPr>
          <p:nvPr/>
        </p:nvSpPr>
        <p:spPr bwMode="auto">
          <a:xfrm>
            <a:off x="5879923" y="1716978"/>
            <a:ext cx="88036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en-US" sz="1400" b="1" dirty="0"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Therapy</a:t>
            </a:r>
            <a:endParaRPr lang="en-US" altLang="en-US" sz="1400" b="1" dirty="0">
              <a:latin typeface="Arial" panose="020B0604020202020204" pitchFamily="34" charset="0"/>
              <a:ea typeface="Roboto Light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34" name="Textfeld 40"/>
          <p:cNvSpPr txBox="1">
            <a:spLocks noChangeArrowheads="1"/>
          </p:cNvSpPr>
          <p:nvPr/>
        </p:nvSpPr>
        <p:spPr bwMode="auto">
          <a:xfrm>
            <a:off x="2974909" y="1716978"/>
            <a:ext cx="68159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en-US" sz="1400" b="1" dirty="0"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Entity</a:t>
            </a:r>
            <a:endParaRPr lang="en-US" altLang="en-US" sz="1400" b="1" dirty="0">
              <a:latin typeface="Arial" panose="020B0604020202020204" pitchFamily="34" charset="0"/>
              <a:ea typeface="Roboto Light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36" name="Textfeld 42"/>
          <p:cNvSpPr txBox="1">
            <a:spLocks noChangeArrowheads="1"/>
          </p:cNvSpPr>
          <p:nvPr/>
        </p:nvSpPr>
        <p:spPr bwMode="auto">
          <a:xfrm>
            <a:off x="7017314" y="1716978"/>
            <a:ext cx="180369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1" dirty="0"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Integrated analysis</a:t>
            </a:r>
          </a:p>
        </p:txBody>
      </p:sp>
      <p:sp>
        <p:nvSpPr>
          <p:cNvPr id="37" name="Textfeld 43"/>
          <p:cNvSpPr txBox="1">
            <a:spLocks noChangeArrowheads="1"/>
          </p:cNvSpPr>
          <p:nvPr/>
        </p:nvSpPr>
        <p:spPr bwMode="auto">
          <a:xfrm>
            <a:off x="9270124" y="1716978"/>
            <a:ext cx="52450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en-US" sz="1400" b="1" dirty="0" err="1"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Aim</a:t>
            </a:r>
            <a:endParaRPr lang="en-US" altLang="en-US" sz="1400" b="1" dirty="0">
              <a:latin typeface="Arial" panose="020B0604020202020204" pitchFamily="34" charset="0"/>
              <a:ea typeface="Roboto Light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38" name="Rechteck 37"/>
          <p:cNvSpPr/>
          <p:nvPr/>
        </p:nvSpPr>
        <p:spPr bwMode="auto">
          <a:xfrm>
            <a:off x="10340890" y="1995811"/>
            <a:ext cx="1083702" cy="71815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Recruiting</a:t>
            </a:r>
          </a:p>
        </p:txBody>
      </p:sp>
      <p:sp>
        <p:nvSpPr>
          <p:cNvPr id="39" name="Textfeld 43"/>
          <p:cNvSpPr txBox="1">
            <a:spLocks noChangeArrowheads="1"/>
          </p:cNvSpPr>
          <p:nvPr/>
        </p:nvSpPr>
        <p:spPr bwMode="auto">
          <a:xfrm>
            <a:off x="10531467" y="1716978"/>
            <a:ext cx="73129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en-US" sz="1400" b="1" dirty="0"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Status</a:t>
            </a:r>
            <a:endParaRPr lang="en-US" altLang="en-US" sz="1400" b="1" dirty="0">
              <a:latin typeface="Arial" panose="020B0604020202020204" pitchFamily="34" charset="0"/>
              <a:ea typeface="Roboto Light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40" name="Rechteck 39"/>
          <p:cNvSpPr/>
          <p:nvPr/>
        </p:nvSpPr>
        <p:spPr bwMode="auto">
          <a:xfrm>
            <a:off x="10340890" y="2761461"/>
            <a:ext cx="1083702" cy="71815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Recruiting</a:t>
            </a:r>
          </a:p>
        </p:txBody>
      </p:sp>
      <p:sp>
        <p:nvSpPr>
          <p:cNvPr id="41" name="Rechteck 40"/>
          <p:cNvSpPr/>
          <p:nvPr/>
        </p:nvSpPr>
        <p:spPr bwMode="auto">
          <a:xfrm>
            <a:off x="10340890" y="3528243"/>
            <a:ext cx="1083702" cy="71815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Closed</a:t>
            </a:r>
          </a:p>
        </p:txBody>
      </p:sp>
      <p:sp>
        <p:nvSpPr>
          <p:cNvPr id="42" name="Rechteck 41"/>
          <p:cNvSpPr/>
          <p:nvPr/>
        </p:nvSpPr>
        <p:spPr bwMode="auto">
          <a:xfrm>
            <a:off x="10340890" y="4295024"/>
            <a:ext cx="1083702" cy="71815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Recruiting</a:t>
            </a:r>
          </a:p>
        </p:txBody>
      </p:sp>
      <p:sp>
        <p:nvSpPr>
          <p:cNvPr id="43" name="Rechteck 42">
            <a:extLst>
              <a:ext uri="{FF2B5EF4-FFF2-40B4-BE49-F238E27FC236}">
                <a16:creationId xmlns:a16="http://schemas.microsoft.com/office/drawing/2014/main" id="{A94AFBC6-E13C-415D-876E-95DB14C5A5D6}"/>
              </a:ext>
            </a:extLst>
          </p:cNvPr>
          <p:cNvSpPr/>
          <p:nvPr/>
        </p:nvSpPr>
        <p:spPr bwMode="auto">
          <a:xfrm>
            <a:off x="3923196" y="1995810"/>
            <a:ext cx="1562846" cy="71815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Ver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y early</a:t>
            </a:r>
          </a:p>
          <a:p>
            <a:pPr algn="ctr">
              <a:defRPr/>
            </a:pP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Early</a:t>
            </a:r>
            <a:endParaRPr lang="en-US" sz="1400" dirty="0">
              <a:solidFill>
                <a:schemeClr val="tx1"/>
              </a:solidFill>
              <a:latin typeface="Arial" panose="020B0604020202020204" pitchFamily="34" charset="0"/>
              <a:ea typeface="Roboto Light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44" name="Rechteck 43">
            <a:extLst>
              <a:ext uri="{FF2B5EF4-FFF2-40B4-BE49-F238E27FC236}">
                <a16:creationId xmlns:a16="http://schemas.microsoft.com/office/drawing/2014/main" id="{1018D4D6-3AB1-4800-8380-BD53A8578434}"/>
              </a:ext>
            </a:extLst>
          </p:cNvPr>
          <p:cNvSpPr/>
          <p:nvPr/>
        </p:nvSpPr>
        <p:spPr bwMode="auto">
          <a:xfrm>
            <a:off x="3923196" y="2761460"/>
            <a:ext cx="1561775" cy="71815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Intermediate</a:t>
            </a:r>
            <a:endParaRPr lang="en-US" sz="1400" dirty="0">
              <a:solidFill>
                <a:schemeClr val="tx1"/>
              </a:solidFill>
              <a:latin typeface="Arial" panose="020B0604020202020204" pitchFamily="34" charset="0"/>
              <a:ea typeface="Roboto Light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45" name="Rechteck 44">
            <a:extLst>
              <a:ext uri="{FF2B5EF4-FFF2-40B4-BE49-F238E27FC236}">
                <a16:creationId xmlns:a16="http://schemas.microsoft.com/office/drawing/2014/main" id="{A6F28548-BB4A-4084-9441-91F4C025C32E}"/>
              </a:ext>
            </a:extLst>
          </p:cNvPr>
          <p:cNvSpPr/>
          <p:nvPr/>
        </p:nvSpPr>
        <p:spPr bwMode="auto">
          <a:xfrm>
            <a:off x="3924268" y="3528242"/>
            <a:ext cx="1561774" cy="71815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Advanced</a:t>
            </a:r>
          </a:p>
        </p:txBody>
      </p:sp>
      <p:sp>
        <p:nvSpPr>
          <p:cNvPr id="46" name="Rechteck 45">
            <a:extLst>
              <a:ext uri="{FF2B5EF4-FFF2-40B4-BE49-F238E27FC236}">
                <a16:creationId xmlns:a16="http://schemas.microsoft.com/office/drawing/2014/main" id="{54A9B031-2BCA-4D74-A2B6-98F49DA77A3B}"/>
              </a:ext>
            </a:extLst>
          </p:cNvPr>
          <p:cNvSpPr/>
          <p:nvPr/>
        </p:nvSpPr>
        <p:spPr bwMode="auto">
          <a:xfrm>
            <a:off x="3924268" y="4295023"/>
            <a:ext cx="1562846" cy="71815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DE" sz="1400" dirty="0" err="1">
                <a:solidFill>
                  <a:schemeClr val="tx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Metastatic</a:t>
            </a:r>
            <a:endParaRPr lang="en-US" sz="1400" dirty="0">
              <a:solidFill>
                <a:schemeClr val="tx1"/>
              </a:solidFill>
              <a:latin typeface="Arial" panose="020B0604020202020204" pitchFamily="34" charset="0"/>
              <a:ea typeface="Roboto Light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47" name="Textfeld 3">
            <a:extLst>
              <a:ext uri="{FF2B5EF4-FFF2-40B4-BE49-F238E27FC236}">
                <a16:creationId xmlns:a16="http://schemas.microsoft.com/office/drawing/2014/main" id="{B8D7D735-22FD-479B-974F-0D261315AF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5909" y="1716978"/>
            <a:ext cx="67197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en-US" sz="1400" b="1" dirty="0"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Stage</a:t>
            </a:r>
            <a:endParaRPr lang="en-US" altLang="en-US" sz="1400" b="1" dirty="0">
              <a:latin typeface="Arial" panose="020B0604020202020204" pitchFamily="34" charset="0"/>
              <a:ea typeface="Roboto Light" panose="02000000000000000000" pitchFamily="2" charset="0"/>
              <a:cs typeface="Arial" panose="020B0604020202020204" pitchFamily="34" charset="0"/>
            </a:endParaRPr>
          </a:p>
        </p:txBody>
      </p:sp>
      <p:pic>
        <p:nvPicPr>
          <p:cNvPr id="62" name="Bildplatzhalter 7" descr="UKE - ELBS – European Liquid Biopsy Society">
            <a:extLst>
              <a:ext uri="{FF2B5EF4-FFF2-40B4-BE49-F238E27FC236}">
                <a16:creationId xmlns:a16="http://schemas.microsoft.com/office/drawing/2014/main" id="{C60A5741-E585-4398-AB25-1524A63BB2C1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681693" y="6243979"/>
            <a:ext cx="1487728" cy="577823"/>
          </a:xfrm>
          <a:prstGeom prst="rect">
            <a:avLst/>
          </a:prstGeom>
        </p:spPr>
      </p:pic>
      <p:sp>
        <p:nvSpPr>
          <p:cNvPr id="64" name="Textfeld 9">
            <a:extLst>
              <a:ext uri="{FF2B5EF4-FFF2-40B4-BE49-F238E27FC236}">
                <a16:creationId xmlns:a16="http://schemas.microsoft.com/office/drawing/2014/main" id="{4B8AB3F3-6006-4C79-BD2E-B69E334927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336" y="80628"/>
            <a:ext cx="638187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dirty="0" smtClean="0">
                <a:latin typeface="Roboto Light" panose="02000000000000000000" pitchFamily="2" charset="0"/>
              </a:rPr>
              <a:t>HCC studies </a:t>
            </a:r>
            <a:r>
              <a:rPr lang="en-US" altLang="en-US" sz="3600" dirty="0">
                <a:latin typeface="Roboto Light" panose="02000000000000000000" pitchFamily="2" charset="0"/>
              </a:rPr>
              <a:t>focusing on </a:t>
            </a:r>
            <a:r>
              <a:rPr lang="en-US" altLang="en-US" sz="3600" dirty="0" smtClean="0">
                <a:latin typeface="Roboto Light" panose="02000000000000000000" pitchFamily="2" charset="0"/>
              </a:rPr>
              <a:t>CTC </a:t>
            </a:r>
            <a:endParaRPr lang="en-US" altLang="en-US" sz="3600" dirty="0">
              <a:latin typeface="Roboto Light" panose="02000000000000000000" pitchFamily="2" charset="0"/>
            </a:endParaRPr>
          </a:p>
        </p:txBody>
      </p:sp>
      <p:cxnSp>
        <p:nvCxnSpPr>
          <p:cNvPr id="67" name="Gerader Verbinder 66">
            <a:extLst>
              <a:ext uri="{FF2B5EF4-FFF2-40B4-BE49-F238E27FC236}">
                <a16:creationId xmlns:a16="http://schemas.microsoft.com/office/drawing/2014/main" id="{A1F85BBB-77E2-4AD0-8B3E-5175ACD4BF93}"/>
              </a:ext>
            </a:extLst>
          </p:cNvPr>
          <p:cNvCxnSpPr>
            <a:cxnSpLocks/>
          </p:cNvCxnSpPr>
          <p:nvPr/>
        </p:nvCxnSpPr>
        <p:spPr>
          <a:xfrm>
            <a:off x="0" y="764704"/>
            <a:ext cx="991242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Fußzeilenplatzhalter 1">
            <a:extLst>
              <a:ext uri="{FF2B5EF4-FFF2-40B4-BE49-F238E27FC236}">
                <a16:creationId xmlns:a16="http://schemas.microsoft.com/office/drawing/2014/main" id="{CA8AE03B-81F7-4D3F-BFFE-788D7D6D64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9416" y="6597372"/>
            <a:ext cx="9625376" cy="180000"/>
          </a:xfrm>
        </p:spPr>
        <p:txBody>
          <a:bodyPr/>
          <a:lstStyle/>
          <a:p>
            <a:r>
              <a:rPr lang="de-DE" dirty="0"/>
              <a:t>ELBS GA | Barcelona 26-27.11.2024 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771199" y="5585000"/>
            <a:ext cx="46249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800" noProof="1" smtClean="0">
                <a:latin typeface="Roboto Light" panose="02000000000000000000" pitchFamily="2" charset="0"/>
                <a:ea typeface="Roboto Light" panose="02000000000000000000" pitchFamily="2" charset="0"/>
              </a:rPr>
              <a:t>Platform: CellSearch system</a:t>
            </a:r>
            <a:endParaRPr lang="en-US" sz="2800" noProof="1" smtClean="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3527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1">
            <a:extLst>
              <a:ext uri="{FF2B5EF4-FFF2-40B4-BE49-F238E27FC236}">
                <a16:creationId xmlns:a16="http://schemas.microsoft.com/office/drawing/2014/main" id="{F165C839-CB4B-46C5-A7B4-EF1FD47677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9376" y="906314"/>
            <a:ext cx="10638252" cy="5262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 dirty="0">
              <a:latin typeface="Roboto Light" panose="02000000000000000000" pitchFamily="2" charset="0"/>
            </a:endParaRPr>
          </a:p>
          <a:p>
            <a:pPr marL="514350" indent="-514350">
              <a:spcBef>
                <a:spcPct val="0"/>
              </a:spcBef>
              <a:buAutoNum type="arabicPeriod"/>
            </a:pPr>
            <a:r>
              <a:rPr lang="en-US" altLang="en-US" sz="2400" dirty="0">
                <a:latin typeface="Roboto Light" panose="02000000000000000000" pitchFamily="2" charset="0"/>
              </a:rPr>
              <a:t>Number of CTC in blood </a:t>
            </a:r>
            <a:r>
              <a:rPr lang="en-US" altLang="en-US" sz="2400" dirty="0" smtClean="0">
                <a:latin typeface="Roboto Light" panose="02000000000000000000" pitchFamily="2" charset="0"/>
              </a:rPr>
              <a:t>is usually low</a:t>
            </a:r>
            <a:endParaRPr lang="en-US" altLang="en-US" sz="2400" dirty="0">
              <a:latin typeface="Roboto Light" panose="02000000000000000000" pitchFamily="2" charset="0"/>
            </a:endParaRPr>
          </a:p>
          <a:p>
            <a:pPr marL="457200" indent="-457200">
              <a:spcBef>
                <a:spcPct val="0"/>
              </a:spcBef>
              <a:buAutoNum type="arabicPeriod"/>
            </a:pPr>
            <a:endParaRPr lang="en-US" altLang="en-US" sz="2400" dirty="0">
              <a:latin typeface="Roboto Light" panose="02000000000000000000" pitchFamily="2" charset="0"/>
            </a:endParaRPr>
          </a:p>
          <a:p>
            <a:pPr marL="457200" indent="-457200">
              <a:spcBef>
                <a:spcPct val="0"/>
              </a:spcBef>
              <a:buAutoNum type="arabicPeriod"/>
            </a:pPr>
            <a:r>
              <a:rPr lang="en-US" altLang="en-US" sz="2400" dirty="0">
                <a:latin typeface="Roboto Light" panose="02000000000000000000" pitchFamily="2" charset="0"/>
              </a:rPr>
              <a:t>&lt;35% HCC are EpCAM positive</a:t>
            </a:r>
          </a:p>
          <a:p>
            <a:pPr marL="457200" indent="-457200">
              <a:spcBef>
                <a:spcPct val="0"/>
              </a:spcBef>
              <a:buAutoNum type="arabicPeriod"/>
            </a:pPr>
            <a:endParaRPr lang="en-US" altLang="en-US" sz="2400" dirty="0">
              <a:latin typeface="Roboto Light" panose="02000000000000000000" pitchFamily="2" charset="0"/>
            </a:endParaRPr>
          </a:p>
          <a:p>
            <a:pPr marL="457200" indent="-457200">
              <a:spcBef>
                <a:spcPct val="0"/>
              </a:spcBef>
              <a:buAutoNum type="arabicPeriod"/>
            </a:pPr>
            <a:r>
              <a:rPr lang="en-US" altLang="en-US" sz="2400" dirty="0">
                <a:latin typeface="Roboto Light" panose="02000000000000000000" pitchFamily="2" charset="0"/>
              </a:rPr>
              <a:t>Low and heterogenous EpCAM expression</a:t>
            </a:r>
          </a:p>
          <a:p>
            <a:pPr marL="457200" indent="-457200">
              <a:spcBef>
                <a:spcPct val="0"/>
              </a:spcBef>
              <a:buAutoNum type="arabicPeriod"/>
            </a:pPr>
            <a:endParaRPr lang="en-US" altLang="en-US" sz="2400" dirty="0">
              <a:latin typeface="Roboto Light" panose="02000000000000000000" pitchFamily="2" charset="0"/>
            </a:endParaRPr>
          </a:p>
          <a:p>
            <a:pPr marL="457200" indent="-457200">
              <a:spcBef>
                <a:spcPct val="0"/>
              </a:spcBef>
              <a:buAutoNum type="arabicPeriod"/>
            </a:pPr>
            <a:endParaRPr lang="en-US" altLang="en-US" sz="2400" dirty="0">
              <a:latin typeface="Roboto Light" panose="02000000000000000000" pitchFamily="2" charset="0"/>
            </a:endParaRPr>
          </a:p>
          <a:p>
            <a:pPr marL="457200" indent="-457200">
              <a:spcBef>
                <a:spcPct val="0"/>
              </a:spcBef>
              <a:buAutoNum type="arabicPeriod"/>
            </a:pPr>
            <a:endParaRPr lang="en-US" altLang="en-US" sz="2400" dirty="0">
              <a:latin typeface="Roboto Light" panose="02000000000000000000" pitchFamily="2" charset="0"/>
            </a:endParaRPr>
          </a:p>
          <a:p>
            <a:pPr marL="457200" indent="-457200">
              <a:spcBef>
                <a:spcPct val="0"/>
              </a:spcBef>
              <a:buAutoNum type="arabicPeriod"/>
            </a:pPr>
            <a:endParaRPr lang="en-US" altLang="en-US" sz="2400" dirty="0">
              <a:latin typeface="Roboto Light" panose="02000000000000000000" pitchFamily="2" charset="0"/>
            </a:endParaRPr>
          </a:p>
          <a:p>
            <a:pPr marL="457200" indent="-457200">
              <a:spcBef>
                <a:spcPct val="0"/>
              </a:spcBef>
              <a:buAutoNum type="arabicPeriod"/>
            </a:pPr>
            <a:endParaRPr lang="en-US" altLang="en-US" sz="2400" dirty="0" smtClean="0">
              <a:latin typeface="Roboto Light" panose="02000000000000000000" pitchFamily="2" charset="0"/>
            </a:endParaRPr>
          </a:p>
          <a:p>
            <a:pPr marL="457200" indent="-457200">
              <a:spcBef>
                <a:spcPct val="0"/>
              </a:spcBef>
              <a:buAutoNum type="arabicPeriod"/>
            </a:pPr>
            <a:endParaRPr lang="en-US" altLang="en-US" sz="2400" dirty="0">
              <a:latin typeface="Roboto Light" panose="02000000000000000000" pitchFamily="2" charset="0"/>
            </a:endParaRPr>
          </a:p>
          <a:p>
            <a:pPr marL="457200" indent="-457200">
              <a:spcBef>
                <a:spcPct val="0"/>
              </a:spcBef>
              <a:buAutoNum type="arabicPeriod"/>
            </a:pPr>
            <a:endParaRPr lang="en-US" altLang="en-US" sz="2400" dirty="0">
              <a:latin typeface="Roboto Light" panose="02000000000000000000" pitchFamily="2" charset="0"/>
            </a:endParaRPr>
          </a:p>
          <a:p>
            <a:pPr marL="457200" indent="-457200">
              <a:spcBef>
                <a:spcPct val="0"/>
              </a:spcBef>
              <a:buAutoNum type="arabicPeriod"/>
            </a:pPr>
            <a:r>
              <a:rPr lang="en-US" altLang="en-US" sz="2400" dirty="0">
                <a:latin typeface="Roboto Light" panose="02000000000000000000" pitchFamily="2" charset="0"/>
              </a:rPr>
              <a:t>Lack of specific and established surface markers</a:t>
            </a:r>
          </a:p>
        </p:txBody>
      </p:sp>
      <p:pic>
        <p:nvPicPr>
          <p:cNvPr id="6" name="Bildplatzhalter 7" descr="UKE - ELBS – European Liquid Biopsy Society">
            <a:extLst>
              <a:ext uri="{FF2B5EF4-FFF2-40B4-BE49-F238E27FC236}">
                <a16:creationId xmlns:a16="http://schemas.microsoft.com/office/drawing/2014/main" id="{AEC3746D-66E4-4E12-82BA-81880CA3B39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681693" y="6243979"/>
            <a:ext cx="1487728" cy="577823"/>
          </a:xfrm>
          <a:prstGeom prst="rect">
            <a:avLst/>
          </a:prstGeom>
        </p:spPr>
      </p:pic>
      <p:sp>
        <p:nvSpPr>
          <p:cNvPr id="7" name="Fußzeilenplatzhalter 1">
            <a:extLst>
              <a:ext uri="{FF2B5EF4-FFF2-40B4-BE49-F238E27FC236}">
                <a16:creationId xmlns:a16="http://schemas.microsoft.com/office/drawing/2014/main" id="{71826725-07D8-4C36-B4DA-D207BB00D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9416" y="6597372"/>
            <a:ext cx="9625376" cy="180000"/>
          </a:xfrm>
        </p:spPr>
        <p:txBody>
          <a:bodyPr/>
          <a:lstStyle/>
          <a:p>
            <a:r>
              <a:rPr lang="de-DE" dirty="0"/>
              <a:t>ELBS GA | Barcelona 26-27.11.2024 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7E405B46-429F-41C5-8BFE-9E9419ED8D7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1704" y="3293614"/>
            <a:ext cx="3995636" cy="211595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B5F42725-F5F3-4771-AE6A-8F788CD9D10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1833" y="2636912"/>
            <a:ext cx="3108339" cy="1646075"/>
          </a:xfrm>
          <a:prstGeom prst="rect">
            <a:avLst/>
          </a:prstGeom>
          <a:ln w="28575">
            <a:solidFill>
              <a:srgbClr val="0070C0"/>
            </a:solidFill>
          </a:ln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BCD38E75-AFF8-4B05-BE56-1AA91471FC8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1833" y="4424596"/>
            <a:ext cx="3151062" cy="1668700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cxnSp>
        <p:nvCxnSpPr>
          <p:cNvPr id="12" name="Gerader Verbinder 11">
            <a:extLst>
              <a:ext uri="{FF2B5EF4-FFF2-40B4-BE49-F238E27FC236}">
                <a16:creationId xmlns:a16="http://schemas.microsoft.com/office/drawing/2014/main" id="{8ED7CFEB-BF9E-4B05-85FF-0835DB4AA41E}"/>
              </a:ext>
            </a:extLst>
          </p:cNvPr>
          <p:cNvCxnSpPr>
            <a:cxnSpLocks/>
          </p:cNvCxnSpPr>
          <p:nvPr/>
        </p:nvCxnSpPr>
        <p:spPr>
          <a:xfrm>
            <a:off x="0" y="764704"/>
            <a:ext cx="991242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feld 9">
            <a:extLst>
              <a:ext uri="{FF2B5EF4-FFF2-40B4-BE49-F238E27FC236}">
                <a16:creationId xmlns:a16="http://schemas.microsoft.com/office/drawing/2014/main" id="{6D010DDC-A876-41DE-9658-1C3322B30F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336" y="80628"/>
            <a:ext cx="727955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dirty="0" smtClean="0">
                <a:latin typeface="Roboto Light" panose="02000000000000000000" pitchFamily="2" charset="0"/>
              </a:rPr>
              <a:t>Challenges coming with </a:t>
            </a:r>
            <a:r>
              <a:rPr lang="en-US" altLang="en-US" sz="3600" dirty="0" err="1" smtClean="0">
                <a:latin typeface="Roboto Light" panose="02000000000000000000" pitchFamily="2" charset="0"/>
              </a:rPr>
              <a:t>CellSearch</a:t>
            </a:r>
            <a:endParaRPr lang="en-US" altLang="en-US" sz="3600" dirty="0">
              <a:latin typeface="Roboto Light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1283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ruppieren 40">
            <a:extLst>
              <a:ext uri="{FF2B5EF4-FFF2-40B4-BE49-F238E27FC236}">
                <a16:creationId xmlns:a16="http://schemas.microsoft.com/office/drawing/2014/main" id="{697C240C-FE33-47E3-9A94-A228DF4841AE}"/>
              </a:ext>
            </a:extLst>
          </p:cNvPr>
          <p:cNvGrpSpPr/>
          <p:nvPr/>
        </p:nvGrpSpPr>
        <p:grpSpPr>
          <a:xfrm>
            <a:off x="280338" y="980726"/>
            <a:ext cx="11593288" cy="3357324"/>
            <a:chOff x="280338" y="980726"/>
            <a:chExt cx="11593288" cy="3357324"/>
          </a:xfrm>
        </p:grpSpPr>
        <p:cxnSp>
          <p:nvCxnSpPr>
            <p:cNvPr id="22" name="Gerader Verbinder 21">
              <a:extLst>
                <a:ext uri="{FF2B5EF4-FFF2-40B4-BE49-F238E27FC236}">
                  <a16:creationId xmlns:a16="http://schemas.microsoft.com/office/drawing/2014/main" id="{B99729DB-F985-4937-968F-86F0F17C9736}"/>
                </a:ext>
              </a:extLst>
            </p:cNvPr>
            <p:cNvCxnSpPr/>
            <p:nvPr/>
          </p:nvCxnSpPr>
          <p:spPr>
            <a:xfrm>
              <a:off x="7838094" y="2347492"/>
              <a:ext cx="0" cy="720080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Ellipse 22">
              <a:extLst>
                <a:ext uri="{FF2B5EF4-FFF2-40B4-BE49-F238E27FC236}">
                  <a16:creationId xmlns:a16="http://schemas.microsoft.com/office/drawing/2014/main" id="{4615C607-822F-4DE5-BC32-4DF476A5DBFB}"/>
                </a:ext>
              </a:extLst>
            </p:cNvPr>
            <p:cNvSpPr/>
            <p:nvPr/>
          </p:nvSpPr>
          <p:spPr>
            <a:xfrm>
              <a:off x="7405164" y="3071851"/>
              <a:ext cx="864096" cy="864096"/>
            </a:xfrm>
            <a:prstGeom prst="ellipse">
              <a:avLst/>
            </a:prstGeom>
            <a:solidFill>
              <a:srgbClr val="977DB5">
                <a:alpha val="38000"/>
              </a:srgbClr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500" dirty="0" err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0" name="Gerader Verbinder 19">
              <a:extLst>
                <a:ext uri="{FF2B5EF4-FFF2-40B4-BE49-F238E27FC236}">
                  <a16:creationId xmlns:a16="http://schemas.microsoft.com/office/drawing/2014/main" id="{2B32D7F0-E85D-40D2-AAAD-4099D5DAD719}"/>
                </a:ext>
              </a:extLst>
            </p:cNvPr>
            <p:cNvCxnSpPr/>
            <p:nvPr/>
          </p:nvCxnSpPr>
          <p:spPr>
            <a:xfrm>
              <a:off x="4383142" y="2361439"/>
              <a:ext cx="0" cy="720080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Ellipse 18">
              <a:extLst>
                <a:ext uri="{FF2B5EF4-FFF2-40B4-BE49-F238E27FC236}">
                  <a16:creationId xmlns:a16="http://schemas.microsoft.com/office/drawing/2014/main" id="{4F4579B6-15AE-42F0-94A3-321C5CF8AA94}"/>
                </a:ext>
              </a:extLst>
            </p:cNvPr>
            <p:cNvSpPr/>
            <p:nvPr/>
          </p:nvSpPr>
          <p:spPr>
            <a:xfrm>
              <a:off x="3952438" y="3071851"/>
              <a:ext cx="864096" cy="864096"/>
            </a:xfrm>
            <a:prstGeom prst="ellipse">
              <a:avLst/>
            </a:prstGeom>
            <a:solidFill>
              <a:srgbClr val="977DB5">
                <a:alpha val="38000"/>
              </a:srgbClr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500" dirty="0" err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Rechteck 4">
              <a:extLst>
                <a:ext uri="{FF2B5EF4-FFF2-40B4-BE49-F238E27FC236}">
                  <a16:creationId xmlns:a16="http://schemas.microsoft.com/office/drawing/2014/main" id="{40BCF163-0BBA-4E55-88C4-6F5E5380D261}"/>
                </a:ext>
              </a:extLst>
            </p:cNvPr>
            <p:cNvSpPr/>
            <p:nvPr/>
          </p:nvSpPr>
          <p:spPr>
            <a:xfrm>
              <a:off x="280338" y="980726"/>
              <a:ext cx="2016224" cy="504056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 w="28575"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de-DE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HCC n=70</a:t>
              </a:r>
              <a:endParaRPr lang="en-US" sz="2000" b="1" dirty="0" err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Rechteck 5">
              <a:extLst>
                <a:ext uri="{FF2B5EF4-FFF2-40B4-BE49-F238E27FC236}">
                  <a16:creationId xmlns:a16="http://schemas.microsoft.com/office/drawing/2014/main" id="{1A2FA787-A9BE-4DE0-9749-048CA9521C18}"/>
                </a:ext>
              </a:extLst>
            </p:cNvPr>
            <p:cNvSpPr/>
            <p:nvPr/>
          </p:nvSpPr>
          <p:spPr>
            <a:xfrm>
              <a:off x="280338" y="1568883"/>
              <a:ext cx="2016224" cy="2148149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 w="28575"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de-DE" sz="15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BCLC 0-A-B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de-DE" sz="15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MO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de-DE" sz="15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Therapy </a:t>
              </a:r>
              <a:r>
                <a:rPr lang="en-US" sz="1500" b="0" i="0" dirty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naïve</a:t>
              </a:r>
              <a:endParaRPr lang="de-DE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de-DE" sz="15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Local ablation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de-DE" sz="15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Proximal and distal blood collection</a:t>
              </a:r>
            </a:p>
          </p:txBody>
        </p:sp>
        <p:cxnSp>
          <p:nvCxnSpPr>
            <p:cNvPr id="9" name="Gerade Verbindung mit Pfeil 8">
              <a:extLst>
                <a:ext uri="{FF2B5EF4-FFF2-40B4-BE49-F238E27FC236}">
                  <a16:creationId xmlns:a16="http://schemas.microsoft.com/office/drawing/2014/main" id="{79B629EA-C3D5-482A-9CCD-5DA9BBE43E13}"/>
                </a:ext>
              </a:extLst>
            </p:cNvPr>
            <p:cNvCxnSpPr>
              <a:cxnSpLocks/>
            </p:cNvCxnSpPr>
            <p:nvPr/>
          </p:nvCxnSpPr>
          <p:spPr>
            <a:xfrm>
              <a:off x="2296562" y="2336787"/>
              <a:ext cx="5760640" cy="0"/>
            </a:xfrm>
            <a:prstGeom prst="straightConnector1">
              <a:avLst/>
            </a:prstGeom>
            <a:ln w="28575">
              <a:solidFill>
                <a:srgbClr val="00206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Gerader Verbinder 10">
              <a:extLst>
                <a:ext uri="{FF2B5EF4-FFF2-40B4-BE49-F238E27FC236}">
                  <a16:creationId xmlns:a16="http://schemas.microsoft.com/office/drawing/2014/main" id="{2F038EA8-13EE-4D85-8C62-097FC10C6BE8}"/>
                </a:ext>
              </a:extLst>
            </p:cNvPr>
            <p:cNvCxnSpPr>
              <a:cxnSpLocks/>
              <a:endCxn id="12" idx="0"/>
            </p:cNvCxnSpPr>
            <p:nvPr/>
          </p:nvCxnSpPr>
          <p:spPr>
            <a:xfrm>
              <a:off x="2881879" y="2342806"/>
              <a:ext cx="0" cy="733324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Ellipse 11">
              <a:extLst>
                <a:ext uri="{FF2B5EF4-FFF2-40B4-BE49-F238E27FC236}">
                  <a16:creationId xmlns:a16="http://schemas.microsoft.com/office/drawing/2014/main" id="{C79A1E92-4B4D-42F3-AD5E-8CC87EC21472}"/>
                </a:ext>
              </a:extLst>
            </p:cNvPr>
            <p:cNvSpPr/>
            <p:nvPr/>
          </p:nvSpPr>
          <p:spPr>
            <a:xfrm>
              <a:off x="2449831" y="3076130"/>
              <a:ext cx="864096" cy="864096"/>
            </a:xfrm>
            <a:prstGeom prst="ellipse">
              <a:avLst/>
            </a:prstGeom>
            <a:solidFill>
              <a:srgbClr val="977DB5">
                <a:alpha val="38000"/>
              </a:srgbClr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500" dirty="0" err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4" name="Bildplatzhalter 4" descr="Untitled copy (3).png - Paint">
              <a:extLst>
                <a:ext uri="{FF2B5EF4-FFF2-40B4-BE49-F238E27FC236}">
                  <a16:creationId xmlns:a16="http://schemas.microsoft.com/office/drawing/2014/main" id="{4F38277F-C8EA-40F6-9C50-151B8F70C78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flipH="1">
              <a:off x="2745795" y="3133964"/>
              <a:ext cx="264236" cy="784817"/>
            </a:xfrm>
            <a:prstGeom prst="rect">
              <a:avLst/>
            </a:prstGeom>
          </p:spPr>
        </p:pic>
        <p:sp>
          <p:nvSpPr>
            <p:cNvPr id="15" name="Textfeld 14">
              <a:extLst>
                <a:ext uri="{FF2B5EF4-FFF2-40B4-BE49-F238E27FC236}">
                  <a16:creationId xmlns:a16="http://schemas.microsoft.com/office/drawing/2014/main" id="{F8208117-7530-4CD3-8736-413C0E476DF1}"/>
                </a:ext>
              </a:extLst>
            </p:cNvPr>
            <p:cNvSpPr txBox="1"/>
            <p:nvPr/>
          </p:nvSpPr>
          <p:spPr>
            <a:xfrm>
              <a:off x="2397611" y="3998060"/>
              <a:ext cx="96853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1600" dirty="0">
                  <a:latin typeface="Arial" panose="020B0604020202020204" pitchFamily="34" charset="0"/>
                  <a:cs typeface="Arial" panose="020B0604020202020204" pitchFamily="34" charset="0"/>
                </a:rPr>
                <a:t>Baseline</a:t>
              </a:r>
            </a:p>
          </p:txBody>
        </p:sp>
        <p:sp>
          <p:nvSpPr>
            <p:cNvPr id="16" name="Rechteck 15">
              <a:extLst>
                <a:ext uri="{FF2B5EF4-FFF2-40B4-BE49-F238E27FC236}">
                  <a16:creationId xmlns:a16="http://schemas.microsoft.com/office/drawing/2014/main" id="{552FDF90-E9EB-468C-A3EC-E2A1E53AB993}"/>
                </a:ext>
              </a:extLst>
            </p:cNvPr>
            <p:cNvSpPr/>
            <p:nvPr/>
          </p:nvSpPr>
          <p:spPr>
            <a:xfrm>
              <a:off x="3456825" y="1904739"/>
              <a:ext cx="1864071" cy="864091"/>
            </a:xfrm>
            <a:prstGeom prst="rect">
              <a:avLst/>
            </a:prstGeom>
            <a:solidFill>
              <a:srgbClr val="B846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de-DE" b="1" dirty="0">
                  <a:latin typeface="Arial" panose="020B0604020202020204" pitchFamily="34" charset="0"/>
                  <a:cs typeface="Arial" panose="020B0604020202020204" pitchFamily="34" charset="0"/>
                </a:rPr>
                <a:t>Local ablation</a:t>
              </a:r>
              <a:endParaRPr lang="en-US" b="1" dirty="0" err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8" name="Bildplatzhalter 4" descr="Untitled copy (2).png - Paint">
              <a:extLst>
                <a:ext uri="{FF2B5EF4-FFF2-40B4-BE49-F238E27FC236}">
                  <a16:creationId xmlns:a16="http://schemas.microsoft.com/office/drawing/2014/main" id="{1C4AA9F0-BCF8-45BC-B65E-66FD95B9806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4084555" y="3306870"/>
              <a:ext cx="596140" cy="472267"/>
            </a:xfrm>
            <a:prstGeom prst="rect">
              <a:avLst/>
            </a:prstGeom>
          </p:spPr>
        </p:pic>
        <p:sp>
          <p:nvSpPr>
            <p:cNvPr id="21" name="Rechteck 20">
              <a:extLst>
                <a:ext uri="{FF2B5EF4-FFF2-40B4-BE49-F238E27FC236}">
                  <a16:creationId xmlns:a16="http://schemas.microsoft.com/office/drawing/2014/main" id="{98B09681-3CE9-4C28-BCD9-6C6FA324623D}"/>
                </a:ext>
              </a:extLst>
            </p:cNvPr>
            <p:cNvSpPr/>
            <p:nvPr/>
          </p:nvSpPr>
          <p:spPr>
            <a:xfrm>
              <a:off x="6617042" y="1933521"/>
              <a:ext cx="2448272" cy="864091"/>
            </a:xfrm>
            <a:prstGeom prst="rect">
              <a:avLst/>
            </a:prstGeom>
            <a:solidFill>
              <a:srgbClr val="639B7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de-DE" b="1" dirty="0">
                  <a:latin typeface="Arial" panose="020B0604020202020204" pitchFamily="34" charset="0"/>
                  <a:cs typeface="Arial" panose="020B0604020202020204" pitchFamily="34" charset="0"/>
                </a:rPr>
                <a:t>Clinical follow up</a:t>
              </a:r>
              <a:endParaRPr lang="en-US" b="1" dirty="0" err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4" name="Bildplatzhalter 4" descr="Untitled copy (3).png - Paint">
              <a:extLst>
                <a:ext uri="{FF2B5EF4-FFF2-40B4-BE49-F238E27FC236}">
                  <a16:creationId xmlns:a16="http://schemas.microsoft.com/office/drawing/2014/main" id="{F6F4155F-B300-44B8-80EE-EEEA97DC3B9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flipH="1">
              <a:off x="7487748" y="3144474"/>
              <a:ext cx="264236" cy="784817"/>
            </a:xfrm>
            <a:prstGeom prst="rect">
              <a:avLst/>
            </a:prstGeom>
          </p:spPr>
        </p:pic>
        <p:pic>
          <p:nvPicPr>
            <p:cNvPr id="25" name="Bildplatzhalter 4" descr="Untitled copy (3).png - Paint">
              <a:extLst>
                <a:ext uri="{FF2B5EF4-FFF2-40B4-BE49-F238E27FC236}">
                  <a16:creationId xmlns:a16="http://schemas.microsoft.com/office/drawing/2014/main" id="{0B945DCE-F963-4976-83CF-061481A2771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flipH="1">
              <a:off x="7639696" y="3153057"/>
              <a:ext cx="264236" cy="784817"/>
            </a:xfrm>
            <a:prstGeom prst="rect">
              <a:avLst/>
            </a:prstGeom>
          </p:spPr>
        </p:pic>
        <p:pic>
          <p:nvPicPr>
            <p:cNvPr id="26" name="Bildplatzhalter 4" descr="Untitled copy (3).png - Paint">
              <a:extLst>
                <a:ext uri="{FF2B5EF4-FFF2-40B4-BE49-F238E27FC236}">
                  <a16:creationId xmlns:a16="http://schemas.microsoft.com/office/drawing/2014/main" id="{DBF5CD9F-4935-40BB-83E0-AFE24F0630F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alphaModFix am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flipH="1">
              <a:off x="7943592" y="3144474"/>
              <a:ext cx="264236" cy="784817"/>
            </a:xfrm>
            <a:prstGeom prst="rect">
              <a:avLst/>
            </a:prstGeom>
          </p:spPr>
        </p:pic>
        <p:sp>
          <p:nvSpPr>
            <p:cNvPr id="31" name="Textfeld 30">
              <a:extLst>
                <a:ext uri="{FF2B5EF4-FFF2-40B4-BE49-F238E27FC236}">
                  <a16:creationId xmlns:a16="http://schemas.microsoft.com/office/drawing/2014/main" id="{5CCD472F-A588-48EE-9F42-96FFCF1BD2EF}"/>
                </a:ext>
              </a:extLst>
            </p:cNvPr>
            <p:cNvSpPr txBox="1"/>
            <p:nvPr/>
          </p:nvSpPr>
          <p:spPr>
            <a:xfrm>
              <a:off x="7214286" y="3999496"/>
              <a:ext cx="124585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1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3-6-12-24M</a:t>
              </a:r>
              <a:endParaRPr lang="de-DE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32" name="Bildplatzhalter 4" descr="Untitled copy (3).png - Paint">
              <a:extLst>
                <a:ext uri="{FF2B5EF4-FFF2-40B4-BE49-F238E27FC236}">
                  <a16:creationId xmlns:a16="http://schemas.microsoft.com/office/drawing/2014/main" id="{60003039-4B83-4599-B67D-1850A2E4A27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flipH="1">
              <a:off x="7791644" y="3151130"/>
              <a:ext cx="264236" cy="784817"/>
            </a:xfrm>
            <a:prstGeom prst="rect">
              <a:avLst/>
            </a:prstGeom>
          </p:spPr>
        </p:pic>
        <p:sp>
          <p:nvSpPr>
            <p:cNvPr id="35" name="Rechteck 34">
              <a:extLst>
                <a:ext uri="{FF2B5EF4-FFF2-40B4-BE49-F238E27FC236}">
                  <a16:creationId xmlns:a16="http://schemas.microsoft.com/office/drawing/2014/main" id="{472AECDB-CA7F-4278-9F68-920A52471075}"/>
                </a:ext>
              </a:extLst>
            </p:cNvPr>
            <p:cNvSpPr/>
            <p:nvPr/>
          </p:nvSpPr>
          <p:spPr>
            <a:xfrm>
              <a:off x="9428193" y="980726"/>
              <a:ext cx="2445431" cy="504056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 w="28575"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de-DE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Objectives</a:t>
              </a:r>
              <a:endParaRPr lang="en-US" sz="2000" b="1" dirty="0" err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Rechteck 35">
              <a:extLst>
                <a:ext uri="{FF2B5EF4-FFF2-40B4-BE49-F238E27FC236}">
                  <a16:creationId xmlns:a16="http://schemas.microsoft.com/office/drawing/2014/main" id="{BEDEB97C-7222-4728-A7F0-09B81EF54541}"/>
                </a:ext>
              </a:extLst>
            </p:cNvPr>
            <p:cNvSpPr/>
            <p:nvPr/>
          </p:nvSpPr>
          <p:spPr>
            <a:xfrm>
              <a:off x="9428194" y="1566695"/>
              <a:ext cx="2445432" cy="2294353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28575"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5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To evaluate if  proximal blood collection increases the amount of detected CTC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5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To determine if pre- and post-operative CTC can act as  biomarker for detection of recurrence</a:t>
              </a:r>
            </a:p>
          </p:txBody>
        </p:sp>
        <p:cxnSp>
          <p:nvCxnSpPr>
            <p:cNvPr id="37" name="Gerader Verbinder 36">
              <a:extLst>
                <a:ext uri="{FF2B5EF4-FFF2-40B4-BE49-F238E27FC236}">
                  <a16:creationId xmlns:a16="http://schemas.microsoft.com/office/drawing/2014/main" id="{FE2C6DD5-4569-400B-9281-D82EED5DD468}"/>
                </a:ext>
              </a:extLst>
            </p:cNvPr>
            <p:cNvCxnSpPr>
              <a:cxnSpLocks/>
              <a:endCxn id="38" idx="0"/>
            </p:cNvCxnSpPr>
            <p:nvPr/>
          </p:nvCxnSpPr>
          <p:spPr>
            <a:xfrm>
              <a:off x="5561535" y="2342806"/>
              <a:ext cx="0" cy="733324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Ellipse 37">
              <a:extLst>
                <a:ext uri="{FF2B5EF4-FFF2-40B4-BE49-F238E27FC236}">
                  <a16:creationId xmlns:a16="http://schemas.microsoft.com/office/drawing/2014/main" id="{1F30CCAE-AFDC-426A-B446-E6D6654A8A13}"/>
                </a:ext>
              </a:extLst>
            </p:cNvPr>
            <p:cNvSpPr/>
            <p:nvPr/>
          </p:nvSpPr>
          <p:spPr>
            <a:xfrm>
              <a:off x="5129487" y="3076130"/>
              <a:ext cx="864096" cy="864096"/>
            </a:xfrm>
            <a:prstGeom prst="ellipse">
              <a:avLst/>
            </a:prstGeom>
            <a:solidFill>
              <a:srgbClr val="977DB5">
                <a:alpha val="38000"/>
              </a:srgbClr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500" dirty="0" err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39" name="Bildplatzhalter 4" descr="Untitled copy (3).png - Paint">
              <a:extLst>
                <a:ext uri="{FF2B5EF4-FFF2-40B4-BE49-F238E27FC236}">
                  <a16:creationId xmlns:a16="http://schemas.microsoft.com/office/drawing/2014/main" id="{F4AD1A84-A478-4AFD-B839-A6EE302E568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flipH="1">
              <a:off x="5425451" y="3133964"/>
              <a:ext cx="264236" cy="784817"/>
            </a:xfrm>
            <a:prstGeom prst="rect">
              <a:avLst/>
            </a:prstGeom>
          </p:spPr>
        </p:pic>
        <p:sp>
          <p:nvSpPr>
            <p:cNvPr id="40" name="Textfeld 39">
              <a:extLst>
                <a:ext uri="{FF2B5EF4-FFF2-40B4-BE49-F238E27FC236}">
                  <a16:creationId xmlns:a16="http://schemas.microsoft.com/office/drawing/2014/main" id="{78C4D01C-F052-4576-8F60-8956EAEAD570}"/>
                </a:ext>
              </a:extLst>
            </p:cNvPr>
            <p:cNvSpPr txBox="1"/>
            <p:nvPr/>
          </p:nvSpPr>
          <p:spPr>
            <a:xfrm>
              <a:off x="4916646" y="3980318"/>
              <a:ext cx="119159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600" dirty="0">
                  <a:latin typeface="Arial" panose="020B0604020202020204" pitchFamily="34" charset="0"/>
                  <a:cs typeface="Arial" panose="020B0604020202020204" pitchFamily="34" charset="0"/>
                </a:rPr>
                <a:t>24 </a:t>
              </a:r>
              <a:r>
                <a:rPr lang="de-DE" sz="1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hr</a:t>
              </a:r>
              <a:r>
                <a:rPr lang="de-DE" sz="1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post</a:t>
              </a:r>
              <a:endParaRPr lang="de-DE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42" name="Bildplatzhalter 6" descr="Window">
            <a:extLst>
              <a:ext uri="{FF2B5EF4-FFF2-40B4-BE49-F238E27FC236}">
                <a16:creationId xmlns:a16="http://schemas.microsoft.com/office/drawing/2014/main" id="{91CC012E-2F8F-441D-B7FF-9367267710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35560" y="4830023"/>
            <a:ext cx="2318566" cy="1296888"/>
          </a:xfrm>
          <a:prstGeom prst="rect">
            <a:avLst/>
          </a:prstGeom>
        </p:spPr>
      </p:pic>
      <p:sp>
        <p:nvSpPr>
          <p:cNvPr id="48" name="Rechteck 47">
            <a:extLst>
              <a:ext uri="{FF2B5EF4-FFF2-40B4-BE49-F238E27FC236}">
                <a16:creationId xmlns:a16="http://schemas.microsoft.com/office/drawing/2014/main" id="{941B4517-54AB-4E5C-8C3F-475FF38248A6}"/>
              </a:ext>
            </a:extLst>
          </p:cNvPr>
          <p:cNvSpPr/>
          <p:nvPr/>
        </p:nvSpPr>
        <p:spPr>
          <a:xfrm>
            <a:off x="119336" y="5445224"/>
            <a:ext cx="2016224" cy="504056"/>
          </a:xfrm>
          <a:prstGeom prst="rect">
            <a:avLst/>
          </a:prstGeom>
          <a:solidFill>
            <a:schemeClr val="accent6">
              <a:lumMod val="50000"/>
            </a:schemeClr>
          </a:solidFill>
          <a:ln w="28575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sz="1600" b="1" dirty="0">
                <a:latin typeface="Arial" panose="020B0604020202020204" pitchFamily="34" charset="0"/>
                <a:cs typeface="Arial" panose="020B0604020202020204" pitchFamily="34" charset="0"/>
              </a:rPr>
              <a:t>Downstream</a:t>
            </a:r>
          </a:p>
          <a:p>
            <a:pPr algn="ctr"/>
            <a:r>
              <a:rPr lang="de-DE" sz="1600" b="1" dirty="0">
                <a:latin typeface="Arial" panose="020B0604020202020204" pitchFamily="34" charset="0"/>
                <a:cs typeface="Arial" panose="020B0604020202020204" pitchFamily="34" charset="0"/>
              </a:rPr>
              <a:t>analysis</a:t>
            </a:r>
            <a:endParaRPr lang="en-US" sz="1600" b="1" dirty="0" err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Textfeld 49">
            <a:extLst>
              <a:ext uri="{FF2B5EF4-FFF2-40B4-BE49-F238E27FC236}">
                <a16:creationId xmlns:a16="http://schemas.microsoft.com/office/drawing/2014/main" id="{4603CCD9-A91D-47E7-A88C-EFA4D97C0D3F}"/>
              </a:ext>
            </a:extLst>
          </p:cNvPr>
          <p:cNvSpPr txBox="1"/>
          <p:nvPr/>
        </p:nvSpPr>
        <p:spPr>
          <a:xfrm>
            <a:off x="2495600" y="6041039"/>
            <a:ext cx="18277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400" b="1">
                <a:latin typeface="Arial" panose="020B0604020202020204" pitchFamily="34" charset="0"/>
                <a:cs typeface="Arial" panose="020B0604020202020204" pitchFamily="34" charset="0"/>
              </a:rPr>
              <a:t>Cell Search system</a:t>
            </a:r>
          </a:p>
        </p:txBody>
      </p:sp>
      <p:sp>
        <p:nvSpPr>
          <p:cNvPr id="51" name="Abgerundetes Rechteck 66">
            <a:extLst>
              <a:ext uri="{FF2B5EF4-FFF2-40B4-BE49-F238E27FC236}">
                <a16:creationId xmlns:a16="http://schemas.microsoft.com/office/drawing/2014/main" id="{F9BFBBDB-3CC6-4517-A280-99E793C6775D}"/>
              </a:ext>
            </a:extLst>
          </p:cNvPr>
          <p:cNvSpPr/>
          <p:nvPr/>
        </p:nvSpPr>
        <p:spPr>
          <a:xfrm>
            <a:off x="4477424" y="5613157"/>
            <a:ext cx="948027" cy="667063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en-US" sz="1500" dirty="0" err="1"/>
          </a:p>
        </p:txBody>
      </p:sp>
      <p:pic>
        <p:nvPicPr>
          <p:cNvPr id="52" name="Bildplatzhalter 4" descr="Untitled copy (2).png - Paint">
            <a:extLst>
              <a:ext uri="{FF2B5EF4-FFF2-40B4-BE49-F238E27FC236}">
                <a16:creationId xmlns:a16="http://schemas.microsoft.com/office/drawing/2014/main" id="{60EBE0EA-8857-4991-A6CF-8E5F2C6066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60323" y="5704151"/>
            <a:ext cx="596140" cy="472267"/>
          </a:xfrm>
          <a:prstGeom prst="rect">
            <a:avLst/>
          </a:prstGeom>
        </p:spPr>
      </p:pic>
      <p:grpSp>
        <p:nvGrpSpPr>
          <p:cNvPr id="54" name="Gruppieren 53">
            <a:extLst>
              <a:ext uri="{FF2B5EF4-FFF2-40B4-BE49-F238E27FC236}">
                <a16:creationId xmlns:a16="http://schemas.microsoft.com/office/drawing/2014/main" id="{458D36B8-F843-4ED1-87A5-8F32EAF66E13}"/>
              </a:ext>
            </a:extLst>
          </p:cNvPr>
          <p:cNvGrpSpPr/>
          <p:nvPr/>
        </p:nvGrpSpPr>
        <p:grpSpPr>
          <a:xfrm>
            <a:off x="4454126" y="4878510"/>
            <a:ext cx="948028" cy="667063"/>
            <a:chOff x="5910018" y="990236"/>
            <a:chExt cx="948028" cy="667063"/>
          </a:xfrm>
        </p:grpSpPr>
        <p:grpSp>
          <p:nvGrpSpPr>
            <p:cNvPr id="55" name="Gruppieren 54">
              <a:extLst>
                <a:ext uri="{FF2B5EF4-FFF2-40B4-BE49-F238E27FC236}">
                  <a16:creationId xmlns:a16="http://schemas.microsoft.com/office/drawing/2014/main" id="{9283611C-6035-4476-A384-F14C8D59E994}"/>
                </a:ext>
              </a:extLst>
            </p:cNvPr>
            <p:cNvGrpSpPr/>
            <p:nvPr/>
          </p:nvGrpSpPr>
          <p:grpSpPr>
            <a:xfrm>
              <a:off x="5910018" y="990236"/>
              <a:ext cx="948028" cy="667063"/>
              <a:chOff x="4405412" y="5206822"/>
              <a:chExt cx="715009" cy="459578"/>
            </a:xfrm>
          </p:grpSpPr>
          <p:sp>
            <p:nvSpPr>
              <p:cNvPr id="64" name="Abgerundetes Rechteck 66">
                <a:extLst>
                  <a:ext uri="{FF2B5EF4-FFF2-40B4-BE49-F238E27FC236}">
                    <a16:creationId xmlns:a16="http://schemas.microsoft.com/office/drawing/2014/main" id="{F851E901-F17C-493F-A5A8-AF79F2997C3E}"/>
                  </a:ext>
                </a:extLst>
              </p:cNvPr>
              <p:cNvSpPr/>
              <p:nvPr/>
            </p:nvSpPr>
            <p:spPr>
              <a:xfrm>
                <a:off x="4405412" y="5206822"/>
                <a:ext cx="715009" cy="459578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r"/>
                <a:endParaRPr lang="en-US" sz="1500" dirty="0" err="1"/>
              </a:p>
            </p:txBody>
          </p:sp>
          <p:pic>
            <p:nvPicPr>
              <p:cNvPr id="65" name="Bildplatzhalter 6" descr="Untitled (6).png - Paint">
                <a:extLst>
                  <a:ext uri="{FF2B5EF4-FFF2-40B4-BE49-F238E27FC236}">
                    <a16:creationId xmlns:a16="http://schemas.microsoft.com/office/drawing/2014/main" id="{EB36592A-08F9-4415-BA93-47B7BFE72E3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4521197" y="5459707"/>
                <a:ext cx="233818" cy="204840"/>
              </a:xfrm>
              <a:prstGeom prst="rect">
                <a:avLst/>
              </a:prstGeom>
            </p:spPr>
          </p:pic>
        </p:grpSp>
        <p:pic>
          <p:nvPicPr>
            <p:cNvPr id="56" name="Bildplatzhalter 6" descr="Untitled (6).png - Paint">
              <a:extLst>
                <a:ext uri="{FF2B5EF4-FFF2-40B4-BE49-F238E27FC236}">
                  <a16:creationId xmlns:a16="http://schemas.microsoft.com/office/drawing/2014/main" id="{0DECC1F7-356D-4AD1-8ABE-EA1960FDBF8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150773" y="1116343"/>
              <a:ext cx="310018" cy="297319"/>
            </a:xfrm>
            <a:prstGeom prst="rect">
              <a:avLst/>
            </a:prstGeom>
          </p:spPr>
        </p:pic>
        <p:pic>
          <p:nvPicPr>
            <p:cNvPr id="57" name="Bildplatzhalter 6" descr="Untitled (6).png - Paint">
              <a:extLst>
                <a:ext uri="{FF2B5EF4-FFF2-40B4-BE49-F238E27FC236}">
                  <a16:creationId xmlns:a16="http://schemas.microsoft.com/office/drawing/2014/main" id="{03313A1D-53C3-4D19-ADC1-28352D44AEC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349400" y="1294015"/>
              <a:ext cx="310018" cy="297319"/>
            </a:xfrm>
            <a:prstGeom prst="rect">
              <a:avLst/>
            </a:prstGeom>
          </p:spPr>
        </p:pic>
        <p:pic>
          <p:nvPicPr>
            <p:cNvPr id="58" name="Bildplatzhalter 6" descr="Untitled (6).png - Paint">
              <a:extLst>
                <a:ext uri="{FF2B5EF4-FFF2-40B4-BE49-F238E27FC236}">
                  <a16:creationId xmlns:a16="http://schemas.microsoft.com/office/drawing/2014/main" id="{CDA08956-D3A1-4363-B7C1-0E5BE955A46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448714" y="1041580"/>
              <a:ext cx="310018" cy="297319"/>
            </a:xfrm>
            <a:prstGeom prst="rect">
              <a:avLst/>
            </a:prstGeom>
          </p:spPr>
        </p:pic>
        <p:pic>
          <p:nvPicPr>
            <p:cNvPr id="59" name="Bildplatzhalter 6" descr="Untitled (6).png - Paint">
              <a:extLst>
                <a:ext uri="{FF2B5EF4-FFF2-40B4-BE49-F238E27FC236}">
                  <a16:creationId xmlns:a16="http://schemas.microsoft.com/office/drawing/2014/main" id="{85A861F8-55FD-461F-BB39-DF9979A3FCD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475316" y="1273850"/>
              <a:ext cx="310018" cy="297319"/>
            </a:xfrm>
            <a:prstGeom prst="rect">
              <a:avLst/>
            </a:prstGeom>
          </p:spPr>
        </p:pic>
        <p:pic>
          <p:nvPicPr>
            <p:cNvPr id="60" name="Bildplatzhalter 6" descr="Untitled (6).png - Paint">
              <a:extLst>
                <a:ext uri="{FF2B5EF4-FFF2-40B4-BE49-F238E27FC236}">
                  <a16:creationId xmlns:a16="http://schemas.microsoft.com/office/drawing/2014/main" id="{6B4632E5-11AE-423C-A333-650CACE1D1B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012780" y="1124185"/>
              <a:ext cx="310018" cy="297319"/>
            </a:xfrm>
            <a:prstGeom prst="rect">
              <a:avLst/>
            </a:prstGeom>
          </p:spPr>
        </p:pic>
        <p:pic>
          <p:nvPicPr>
            <p:cNvPr id="61" name="Bildplatzhalter 6" descr="Untitled (6).png - Paint">
              <a:extLst>
                <a:ext uri="{FF2B5EF4-FFF2-40B4-BE49-F238E27FC236}">
                  <a16:creationId xmlns:a16="http://schemas.microsoft.com/office/drawing/2014/main" id="{8E6A8856-A233-43A1-BB3F-213F69142C0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186838" y="1258893"/>
              <a:ext cx="310018" cy="297319"/>
            </a:xfrm>
            <a:prstGeom prst="rect">
              <a:avLst/>
            </a:prstGeom>
          </p:spPr>
        </p:pic>
        <p:pic>
          <p:nvPicPr>
            <p:cNvPr id="62" name="Bildplatzhalter 6" descr="Untitled (6).png - Paint">
              <a:extLst>
                <a:ext uri="{FF2B5EF4-FFF2-40B4-BE49-F238E27FC236}">
                  <a16:creationId xmlns:a16="http://schemas.microsoft.com/office/drawing/2014/main" id="{8588336A-B023-48CE-926A-E278ECEAAFE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313980" y="1115108"/>
              <a:ext cx="310018" cy="297319"/>
            </a:xfrm>
            <a:prstGeom prst="rect">
              <a:avLst/>
            </a:prstGeom>
          </p:spPr>
        </p:pic>
      </p:grpSp>
      <p:pic>
        <p:nvPicPr>
          <p:cNvPr id="66" name="Bildplatzhalter 6" descr="Untitled (6).png - Paint">
            <a:extLst>
              <a:ext uri="{FF2B5EF4-FFF2-40B4-BE49-F238E27FC236}">
                <a16:creationId xmlns:a16="http://schemas.microsoft.com/office/drawing/2014/main" id="{FA41B09A-6171-47D5-AB35-C613D4F44E71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9274" y="4853332"/>
            <a:ext cx="310018" cy="297319"/>
          </a:xfrm>
          <a:prstGeom prst="rect">
            <a:avLst/>
          </a:prstGeom>
        </p:spPr>
      </p:pic>
      <p:pic>
        <p:nvPicPr>
          <p:cNvPr id="53" name="Bildplatzhalter 7" descr="UKE - ELBS – European Liquid Biopsy Society">
            <a:extLst>
              <a:ext uri="{FF2B5EF4-FFF2-40B4-BE49-F238E27FC236}">
                <a16:creationId xmlns:a16="http://schemas.microsoft.com/office/drawing/2014/main" id="{1051EBDF-D2C0-403D-A6CF-F95B2B030FA2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681693" y="6243979"/>
            <a:ext cx="1487728" cy="577823"/>
          </a:xfrm>
          <a:prstGeom prst="rect">
            <a:avLst/>
          </a:prstGeom>
        </p:spPr>
      </p:pic>
      <p:sp>
        <p:nvSpPr>
          <p:cNvPr id="63" name="Textfeld 9">
            <a:extLst>
              <a:ext uri="{FF2B5EF4-FFF2-40B4-BE49-F238E27FC236}">
                <a16:creationId xmlns:a16="http://schemas.microsoft.com/office/drawing/2014/main" id="{A81E6E81-45E8-402C-A27D-AA83BE5C4C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336" y="80628"/>
            <a:ext cx="454323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dirty="0">
                <a:latin typeface="Roboto Light" panose="02000000000000000000" pitchFamily="2" charset="0"/>
              </a:rPr>
              <a:t>INTENT Study Design</a:t>
            </a:r>
          </a:p>
        </p:txBody>
      </p:sp>
      <p:cxnSp>
        <p:nvCxnSpPr>
          <p:cNvPr id="68" name="Gerader Verbinder 67">
            <a:extLst>
              <a:ext uri="{FF2B5EF4-FFF2-40B4-BE49-F238E27FC236}">
                <a16:creationId xmlns:a16="http://schemas.microsoft.com/office/drawing/2014/main" id="{8C44BCDB-B599-429D-B35B-938AF5D68C12}"/>
              </a:ext>
            </a:extLst>
          </p:cNvPr>
          <p:cNvCxnSpPr>
            <a:cxnSpLocks/>
          </p:cNvCxnSpPr>
          <p:nvPr/>
        </p:nvCxnSpPr>
        <p:spPr>
          <a:xfrm>
            <a:off x="0" y="764704"/>
            <a:ext cx="991242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Fußzeilenplatzhalter 1">
            <a:extLst>
              <a:ext uri="{FF2B5EF4-FFF2-40B4-BE49-F238E27FC236}">
                <a16:creationId xmlns:a16="http://schemas.microsoft.com/office/drawing/2014/main" id="{339DA0BC-A151-4B2E-8DA0-7476D3FE3B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9416" y="6597372"/>
            <a:ext cx="9625376" cy="180000"/>
          </a:xfrm>
        </p:spPr>
        <p:txBody>
          <a:bodyPr/>
          <a:lstStyle/>
          <a:p>
            <a:r>
              <a:rPr lang="de-DE" dirty="0"/>
              <a:t>ELBS GA | Barcelona 26-27.11.2024 </a:t>
            </a:r>
          </a:p>
        </p:txBody>
      </p:sp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F3A661BD-C5E7-43FD-8054-6A99696FE91D}"/>
              </a:ext>
            </a:extLst>
          </p:cNvPr>
          <p:cNvGrpSpPr/>
          <p:nvPr/>
        </p:nvGrpSpPr>
        <p:grpSpPr>
          <a:xfrm>
            <a:off x="5513471" y="4715596"/>
            <a:ext cx="3985687" cy="1543156"/>
            <a:chOff x="5608350" y="4728250"/>
            <a:chExt cx="4017531" cy="1543156"/>
          </a:xfrm>
        </p:grpSpPr>
        <p:sp>
          <p:nvSpPr>
            <p:cNvPr id="43" name="Abgerundetes Rechteck 67">
              <a:extLst>
                <a:ext uri="{FF2B5EF4-FFF2-40B4-BE49-F238E27FC236}">
                  <a16:creationId xmlns:a16="http://schemas.microsoft.com/office/drawing/2014/main" id="{56B7FEF1-51DC-44FD-BD07-FB5306C54F95}"/>
                </a:ext>
              </a:extLst>
            </p:cNvPr>
            <p:cNvSpPr/>
            <p:nvPr/>
          </p:nvSpPr>
          <p:spPr>
            <a:xfrm>
              <a:off x="5608350" y="4844771"/>
              <a:ext cx="3946001" cy="142663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Quantification</a:t>
              </a:r>
            </a:p>
            <a:p>
              <a:pPr>
                <a:lnSpc>
                  <a:spcPct val="150000"/>
                </a:lnSpc>
              </a:pPr>
              <a:endPara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Mutation </a:t>
              </a:r>
              <a:r>
                <a:rPr lang="en-US" sz="16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profiling</a:t>
              </a:r>
              <a:endPara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70" name="Grafik 69">
              <a:extLst>
                <a:ext uri="{FF2B5EF4-FFF2-40B4-BE49-F238E27FC236}">
                  <a16:creationId xmlns:a16="http://schemas.microsoft.com/office/drawing/2014/main" id="{C818A75A-C39D-42EF-8671-BAFC4C1428B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152191" y="4728250"/>
              <a:ext cx="1473690" cy="951620"/>
            </a:xfrm>
            <a:prstGeom prst="rect">
              <a:avLst/>
            </a:prstGeom>
          </p:spPr>
        </p:pic>
      </p:grpSp>
      <p:sp>
        <p:nvSpPr>
          <p:cNvPr id="67" name="Textfeld 66">
            <a:extLst>
              <a:ext uri="{FF2B5EF4-FFF2-40B4-BE49-F238E27FC236}">
                <a16:creationId xmlns:a16="http://schemas.microsoft.com/office/drawing/2014/main" id="{4603CCD9-A91D-47E7-A88C-EFA4D97C0D3F}"/>
              </a:ext>
            </a:extLst>
          </p:cNvPr>
          <p:cNvSpPr txBox="1"/>
          <p:nvPr/>
        </p:nvSpPr>
        <p:spPr>
          <a:xfrm>
            <a:off x="8207828" y="5613157"/>
            <a:ext cx="10609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DEPArray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4986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1">
            <a:extLst>
              <a:ext uri="{FF2B5EF4-FFF2-40B4-BE49-F238E27FC236}">
                <a16:creationId xmlns:a16="http://schemas.microsoft.com/office/drawing/2014/main" id="{545E7BB3-CD54-4C51-8B4F-C541F03419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651" y="56266"/>
            <a:ext cx="527259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dirty="0">
                <a:latin typeface="Roboto Light" panose="02000000000000000000" pitchFamily="2" charset="0"/>
              </a:rPr>
              <a:t>Proximal blood collection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429293E7-766C-49FD-9E3E-6D99BB4256E5}"/>
              </a:ext>
            </a:extLst>
          </p:cNvPr>
          <p:cNvSpPr txBox="1"/>
          <p:nvPr/>
        </p:nvSpPr>
        <p:spPr>
          <a:xfrm>
            <a:off x="0" y="1101101"/>
            <a:ext cx="7729053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dirty="0">
                <a:latin typeface="Roboto Light" panose="02000000000000000000" pitchFamily="2" charset="0"/>
                <a:ea typeface="Roboto Light" panose="02000000000000000000" pitchFamily="2" charset="0"/>
              </a:rPr>
              <a:t>To improve the recovery rate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dirty="0">
                <a:latin typeface="Roboto Light" panose="02000000000000000000" pitchFamily="2" charset="0"/>
                <a:ea typeface="Roboto Light" panose="02000000000000000000" pitchFamily="2" charset="0"/>
              </a:rPr>
              <a:t>To  overcome the limit of low CTC detection</a:t>
            </a:r>
          </a:p>
        </p:txBody>
      </p:sp>
      <p:pic>
        <p:nvPicPr>
          <p:cNvPr id="8" name="Main graphic">
            <a:extLst>
              <a:ext uri="{FF2B5EF4-FFF2-40B4-BE49-F238E27FC236}">
                <a16:creationId xmlns:a16="http://schemas.microsoft.com/office/drawing/2014/main" id="{B7F2DC4D-F140-4A14-AFD3-34C26D9D5F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0887" y="973248"/>
            <a:ext cx="4179702" cy="2800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CA0FF2C-9C2B-4BB3-97B7-7227C00ABC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92344" y="3588430"/>
            <a:ext cx="240455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200" b="1" dirty="0" err="1">
                <a:latin typeface="Roboto Light" panose="02000000000000000000" pitchFamily="2" charset="0"/>
                <a:ea typeface="Roboto Light" panose="02000000000000000000" pitchFamily="2" charset="0"/>
              </a:rPr>
              <a:t>Buscail</a:t>
            </a:r>
            <a:r>
              <a:rPr lang="en-US" altLang="en-US" sz="1200" b="1" dirty="0">
                <a:latin typeface="Roboto Light" panose="02000000000000000000" pitchFamily="2" charset="0"/>
                <a:ea typeface="Roboto Light" panose="02000000000000000000" pitchFamily="2" charset="0"/>
              </a:rPr>
              <a:t> et al, </a:t>
            </a:r>
            <a:r>
              <a:rPr lang="en-US" altLang="en-US" sz="1200" b="1" dirty="0" err="1">
                <a:latin typeface="Roboto Light" panose="02000000000000000000" pitchFamily="2" charset="0"/>
                <a:ea typeface="Roboto Light" panose="02000000000000000000" pitchFamily="2" charset="0"/>
              </a:rPr>
              <a:t>Mol</a:t>
            </a:r>
            <a:r>
              <a:rPr lang="en-US" altLang="en-US" sz="1200" b="1" dirty="0">
                <a:latin typeface="Roboto Light" panose="02000000000000000000" pitchFamily="2" charset="0"/>
                <a:ea typeface="Roboto Light" panose="02000000000000000000" pitchFamily="2" charset="0"/>
              </a:rPr>
              <a:t> Oncology 2019</a:t>
            </a:r>
          </a:p>
        </p:txBody>
      </p:sp>
      <p:pic>
        <p:nvPicPr>
          <p:cNvPr id="10" name="Grafik 17">
            <a:extLst>
              <a:ext uri="{FF2B5EF4-FFF2-40B4-BE49-F238E27FC236}">
                <a16:creationId xmlns:a16="http://schemas.microsoft.com/office/drawing/2014/main" id="{E0F725A3-C11C-494C-9567-A5BCABB6B8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6904" y="3998123"/>
            <a:ext cx="3295339" cy="2684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Bildplatzhalter 7" descr="UKE - ELBS – European Liquid Biopsy Society">
            <a:extLst>
              <a:ext uri="{FF2B5EF4-FFF2-40B4-BE49-F238E27FC236}">
                <a16:creationId xmlns:a16="http://schemas.microsoft.com/office/drawing/2014/main" id="{96067979-4438-4C86-A759-9610774B23A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681693" y="6243979"/>
            <a:ext cx="1487728" cy="577823"/>
          </a:xfrm>
          <a:prstGeom prst="rect">
            <a:avLst/>
          </a:prstGeom>
        </p:spPr>
      </p:pic>
      <p:cxnSp>
        <p:nvCxnSpPr>
          <p:cNvPr id="13" name="Gerader Verbinder 12">
            <a:extLst>
              <a:ext uri="{FF2B5EF4-FFF2-40B4-BE49-F238E27FC236}">
                <a16:creationId xmlns:a16="http://schemas.microsoft.com/office/drawing/2014/main" id="{4F1A02AB-E805-48C4-A783-E3A750256A00}"/>
              </a:ext>
            </a:extLst>
          </p:cNvPr>
          <p:cNvCxnSpPr>
            <a:cxnSpLocks/>
          </p:cNvCxnSpPr>
          <p:nvPr/>
        </p:nvCxnSpPr>
        <p:spPr>
          <a:xfrm>
            <a:off x="0" y="764704"/>
            <a:ext cx="991242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ußzeilenplatzhalter 1">
            <a:extLst>
              <a:ext uri="{FF2B5EF4-FFF2-40B4-BE49-F238E27FC236}">
                <a16:creationId xmlns:a16="http://schemas.microsoft.com/office/drawing/2014/main" id="{C3265613-C4BE-4655-9277-012B64DD21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9416" y="6597372"/>
            <a:ext cx="9625376" cy="180000"/>
          </a:xfrm>
        </p:spPr>
        <p:txBody>
          <a:bodyPr/>
          <a:lstStyle/>
          <a:p>
            <a:r>
              <a:rPr lang="de-DE" dirty="0"/>
              <a:t>ELBS GA | Barcelona 26-27.11.2024 </a:t>
            </a:r>
          </a:p>
        </p:txBody>
      </p:sp>
      <p:grpSp>
        <p:nvGrpSpPr>
          <p:cNvPr id="15" name="Gruppieren 14">
            <a:extLst>
              <a:ext uri="{FF2B5EF4-FFF2-40B4-BE49-F238E27FC236}">
                <a16:creationId xmlns:a16="http://schemas.microsoft.com/office/drawing/2014/main" id="{09F7BF53-9292-4A2E-B9DE-A0D1BB14B589}"/>
              </a:ext>
            </a:extLst>
          </p:cNvPr>
          <p:cNvGrpSpPr/>
          <p:nvPr/>
        </p:nvGrpSpPr>
        <p:grpSpPr>
          <a:xfrm>
            <a:off x="839416" y="2239874"/>
            <a:ext cx="4706082" cy="4421998"/>
            <a:chOff x="7807589" y="1268760"/>
            <a:chExt cx="4085055" cy="3987768"/>
          </a:xfrm>
        </p:grpSpPr>
        <p:pic>
          <p:nvPicPr>
            <p:cNvPr id="16" name="New picture">
              <a:extLst>
                <a:ext uri="{FF2B5EF4-FFF2-40B4-BE49-F238E27FC236}">
                  <a16:creationId xmlns:a16="http://schemas.microsoft.com/office/drawing/2014/main" id="{B63A48CE-F454-43EA-96F6-14CF9A7730BB}"/>
                </a:ext>
              </a:extLst>
            </p:cNvPr>
            <p:cNvPicPr>
              <a:picLocks noChangeAspect="1" noChangeArrowheads="1"/>
            </p:cNvPicPr>
            <p:nvPr>
              <p:custDataLst>
                <p:tags r:id="rId1"/>
              </p:custDataLst>
            </p:nvPr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119" b="45442"/>
            <a:stretch/>
          </p:blipFill>
          <p:spPr bwMode="auto">
            <a:xfrm>
              <a:off x="7925967" y="1268760"/>
              <a:ext cx="3966677" cy="37844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</p:pic>
        <p:sp>
          <p:nvSpPr>
            <p:cNvPr id="17" name="TextBox 12">
              <a:extLst>
                <a:ext uri="{FF2B5EF4-FFF2-40B4-BE49-F238E27FC236}">
                  <a16:creationId xmlns:a16="http://schemas.microsoft.com/office/drawing/2014/main" id="{250B7821-11C8-4B18-BDA8-1075A97C1428}"/>
                </a:ext>
              </a:extLst>
            </p:cNvPr>
            <p:cNvSpPr txBox="1"/>
            <p:nvPr/>
          </p:nvSpPr>
          <p:spPr>
            <a:xfrm>
              <a:off x="10573308" y="5006730"/>
              <a:ext cx="1281819" cy="2497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dirty="0">
                  <a:latin typeface="Roboto Light" panose="02000000000000000000" pitchFamily="2" charset="0"/>
                  <a:ea typeface="Roboto Light" panose="02000000000000000000" pitchFamily="2" charset="0"/>
                  <a:cs typeface="Arial" panose="020B0604020202020204" pitchFamily="34" charset="0"/>
                </a:rPr>
                <a:t>Sun et al, CCR 2017</a:t>
              </a:r>
            </a:p>
          </p:txBody>
        </p:sp>
        <p:sp>
          <p:nvSpPr>
            <p:cNvPr id="18" name="Rechteck 17">
              <a:extLst>
                <a:ext uri="{FF2B5EF4-FFF2-40B4-BE49-F238E27FC236}">
                  <a16:creationId xmlns:a16="http://schemas.microsoft.com/office/drawing/2014/main" id="{2211DD19-5B80-4C25-9C0C-1AF12C9CE5EB}"/>
                </a:ext>
              </a:extLst>
            </p:cNvPr>
            <p:cNvSpPr/>
            <p:nvPr/>
          </p:nvSpPr>
          <p:spPr>
            <a:xfrm>
              <a:off x="7807589" y="2056090"/>
              <a:ext cx="1332514" cy="1080120"/>
            </a:xfrm>
            <a:prstGeom prst="rect">
              <a:avLst/>
            </a:prstGeom>
            <a:noFill/>
            <a:ln w="571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500" dirty="0" err="1"/>
            </a:p>
          </p:txBody>
        </p:sp>
      </p:grpSp>
    </p:spTree>
    <p:extLst>
      <p:ext uri="{BB962C8B-B14F-4D97-AF65-F5344CB8AC3E}">
        <p14:creationId xmlns:p14="http://schemas.microsoft.com/office/powerpoint/2010/main" val="1541861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e 4">
            <a:extLst>
              <a:ext uri="{FF2B5EF4-FFF2-40B4-BE49-F238E27FC236}">
                <a16:creationId xmlns:a16="http://schemas.microsoft.com/office/drawing/2014/main" id="{9761FCAC-74DD-4F05-A4F4-20878463F6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1622532"/>
              </p:ext>
            </p:extLst>
          </p:nvPr>
        </p:nvGraphicFramePr>
        <p:xfrm>
          <a:off x="1468276" y="764704"/>
          <a:ext cx="3487936" cy="6096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43968">
                  <a:extLst>
                    <a:ext uri="{9D8B030D-6E8A-4147-A177-3AD203B41FA5}">
                      <a16:colId xmlns:a16="http://schemas.microsoft.com/office/drawing/2014/main" val="1572992459"/>
                    </a:ext>
                  </a:extLst>
                </a:gridCol>
                <a:gridCol w="1743968">
                  <a:extLst>
                    <a:ext uri="{9D8B030D-6E8A-4147-A177-3AD203B41FA5}">
                      <a16:colId xmlns:a16="http://schemas.microsoft.com/office/drawing/2014/main" val="167091127"/>
                    </a:ext>
                  </a:extLst>
                </a:gridCol>
              </a:tblGrid>
              <a:tr h="28803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b="1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Variable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de-DE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 (n=43)</a:t>
                      </a:r>
                      <a:endParaRPr lang="en-US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061679"/>
                  </a:ext>
                </a:extLst>
              </a:tr>
              <a:tr h="28803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Age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60776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</a:t>
                      </a:r>
                      <a:r>
                        <a:rPr lang="en-US" sz="1400" i="1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Median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de-DE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 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858129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400" i="1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Range</a:t>
                      </a:r>
                      <a:endParaRPr lang="en-US" sz="1400" i="1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de-DE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48-84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792711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Gender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0405444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0" i="1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de-DE" sz="1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 (83.7%)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209414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Liver cirrhosis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0510464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0" i="1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de-DE" sz="1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 (93.0%)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78869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noProof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Child Pugh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776385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0" i="1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de-DE" sz="1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 (72.0)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769720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i="1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de-DE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 (28.0)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63279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Etiology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372111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i="1" u="none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Alcohol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de-DE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 (37.2%)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833832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i="1" u="none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Viral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de-DE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 (27.9%)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112776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i="1" u="none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Metabolic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de-DE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(13.9%)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6716259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i="1" u="none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Other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de-DE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(13.9%)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7817519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noProof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BCLC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943106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i="1" noProof="0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de-DE" sz="14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(16.2%)</a:t>
                      </a:r>
                      <a:endParaRPr lang="en-US" sz="1400" b="1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843583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i="1" noProof="0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de-DE" sz="14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 (65.2%)</a:t>
                      </a:r>
                      <a:endParaRPr lang="en-US" sz="1400" b="1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269848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i="1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de-DE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 (18.6%)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2333150"/>
                  </a:ext>
                </a:extLst>
              </a:tr>
            </a:tbl>
          </a:graphicData>
        </a:graphic>
      </p:graphicFrame>
      <p:cxnSp>
        <p:nvCxnSpPr>
          <p:cNvPr id="6" name="Gerader Verbinder 5">
            <a:extLst>
              <a:ext uri="{FF2B5EF4-FFF2-40B4-BE49-F238E27FC236}">
                <a16:creationId xmlns:a16="http://schemas.microsoft.com/office/drawing/2014/main" id="{B471160E-D2E2-427E-99DE-73422781EAC4}"/>
              </a:ext>
            </a:extLst>
          </p:cNvPr>
          <p:cNvCxnSpPr>
            <a:cxnSpLocks/>
          </p:cNvCxnSpPr>
          <p:nvPr/>
        </p:nvCxnSpPr>
        <p:spPr>
          <a:xfrm>
            <a:off x="0" y="692696"/>
            <a:ext cx="991242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feld 9">
            <a:extLst>
              <a:ext uri="{FF2B5EF4-FFF2-40B4-BE49-F238E27FC236}">
                <a16:creationId xmlns:a16="http://schemas.microsoft.com/office/drawing/2014/main" id="{54A35685-8282-448F-8F63-2FE8152B4B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336" y="46365"/>
            <a:ext cx="493917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dirty="0">
                <a:latin typeface="Roboto Light" panose="02000000000000000000" pitchFamily="2" charset="0"/>
              </a:rPr>
              <a:t>Patients characteristics</a:t>
            </a:r>
          </a:p>
        </p:txBody>
      </p:sp>
      <p:graphicFrame>
        <p:nvGraphicFramePr>
          <p:cNvPr id="8" name="Tabelle 4">
            <a:extLst>
              <a:ext uri="{FF2B5EF4-FFF2-40B4-BE49-F238E27FC236}">
                <a16:creationId xmlns:a16="http://schemas.microsoft.com/office/drawing/2014/main" id="{5B510557-D4EC-4D66-BDB2-2EE09D5F8E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3913791"/>
              </p:ext>
            </p:extLst>
          </p:nvPr>
        </p:nvGraphicFramePr>
        <p:xfrm>
          <a:off x="5967758" y="764704"/>
          <a:ext cx="3584626" cy="5791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40658">
                  <a:extLst>
                    <a:ext uri="{9D8B030D-6E8A-4147-A177-3AD203B41FA5}">
                      <a16:colId xmlns:a16="http://schemas.microsoft.com/office/drawing/2014/main" val="1572992459"/>
                    </a:ext>
                  </a:extLst>
                </a:gridCol>
                <a:gridCol w="1743968">
                  <a:extLst>
                    <a:ext uri="{9D8B030D-6E8A-4147-A177-3AD203B41FA5}">
                      <a16:colId xmlns:a16="http://schemas.microsoft.com/office/drawing/2014/main" val="167091127"/>
                    </a:ext>
                  </a:extLst>
                </a:gridCol>
              </a:tblGrid>
              <a:tr h="283945">
                <a:tc>
                  <a:txBody>
                    <a:bodyPr/>
                    <a:lstStyle/>
                    <a:p>
                      <a:pPr algn="l"/>
                      <a:r>
                        <a:rPr lang="en-US" sz="1400" b="1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Variable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b="1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 (n=43)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061679"/>
                  </a:ext>
                </a:extLst>
              </a:tr>
              <a:tr h="283945">
                <a:tc>
                  <a:txBody>
                    <a:bodyPr/>
                    <a:lstStyle/>
                    <a:p>
                      <a:pPr algn="l"/>
                      <a:r>
                        <a:rPr lang="en-US" sz="14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Number of lesions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400" noProof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30607760"/>
                  </a:ext>
                </a:extLst>
              </a:tr>
              <a:tr h="283945">
                <a:tc>
                  <a:txBody>
                    <a:bodyPr/>
                    <a:lstStyle/>
                    <a:p>
                      <a:pPr algn="ctr"/>
                      <a:r>
                        <a:rPr lang="de-DE" sz="1400" b="1" i="1" noProof="0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400" b="1" i="1" noProof="0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b="1" noProof="0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 (62%)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8581291"/>
                  </a:ext>
                </a:extLst>
              </a:tr>
              <a:tr h="283945">
                <a:tc>
                  <a:txBody>
                    <a:bodyPr/>
                    <a:lstStyle/>
                    <a:p>
                      <a:pPr algn="ctr"/>
                      <a:r>
                        <a:rPr lang="de-DE" sz="1400" i="1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1400" i="1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4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(23.2%)</a:t>
                      </a:r>
                      <a:endParaRPr lang="en-US" sz="140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5645999"/>
                  </a:ext>
                </a:extLst>
              </a:tr>
              <a:tr h="283945">
                <a:tc>
                  <a:txBody>
                    <a:bodyPr/>
                    <a:lstStyle/>
                    <a:p>
                      <a:pPr algn="ctr"/>
                      <a:r>
                        <a:rPr lang="de-DE" sz="1400" i="1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&gt;2</a:t>
                      </a:r>
                      <a:endParaRPr lang="en-US" sz="1400" i="1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4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(14.0%)</a:t>
                      </a:r>
                      <a:endParaRPr lang="en-US" sz="140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9430662"/>
                  </a:ext>
                </a:extLst>
              </a:tr>
              <a:tr h="283945">
                <a:tc>
                  <a:txBody>
                    <a:bodyPr/>
                    <a:lstStyle/>
                    <a:p>
                      <a:pPr algn="l"/>
                      <a:r>
                        <a:rPr lang="en-US" sz="14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Lesion size (mm)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140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0405444"/>
                  </a:ext>
                </a:extLst>
              </a:tr>
              <a:tr h="283945">
                <a:tc>
                  <a:txBody>
                    <a:bodyPr/>
                    <a:lstStyle/>
                    <a:p>
                      <a:pPr algn="ctr"/>
                      <a:r>
                        <a:rPr lang="en-US" sz="1400" i="1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Mean ± SD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i="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27.7 ± 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2094143"/>
                  </a:ext>
                </a:extLst>
              </a:tr>
              <a:tr h="283945">
                <a:tc>
                  <a:txBody>
                    <a:bodyPr/>
                    <a:lstStyle/>
                    <a:p>
                      <a:pPr algn="l"/>
                      <a:r>
                        <a:rPr lang="en-US" sz="1400" noProof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Therapy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140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0510464"/>
                  </a:ext>
                </a:extLst>
              </a:tr>
              <a:tr h="283945">
                <a:tc>
                  <a:txBody>
                    <a:bodyPr/>
                    <a:lstStyle/>
                    <a:p>
                      <a:pPr algn="ctr"/>
                      <a:r>
                        <a:rPr lang="en-US" sz="1400" i="1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iBT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noProof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 (65.1%)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788692"/>
                  </a:ext>
                </a:extLst>
              </a:tr>
              <a:tr h="283945">
                <a:tc>
                  <a:txBody>
                    <a:bodyPr/>
                    <a:lstStyle/>
                    <a:p>
                      <a:pPr algn="ctr"/>
                      <a:r>
                        <a:rPr lang="en-US" sz="1400" i="1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MWA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 (27.9%)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7763852"/>
                  </a:ext>
                </a:extLst>
              </a:tr>
              <a:tr h="283945">
                <a:tc>
                  <a:txBody>
                    <a:bodyPr/>
                    <a:lstStyle/>
                    <a:p>
                      <a:pPr algn="ctr"/>
                      <a:r>
                        <a:rPr lang="en-US" sz="1400" i="1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RFA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(7.0%)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7697207"/>
                  </a:ext>
                </a:extLst>
              </a:tr>
              <a:tr h="283945">
                <a:tc>
                  <a:txBody>
                    <a:bodyPr/>
                    <a:lstStyle/>
                    <a:p>
                      <a:pPr algn="l"/>
                      <a:r>
                        <a:rPr lang="en-US" sz="1400" noProof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Recurrence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1400" noProof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632793"/>
                  </a:ext>
                </a:extLst>
              </a:tr>
              <a:tr h="283945">
                <a:tc>
                  <a:txBody>
                    <a:bodyPr/>
                    <a:lstStyle/>
                    <a:p>
                      <a:pPr algn="ctr"/>
                      <a:r>
                        <a:rPr lang="en-US" sz="1400" b="1" i="1" noProof="0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b="1" noProof="0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 (42.0%)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3721110"/>
                  </a:ext>
                </a:extLst>
              </a:tr>
              <a:tr h="283945">
                <a:tc>
                  <a:txBody>
                    <a:bodyPr/>
                    <a:lstStyle/>
                    <a:p>
                      <a:pPr algn="ctr"/>
                      <a:r>
                        <a:rPr lang="en-US" sz="1400" i="1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 (58.0%)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8338323"/>
                  </a:ext>
                </a:extLst>
              </a:tr>
              <a:tr h="283945">
                <a:tc>
                  <a:txBody>
                    <a:bodyPr/>
                    <a:lstStyle/>
                    <a:p>
                      <a:pPr algn="l"/>
                      <a:r>
                        <a:rPr lang="en-US" sz="1400" noProof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Deceased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140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1127761"/>
                  </a:ext>
                </a:extLst>
              </a:tr>
              <a:tr h="283945">
                <a:tc>
                  <a:txBody>
                    <a:bodyPr/>
                    <a:lstStyle/>
                    <a:p>
                      <a:pPr algn="ctr"/>
                      <a:r>
                        <a:rPr lang="en-US" sz="1400" i="1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(6.9%)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6716259"/>
                  </a:ext>
                </a:extLst>
              </a:tr>
              <a:tr h="283945">
                <a:tc>
                  <a:txBody>
                    <a:bodyPr/>
                    <a:lstStyle/>
                    <a:p>
                      <a:pPr algn="ctr"/>
                      <a:r>
                        <a:rPr lang="en-US" sz="1400" i="1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noProof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 (93.0%)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7817519"/>
                  </a:ext>
                </a:extLst>
              </a:tr>
              <a:tr h="283945">
                <a:tc>
                  <a:txBody>
                    <a:bodyPr/>
                    <a:lstStyle/>
                    <a:p>
                      <a:pPr algn="l"/>
                      <a:r>
                        <a:rPr lang="en-US" sz="1400" noProof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Transplanted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140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9431063"/>
                  </a:ext>
                </a:extLst>
              </a:tr>
              <a:tr h="283945">
                <a:tc>
                  <a:txBody>
                    <a:bodyPr/>
                    <a:lstStyle/>
                    <a:p>
                      <a:pPr algn="ctr"/>
                      <a:r>
                        <a:rPr lang="en-US" sz="1400" b="0" i="1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Yes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b="0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(14.0%)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48435838"/>
                  </a:ext>
                </a:extLst>
              </a:tr>
            </a:tbl>
          </a:graphicData>
        </a:graphic>
      </p:graphicFrame>
      <p:pic>
        <p:nvPicPr>
          <p:cNvPr id="10" name="Bildplatzhalter 7" descr="UKE - ELBS – European Liquid Biopsy Society">
            <a:extLst>
              <a:ext uri="{FF2B5EF4-FFF2-40B4-BE49-F238E27FC236}">
                <a16:creationId xmlns:a16="http://schemas.microsoft.com/office/drawing/2014/main" id="{1051EBDF-D2C0-403D-A6CF-F95B2B030FA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681693" y="6243979"/>
            <a:ext cx="1487728" cy="577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2685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17E16A5-9A57-41B5-95D5-D3B86B1F04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7A7E8-3F45-46AC-80A6-5B03F18BB502}" type="slidenum">
              <a:rPr lang="de-DE" smtClean="0"/>
              <a:t>18</a:t>
            </a:fld>
            <a:endParaRPr lang="de-DE"/>
          </a:p>
        </p:txBody>
      </p:sp>
      <p:cxnSp>
        <p:nvCxnSpPr>
          <p:cNvPr id="5" name="Gerader Verbinder 4">
            <a:extLst>
              <a:ext uri="{FF2B5EF4-FFF2-40B4-BE49-F238E27FC236}">
                <a16:creationId xmlns:a16="http://schemas.microsoft.com/office/drawing/2014/main" id="{EF5C14E9-C2B5-4872-A2E0-AC3F7848A475}"/>
              </a:ext>
            </a:extLst>
          </p:cNvPr>
          <p:cNvCxnSpPr>
            <a:cxnSpLocks/>
          </p:cNvCxnSpPr>
          <p:nvPr/>
        </p:nvCxnSpPr>
        <p:spPr>
          <a:xfrm>
            <a:off x="0" y="764704"/>
            <a:ext cx="991242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hteck 1">
            <a:extLst>
              <a:ext uri="{FF2B5EF4-FFF2-40B4-BE49-F238E27FC236}">
                <a16:creationId xmlns:a16="http://schemas.microsoft.com/office/drawing/2014/main" id="{BDF9FE4D-E760-4FED-9111-36FFC3C594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651" y="56266"/>
            <a:ext cx="915346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dirty="0">
                <a:latin typeface="Roboto Light" panose="02000000000000000000" pitchFamily="2" charset="0"/>
              </a:rPr>
              <a:t>Frequency distribution of the number of CTC</a:t>
            </a:r>
          </a:p>
        </p:txBody>
      </p:sp>
      <p:grpSp>
        <p:nvGrpSpPr>
          <p:cNvPr id="24" name="Gruppieren 23">
            <a:extLst>
              <a:ext uri="{FF2B5EF4-FFF2-40B4-BE49-F238E27FC236}">
                <a16:creationId xmlns:a16="http://schemas.microsoft.com/office/drawing/2014/main" id="{EDF474E1-9A5A-484C-8EF8-0E121D9D0A31}"/>
              </a:ext>
            </a:extLst>
          </p:cNvPr>
          <p:cNvGrpSpPr/>
          <p:nvPr/>
        </p:nvGrpSpPr>
        <p:grpSpPr>
          <a:xfrm>
            <a:off x="486113" y="1561182"/>
            <a:ext cx="5321855" cy="3550644"/>
            <a:chOff x="695400" y="1395765"/>
            <a:chExt cx="4742388" cy="3164034"/>
          </a:xfrm>
        </p:grpSpPr>
        <p:grpSp>
          <p:nvGrpSpPr>
            <p:cNvPr id="21" name="Gruppieren 20">
              <a:extLst>
                <a:ext uri="{FF2B5EF4-FFF2-40B4-BE49-F238E27FC236}">
                  <a16:creationId xmlns:a16="http://schemas.microsoft.com/office/drawing/2014/main" id="{CF2D87B6-4C70-4036-A913-A99AD64B6AE4}"/>
                </a:ext>
              </a:extLst>
            </p:cNvPr>
            <p:cNvGrpSpPr/>
            <p:nvPr/>
          </p:nvGrpSpPr>
          <p:grpSpPr>
            <a:xfrm>
              <a:off x="695400" y="1395765"/>
              <a:ext cx="4742388" cy="2874197"/>
              <a:chOff x="695400" y="1395765"/>
              <a:chExt cx="4742388" cy="2874197"/>
            </a:xfrm>
          </p:grpSpPr>
          <p:pic>
            <p:nvPicPr>
              <p:cNvPr id="7" name="Grafik 6">
                <a:extLst>
                  <a:ext uri="{FF2B5EF4-FFF2-40B4-BE49-F238E27FC236}">
                    <a16:creationId xmlns:a16="http://schemas.microsoft.com/office/drawing/2014/main" id="{9FD769F0-5943-4175-A673-881E662AA7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695400" y="1395765"/>
                <a:ext cx="4742388" cy="2551032"/>
              </a:xfrm>
              <a:prstGeom prst="rect">
                <a:avLst/>
              </a:prstGeom>
            </p:spPr>
          </p:pic>
          <p:sp>
            <p:nvSpPr>
              <p:cNvPr id="9" name="Textfeld 8">
                <a:extLst>
                  <a:ext uri="{FF2B5EF4-FFF2-40B4-BE49-F238E27FC236}">
                    <a16:creationId xmlns:a16="http://schemas.microsoft.com/office/drawing/2014/main" id="{2E8A6BA0-436E-417A-8B05-F582CE3D4241}"/>
                  </a:ext>
                </a:extLst>
              </p:cNvPr>
              <p:cNvSpPr txBox="1"/>
              <p:nvPr/>
            </p:nvSpPr>
            <p:spPr>
              <a:xfrm>
                <a:off x="1425620" y="3946797"/>
                <a:ext cx="72008" cy="3231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de-DE" sz="1500" dirty="0">
                    <a:latin typeface="Arial" panose="020B0604020202020204" pitchFamily="34" charset="0"/>
                    <a:cs typeface="Arial" panose="020B0604020202020204" pitchFamily="34" charset="0"/>
                  </a:rPr>
                  <a:t>0</a:t>
                </a:r>
                <a:endParaRPr lang="en-US" sz="1500" dirty="0" err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" name="Textfeld 9">
                <a:extLst>
                  <a:ext uri="{FF2B5EF4-FFF2-40B4-BE49-F238E27FC236}">
                    <a16:creationId xmlns:a16="http://schemas.microsoft.com/office/drawing/2014/main" id="{8BD83135-1BE8-4145-887C-4AD15C453AA7}"/>
                  </a:ext>
                </a:extLst>
              </p:cNvPr>
              <p:cNvSpPr txBox="1"/>
              <p:nvPr/>
            </p:nvSpPr>
            <p:spPr>
              <a:xfrm flipH="1">
                <a:off x="2284465" y="3946797"/>
                <a:ext cx="72007" cy="3231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de-DE" sz="1500" dirty="0"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endParaRPr lang="en-US" sz="1500" dirty="0" err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" name="Textfeld 10">
                <a:extLst>
                  <a:ext uri="{FF2B5EF4-FFF2-40B4-BE49-F238E27FC236}">
                    <a16:creationId xmlns:a16="http://schemas.microsoft.com/office/drawing/2014/main" id="{BF849B30-FB06-4788-9A39-30CBD38487B1}"/>
                  </a:ext>
                </a:extLst>
              </p:cNvPr>
              <p:cNvSpPr txBox="1"/>
              <p:nvPr/>
            </p:nvSpPr>
            <p:spPr>
              <a:xfrm>
                <a:off x="2977155" y="3946797"/>
                <a:ext cx="576064" cy="3231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de-DE" sz="1500" dirty="0">
                    <a:latin typeface="Arial" panose="020B0604020202020204" pitchFamily="34" charset="0"/>
                    <a:cs typeface="Arial" panose="020B0604020202020204" pitchFamily="34" charset="0"/>
                  </a:rPr>
                  <a:t>2-3</a:t>
                </a:r>
                <a:endParaRPr lang="en-US" sz="1500" dirty="0" err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" name="Textfeld 11">
                <a:extLst>
                  <a:ext uri="{FF2B5EF4-FFF2-40B4-BE49-F238E27FC236}">
                    <a16:creationId xmlns:a16="http://schemas.microsoft.com/office/drawing/2014/main" id="{8E1B0CDE-5DBA-45C1-8088-8ABA3084F9A3}"/>
                  </a:ext>
                </a:extLst>
              </p:cNvPr>
              <p:cNvSpPr txBox="1"/>
              <p:nvPr/>
            </p:nvSpPr>
            <p:spPr>
              <a:xfrm>
                <a:off x="3803336" y="3946797"/>
                <a:ext cx="576064" cy="3231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de-DE" sz="1500" dirty="0">
                    <a:latin typeface="Arial" panose="020B0604020202020204" pitchFamily="34" charset="0"/>
                    <a:cs typeface="Arial" panose="020B0604020202020204" pitchFamily="34" charset="0"/>
                  </a:rPr>
                  <a:t>4-5</a:t>
                </a:r>
                <a:endParaRPr lang="en-US" sz="1500" dirty="0" err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" name="Textfeld 13">
                <a:extLst>
                  <a:ext uri="{FF2B5EF4-FFF2-40B4-BE49-F238E27FC236}">
                    <a16:creationId xmlns:a16="http://schemas.microsoft.com/office/drawing/2014/main" id="{CD4AB6F2-4A46-458F-9364-18D78844BFAA}"/>
                  </a:ext>
                </a:extLst>
              </p:cNvPr>
              <p:cNvSpPr txBox="1"/>
              <p:nvPr/>
            </p:nvSpPr>
            <p:spPr>
              <a:xfrm>
                <a:off x="4668180" y="3946797"/>
                <a:ext cx="576064" cy="3231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de-DE" sz="1500" dirty="0">
                    <a:latin typeface="Arial" panose="020B0604020202020204" pitchFamily="34" charset="0"/>
                    <a:cs typeface="Arial" panose="020B0604020202020204" pitchFamily="34" charset="0"/>
                  </a:rPr>
                  <a:t>&gt;6</a:t>
                </a:r>
                <a:endParaRPr lang="en-US" sz="1500" dirty="0" err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2" name="Textfeld 21">
              <a:extLst>
                <a:ext uri="{FF2B5EF4-FFF2-40B4-BE49-F238E27FC236}">
                  <a16:creationId xmlns:a16="http://schemas.microsoft.com/office/drawing/2014/main" id="{7DA90A22-499D-4470-B2C9-380B1A4D8F56}"/>
                </a:ext>
              </a:extLst>
            </p:cNvPr>
            <p:cNvSpPr txBox="1"/>
            <p:nvPr/>
          </p:nvSpPr>
          <p:spPr>
            <a:xfrm>
              <a:off x="2246284" y="4236634"/>
              <a:ext cx="1628972" cy="323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de-DE" sz="1500" dirty="0">
                  <a:latin typeface="Arial" panose="020B0604020202020204" pitchFamily="34" charset="0"/>
                  <a:cs typeface="Arial" panose="020B0604020202020204" pitchFamily="34" charset="0"/>
                </a:rPr>
                <a:t>Number of CTCs</a:t>
              </a:r>
              <a:endParaRPr lang="en-US" sz="1500" dirty="0" err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6" name="Fußzeilenplatzhalter 1">
            <a:extLst>
              <a:ext uri="{FF2B5EF4-FFF2-40B4-BE49-F238E27FC236}">
                <a16:creationId xmlns:a16="http://schemas.microsoft.com/office/drawing/2014/main" id="{43B73369-0615-4A5B-9AF4-AE2279540D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9416" y="6597372"/>
            <a:ext cx="9625376" cy="180000"/>
          </a:xfrm>
        </p:spPr>
        <p:txBody>
          <a:bodyPr/>
          <a:lstStyle/>
          <a:p>
            <a:r>
              <a:rPr lang="de-DE" dirty="0"/>
              <a:t>ELBS GA | Barcelona 26-27.11.2024 </a:t>
            </a:r>
          </a:p>
        </p:txBody>
      </p:sp>
      <p:grpSp>
        <p:nvGrpSpPr>
          <p:cNvPr id="34" name="Gruppieren 33">
            <a:extLst>
              <a:ext uri="{FF2B5EF4-FFF2-40B4-BE49-F238E27FC236}">
                <a16:creationId xmlns:a16="http://schemas.microsoft.com/office/drawing/2014/main" id="{D33EF2AA-7E56-4789-BC3D-F101ADF45D30}"/>
              </a:ext>
            </a:extLst>
          </p:cNvPr>
          <p:cNvGrpSpPr/>
          <p:nvPr/>
        </p:nvGrpSpPr>
        <p:grpSpPr>
          <a:xfrm>
            <a:off x="6312024" y="1561182"/>
            <a:ext cx="5321855" cy="3571310"/>
            <a:chOff x="6384032" y="1751430"/>
            <a:chExt cx="4714943" cy="3164033"/>
          </a:xfrm>
        </p:grpSpPr>
        <p:pic>
          <p:nvPicPr>
            <p:cNvPr id="27" name="Grafik 26">
              <a:extLst>
                <a:ext uri="{FF2B5EF4-FFF2-40B4-BE49-F238E27FC236}">
                  <a16:creationId xmlns:a16="http://schemas.microsoft.com/office/drawing/2014/main" id="{3318DA57-1507-4EFE-878A-9F91A1AD87C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384032" y="1751430"/>
              <a:ext cx="4714943" cy="2551032"/>
            </a:xfrm>
            <a:prstGeom prst="rect">
              <a:avLst/>
            </a:prstGeom>
          </p:spPr>
        </p:pic>
        <p:sp>
          <p:nvSpPr>
            <p:cNvPr id="28" name="Textfeld 27">
              <a:extLst>
                <a:ext uri="{FF2B5EF4-FFF2-40B4-BE49-F238E27FC236}">
                  <a16:creationId xmlns:a16="http://schemas.microsoft.com/office/drawing/2014/main" id="{B951C810-9233-48CE-B723-BF98D2EAE433}"/>
                </a:ext>
              </a:extLst>
            </p:cNvPr>
            <p:cNvSpPr txBox="1"/>
            <p:nvPr/>
          </p:nvSpPr>
          <p:spPr>
            <a:xfrm>
              <a:off x="7121780" y="4302462"/>
              <a:ext cx="72008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de-DE" sz="1500" dirty="0"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  <a:endParaRPr lang="en-US" sz="1500" dirty="0" err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Textfeld 28">
              <a:extLst>
                <a:ext uri="{FF2B5EF4-FFF2-40B4-BE49-F238E27FC236}">
                  <a16:creationId xmlns:a16="http://schemas.microsoft.com/office/drawing/2014/main" id="{0509A8E2-9AFF-4C4A-BFD5-1B267EEE8B09}"/>
                </a:ext>
              </a:extLst>
            </p:cNvPr>
            <p:cNvSpPr txBox="1"/>
            <p:nvPr/>
          </p:nvSpPr>
          <p:spPr>
            <a:xfrm flipH="1">
              <a:off x="7980625" y="4302462"/>
              <a:ext cx="72007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de-DE" sz="1500" dirty="0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en-US" sz="1500" dirty="0" err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Textfeld 29">
              <a:extLst>
                <a:ext uri="{FF2B5EF4-FFF2-40B4-BE49-F238E27FC236}">
                  <a16:creationId xmlns:a16="http://schemas.microsoft.com/office/drawing/2014/main" id="{1E3D3056-9653-4F7D-8ED2-52DEDD61361F}"/>
                </a:ext>
              </a:extLst>
            </p:cNvPr>
            <p:cNvSpPr txBox="1"/>
            <p:nvPr/>
          </p:nvSpPr>
          <p:spPr>
            <a:xfrm>
              <a:off x="8673315" y="4302462"/>
              <a:ext cx="576064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de-DE" sz="1500" dirty="0">
                  <a:latin typeface="Arial" panose="020B0604020202020204" pitchFamily="34" charset="0"/>
                  <a:cs typeface="Arial" panose="020B0604020202020204" pitchFamily="34" charset="0"/>
                </a:rPr>
                <a:t>2-3</a:t>
              </a:r>
              <a:endParaRPr lang="en-US" sz="1500" dirty="0" err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Textfeld 30">
              <a:extLst>
                <a:ext uri="{FF2B5EF4-FFF2-40B4-BE49-F238E27FC236}">
                  <a16:creationId xmlns:a16="http://schemas.microsoft.com/office/drawing/2014/main" id="{10AF733F-79A9-443F-AF4C-0D98C5C76A3C}"/>
                </a:ext>
              </a:extLst>
            </p:cNvPr>
            <p:cNvSpPr txBox="1"/>
            <p:nvPr/>
          </p:nvSpPr>
          <p:spPr>
            <a:xfrm>
              <a:off x="9499496" y="4302462"/>
              <a:ext cx="576064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de-DE" sz="1500" dirty="0">
                  <a:latin typeface="Arial" panose="020B0604020202020204" pitchFamily="34" charset="0"/>
                  <a:cs typeface="Arial" panose="020B0604020202020204" pitchFamily="34" charset="0"/>
                </a:rPr>
                <a:t>4-5</a:t>
              </a:r>
              <a:endParaRPr lang="en-US" sz="1500" dirty="0" err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Textfeld 31">
              <a:extLst>
                <a:ext uri="{FF2B5EF4-FFF2-40B4-BE49-F238E27FC236}">
                  <a16:creationId xmlns:a16="http://schemas.microsoft.com/office/drawing/2014/main" id="{AE715A6F-68EF-46FE-B115-D13F581EEBA9}"/>
                </a:ext>
              </a:extLst>
            </p:cNvPr>
            <p:cNvSpPr txBox="1"/>
            <p:nvPr/>
          </p:nvSpPr>
          <p:spPr>
            <a:xfrm>
              <a:off x="10364340" y="4302462"/>
              <a:ext cx="576064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de-DE" sz="1500" dirty="0">
                  <a:latin typeface="Arial" panose="020B0604020202020204" pitchFamily="34" charset="0"/>
                  <a:cs typeface="Arial" panose="020B0604020202020204" pitchFamily="34" charset="0"/>
                </a:rPr>
                <a:t>&gt;6</a:t>
              </a:r>
              <a:endParaRPr lang="en-US" sz="1500" dirty="0" err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Textfeld 32">
              <a:extLst>
                <a:ext uri="{FF2B5EF4-FFF2-40B4-BE49-F238E27FC236}">
                  <a16:creationId xmlns:a16="http://schemas.microsoft.com/office/drawing/2014/main" id="{E5E0872C-5E35-4863-9172-AEF84389F072}"/>
                </a:ext>
              </a:extLst>
            </p:cNvPr>
            <p:cNvSpPr txBox="1"/>
            <p:nvPr/>
          </p:nvSpPr>
          <p:spPr>
            <a:xfrm>
              <a:off x="8061414" y="4592298"/>
              <a:ext cx="1628972" cy="323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de-DE" sz="1500" dirty="0">
                  <a:latin typeface="Arial" panose="020B0604020202020204" pitchFamily="34" charset="0"/>
                  <a:cs typeface="Arial" panose="020B0604020202020204" pitchFamily="34" charset="0"/>
                </a:rPr>
                <a:t>Number of CTCs</a:t>
              </a:r>
              <a:endParaRPr lang="en-US" sz="1500" dirty="0" err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5" name="Textfeld 34">
            <a:extLst>
              <a:ext uri="{FF2B5EF4-FFF2-40B4-BE49-F238E27FC236}">
                <a16:creationId xmlns:a16="http://schemas.microsoft.com/office/drawing/2014/main" id="{147F5221-6CDA-4DA5-AC4D-CB164000A6B2}"/>
              </a:ext>
            </a:extLst>
          </p:cNvPr>
          <p:cNvSpPr txBox="1"/>
          <p:nvPr/>
        </p:nvSpPr>
        <p:spPr>
          <a:xfrm>
            <a:off x="2098336" y="5256649"/>
            <a:ext cx="1896673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l"/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71% 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detection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rate</a:t>
            </a:r>
          </a:p>
          <a:p>
            <a:pPr algn="l"/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Median:  2 CTC</a:t>
            </a:r>
          </a:p>
          <a:p>
            <a:pPr algn="l"/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Range:  1 - 7</a:t>
            </a:r>
          </a:p>
        </p:txBody>
      </p:sp>
      <p:sp>
        <p:nvSpPr>
          <p:cNvPr id="37" name="Textfeld 36">
            <a:extLst>
              <a:ext uri="{FF2B5EF4-FFF2-40B4-BE49-F238E27FC236}">
                <a16:creationId xmlns:a16="http://schemas.microsoft.com/office/drawing/2014/main" id="{C487FC77-C354-451F-8FAD-3024C12B2114}"/>
              </a:ext>
            </a:extLst>
          </p:cNvPr>
          <p:cNvSpPr txBox="1"/>
          <p:nvPr/>
        </p:nvSpPr>
        <p:spPr>
          <a:xfrm>
            <a:off x="8024614" y="5262299"/>
            <a:ext cx="1896673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l"/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32% 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detection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rate</a:t>
            </a:r>
          </a:p>
          <a:p>
            <a:pPr algn="l"/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Median: 2 CTC</a:t>
            </a:r>
          </a:p>
          <a:p>
            <a:pPr algn="l"/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Range: 1 - 11</a:t>
            </a:r>
          </a:p>
        </p:txBody>
      </p:sp>
      <p:sp>
        <p:nvSpPr>
          <p:cNvPr id="39" name="Textfeld 38">
            <a:extLst>
              <a:ext uri="{FF2B5EF4-FFF2-40B4-BE49-F238E27FC236}">
                <a16:creationId xmlns:a16="http://schemas.microsoft.com/office/drawing/2014/main" id="{FB770B9C-6312-46FA-B30C-3CAE1548AAFB}"/>
              </a:ext>
            </a:extLst>
          </p:cNvPr>
          <p:cNvSpPr txBox="1"/>
          <p:nvPr/>
        </p:nvSpPr>
        <p:spPr>
          <a:xfrm>
            <a:off x="2372071" y="1228333"/>
            <a:ext cx="2108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Proximal collection</a:t>
            </a:r>
            <a:endParaRPr lang="en-US" dirty="0" err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feld 39">
            <a:extLst>
              <a:ext uri="{FF2B5EF4-FFF2-40B4-BE49-F238E27FC236}">
                <a16:creationId xmlns:a16="http://schemas.microsoft.com/office/drawing/2014/main" id="{B7ED5C8A-A0DB-4C6F-836D-EB5EFE1CC713}"/>
              </a:ext>
            </a:extLst>
          </p:cNvPr>
          <p:cNvSpPr txBox="1"/>
          <p:nvPr/>
        </p:nvSpPr>
        <p:spPr>
          <a:xfrm>
            <a:off x="8178714" y="1228333"/>
            <a:ext cx="17876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Distal collection</a:t>
            </a:r>
            <a:endParaRPr lang="en-US" dirty="0" err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3871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>
            <a:extLst>
              <a:ext uri="{FF2B5EF4-FFF2-40B4-BE49-F238E27FC236}">
                <a16:creationId xmlns:a16="http://schemas.microsoft.com/office/drawing/2014/main" id="{ACA973D7-E18B-4892-94FE-B1CA5099DE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507" y="2013475"/>
            <a:ext cx="5518780" cy="2927693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24863E13-0593-4C8D-A3DF-FF1C78D47F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013475"/>
            <a:ext cx="5699106" cy="2971046"/>
          </a:xfrm>
          <a:prstGeom prst="rect">
            <a:avLst/>
          </a:prstGeom>
        </p:spPr>
      </p:pic>
      <p:sp>
        <p:nvSpPr>
          <p:cNvPr id="14" name="Textfeld 13">
            <a:extLst>
              <a:ext uri="{FF2B5EF4-FFF2-40B4-BE49-F238E27FC236}">
                <a16:creationId xmlns:a16="http://schemas.microsoft.com/office/drawing/2014/main" id="{D89A0417-47C7-4189-B02B-C26F903BDA05}"/>
              </a:ext>
            </a:extLst>
          </p:cNvPr>
          <p:cNvSpPr txBox="1"/>
          <p:nvPr/>
        </p:nvSpPr>
        <p:spPr>
          <a:xfrm>
            <a:off x="1201393" y="5547538"/>
            <a:ext cx="94763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000" dirty="0">
                <a:latin typeface="Roboto Light" panose="02000000000000000000" pitchFamily="2" charset="0"/>
                <a:ea typeface="Roboto Light" panose="02000000000000000000" pitchFamily="2" charset="0"/>
                <a:cs typeface="Arial" panose="020B0604020202020204" pitchFamily="34" charset="0"/>
              </a:rPr>
              <a:t>Recurrence is not associated with CTC in </a:t>
            </a:r>
            <a:r>
              <a:rPr lang="en-US" sz="2000" dirty="0" smtClean="0">
                <a:latin typeface="Roboto Light" panose="02000000000000000000" pitchFamily="2" charset="0"/>
                <a:ea typeface="Roboto Light" panose="02000000000000000000" pitchFamily="2" charset="0"/>
                <a:cs typeface="Arial" panose="020B0604020202020204" pitchFamily="34" charset="0"/>
              </a:rPr>
              <a:t>any </a:t>
            </a:r>
            <a:r>
              <a:rPr lang="en-US" sz="2000" dirty="0">
                <a:latin typeface="Roboto Light" panose="02000000000000000000" pitchFamily="2" charset="0"/>
                <a:ea typeface="Roboto Light" panose="02000000000000000000" pitchFamily="2" charset="0"/>
                <a:cs typeface="Arial" panose="020B0604020202020204" pitchFamily="34" charset="0"/>
              </a:rPr>
              <a:t>of the vascular compartments</a:t>
            </a:r>
          </a:p>
        </p:txBody>
      </p:sp>
      <p:pic>
        <p:nvPicPr>
          <p:cNvPr id="10" name="Bildplatzhalter 7" descr="UKE - ELBS – European Liquid Biopsy Society">
            <a:extLst>
              <a:ext uri="{FF2B5EF4-FFF2-40B4-BE49-F238E27FC236}">
                <a16:creationId xmlns:a16="http://schemas.microsoft.com/office/drawing/2014/main" id="{664F8CE9-1377-4B7D-8177-15CEEA06D6A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681693" y="6243979"/>
            <a:ext cx="1487728" cy="577823"/>
          </a:xfrm>
          <a:prstGeom prst="rect">
            <a:avLst/>
          </a:prstGeom>
        </p:spPr>
      </p:pic>
      <p:cxnSp>
        <p:nvCxnSpPr>
          <p:cNvPr id="11" name="Gerader Verbinder 10">
            <a:extLst>
              <a:ext uri="{FF2B5EF4-FFF2-40B4-BE49-F238E27FC236}">
                <a16:creationId xmlns:a16="http://schemas.microsoft.com/office/drawing/2014/main" id="{3E8423AC-C5C9-47F8-86B5-09F1E7E49F7A}"/>
              </a:ext>
            </a:extLst>
          </p:cNvPr>
          <p:cNvCxnSpPr>
            <a:cxnSpLocks/>
          </p:cNvCxnSpPr>
          <p:nvPr/>
        </p:nvCxnSpPr>
        <p:spPr>
          <a:xfrm>
            <a:off x="0" y="764704"/>
            <a:ext cx="9624392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feld 9">
            <a:extLst>
              <a:ext uri="{FF2B5EF4-FFF2-40B4-BE49-F238E27FC236}">
                <a16:creationId xmlns:a16="http://schemas.microsoft.com/office/drawing/2014/main" id="{2C885596-30A0-417F-B1C9-C5944A50E2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3352" y="30269"/>
            <a:ext cx="740459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dirty="0">
                <a:latin typeface="Roboto Light" panose="02000000000000000000" pitchFamily="2" charset="0"/>
              </a:rPr>
              <a:t>Proximal vs distal blood </a:t>
            </a:r>
            <a:r>
              <a:rPr lang="en-US" altLang="en-US" sz="3600" dirty="0" smtClean="0">
                <a:latin typeface="Roboto Light" panose="02000000000000000000" pitchFamily="2" charset="0"/>
              </a:rPr>
              <a:t>collection </a:t>
            </a:r>
            <a:endParaRPr lang="en-US" altLang="en-US" sz="3600" dirty="0">
              <a:latin typeface="Roboto Light" panose="02000000000000000000" pitchFamily="2" charset="0"/>
            </a:endParaRPr>
          </a:p>
        </p:txBody>
      </p:sp>
      <p:sp>
        <p:nvSpPr>
          <p:cNvPr id="16" name="Fußzeilenplatzhalter 1">
            <a:extLst>
              <a:ext uri="{FF2B5EF4-FFF2-40B4-BE49-F238E27FC236}">
                <a16:creationId xmlns:a16="http://schemas.microsoft.com/office/drawing/2014/main" id="{63429430-E129-44B0-99DF-37CE0E7C30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9416" y="6597372"/>
            <a:ext cx="9625376" cy="180000"/>
          </a:xfrm>
        </p:spPr>
        <p:txBody>
          <a:bodyPr/>
          <a:lstStyle/>
          <a:p>
            <a:r>
              <a:rPr lang="de-DE" dirty="0"/>
              <a:t>ELBS GA | Barcelona 26-27.11.2024 </a:t>
            </a:r>
          </a:p>
        </p:txBody>
      </p:sp>
    </p:spTree>
    <p:extLst>
      <p:ext uri="{BB962C8B-B14F-4D97-AF65-F5344CB8AC3E}">
        <p14:creationId xmlns:p14="http://schemas.microsoft.com/office/powerpoint/2010/main" val="2546445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1">
            <a:extLst>
              <a:ext uri="{FF2B5EF4-FFF2-40B4-BE49-F238E27FC236}">
                <a16:creationId xmlns:a16="http://schemas.microsoft.com/office/drawing/2014/main" id="{A7B76864-CF53-47DF-BD18-FE3DEFF2D2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384" y="548680"/>
            <a:ext cx="3812262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de-DE" altLang="en-US" sz="2800" dirty="0">
                <a:latin typeface="Roboto Light" panose="02000000000000000000" pitchFamily="2" charset="0"/>
              </a:rPr>
              <a:t>Disclosures</a:t>
            </a:r>
          </a:p>
          <a:p>
            <a:endParaRPr lang="de-DE" altLang="en-US" sz="2800" dirty="0">
              <a:latin typeface="Roboto Light" panose="02000000000000000000" pitchFamily="2" charset="0"/>
            </a:endParaRPr>
          </a:p>
          <a:p>
            <a:r>
              <a:rPr lang="de-DE" altLang="en-US" sz="2400" dirty="0">
                <a:latin typeface="Roboto Light" panose="02000000000000000000" pitchFamily="2" charset="0"/>
              </a:rPr>
              <a:t>Menarini Silicon Biosystem</a:t>
            </a:r>
          </a:p>
          <a:p>
            <a:r>
              <a:rPr lang="de-DE" altLang="en-US" sz="2400" dirty="0">
                <a:latin typeface="Roboto Light" panose="02000000000000000000" pitchFamily="2" charset="0"/>
              </a:rPr>
              <a:t>Sirtex Medical</a:t>
            </a:r>
          </a:p>
          <a:p>
            <a:r>
              <a:rPr lang="de-DE" altLang="en-US" sz="2400" dirty="0">
                <a:latin typeface="Roboto Light" panose="02000000000000000000" pitchFamily="2" charset="0"/>
              </a:rPr>
              <a:t>AstraZeneca</a:t>
            </a:r>
          </a:p>
          <a:p>
            <a:endParaRPr lang="en-US" altLang="en-US" sz="2800" dirty="0">
              <a:latin typeface="Roboto Light" panose="02000000000000000000" pitchFamily="2" charset="0"/>
            </a:endParaRPr>
          </a:p>
        </p:txBody>
      </p:sp>
      <p:pic>
        <p:nvPicPr>
          <p:cNvPr id="6" name="Bildplatzhalter 7" descr="UKE - ELBS – European Liquid Biopsy Society">
            <a:extLst>
              <a:ext uri="{FF2B5EF4-FFF2-40B4-BE49-F238E27FC236}">
                <a16:creationId xmlns:a16="http://schemas.microsoft.com/office/drawing/2014/main" id="{BDDE49D7-E520-49E1-BB90-4559B75732E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681693" y="6243979"/>
            <a:ext cx="1487728" cy="577823"/>
          </a:xfrm>
          <a:prstGeom prst="rect">
            <a:avLst/>
          </a:prstGeom>
        </p:spPr>
      </p:pic>
      <p:sp>
        <p:nvSpPr>
          <p:cNvPr id="8" name="Fußzeilenplatzhalter 1">
            <a:extLst>
              <a:ext uri="{FF2B5EF4-FFF2-40B4-BE49-F238E27FC236}">
                <a16:creationId xmlns:a16="http://schemas.microsoft.com/office/drawing/2014/main" id="{D004C12B-16A8-41FC-AB8B-DCA48593BE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9416" y="6597372"/>
            <a:ext cx="9625376" cy="180000"/>
          </a:xfrm>
        </p:spPr>
        <p:txBody>
          <a:bodyPr/>
          <a:lstStyle/>
          <a:p>
            <a:r>
              <a:rPr lang="de-DE" dirty="0"/>
              <a:t>ELBS GA | Barcelona 26-27.11.2024 </a:t>
            </a:r>
          </a:p>
        </p:txBody>
      </p:sp>
    </p:spTree>
    <p:extLst>
      <p:ext uri="{BB962C8B-B14F-4D97-AF65-F5344CB8AC3E}">
        <p14:creationId xmlns:p14="http://schemas.microsoft.com/office/powerpoint/2010/main" val="1847461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CA00C666-3F6F-4C9A-AA1A-B4FAD00F3F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376" y="1484784"/>
            <a:ext cx="11064552" cy="3383281"/>
          </a:xfrm>
          <a:prstGeom prst="rect">
            <a:avLst/>
          </a:prstGeom>
        </p:spPr>
      </p:pic>
      <p:pic>
        <p:nvPicPr>
          <p:cNvPr id="8" name="Bildplatzhalter 7" descr="UKE - ELBS – European Liquid Biopsy Society">
            <a:extLst>
              <a:ext uri="{FF2B5EF4-FFF2-40B4-BE49-F238E27FC236}">
                <a16:creationId xmlns:a16="http://schemas.microsoft.com/office/drawing/2014/main" id="{D7ED2715-C488-487A-AE9A-489496A35989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681693" y="6243979"/>
            <a:ext cx="1487728" cy="577823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986C3BDC-638B-42BF-A5A8-40B1E2045813}"/>
              </a:ext>
            </a:extLst>
          </p:cNvPr>
          <p:cNvSpPr txBox="1"/>
          <p:nvPr/>
        </p:nvSpPr>
        <p:spPr>
          <a:xfrm>
            <a:off x="1347259" y="5228316"/>
            <a:ext cx="829586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 algn="l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000" dirty="0" smtClean="0">
                <a:latin typeface="Roboto Light" panose="02000000000000000000" pitchFamily="2" charset="0"/>
                <a:ea typeface="Roboto Light" panose="02000000000000000000" pitchFamily="2" charset="0"/>
                <a:cs typeface="Arial" panose="020B0604020202020204" pitchFamily="34" charset="0"/>
              </a:rPr>
              <a:t>CTC and </a:t>
            </a:r>
            <a:r>
              <a:rPr lang="en-US" sz="2000" dirty="0">
                <a:latin typeface="Roboto Light" panose="02000000000000000000" pitchFamily="2" charset="0"/>
                <a:ea typeface="Roboto Light" panose="02000000000000000000" pitchFamily="2" charset="0"/>
                <a:cs typeface="Arial" panose="020B0604020202020204" pitchFamily="34" charset="0"/>
              </a:rPr>
              <a:t>AFP </a:t>
            </a:r>
            <a:r>
              <a:rPr lang="en-US" sz="2000" dirty="0" smtClean="0">
                <a:latin typeface="Roboto Light" panose="02000000000000000000" pitchFamily="2" charset="0"/>
                <a:ea typeface="Roboto Light" panose="02000000000000000000" pitchFamily="2" charset="0"/>
                <a:cs typeface="Arial" panose="020B0604020202020204" pitchFamily="34" charset="0"/>
              </a:rPr>
              <a:t>≥ 200 </a:t>
            </a:r>
            <a:r>
              <a:rPr lang="en-US" sz="2000" dirty="0">
                <a:latin typeface="Roboto Light" panose="02000000000000000000" pitchFamily="2" charset="0"/>
                <a:ea typeface="Roboto Light" panose="02000000000000000000" pitchFamily="2" charset="0"/>
                <a:cs typeface="Arial" panose="020B0604020202020204" pitchFamily="34" charset="0"/>
              </a:rPr>
              <a:t>ng/mL </a:t>
            </a:r>
            <a:r>
              <a:rPr lang="en-US" sz="2000" dirty="0" smtClean="0">
                <a:latin typeface="Roboto Light" panose="02000000000000000000" pitchFamily="2" charset="0"/>
                <a:ea typeface="Roboto Light" panose="02000000000000000000" pitchFamily="2" charset="0"/>
                <a:cs typeface="Arial" panose="020B0604020202020204" pitchFamily="34" charset="0"/>
              </a:rPr>
              <a:t>might be associated </a:t>
            </a:r>
            <a:r>
              <a:rPr lang="en-US" sz="2000" dirty="0">
                <a:latin typeface="Roboto Light" panose="02000000000000000000" pitchFamily="2" charset="0"/>
                <a:ea typeface="Roboto Light" panose="02000000000000000000" pitchFamily="2" charset="0"/>
                <a:cs typeface="Arial" panose="020B0604020202020204" pitchFamily="34" charset="0"/>
              </a:rPr>
              <a:t>with a </a:t>
            </a:r>
            <a:r>
              <a:rPr lang="en-US" sz="2000" dirty="0" smtClean="0">
                <a:latin typeface="Roboto Light" panose="02000000000000000000" pitchFamily="2" charset="0"/>
                <a:ea typeface="Roboto Light" panose="02000000000000000000" pitchFamily="2" charset="0"/>
                <a:cs typeface="Arial" panose="020B0604020202020204" pitchFamily="34" charset="0"/>
              </a:rPr>
              <a:t>decreased RFS</a:t>
            </a:r>
          </a:p>
          <a:p>
            <a:pPr marL="342900" indent="-342900" algn="l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000" dirty="0" smtClean="0">
                <a:latin typeface="Roboto Light" panose="02000000000000000000" pitchFamily="2" charset="0"/>
                <a:ea typeface="Roboto Light" panose="02000000000000000000" pitchFamily="2" charset="0"/>
                <a:cs typeface="Arial" panose="020B0604020202020204" pitchFamily="34" charset="0"/>
              </a:rPr>
              <a:t>Larger cohort to confirm the trend </a:t>
            </a:r>
            <a:endParaRPr lang="en-US" sz="2000" dirty="0">
              <a:latin typeface="Roboto Light" panose="02000000000000000000" pitchFamily="2" charset="0"/>
              <a:ea typeface="Roboto Light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15" name="Textfeld 9">
            <a:extLst>
              <a:ext uri="{FF2B5EF4-FFF2-40B4-BE49-F238E27FC236}">
                <a16:creationId xmlns:a16="http://schemas.microsoft.com/office/drawing/2014/main" id="{91E3D236-61F9-408E-92F6-DE7FA0018D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336" y="80628"/>
            <a:ext cx="645561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dirty="0">
                <a:latin typeface="Roboto Light" panose="02000000000000000000" pitchFamily="2" charset="0"/>
              </a:rPr>
              <a:t>Combination of CTC and </a:t>
            </a:r>
            <a:r>
              <a:rPr lang="en-US" altLang="en-US" sz="3600" dirty="0" smtClean="0">
                <a:latin typeface="Roboto Light" panose="02000000000000000000" pitchFamily="2" charset="0"/>
              </a:rPr>
              <a:t>AFP </a:t>
            </a:r>
            <a:endParaRPr lang="en-US" altLang="en-US" sz="3600" dirty="0">
              <a:latin typeface="Roboto Light" panose="02000000000000000000" pitchFamily="2" charset="0"/>
            </a:endParaRPr>
          </a:p>
        </p:txBody>
      </p:sp>
      <p:sp>
        <p:nvSpPr>
          <p:cNvPr id="18" name="Fußzeilenplatzhalter 1">
            <a:extLst>
              <a:ext uri="{FF2B5EF4-FFF2-40B4-BE49-F238E27FC236}">
                <a16:creationId xmlns:a16="http://schemas.microsoft.com/office/drawing/2014/main" id="{B932EBA2-C0D6-4E40-B7D9-D0C0BE54F7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9416" y="6597372"/>
            <a:ext cx="9625376" cy="180000"/>
          </a:xfrm>
        </p:spPr>
        <p:txBody>
          <a:bodyPr/>
          <a:lstStyle/>
          <a:p>
            <a:r>
              <a:rPr lang="de-DE" dirty="0"/>
              <a:t>ELBS GA | Barcelona 26-27.11.2024 </a:t>
            </a:r>
          </a:p>
        </p:txBody>
      </p:sp>
      <p:cxnSp>
        <p:nvCxnSpPr>
          <p:cNvPr id="10" name="Gerader Verbinder 9">
            <a:extLst>
              <a:ext uri="{FF2B5EF4-FFF2-40B4-BE49-F238E27FC236}">
                <a16:creationId xmlns:a16="http://schemas.microsoft.com/office/drawing/2014/main" id="{B471160E-D2E2-427E-99DE-73422781EAC4}"/>
              </a:ext>
            </a:extLst>
          </p:cNvPr>
          <p:cNvCxnSpPr>
            <a:cxnSpLocks/>
          </p:cNvCxnSpPr>
          <p:nvPr/>
        </p:nvCxnSpPr>
        <p:spPr>
          <a:xfrm>
            <a:off x="0" y="692696"/>
            <a:ext cx="991242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8347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platzhalter 7" descr="UKE - ELBS – European Liquid Biopsy Society">
            <a:extLst>
              <a:ext uri="{FF2B5EF4-FFF2-40B4-BE49-F238E27FC236}">
                <a16:creationId xmlns:a16="http://schemas.microsoft.com/office/drawing/2014/main" id="{3B9D6C23-BD17-42C3-A27C-60ECA64B7C0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681693" y="6243979"/>
            <a:ext cx="1487728" cy="577823"/>
          </a:xfrm>
          <a:prstGeom prst="rect">
            <a:avLst/>
          </a:prstGeom>
        </p:spPr>
      </p:pic>
      <p:sp>
        <p:nvSpPr>
          <p:cNvPr id="16" name="Textfeld 9">
            <a:extLst>
              <a:ext uri="{FF2B5EF4-FFF2-40B4-BE49-F238E27FC236}">
                <a16:creationId xmlns:a16="http://schemas.microsoft.com/office/drawing/2014/main" id="{3D8D1C13-E2A1-4D4B-B049-A6C2E2A7CD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336" y="80628"/>
            <a:ext cx="617669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dirty="0">
                <a:latin typeface="Roboto Light" panose="02000000000000000000" pitchFamily="2" charset="0"/>
              </a:rPr>
              <a:t>CTC </a:t>
            </a:r>
            <a:r>
              <a:rPr lang="en-US" altLang="en-US" sz="3600" dirty="0" smtClean="0">
                <a:latin typeface="Roboto Light" panose="02000000000000000000" pitchFamily="2" charset="0"/>
              </a:rPr>
              <a:t>at 3 - 6 months follow-up</a:t>
            </a:r>
            <a:endParaRPr lang="en-US" altLang="en-US" sz="3600" dirty="0">
              <a:latin typeface="Roboto Light" panose="02000000000000000000" pitchFamily="2" charset="0"/>
            </a:endParaRP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461DC5D7-DAFD-4659-9718-A87F1E625F6E}"/>
              </a:ext>
            </a:extLst>
          </p:cNvPr>
          <p:cNvSpPr txBox="1"/>
          <p:nvPr/>
        </p:nvSpPr>
        <p:spPr>
          <a:xfrm>
            <a:off x="983432" y="6229907"/>
            <a:ext cx="98210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000" dirty="0" smtClean="0">
                <a:latin typeface="Roboto Light" panose="02000000000000000000" pitchFamily="2" charset="0"/>
                <a:ea typeface="Roboto Light" panose="02000000000000000000" pitchFamily="2" charset="0"/>
                <a:cs typeface="Arial" panose="020B0604020202020204" pitchFamily="34" charset="0"/>
              </a:rPr>
              <a:t>Detection of CTC and </a:t>
            </a:r>
            <a:r>
              <a:rPr lang="en-US" sz="2000" dirty="0">
                <a:latin typeface="Roboto Light" panose="02000000000000000000" pitchFamily="2" charset="0"/>
                <a:ea typeface="Roboto Light" panose="02000000000000000000" pitchFamily="2" charset="0"/>
                <a:cs typeface="Arial" panose="020B0604020202020204" pitchFamily="34" charset="0"/>
              </a:rPr>
              <a:t>AFP ≥ 200 ng/mL </a:t>
            </a:r>
            <a:r>
              <a:rPr lang="en-US" sz="2000" dirty="0" smtClean="0">
                <a:latin typeface="Roboto Light" panose="02000000000000000000" pitchFamily="2" charset="0"/>
                <a:ea typeface="Roboto Light" panose="02000000000000000000" pitchFamily="2" charset="0"/>
                <a:cs typeface="Arial" panose="020B0604020202020204" pitchFamily="34" charset="0"/>
              </a:rPr>
              <a:t>at FU is </a:t>
            </a:r>
            <a:r>
              <a:rPr lang="en-US" sz="2000" dirty="0" smtClean="0">
                <a:latin typeface="Roboto Light" panose="02000000000000000000" pitchFamily="2" charset="0"/>
                <a:ea typeface="Roboto Light" panose="02000000000000000000" pitchFamily="2" charset="0"/>
                <a:cs typeface="Arial" panose="020B0604020202020204" pitchFamily="34" charset="0"/>
              </a:rPr>
              <a:t>associated with decreased RFS</a:t>
            </a:r>
            <a:endParaRPr lang="en-US" sz="2000" dirty="0">
              <a:latin typeface="Roboto Light" panose="02000000000000000000" pitchFamily="2" charset="0"/>
              <a:ea typeface="Roboto Light" panose="02000000000000000000" pitchFamily="2" charset="0"/>
              <a:cs typeface="Arial" panose="020B0604020202020204" pitchFamily="34" charset="0"/>
            </a:endParaRPr>
          </a:p>
        </p:txBody>
      </p:sp>
      <p:grpSp>
        <p:nvGrpSpPr>
          <p:cNvPr id="5" name="Gruppieren 4"/>
          <p:cNvGrpSpPr/>
          <p:nvPr/>
        </p:nvGrpSpPr>
        <p:grpSpPr>
          <a:xfrm>
            <a:off x="-96688" y="620688"/>
            <a:ext cx="10369152" cy="5359084"/>
            <a:chOff x="0" y="541273"/>
            <a:chExt cx="10369152" cy="5359084"/>
          </a:xfrm>
        </p:grpSpPr>
        <p:pic>
          <p:nvPicPr>
            <p:cNvPr id="3" name="Grafik 2">
              <a:extLst>
                <a:ext uri="{FF2B5EF4-FFF2-40B4-BE49-F238E27FC236}">
                  <a16:creationId xmlns:a16="http://schemas.microsoft.com/office/drawing/2014/main" id="{526ECBEB-8EBD-4E63-BE9C-E8747BA6783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12168" y="1029237"/>
              <a:ext cx="4230001" cy="2105501"/>
            </a:xfrm>
            <a:prstGeom prst="rect">
              <a:avLst/>
            </a:prstGeom>
          </p:spPr>
        </p:pic>
        <p:pic>
          <p:nvPicPr>
            <p:cNvPr id="7" name="Grafik 6">
              <a:extLst>
                <a:ext uri="{FF2B5EF4-FFF2-40B4-BE49-F238E27FC236}">
                  <a16:creationId xmlns:a16="http://schemas.microsoft.com/office/drawing/2014/main" id="{E105040B-771D-40D4-B958-101E4FFD953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04656" y="1045967"/>
              <a:ext cx="4312355" cy="2072040"/>
            </a:xfrm>
            <a:prstGeom prst="rect">
              <a:avLst/>
            </a:prstGeom>
          </p:spPr>
        </p:pic>
        <p:cxnSp>
          <p:nvCxnSpPr>
            <p:cNvPr id="10" name="Gerader Verbinder 9">
              <a:extLst>
                <a:ext uri="{FF2B5EF4-FFF2-40B4-BE49-F238E27FC236}">
                  <a16:creationId xmlns:a16="http://schemas.microsoft.com/office/drawing/2014/main" id="{B471160E-D2E2-427E-99DE-73422781EAC4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41273"/>
              <a:ext cx="9912424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2" name="Grafik 11">
              <a:extLst>
                <a:ext uri="{FF2B5EF4-FFF2-40B4-BE49-F238E27FC236}">
                  <a16:creationId xmlns:a16="http://schemas.microsoft.com/office/drawing/2014/main" id="{15AB9500-7BD1-4B4F-8676-0DA53916B36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624130" y="3671008"/>
              <a:ext cx="4054968" cy="2106931"/>
            </a:xfrm>
            <a:prstGeom prst="rect">
              <a:avLst/>
            </a:prstGeom>
          </p:spPr>
        </p:pic>
        <p:pic>
          <p:nvPicPr>
            <p:cNvPr id="13" name="Grafik 12">
              <a:extLst>
                <a:ext uri="{FF2B5EF4-FFF2-40B4-BE49-F238E27FC236}">
                  <a16:creationId xmlns:a16="http://schemas.microsoft.com/office/drawing/2014/main" id="{D7FE3458-D0D5-4E6A-AA5E-F02E5669CD8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140366" y="3733920"/>
              <a:ext cx="3840933" cy="2166437"/>
            </a:xfrm>
            <a:prstGeom prst="rect">
              <a:avLst/>
            </a:prstGeom>
          </p:spPr>
        </p:pic>
        <p:sp>
          <p:nvSpPr>
            <p:cNvPr id="4" name="Rechteck 3"/>
            <p:cNvSpPr/>
            <p:nvPr/>
          </p:nvSpPr>
          <p:spPr>
            <a:xfrm>
              <a:off x="1368152" y="836712"/>
              <a:ext cx="9001000" cy="248850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1500" dirty="0" err="1" smtClean="0"/>
            </a:p>
          </p:txBody>
        </p:sp>
        <p:sp>
          <p:nvSpPr>
            <p:cNvPr id="19" name="Rechteck 18"/>
            <p:cNvSpPr/>
            <p:nvPr/>
          </p:nvSpPr>
          <p:spPr>
            <a:xfrm>
              <a:off x="1368152" y="3575356"/>
              <a:ext cx="9001000" cy="2325001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1500" dirty="0" err="1" smtClean="0"/>
            </a:p>
          </p:txBody>
        </p:sp>
      </p:grpSp>
    </p:spTree>
    <p:extLst>
      <p:ext uri="{BB962C8B-B14F-4D97-AF65-F5344CB8AC3E}">
        <p14:creationId xmlns:p14="http://schemas.microsoft.com/office/powerpoint/2010/main" val="659709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4B2D18C7-5B6E-4D2F-9EDB-6E595D4498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224" y="802811"/>
            <a:ext cx="10297144" cy="2986229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4045F1A9-BBA0-49AB-8244-3996BD2EC9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224" y="3861445"/>
            <a:ext cx="4996392" cy="2359407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99FA91AD-F140-4BE1-8DB8-33E37637395F}"/>
              </a:ext>
            </a:extLst>
          </p:cNvPr>
          <p:cNvSpPr txBox="1"/>
          <p:nvPr/>
        </p:nvSpPr>
        <p:spPr>
          <a:xfrm>
            <a:off x="6168973" y="3758045"/>
            <a:ext cx="5256584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1600" dirty="0">
                <a:latin typeface="Roboto Light" panose="02000000000000000000" pitchFamily="2" charset="0"/>
                <a:ea typeface="Roboto Light" panose="02000000000000000000" pitchFamily="2" charset="0"/>
                <a:cs typeface="Arial" panose="020B0604020202020204" pitchFamily="34" charset="0"/>
              </a:rPr>
              <a:t>Surveillance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latin typeface="Roboto Light" panose="02000000000000000000" pitchFamily="2" charset="0"/>
                <a:ea typeface="Roboto Light" panose="02000000000000000000" pitchFamily="2" charset="0"/>
                <a:cs typeface="Arial" panose="020B0604020202020204" pitchFamily="34" charset="0"/>
              </a:rPr>
              <a:t>AFP every 3 months post-therapy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latin typeface="Roboto Light" panose="02000000000000000000" pitchFamily="2" charset="0"/>
                <a:ea typeface="Roboto Light" panose="02000000000000000000" pitchFamily="2" charset="0"/>
                <a:cs typeface="Arial" panose="020B0604020202020204" pitchFamily="34" charset="0"/>
              </a:rPr>
              <a:t>MRI/CT every 3 </a:t>
            </a:r>
            <a:r>
              <a:rPr lang="en-US" sz="1600" dirty="0" smtClean="0">
                <a:latin typeface="Roboto Light" panose="02000000000000000000" pitchFamily="2" charset="0"/>
                <a:ea typeface="Roboto Light" panose="02000000000000000000" pitchFamily="2" charset="0"/>
                <a:cs typeface="Arial" panose="020B0604020202020204" pitchFamily="34" charset="0"/>
              </a:rPr>
              <a:t>months</a:t>
            </a:r>
            <a:endParaRPr lang="en-US" sz="1600" dirty="0">
              <a:latin typeface="Roboto Light" panose="02000000000000000000" pitchFamily="2" charset="0"/>
              <a:ea typeface="Roboto Light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9" name="Textfeld 47">
            <a:extLst>
              <a:ext uri="{FF2B5EF4-FFF2-40B4-BE49-F238E27FC236}">
                <a16:creationId xmlns:a16="http://schemas.microsoft.com/office/drawing/2014/main" id="{788A0ABD-C1D3-4ADE-8950-8703F3A01E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03912" y="5127396"/>
            <a:ext cx="648168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457200" indent="-457200"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2000" dirty="0" smtClean="0">
                <a:latin typeface="Roboto Light" panose="02000000000000000000" pitchFamily="2" charset="0"/>
                <a:ea typeface="Roboto Light" panose="02000000000000000000" pitchFamily="2" charset="0"/>
                <a:cs typeface="Arial" panose="020B0604020202020204" pitchFamily="34" charset="0"/>
              </a:rPr>
              <a:t>Detection of CTC predated MRI by 6 months</a:t>
            </a:r>
            <a:endParaRPr lang="en-US" altLang="en-US" sz="2000" dirty="0">
              <a:latin typeface="Roboto Light" panose="02000000000000000000" pitchFamily="2" charset="0"/>
              <a:ea typeface="Roboto Light" panose="02000000000000000000" pitchFamily="2" charset="0"/>
              <a:cs typeface="Arial" panose="020B0604020202020204" pitchFamily="34" charset="0"/>
            </a:endParaRPr>
          </a:p>
        </p:txBody>
      </p:sp>
      <p:pic>
        <p:nvPicPr>
          <p:cNvPr id="11" name="Bildplatzhalter 7" descr="UKE - ELBS – European Liquid Biopsy Society">
            <a:extLst>
              <a:ext uri="{FF2B5EF4-FFF2-40B4-BE49-F238E27FC236}">
                <a16:creationId xmlns:a16="http://schemas.microsoft.com/office/drawing/2014/main" id="{EBE8E8ED-4598-4AF9-AFF4-63BA23C84D5A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681693" y="6243979"/>
            <a:ext cx="1487728" cy="577823"/>
          </a:xfrm>
          <a:prstGeom prst="rect">
            <a:avLst/>
          </a:prstGeom>
        </p:spPr>
      </p:pic>
      <p:sp>
        <p:nvSpPr>
          <p:cNvPr id="12" name="Textfeld 9">
            <a:extLst>
              <a:ext uri="{FF2B5EF4-FFF2-40B4-BE49-F238E27FC236}">
                <a16:creationId xmlns:a16="http://schemas.microsoft.com/office/drawing/2014/main" id="{DBE93060-3486-4A24-980B-7713F77229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336" y="80628"/>
            <a:ext cx="290977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dirty="0">
                <a:latin typeface="Roboto Light" panose="02000000000000000000" pitchFamily="2" charset="0"/>
              </a:rPr>
              <a:t>Case </a:t>
            </a:r>
            <a:r>
              <a:rPr lang="en-US" altLang="en-US" sz="3600" dirty="0" smtClean="0">
                <a:latin typeface="Roboto Light" panose="02000000000000000000" pitchFamily="2" charset="0"/>
              </a:rPr>
              <a:t>study 1 </a:t>
            </a:r>
            <a:endParaRPr lang="en-US" altLang="en-US" sz="3600" dirty="0">
              <a:latin typeface="Roboto Light" panose="02000000000000000000" pitchFamily="2" charset="0"/>
            </a:endParaRPr>
          </a:p>
        </p:txBody>
      </p:sp>
      <p:cxnSp>
        <p:nvCxnSpPr>
          <p:cNvPr id="15" name="Gerader Verbinder 14">
            <a:extLst>
              <a:ext uri="{FF2B5EF4-FFF2-40B4-BE49-F238E27FC236}">
                <a16:creationId xmlns:a16="http://schemas.microsoft.com/office/drawing/2014/main" id="{6E8F704E-FA53-4DA7-8FDE-EC321E2290E5}"/>
              </a:ext>
            </a:extLst>
          </p:cNvPr>
          <p:cNvCxnSpPr>
            <a:cxnSpLocks/>
          </p:cNvCxnSpPr>
          <p:nvPr/>
        </p:nvCxnSpPr>
        <p:spPr>
          <a:xfrm>
            <a:off x="0" y="764704"/>
            <a:ext cx="9624392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Fußzeilenplatzhalter 1">
            <a:extLst>
              <a:ext uri="{FF2B5EF4-FFF2-40B4-BE49-F238E27FC236}">
                <a16:creationId xmlns:a16="http://schemas.microsoft.com/office/drawing/2014/main" id="{6D805E03-493E-4496-8A8E-BA20AD1A1B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9416" y="6597372"/>
            <a:ext cx="9625376" cy="180000"/>
          </a:xfrm>
        </p:spPr>
        <p:txBody>
          <a:bodyPr/>
          <a:lstStyle/>
          <a:p>
            <a:r>
              <a:rPr lang="de-DE" dirty="0"/>
              <a:t>ELBS GA | Barcelona 26-27.11.2024 </a:t>
            </a:r>
          </a:p>
        </p:txBody>
      </p:sp>
      <p:sp>
        <p:nvSpPr>
          <p:cNvPr id="3" name="Pfeil nach unten 2"/>
          <p:cNvSpPr/>
          <p:nvPr/>
        </p:nvSpPr>
        <p:spPr>
          <a:xfrm rot="18945361">
            <a:off x="6140842" y="1950357"/>
            <a:ext cx="215471" cy="349733"/>
          </a:xfrm>
          <a:prstGeom prst="downArrow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500" dirty="0" err="1" smtClean="0"/>
          </a:p>
        </p:txBody>
      </p:sp>
    </p:spTree>
    <p:extLst>
      <p:ext uri="{BB962C8B-B14F-4D97-AF65-F5344CB8AC3E}">
        <p14:creationId xmlns:p14="http://schemas.microsoft.com/office/powerpoint/2010/main" val="409103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74A29FDA-680A-4187-B202-94FB7EB441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3432" y="1135094"/>
            <a:ext cx="10500089" cy="2545944"/>
          </a:xfrm>
          <a:prstGeom prst="rect">
            <a:avLst/>
          </a:prstGeom>
        </p:spPr>
      </p:pic>
      <p:pic>
        <p:nvPicPr>
          <p:cNvPr id="8" name="Grafik 1">
            <a:extLst>
              <a:ext uri="{FF2B5EF4-FFF2-40B4-BE49-F238E27FC236}">
                <a16:creationId xmlns:a16="http://schemas.microsoft.com/office/drawing/2014/main" id="{46C16CD7-8F7E-4C08-A922-BF964B8924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408" y="3808658"/>
            <a:ext cx="4357467" cy="2701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Bildplatzhalter 7" descr="UKE - ELBS – European Liquid Biopsy Society">
            <a:extLst>
              <a:ext uri="{FF2B5EF4-FFF2-40B4-BE49-F238E27FC236}">
                <a16:creationId xmlns:a16="http://schemas.microsoft.com/office/drawing/2014/main" id="{5779E633-0FD9-4CCA-8A34-7B873061BC4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681693" y="6243979"/>
            <a:ext cx="1487728" cy="577823"/>
          </a:xfrm>
          <a:prstGeom prst="rect">
            <a:avLst/>
          </a:prstGeom>
        </p:spPr>
      </p:pic>
      <p:sp>
        <p:nvSpPr>
          <p:cNvPr id="18" name="Textfeld 9">
            <a:extLst>
              <a:ext uri="{FF2B5EF4-FFF2-40B4-BE49-F238E27FC236}">
                <a16:creationId xmlns:a16="http://schemas.microsoft.com/office/drawing/2014/main" id="{CC479AE5-F3C4-4DD4-81A9-1B6D5A95C0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336" y="80628"/>
            <a:ext cx="279756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dirty="0">
                <a:latin typeface="Roboto Light" panose="02000000000000000000" pitchFamily="2" charset="0"/>
              </a:rPr>
              <a:t>Case study 2</a:t>
            </a:r>
          </a:p>
        </p:txBody>
      </p:sp>
      <p:cxnSp>
        <p:nvCxnSpPr>
          <p:cNvPr id="19" name="Gerader Verbinder 18">
            <a:extLst>
              <a:ext uri="{FF2B5EF4-FFF2-40B4-BE49-F238E27FC236}">
                <a16:creationId xmlns:a16="http://schemas.microsoft.com/office/drawing/2014/main" id="{2F64B2D3-1A43-4012-96AF-0B5157193EA3}"/>
              </a:ext>
            </a:extLst>
          </p:cNvPr>
          <p:cNvCxnSpPr>
            <a:cxnSpLocks/>
          </p:cNvCxnSpPr>
          <p:nvPr/>
        </p:nvCxnSpPr>
        <p:spPr>
          <a:xfrm>
            <a:off x="0" y="764704"/>
            <a:ext cx="9624392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Fußzeilenplatzhalter 1">
            <a:extLst>
              <a:ext uri="{FF2B5EF4-FFF2-40B4-BE49-F238E27FC236}">
                <a16:creationId xmlns:a16="http://schemas.microsoft.com/office/drawing/2014/main" id="{65C65037-9DED-4322-88BC-CE575AF9BF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9416" y="6597372"/>
            <a:ext cx="9625376" cy="180000"/>
          </a:xfrm>
        </p:spPr>
        <p:txBody>
          <a:bodyPr/>
          <a:lstStyle/>
          <a:p>
            <a:r>
              <a:rPr lang="de-DE" dirty="0"/>
              <a:t>ELBS GA | Barcelona 26-27.11.2024 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99FA91AD-F140-4BE1-8DB8-33E37637395F}"/>
              </a:ext>
            </a:extLst>
          </p:cNvPr>
          <p:cNvSpPr txBox="1"/>
          <p:nvPr/>
        </p:nvSpPr>
        <p:spPr>
          <a:xfrm>
            <a:off x="6168973" y="3758045"/>
            <a:ext cx="5256584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1600" dirty="0">
                <a:latin typeface="Roboto Light" panose="02000000000000000000" pitchFamily="2" charset="0"/>
                <a:ea typeface="Roboto Light" panose="02000000000000000000" pitchFamily="2" charset="0"/>
                <a:cs typeface="Arial" panose="020B0604020202020204" pitchFamily="34" charset="0"/>
              </a:rPr>
              <a:t>Surveillance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latin typeface="Roboto Light" panose="02000000000000000000" pitchFamily="2" charset="0"/>
                <a:ea typeface="Roboto Light" panose="02000000000000000000" pitchFamily="2" charset="0"/>
                <a:cs typeface="Arial" panose="020B0604020202020204" pitchFamily="34" charset="0"/>
              </a:rPr>
              <a:t>AFP every 3 months post-therapy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latin typeface="Roboto Light" panose="02000000000000000000" pitchFamily="2" charset="0"/>
                <a:ea typeface="Roboto Light" panose="02000000000000000000" pitchFamily="2" charset="0"/>
                <a:cs typeface="Arial" panose="020B0604020202020204" pitchFamily="34" charset="0"/>
              </a:rPr>
              <a:t>MRI/CT every 3 </a:t>
            </a:r>
            <a:r>
              <a:rPr lang="en-US" sz="1600" dirty="0" smtClean="0">
                <a:latin typeface="Roboto Light" panose="02000000000000000000" pitchFamily="2" charset="0"/>
                <a:ea typeface="Roboto Light" panose="02000000000000000000" pitchFamily="2" charset="0"/>
                <a:cs typeface="Arial" panose="020B0604020202020204" pitchFamily="34" charset="0"/>
              </a:rPr>
              <a:t>months</a:t>
            </a:r>
            <a:endParaRPr lang="en-US" sz="1600" dirty="0">
              <a:latin typeface="Roboto Light" panose="02000000000000000000" pitchFamily="2" charset="0"/>
              <a:ea typeface="Roboto Light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14" name="Textfeld 47">
            <a:extLst>
              <a:ext uri="{FF2B5EF4-FFF2-40B4-BE49-F238E27FC236}">
                <a16:creationId xmlns:a16="http://schemas.microsoft.com/office/drawing/2014/main" id="{788A0ABD-C1D3-4ADE-8950-8703F3A01E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60729" y="5137044"/>
            <a:ext cx="612164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457200" indent="-457200"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2000" dirty="0" smtClean="0">
                <a:latin typeface="Roboto Light" panose="02000000000000000000" pitchFamily="2" charset="0"/>
                <a:ea typeface="Roboto Light" panose="02000000000000000000" pitchFamily="2" charset="0"/>
                <a:cs typeface="Arial" panose="020B0604020202020204" pitchFamily="34" charset="0"/>
              </a:rPr>
              <a:t>Detection of CTC predated MRI by 9 months</a:t>
            </a:r>
            <a:endParaRPr lang="en-US" altLang="en-US" sz="2000" dirty="0">
              <a:latin typeface="Roboto Light" panose="02000000000000000000" pitchFamily="2" charset="0"/>
              <a:ea typeface="Roboto Light" panose="02000000000000000000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9064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feld 8">
            <a:extLst>
              <a:ext uri="{FF2B5EF4-FFF2-40B4-BE49-F238E27FC236}">
                <a16:creationId xmlns:a16="http://schemas.microsoft.com/office/drawing/2014/main" id="{C83D5122-E47F-42E8-9E66-45190083DE47}"/>
              </a:ext>
            </a:extLst>
          </p:cNvPr>
          <p:cNvSpPr txBox="1"/>
          <p:nvPr/>
        </p:nvSpPr>
        <p:spPr>
          <a:xfrm>
            <a:off x="263352" y="1484784"/>
            <a:ext cx="11263020" cy="41549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SzPct val="85000"/>
            </a:pPr>
            <a:r>
              <a:rPr lang="en-US" sz="2400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In early HCC treated with local ablation:</a:t>
            </a:r>
          </a:p>
          <a:p>
            <a:pPr marL="342900" indent="-342900">
              <a:buSzPct val="85000"/>
              <a:buFont typeface="Courier New" panose="02070309020205020404" pitchFamily="49" charset="0"/>
              <a:buChar char="o"/>
            </a:pPr>
            <a:endParaRPr lang="en-US" sz="2400" dirty="0" smtClean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457200" indent="-457200">
              <a:buSzPct val="85000"/>
              <a:buFont typeface="Courier New" panose="02070309020205020404" pitchFamily="49" charset="0"/>
              <a:buChar char="o"/>
            </a:pPr>
            <a:endParaRPr lang="en-US" sz="2400" dirty="0" smtClean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457200" indent="-457200">
              <a:buSzPct val="85000"/>
              <a:buFont typeface="Courier New" panose="02070309020205020404" pitchFamily="49" charset="0"/>
              <a:buChar char="o"/>
            </a:pPr>
            <a:r>
              <a:rPr lang="en-US" sz="2400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CTC isolated from the hepatic vein were identified in 71% of patients </a:t>
            </a:r>
          </a:p>
          <a:p>
            <a:pPr marL="457200" indent="-457200">
              <a:buSzPct val="85000"/>
              <a:buFont typeface="Courier New" panose="02070309020205020404" pitchFamily="49" charset="0"/>
              <a:buChar char="o"/>
            </a:pPr>
            <a:endParaRPr lang="en-US" sz="2400" dirty="0" smtClean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457200" indent="-457200">
              <a:buSzPct val="85000"/>
              <a:buFont typeface="Courier New" panose="02070309020205020404" pitchFamily="49" charset="0"/>
              <a:buChar char="o"/>
            </a:pPr>
            <a:r>
              <a:rPr lang="en-US" sz="2400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Baseline CTC in combination with AFP might be predictive of therapy response </a:t>
            </a:r>
          </a:p>
          <a:p>
            <a:pPr marL="457200" indent="-457200">
              <a:buSzPct val="85000"/>
              <a:buFont typeface="Courier New" panose="02070309020205020404" pitchFamily="49" charset="0"/>
              <a:buChar char="o"/>
            </a:pPr>
            <a:endParaRPr lang="en-US" sz="2400" dirty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457200" indent="-457200">
              <a:buSzPct val="85000"/>
              <a:buFont typeface="Courier New" panose="02070309020205020404" pitchFamily="49" charset="0"/>
              <a:buChar char="o"/>
            </a:pPr>
            <a:r>
              <a:rPr lang="en-US" sz="2400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Presence of CTC at 3 and 6 month follow up was significantly associated with </a:t>
            </a:r>
          </a:p>
          <a:p>
            <a:pPr>
              <a:buSzPct val="85000"/>
            </a:pPr>
            <a:r>
              <a:rPr lang="en-US" sz="2400" dirty="0"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en-US" sz="2400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     </a:t>
            </a:r>
            <a:r>
              <a:rPr lang="en-US" sz="2400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recurrence</a:t>
            </a:r>
          </a:p>
          <a:p>
            <a:pPr marL="342900" indent="-342900">
              <a:buSzPct val="85000"/>
              <a:buFont typeface="Courier New" panose="02070309020205020404" pitchFamily="49" charset="0"/>
              <a:buChar char="o"/>
            </a:pPr>
            <a:endParaRPr lang="de-DE" sz="2400" dirty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457200" indent="-457200">
              <a:buSzPct val="85000"/>
              <a:buFont typeface="Courier New" panose="02070309020205020404" pitchFamily="49" charset="0"/>
              <a:buChar char="o"/>
            </a:pPr>
            <a:r>
              <a:rPr lang="en-US" sz="2400" dirty="0">
                <a:latin typeface="Roboto Light" panose="02000000000000000000" pitchFamily="2" charset="0"/>
                <a:ea typeface="Roboto Light" panose="02000000000000000000" pitchFamily="2" charset="0"/>
              </a:rPr>
              <a:t>CTC detection </a:t>
            </a:r>
            <a:r>
              <a:rPr lang="en-US" sz="2400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 predated imaging by 9 months</a:t>
            </a:r>
            <a:endParaRPr lang="en-US" sz="2400" dirty="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pic>
        <p:nvPicPr>
          <p:cNvPr id="12" name="Bildplatzhalter 7" descr="UKE - ELBS – European Liquid Biopsy Society">
            <a:extLst>
              <a:ext uri="{FF2B5EF4-FFF2-40B4-BE49-F238E27FC236}">
                <a16:creationId xmlns:a16="http://schemas.microsoft.com/office/drawing/2014/main" id="{F72B05DE-F4BE-4CE5-8452-2445379C12D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464792" y="6159737"/>
            <a:ext cx="1704629" cy="662066"/>
          </a:xfrm>
          <a:prstGeom prst="rect">
            <a:avLst/>
          </a:prstGeom>
        </p:spPr>
      </p:pic>
      <p:sp>
        <p:nvSpPr>
          <p:cNvPr id="14" name="Textfeld 9">
            <a:extLst>
              <a:ext uri="{FF2B5EF4-FFF2-40B4-BE49-F238E27FC236}">
                <a16:creationId xmlns:a16="http://schemas.microsoft.com/office/drawing/2014/main" id="{0B54839B-75F6-45B2-A745-1CCA6127CA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336" y="80628"/>
            <a:ext cx="267413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dirty="0" smtClean="0">
                <a:latin typeface="Roboto Light" panose="02000000000000000000" pitchFamily="2" charset="0"/>
              </a:rPr>
              <a:t>Conclusions</a:t>
            </a:r>
            <a:endParaRPr lang="en-US" altLang="en-US" sz="3600" dirty="0">
              <a:latin typeface="Roboto Light" panose="02000000000000000000" pitchFamily="2" charset="0"/>
            </a:endParaRPr>
          </a:p>
        </p:txBody>
      </p:sp>
      <p:cxnSp>
        <p:nvCxnSpPr>
          <p:cNvPr id="15" name="Gerader Verbinder 14">
            <a:extLst>
              <a:ext uri="{FF2B5EF4-FFF2-40B4-BE49-F238E27FC236}">
                <a16:creationId xmlns:a16="http://schemas.microsoft.com/office/drawing/2014/main" id="{B1476930-6736-4996-B6D1-D623ACD78287}"/>
              </a:ext>
            </a:extLst>
          </p:cNvPr>
          <p:cNvCxnSpPr>
            <a:cxnSpLocks/>
          </p:cNvCxnSpPr>
          <p:nvPr/>
        </p:nvCxnSpPr>
        <p:spPr>
          <a:xfrm>
            <a:off x="0" y="764704"/>
            <a:ext cx="9624392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Fußzeilenplatzhalter 1">
            <a:extLst>
              <a:ext uri="{FF2B5EF4-FFF2-40B4-BE49-F238E27FC236}">
                <a16:creationId xmlns:a16="http://schemas.microsoft.com/office/drawing/2014/main" id="{186CBCB9-10A9-4A48-9CE8-0C237E3DB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9416" y="6597372"/>
            <a:ext cx="9625376" cy="180000"/>
          </a:xfrm>
        </p:spPr>
        <p:txBody>
          <a:bodyPr/>
          <a:lstStyle/>
          <a:p>
            <a:r>
              <a:rPr lang="de-DE" dirty="0"/>
              <a:t>ELBS GA | Barcelona 26-27.11.2024 </a:t>
            </a:r>
          </a:p>
        </p:txBody>
      </p:sp>
    </p:spTree>
    <p:extLst>
      <p:ext uri="{BB962C8B-B14F-4D97-AF65-F5344CB8AC3E}">
        <p14:creationId xmlns:p14="http://schemas.microsoft.com/office/powerpoint/2010/main" val="3049808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091D13B1-5768-4340-B01C-3205831C8B5C}"/>
              </a:ext>
            </a:extLst>
          </p:cNvPr>
          <p:cNvSpPr/>
          <p:nvPr/>
        </p:nvSpPr>
        <p:spPr bwMode="auto">
          <a:xfrm>
            <a:off x="2455882" y="433246"/>
            <a:ext cx="4657228" cy="3458148"/>
          </a:xfrm>
          <a:prstGeom prst="rect">
            <a:avLst/>
          </a:prstGeom>
          <a:solidFill>
            <a:schemeClr val="bg1">
              <a:lumMod val="95000"/>
              <a:alpha val="78000"/>
            </a:scheme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de-DE" altLang="en-US" sz="2000" b="1" dirty="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Arial" panose="020B0604020202020204" pitchFamily="34" charset="0"/>
              </a:rPr>
              <a:t>Interventional Radiology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en-US" sz="1600" dirty="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Arial" panose="020B0604020202020204" pitchFamily="34" charset="0"/>
              </a:rPr>
              <a:t>Max  Seidensticker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en-US" sz="1600" dirty="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Arial" panose="020B0604020202020204" pitchFamily="34" charset="0"/>
              </a:rPr>
              <a:t>Moritz Wildgruber</a:t>
            </a:r>
          </a:p>
          <a:p>
            <a:pPr eaLnBrk="1" hangingPunct="1">
              <a:spcBef>
                <a:spcPct val="0"/>
              </a:spcBef>
              <a:buNone/>
            </a:pPr>
            <a:r>
              <a:rPr lang="de-DE" altLang="en-US" sz="1600" dirty="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Arial" panose="020B0604020202020204" pitchFamily="34" charset="0"/>
              </a:rPr>
              <a:t>Osman Öcal</a:t>
            </a:r>
          </a:p>
          <a:p>
            <a:pPr eaLnBrk="1" hangingPunct="1">
              <a:spcBef>
                <a:spcPct val="0"/>
              </a:spcBef>
              <a:buNone/>
            </a:pPr>
            <a:r>
              <a:rPr lang="de-DE" altLang="en-US" sz="1600" dirty="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Arial" panose="020B0604020202020204" pitchFamily="34" charset="0"/>
              </a:rPr>
              <a:t>Luigi Nardone</a:t>
            </a:r>
          </a:p>
          <a:p>
            <a:pPr eaLnBrk="1" hangingPunct="1">
              <a:spcBef>
                <a:spcPct val="0"/>
              </a:spcBef>
              <a:buNone/>
            </a:pPr>
            <a:r>
              <a:rPr lang="de-DE" altLang="en-US" sz="1600" dirty="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Arial" panose="020B0604020202020204" pitchFamily="34" charset="0"/>
              </a:rPr>
              <a:t>Jens Ricke</a:t>
            </a:r>
          </a:p>
          <a:p>
            <a:pPr eaLnBrk="1" hangingPunct="1">
              <a:spcBef>
                <a:spcPct val="0"/>
              </a:spcBef>
              <a:buNone/>
            </a:pPr>
            <a:endParaRPr lang="de-DE" altLang="en-US" sz="1600" dirty="0">
              <a:solidFill>
                <a:schemeClr val="tx1"/>
              </a:solidFill>
              <a:latin typeface="Roboto Light" panose="02000000000000000000" pitchFamily="2" charset="0"/>
              <a:ea typeface="Roboto Light" panose="02000000000000000000" pitchFamily="2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en-US" sz="2000" b="1" dirty="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Arial" panose="020B0604020202020204" pitchFamily="34" charset="0"/>
              </a:rPr>
              <a:t>Laboratory for Experimental Radiology </a:t>
            </a:r>
          </a:p>
          <a:p>
            <a:pPr>
              <a:spcBef>
                <a:spcPct val="0"/>
              </a:spcBef>
            </a:pPr>
            <a:r>
              <a:rPr lang="de-DE" altLang="en-US" sz="1600" dirty="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Arial" panose="020B0604020202020204" pitchFamily="34" charset="0"/>
              </a:rPr>
              <a:t>Elif Öcal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en-US" sz="1600" dirty="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Arial" panose="020B0604020202020204" pitchFamily="34" charset="0"/>
              </a:rPr>
              <a:t>Cheryl Gray</a:t>
            </a:r>
          </a:p>
          <a:p>
            <a:pPr>
              <a:spcBef>
                <a:spcPct val="0"/>
              </a:spcBef>
            </a:pPr>
            <a:r>
              <a:rPr lang="de-DE" altLang="en-US" sz="1600" dirty="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Arial" panose="020B0604020202020204" pitchFamily="34" charset="0"/>
              </a:rPr>
              <a:t>Robert Buchner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en-US" sz="1600" dirty="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Arial" panose="020B0604020202020204" pitchFamily="34" charset="0"/>
              </a:rPr>
              <a:t>Tanja Burkard</a:t>
            </a:r>
            <a:endParaRPr lang="en-US" sz="1500" dirty="0" err="1">
              <a:solidFill>
                <a:schemeClr val="tx1"/>
              </a:solidFill>
              <a:latin typeface="Roboto Light" panose="02000000000000000000" pitchFamily="2" charset="0"/>
              <a:ea typeface="Roboto Light" panose="02000000000000000000" pitchFamily="2" charset="0"/>
              <a:cs typeface="Arial" panose="020B0604020202020204" pitchFamily="34" charset="0"/>
            </a:endParaRPr>
          </a:p>
        </p:txBody>
      </p:sp>
      <p:pic>
        <p:nvPicPr>
          <p:cNvPr id="8" name="Bildplatzhalter 6" descr="Ärztlicher Dienst | Klinik und Poliklinik für Radiologie">
            <a:extLst>
              <a:ext uri="{FF2B5EF4-FFF2-40B4-BE49-F238E27FC236}">
                <a16:creationId xmlns:a16="http://schemas.microsoft.com/office/drawing/2014/main" id="{70BB27BD-C920-438F-A118-CB6CF7FB29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637" y="1139162"/>
            <a:ext cx="1637054" cy="192853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Bildplatzhalter 6" descr="Ärztlicher Dienst | Klinik und Poliklinik für Radiologie">
            <a:extLst>
              <a:ext uri="{FF2B5EF4-FFF2-40B4-BE49-F238E27FC236}">
                <a16:creationId xmlns:a16="http://schemas.microsoft.com/office/drawing/2014/main" id="{2F582BE2-1BC2-4B6A-99CD-1D02A85655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328" y="3724458"/>
            <a:ext cx="1637054" cy="192086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feld 22">
            <a:extLst>
              <a:ext uri="{FF2B5EF4-FFF2-40B4-BE49-F238E27FC236}">
                <a16:creationId xmlns:a16="http://schemas.microsoft.com/office/drawing/2014/main" id="{BF88CFAD-1509-4D4D-A991-511E9210F4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031" y="3067697"/>
            <a:ext cx="1745991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de-DE" altLang="en-US" sz="1400" b="1" dirty="0"/>
              <a:t>Max Seidensticker</a:t>
            </a:r>
          </a:p>
        </p:txBody>
      </p:sp>
      <p:sp>
        <p:nvSpPr>
          <p:cNvPr id="11" name="Textfeld 23">
            <a:extLst>
              <a:ext uri="{FF2B5EF4-FFF2-40B4-BE49-F238E27FC236}">
                <a16:creationId xmlns:a16="http://schemas.microsoft.com/office/drawing/2014/main" id="{8BBDC728-137B-4F18-9755-F429723250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529" y="5661248"/>
            <a:ext cx="170591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de-DE" altLang="en-US" sz="1400" b="1" dirty="0"/>
              <a:t>Moritz Wildgruber</a:t>
            </a:r>
          </a:p>
        </p:txBody>
      </p:sp>
      <p:sp>
        <p:nvSpPr>
          <p:cNvPr id="15" name="Textfeld 23">
            <a:extLst>
              <a:ext uri="{FF2B5EF4-FFF2-40B4-BE49-F238E27FC236}">
                <a16:creationId xmlns:a16="http://schemas.microsoft.com/office/drawing/2014/main" id="{2001C977-6F45-4314-A79B-20E2052DDA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94367" y="2617346"/>
            <a:ext cx="90120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de-DE" altLang="en-US" sz="1400" b="1" dirty="0"/>
              <a:t>Elif Öcal</a:t>
            </a:r>
          </a:p>
        </p:txBody>
      </p:sp>
      <p:sp>
        <p:nvSpPr>
          <p:cNvPr id="16" name="Textfeld 23">
            <a:extLst>
              <a:ext uri="{FF2B5EF4-FFF2-40B4-BE49-F238E27FC236}">
                <a16:creationId xmlns:a16="http://schemas.microsoft.com/office/drawing/2014/main" id="{7E30E0D5-F844-4FF9-921C-0C279BCFE1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59896" y="6267417"/>
            <a:ext cx="122982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de-DE" altLang="en-US" sz="1400" b="1" dirty="0"/>
              <a:t>Osman Öcal</a:t>
            </a:r>
          </a:p>
        </p:txBody>
      </p:sp>
      <p:sp>
        <p:nvSpPr>
          <p:cNvPr id="17" name="Textfeld 23">
            <a:extLst>
              <a:ext uri="{FF2B5EF4-FFF2-40B4-BE49-F238E27FC236}">
                <a16:creationId xmlns:a16="http://schemas.microsoft.com/office/drawing/2014/main" id="{8F913BF5-34CB-491F-BCD1-54209CD24E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99527" y="3643929"/>
            <a:ext cx="120097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de-DE" altLang="en-US" sz="1400" b="1" dirty="0"/>
              <a:t>Cheryl Gray</a:t>
            </a:r>
          </a:p>
        </p:txBody>
      </p:sp>
      <p:pic>
        <p:nvPicPr>
          <p:cNvPr id="18" name="Bildplatzhalter 4" descr="Gray Cheryl - RAD.JPG - Paint">
            <a:extLst>
              <a:ext uri="{FF2B5EF4-FFF2-40B4-BE49-F238E27FC236}">
                <a16:creationId xmlns:a16="http://schemas.microsoft.com/office/drawing/2014/main" id="{C6932A47-7B5C-4715-BCB9-181AD645B17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3" r="7763"/>
          <a:stretch/>
        </p:blipFill>
        <p:spPr>
          <a:xfrm>
            <a:off x="9912424" y="1723064"/>
            <a:ext cx="1728192" cy="192086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Bildplatzhalter 7" descr="Luigi1.jpg - Windows-Fotoanzeige">
            <a:extLst>
              <a:ext uri="{FF2B5EF4-FFF2-40B4-BE49-F238E27FC236}">
                <a16:creationId xmlns:a16="http://schemas.microsoft.com/office/drawing/2014/main" id="{F257B3BB-172B-4ADB-9B21-32E9CFD2ACD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66171" y="4348127"/>
            <a:ext cx="1637054" cy="192086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0" name="Textfeld 23">
            <a:extLst>
              <a:ext uri="{FF2B5EF4-FFF2-40B4-BE49-F238E27FC236}">
                <a16:creationId xmlns:a16="http://schemas.microsoft.com/office/drawing/2014/main" id="{CB260C43-EAA0-49BB-A2A8-CE83510D12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3342" y="6268992"/>
            <a:ext cx="138691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de-DE" altLang="en-US" sz="1400" b="1" dirty="0"/>
              <a:t>Luigi Nardone</a:t>
            </a:r>
          </a:p>
        </p:txBody>
      </p:sp>
      <p:pic>
        <p:nvPicPr>
          <p:cNvPr id="23" name="Bildplatzhalter 7" descr="UKE - ELBS – European Liquid Biopsy Society">
            <a:extLst>
              <a:ext uri="{FF2B5EF4-FFF2-40B4-BE49-F238E27FC236}">
                <a16:creationId xmlns:a16="http://schemas.microsoft.com/office/drawing/2014/main" id="{0DB68A52-16AD-40EC-9F27-D8C78A7DF435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681693" y="6243979"/>
            <a:ext cx="1487728" cy="577823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23C4EB4B-40C7-4323-BAA2-B497C843CE61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47" r="15881"/>
          <a:stretch/>
        </p:blipFill>
        <p:spPr>
          <a:xfrm>
            <a:off x="7453005" y="740482"/>
            <a:ext cx="1883355" cy="187086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04FF4CC6-F5B2-4BA7-B2A9-2C8A6EEBFCCA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5242" y="4042725"/>
            <a:ext cx="1487728" cy="223159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5" name="Fußzeilenplatzhalter 1">
            <a:extLst>
              <a:ext uri="{FF2B5EF4-FFF2-40B4-BE49-F238E27FC236}">
                <a16:creationId xmlns:a16="http://schemas.microsoft.com/office/drawing/2014/main" id="{2F260AE2-3691-437A-AEC2-44E39847C1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9416" y="6597372"/>
            <a:ext cx="9625376" cy="180000"/>
          </a:xfrm>
        </p:spPr>
        <p:txBody>
          <a:bodyPr/>
          <a:lstStyle/>
          <a:p>
            <a:r>
              <a:rPr lang="de-DE" dirty="0"/>
              <a:t>ELBS GA | Barcelona 26-27.11.2024 </a:t>
            </a:r>
          </a:p>
        </p:txBody>
      </p:sp>
      <p:pic>
        <p:nvPicPr>
          <p:cNvPr id="26" name="Bildplatzhalter 7" descr="Fraunhofer team.jpg - Windows-Fotoanzeige">
            <a:extLst>
              <a:ext uri="{FF2B5EF4-FFF2-40B4-BE49-F238E27FC236}">
                <a16:creationId xmlns:a16="http://schemas.microsoft.com/office/drawing/2014/main" id="{33C1A273-0CA4-428F-8568-0689545C695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189254" y="3175622"/>
            <a:ext cx="2575017" cy="273620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7" name="Textfeld 23">
            <a:extLst>
              <a:ext uri="{FF2B5EF4-FFF2-40B4-BE49-F238E27FC236}">
                <a16:creationId xmlns:a16="http://schemas.microsoft.com/office/drawing/2014/main" id="{D65ECB7E-BEBE-4CA5-BDE4-F6671E5D57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57393" y="5930696"/>
            <a:ext cx="1654785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de-DE" altLang="en-US" sz="1400" b="1" dirty="0"/>
              <a:t>Robert Buchner</a:t>
            </a:r>
          </a:p>
          <a:p>
            <a:pPr algn="ctr"/>
            <a:r>
              <a:rPr lang="de-DE" altLang="en-US" sz="1400" b="1" dirty="0"/>
              <a:t>Barbara Alberter</a:t>
            </a:r>
          </a:p>
          <a:p>
            <a:pPr algn="ctr"/>
            <a:r>
              <a:rPr lang="de-DE" altLang="en-US" sz="1400" b="1" dirty="0"/>
              <a:t>Judith Proske</a:t>
            </a:r>
          </a:p>
        </p:txBody>
      </p:sp>
    </p:spTree>
    <p:extLst>
      <p:ext uri="{BB962C8B-B14F-4D97-AF65-F5344CB8AC3E}">
        <p14:creationId xmlns:p14="http://schemas.microsoft.com/office/powerpoint/2010/main" val="3148337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platzhalter 12">
            <a:extLst>
              <a:ext uri="{FF2B5EF4-FFF2-40B4-BE49-F238E27FC236}">
                <a16:creationId xmlns:a16="http://schemas.microsoft.com/office/drawing/2014/main" id="{6AB2413B-C7C4-4E8B-ABA4-BC2C55C6441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4"/>
          <a:stretch/>
        </p:blipFill>
        <p:spPr>
          <a:xfrm>
            <a:off x="21349" y="1201849"/>
            <a:ext cx="12192000" cy="4742334"/>
          </a:xfrm>
          <a:prstGeom prst="rect">
            <a:avLst/>
          </a:prstGeom>
        </p:spPr>
      </p:pic>
      <p:sp>
        <p:nvSpPr>
          <p:cNvPr id="3" name="Untertitel 2">
            <a:extLst>
              <a:ext uri="{FF2B5EF4-FFF2-40B4-BE49-F238E27FC236}">
                <a16:creationId xmlns:a16="http://schemas.microsoft.com/office/drawing/2014/main" id="{DD3CBBF0-EC76-4826-ACAC-8B9DA684D6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349" y="5944183"/>
            <a:ext cx="4213175" cy="1008112"/>
          </a:xfrm>
        </p:spPr>
        <p:txBody>
          <a:bodyPr/>
          <a:lstStyle/>
          <a:p>
            <a:r>
              <a:rPr lang="de-DE" sz="1200" dirty="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Arial" panose="020B0604020202020204" pitchFamily="34" charset="0"/>
              </a:rPr>
              <a:t>Marianna.Alunni@med.uni-muenchen.de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de-DE" sz="1200" dirty="0">
                <a:solidFill>
                  <a:schemeClr val="tx1"/>
                </a:solidFill>
                <a:effectLst/>
                <a:latin typeface="Roboto Light" panose="02000000000000000000" pitchFamily="2" charset="0"/>
                <a:ea typeface="Roboto Light" panose="02000000000000000000" pitchFamily="2" charset="0"/>
                <a:cs typeface="Arial" panose="020B0604020202020204" pitchFamily="34" charset="0"/>
              </a:rPr>
              <a:t>https://www.lmu-klinikum.de/radiologie/</a:t>
            </a:r>
            <a:endParaRPr lang="en-US" sz="1200" dirty="0">
              <a:solidFill>
                <a:schemeClr val="tx1"/>
              </a:solidFill>
              <a:effectLst/>
              <a:latin typeface="Roboto Light" panose="02000000000000000000" pitchFamily="2" charset="0"/>
              <a:ea typeface="Roboto Light" panose="02000000000000000000" pitchFamily="2" charset="0"/>
              <a:cs typeface="Arial" panose="020B060402020202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de-DE" sz="1200" dirty="0">
                <a:solidFill>
                  <a:schemeClr val="tx1"/>
                </a:solidFill>
                <a:effectLst/>
                <a:latin typeface="Roboto Light" panose="02000000000000000000" pitchFamily="2" charset="0"/>
                <a:ea typeface="Roboto Light" panose="02000000000000000000" pitchFamily="2" charset="0"/>
                <a:cs typeface="Arial" panose="020B0604020202020204" pitchFamily="34" charset="0"/>
              </a:rPr>
              <a:t>@LMU_Radiology</a:t>
            </a:r>
            <a:endParaRPr lang="en-US" sz="1200" dirty="0">
              <a:solidFill>
                <a:schemeClr val="tx1"/>
              </a:solidFill>
              <a:effectLst/>
              <a:latin typeface="Roboto Light" panose="02000000000000000000" pitchFamily="2" charset="0"/>
              <a:ea typeface="Roboto Light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A5122EFE-0CE6-4009-A1F9-8A1470C13B64}"/>
              </a:ext>
            </a:extLst>
          </p:cNvPr>
          <p:cNvSpPr txBox="1"/>
          <p:nvPr/>
        </p:nvSpPr>
        <p:spPr>
          <a:xfrm>
            <a:off x="3575720" y="2228671"/>
            <a:ext cx="449353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7200" dirty="0">
                <a:latin typeface="Roboto Light" panose="02000000000000000000" pitchFamily="2" charset="0"/>
                <a:ea typeface="Roboto Light" panose="02000000000000000000" pitchFamily="2" charset="0"/>
                <a:cs typeface="Arial" panose="020B0604020202020204" pitchFamily="34" charset="0"/>
              </a:rPr>
              <a:t>Thank you</a:t>
            </a:r>
            <a:endParaRPr lang="en-US" sz="7200" dirty="0" err="1">
              <a:latin typeface="Roboto Light" panose="02000000000000000000" pitchFamily="2" charset="0"/>
              <a:ea typeface="Roboto Light" panose="02000000000000000000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2217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platzhalter 6" descr="Uniform contract template and central BZKF coordinating body for clinical oncology studies adopted | BZKF">
            <a:extLst>
              <a:ext uri="{FF2B5EF4-FFF2-40B4-BE49-F238E27FC236}">
                <a16:creationId xmlns:a16="http://schemas.microsoft.com/office/drawing/2014/main" id="{DB91B6A2-07C1-4BCB-9A1B-25853E6B96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782"/>
            <a:ext cx="1774410" cy="759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hteck 12">
            <a:extLst>
              <a:ext uri="{FF2B5EF4-FFF2-40B4-BE49-F238E27FC236}">
                <a16:creationId xmlns:a16="http://schemas.microsoft.com/office/drawing/2014/main" id="{D4032374-34D1-4860-A359-F72440BA83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89699" y="228539"/>
            <a:ext cx="901260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Multimodal liquid biopsy for the detection of minimal residual disease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in early HCC treated with local ablation 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7E9FE56A-9A53-4DB8-986A-2D73CFDBDF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356" y="1194321"/>
            <a:ext cx="7159177" cy="5549458"/>
          </a:xfrm>
          <a:prstGeom prst="rect">
            <a:avLst/>
          </a:prstGeom>
        </p:spPr>
      </p:pic>
      <p:sp>
        <p:nvSpPr>
          <p:cNvPr id="12" name="Rechteck 11">
            <a:extLst>
              <a:ext uri="{FF2B5EF4-FFF2-40B4-BE49-F238E27FC236}">
                <a16:creationId xmlns:a16="http://schemas.microsoft.com/office/drawing/2014/main" id="{5F3F9B37-9072-4D4B-8DE0-973564984EB4}"/>
              </a:ext>
            </a:extLst>
          </p:cNvPr>
          <p:cNvSpPr/>
          <p:nvPr/>
        </p:nvSpPr>
        <p:spPr>
          <a:xfrm>
            <a:off x="8616282" y="1613360"/>
            <a:ext cx="2445431" cy="504056"/>
          </a:xfrm>
          <a:prstGeom prst="rect">
            <a:avLst/>
          </a:prstGeom>
          <a:solidFill>
            <a:schemeClr val="accent6">
              <a:lumMod val="50000"/>
            </a:schemeClr>
          </a:solidFill>
          <a:ln w="28575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sz="2000" b="1" dirty="0">
                <a:latin typeface="Arial" panose="020B0604020202020204" pitchFamily="34" charset="0"/>
                <a:cs typeface="Arial" panose="020B0604020202020204" pitchFamily="34" charset="0"/>
              </a:rPr>
              <a:t>Objectives</a:t>
            </a:r>
            <a:endParaRPr lang="en-US" sz="2000" b="1" dirty="0" err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6DAA447A-41AD-45BD-BBA0-E40C7C8EFF25}"/>
              </a:ext>
            </a:extLst>
          </p:cNvPr>
          <p:cNvSpPr/>
          <p:nvPr/>
        </p:nvSpPr>
        <p:spPr>
          <a:xfrm>
            <a:off x="8616281" y="2214767"/>
            <a:ext cx="2445432" cy="229435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28575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identify intra-CTC heterogeneity</a:t>
            </a:r>
          </a:p>
          <a:p>
            <a:endParaRPr lang="en-US" sz="15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evaluate the potential of ctDNA for early detection of recurrence or prior to confirmed recurrence</a:t>
            </a:r>
          </a:p>
        </p:txBody>
      </p:sp>
      <p:pic>
        <p:nvPicPr>
          <p:cNvPr id="9" name="Bildplatzhalter 7" descr="UKE - ELBS – European Liquid Biopsy Society">
            <a:extLst>
              <a:ext uri="{FF2B5EF4-FFF2-40B4-BE49-F238E27FC236}">
                <a16:creationId xmlns:a16="http://schemas.microsoft.com/office/drawing/2014/main" id="{57F3DA5D-94A3-4712-A8C8-D1FC26F2F0C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589878" y="6199549"/>
            <a:ext cx="1487728" cy="577823"/>
          </a:xfrm>
          <a:prstGeom prst="rect">
            <a:avLst/>
          </a:prstGeom>
        </p:spPr>
      </p:pic>
      <p:cxnSp>
        <p:nvCxnSpPr>
          <p:cNvPr id="11" name="Gerader Verbinder 10">
            <a:extLst>
              <a:ext uri="{FF2B5EF4-FFF2-40B4-BE49-F238E27FC236}">
                <a16:creationId xmlns:a16="http://schemas.microsoft.com/office/drawing/2014/main" id="{8D30E599-4BE5-4760-82EC-D07C2067ED2B}"/>
              </a:ext>
            </a:extLst>
          </p:cNvPr>
          <p:cNvCxnSpPr>
            <a:cxnSpLocks/>
          </p:cNvCxnSpPr>
          <p:nvPr/>
        </p:nvCxnSpPr>
        <p:spPr>
          <a:xfrm>
            <a:off x="0" y="1052736"/>
            <a:ext cx="9624392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ußzeilenplatzhalter 1">
            <a:extLst>
              <a:ext uri="{FF2B5EF4-FFF2-40B4-BE49-F238E27FC236}">
                <a16:creationId xmlns:a16="http://schemas.microsoft.com/office/drawing/2014/main" id="{C23A8C0B-EFF3-4F1E-AB5C-6ADA8B441F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9416" y="6597372"/>
            <a:ext cx="9625376" cy="180000"/>
          </a:xfrm>
        </p:spPr>
        <p:txBody>
          <a:bodyPr/>
          <a:lstStyle/>
          <a:p>
            <a:r>
              <a:rPr lang="de-DE" dirty="0"/>
              <a:t>ELBS GA | Barcelona 26-27.11.2024 </a:t>
            </a:r>
          </a:p>
        </p:txBody>
      </p:sp>
    </p:spTree>
    <p:extLst>
      <p:ext uri="{BB962C8B-B14F-4D97-AF65-F5344CB8AC3E}">
        <p14:creationId xmlns:p14="http://schemas.microsoft.com/office/powerpoint/2010/main" val="315058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platzhalter 6" descr="CCR-22-0569 3890..3901">
            <a:extLst>
              <a:ext uri="{FF2B5EF4-FFF2-40B4-BE49-F238E27FC236}">
                <a16:creationId xmlns:a16="http://schemas.microsoft.com/office/drawing/2014/main" id="{AB2A6714-6EA0-4234-A757-2914BC813B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38" y="43810"/>
            <a:ext cx="6231072" cy="2377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hteck 8">
            <a:extLst>
              <a:ext uri="{FF2B5EF4-FFF2-40B4-BE49-F238E27FC236}">
                <a16:creationId xmlns:a16="http://schemas.microsoft.com/office/drawing/2014/main" id="{B35636E3-73A6-40C6-91D5-3EC46478D8F0}"/>
              </a:ext>
            </a:extLst>
          </p:cNvPr>
          <p:cNvSpPr/>
          <p:nvPr/>
        </p:nvSpPr>
        <p:spPr>
          <a:xfrm>
            <a:off x="279948" y="5663957"/>
            <a:ext cx="11632103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v"/>
              <a:defRPr/>
            </a:pPr>
            <a:r>
              <a:rPr lang="en-US" dirty="0">
                <a:solidFill>
                  <a:srgbClr val="1A1A1A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Arial" panose="020B0604020202020204" pitchFamily="34" charset="0"/>
              </a:rPr>
              <a:t>EV-based proteomics predicts response to </a:t>
            </a:r>
            <a:r>
              <a:rPr lang="en-US" dirty="0" err="1">
                <a:solidFill>
                  <a:srgbClr val="1A1A1A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Arial" panose="020B0604020202020204" pitchFamily="34" charset="0"/>
              </a:rPr>
              <a:t>SIRT+sorafenib</a:t>
            </a:r>
            <a:r>
              <a:rPr lang="en-US" dirty="0">
                <a:solidFill>
                  <a:srgbClr val="1A1A1A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Arial" panose="020B0604020202020204" pitchFamily="34" charset="0"/>
              </a:rPr>
              <a:t> and sorafenib-only treatment in patients with advanced HCC</a:t>
            </a:r>
            <a:endParaRPr lang="en-US" dirty="0">
              <a:latin typeface="Roboto Light" panose="02000000000000000000" pitchFamily="2" charset="0"/>
              <a:ea typeface="Roboto Light" panose="02000000000000000000" pitchFamily="2" charset="0"/>
              <a:cs typeface="Arial" panose="020B0604020202020204" pitchFamily="34" charset="0"/>
            </a:endParaRPr>
          </a:p>
        </p:txBody>
      </p:sp>
      <p:pic>
        <p:nvPicPr>
          <p:cNvPr id="11" name="Picture 4">
            <a:extLst>
              <a:ext uri="{FF2B5EF4-FFF2-40B4-BE49-F238E27FC236}">
                <a16:creationId xmlns:a16="http://schemas.microsoft.com/office/drawing/2014/main" id="{35F2DAFE-0FCC-4B96-A7E4-CF3A442AB35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521"/>
          <a:stretch/>
        </p:blipFill>
        <p:spPr bwMode="auto">
          <a:xfrm>
            <a:off x="407368" y="2708919"/>
            <a:ext cx="5092906" cy="26917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id="{35779428-EE4B-4A73-8B78-09898C70EE6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790"/>
          <a:stretch/>
        </p:blipFill>
        <p:spPr bwMode="auto">
          <a:xfrm>
            <a:off x="5951984" y="2107783"/>
            <a:ext cx="6142696" cy="349641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2E374DB0-0565-4374-9D72-6A93E46E315F}"/>
              </a:ext>
            </a:extLst>
          </p:cNvPr>
          <p:cNvGrpSpPr/>
          <p:nvPr/>
        </p:nvGrpSpPr>
        <p:grpSpPr>
          <a:xfrm>
            <a:off x="6675944" y="80846"/>
            <a:ext cx="1512528" cy="1997951"/>
            <a:chOff x="6675944" y="-127100"/>
            <a:chExt cx="1512528" cy="1997951"/>
          </a:xfrm>
        </p:grpSpPr>
        <p:pic>
          <p:nvPicPr>
            <p:cNvPr id="13" name="Bildplatzhalter 7" descr="Timothy Wai Ho Shuen - Cerca con Google">
              <a:extLst>
                <a:ext uri="{FF2B5EF4-FFF2-40B4-BE49-F238E27FC236}">
                  <a16:creationId xmlns:a16="http://schemas.microsoft.com/office/drawing/2014/main" id="{D6D6073F-9428-498E-A9E3-1571A796C62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675944" y="-127100"/>
              <a:ext cx="1512528" cy="1536286"/>
            </a:xfrm>
            <a:prstGeom prst="rect">
              <a:avLst/>
            </a:prstGeom>
          </p:spPr>
        </p:pic>
        <p:sp>
          <p:nvSpPr>
            <p:cNvPr id="14" name="Textfeld 23">
              <a:extLst>
                <a:ext uri="{FF2B5EF4-FFF2-40B4-BE49-F238E27FC236}">
                  <a16:creationId xmlns:a16="http://schemas.microsoft.com/office/drawing/2014/main" id="{C16AF6C9-9D64-4FBC-A889-D46F0957D9B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26112" y="1409186"/>
              <a:ext cx="121219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lang="de-DE" altLang="en-US" sz="1200" b="1" dirty="0">
                  <a:latin typeface="Roboto Light" panose="02000000000000000000" pitchFamily="2" charset="0"/>
                  <a:ea typeface="Roboto Light" panose="02000000000000000000" pitchFamily="2" charset="0"/>
                </a:rPr>
                <a:t>Tim </a:t>
              </a:r>
              <a:r>
                <a:rPr lang="de-DE" altLang="en-US" sz="1200" b="1" dirty="0" err="1">
                  <a:latin typeface="Roboto Light" panose="02000000000000000000" pitchFamily="2" charset="0"/>
                  <a:ea typeface="Roboto Light" panose="02000000000000000000" pitchFamily="2" charset="0"/>
                </a:rPr>
                <a:t>W.H.Shuen</a:t>
              </a:r>
              <a:endParaRPr lang="de-DE" altLang="en-US" sz="1200" b="1" dirty="0">
                <a:latin typeface="Roboto Light" panose="02000000000000000000" pitchFamily="2" charset="0"/>
                <a:ea typeface="Roboto Light" panose="02000000000000000000" pitchFamily="2" charset="0"/>
              </a:endParaRPr>
            </a:p>
            <a:p>
              <a:pPr algn="ctr"/>
              <a:r>
                <a:rPr lang="de-DE" altLang="en-US" sz="1200" b="1" dirty="0">
                  <a:latin typeface="Roboto Light" panose="02000000000000000000" pitchFamily="2" charset="0"/>
                  <a:ea typeface="Roboto Light" panose="02000000000000000000" pitchFamily="2" charset="0"/>
                </a:rPr>
                <a:t>NCC-Singapore</a:t>
              </a:r>
            </a:p>
          </p:txBody>
        </p:sp>
      </p:grpSp>
      <p:pic>
        <p:nvPicPr>
          <p:cNvPr id="15" name="Bildplatzhalter 7" descr="UKE - ELBS – European Liquid Biopsy Society">
            <a:extLst>
              <a:ext uri="{FF2B5EF4-FFF2-40B4-BE49-F238E27FC236}">
                <a16:creationId xmlns:a16="http://schemas.microsoft.com/office/drawing/2014/main" id="{3E4536C9-673A-49E2-8FBB-797F470A09F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681693" y="6243979"/>
            <a:ext cx="1487728" cy="577823"/>
          </a:xfrm>
          <a:prstGeom prst="rect">
            <a:avLst/>
          </a:prstGeom>
        </p:spPr>
      </p:pic>
      <p:sp>
        <p:nvSpPr>
          <p:cNvPr id="17" name="Fußzeilenplatzhalter 1">
            <a:extLst>
              <a:ext uri="{FF2B5EF4-FFF2-40B4-BE49-F238E27FC236}">
                <a16:creationId xmlns:a16="http://schemas.microsoft.com/office/drawing/2014/main" id="{C50CADA4-D7B6-4E50-ADA9-B4DDED373B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9416" y="6597372"/>
            <a:ext cx="9625376" cy="180000"/>
          </a:xfrm>
        </p:spPr>
        <p:txBody>
          <a:bodyPr/>
          <a:lstStyle/>
          <a:p>
            <a:r>
              <a:rPr lang="de-DE" dirty="0"/>
              <a:t>ELBS GA | Barcelona 26-27.11.2024 </a:t>
            </a:r>
          </a:p>
        </p:txBody>
      </p:sp>
    </p:spTree>
    <p:extLst>
      <p:ext uri="{BB962C8B-B14F-4D97-AF65-F5344CB8AC3E}">
        <p14:creationId xmlns:p14="http://schemas.microsoft.com/office/powerpoint/2010/main" val="1388657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platzhalter 7" descr="Circulating Cell-Free DNA Combined to Magnetic Resonance Imaging for Early Detection of HCC in Patients with Liver Cirrhosis">
            <a:extLst>
              <a:ext uri="{FF2B5EF4-FFF2-40B4-BE49-F238E27FC236}">
                <a16:creationId xmlns:a16="http://schemas.microsoft.com/office/drawing/2014/main" id="{10F4396A-61AB-44A2-9AC6-9B3F4B4216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202" y="12686"/>
            <a:ext cx="4827222" cy="1760130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C2457D93-A758-4FA1-BE93-2F191EF2108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105"/>
          <a:stretch/>
        </p:blipFill>
        <p:spPr>
          <a:xfrm>
            <a:off x="5429700" y="110768"/>
            <a:ext cx="1487728" cy="187220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extfeld 23">
            <a:extLst>
              <a:ext uri="{FF2B5EF4-FFF2-40B4-BE49-F238E27FC236}">
                <a16:creationId xmlns:a16="http://schemas.microsoft.com/office/drawing/2014/main" id="{419E9B85-755C-456A-9B6F-F21E29EBDC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17428" y="813298"/>
            <a:ext cx="99257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de-DE" altLang="en-US" sz="1200" b="1" dirty="0">
                <a:latin typeface="Roboto Light" panose="02000000000000000000" pitchFamily="2" charset="0"/>
                <a:ea typeface="Roboto Light" panose="02000000000000000000" pitchFamily="2" charset="0"/>
              </a:rPr>
              <a:t>Osman Öcal</a:t>
            </a:r>
          </a:p>
          <a:p>
            <a:pPr algn="ctr"/>
            <a:r>
              <a:rPr lang="de-DE" altLang="en-US" sz="1200" b="1" dirty="0">
                <a:latin typeface="Roboto Light" panose="02000000000000000000" pitchFamily="2" charset="0"/>
                <a:ea typeface="Roboto Light" panose="02000000000000000000" pitchFamily="2" charset="0"/>
              </a:rPr>
              <a:t>Heidelberg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B0EEFFB9-76E0-4C5E-945A-1F84480F4A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64197" y="2149079"/>
            <a:ext cx="6728447" cy="269834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454C76BF-B8A1-493D-B176-1CEED1764E4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1733" y="1982976"/>
            <a:ext cx="4088159" cy="2973533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F97CA6BC-B451-4F37-A315-AE4B5C7DAF6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1344" y="5085185"/>
            <a:ext cx="7326179" cy="131775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4B08236A-FA52-4A1E-BECA-598EF9B904BD}"/>
              </a:ext>
            </a:extLst>
          </p:cNvPr>
          <p:cNvSpPr txBox="1"/>
          <p:nvPr/>
        </p:nvSpPr>
        <p:spPr>
          <a:xfrm>
            <a:off x="7752184" y="5373216"/>
            <a:ext cx="432048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>
                <a:latin typeface="Roboto Light" panose="02000000000000000000" pitchFamily="2" charset="0"/>
                <a:ea typeface="Roboto Light" panose="02000000000000000000" pitchFamily="2" charset="0"/>
              </a:rPr>
              <a:t>MRI confirmed suspect nodular lesions of early stage HCC in patients carrying cfDNA variants</a:t>
            </a:r>
          </a:p>
        </p:txBody>
      </p:sp>
      <p:sp>
        <p:nvSpPr>
          <p:cNvPr id="14" name="Fußzeilenplatzhalter 1">
            <a:extLst>
              <a:ext uri="{FF2B5EF4-FFF2-40B4-BE49-F238E27FC236}">
                <a16:creationId xmlns:a16="http://schemas.microsoft.com/office/drawing/2014/main" id="{79310EEA-1A30-4BF3-97F6-7475F5B7A2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9416" y="6597372"/>
            <a:ext cx="9625376" cy="180000"/>
          </a:xfrm>
        </p:spPr>
        <p:txBody>
          <a:bodyPr/>
          <a:lstStyle/>
          <a:p>
            <a:r>
              <a:rPr lang="de-DE" dirty="0"/>
              <a:t>ELBS GA | Barcelona 26-27.11.2024 </a:t>
            </a:r>
          </a:p>
        </p:txBody>
      </p:sp>
    </p:spTree>
    <p:extLst>
      <p:ext uri="{BB962C8B-B14F-4D97-AF65-F5344CB8AC3E}">
        <p14:creationId xmlns:p14="http://schemas.microsoft.com/office/powerpoint/2010/main" val="931060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Main graphic">
            <a:extLst>
              <a:ext uri="{FF2B5EF4-FFF2-40B4-BE49-F238E27FC236}">
                <a16:creationId xmlns:a16="http://schemas.microsoft.com/office/drawing/2014/main" id="{8C9A4F72-1E91-4D64-945F-FCF593CD72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229" y="717641"/>
            <a:ext cx="5463415" cy="5159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62AE9146-69E4-4CA2-84AB-ED18B2CC3988}"/>
              </a:ext>
            </a:extLst>
          </p:cNvPr>
          <p:cNvGrpSpPr/>
          <p:nvPr/>
        </p:nvGrpSpPr>
        <p:grpSpPr>
          <a:xfrm>
            <a:off x="454266" y="1126002"/>
            <a:ext cx="4717231" cy="5471370"/>
            <a:chOff x="825500" y="1255068"/>
            <a:chExt cx="7359107" cy="8535600"/>
          </a:xfrm>
        </p:grpSpPr>
        <p:pic>
          <p:nvPicPr>
            <p:cNvPr id="5" name="Main graphic">
              <a:extLst>
                <a:ext uri="{FF2B5EF4-FFF2-40B4-BE49-F238E27FC236}">
                  <a16:creationId xmlns:a16="http://schemas.microsoft.com/office/drawing/2014/main" id="{94A31861-4650-4F31-B228-4CEECB941A0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13" b="65564"/>
            <a:stretch>
              <a:fillRect/>
            </a:stretch>
          </p:blipFill>
          <p:spPr bwMode="auto">
            <a:xfrm>
              <a:off x="825500" y="1255068"/>
              <a:ext cx="7213600" cy="4864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6" name="Gruppieren 10">
              <a:extLst>
                <a:ext uri="{FF2B5EF4-FFF2-40B4-BE49-F238E27FC236}">
                  <a16:creationId xmlns:a16="http://schemas.microsoft.com/office/drawing/2014/main" id="{10F603E9-8144-4A03-B801-E4D4A3DCB6B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531914" y="6047160"/>
              <a:ext cx="4652693" cy="3743508"/>
              <a:chOff x="2535042" y="3987627"/>
              <a:chExt cx="3329300" cy="2789745"/>
            </a:xfrm>
          </p:grpSpPr>
          <p:pic>
            <p:nvPicPr>
              <p:cNvPr id="7" name="Main graphic">
                <a:extLst>
                  <a:ext uri="{FF2B5EF4-FFF2-40B4-BE49-F238E27FC236}">
                    <a16:creationId xmlns:a16="http://schemas.microsoft.com/office/drawing/2014/main" id="{36BADAA7-981F-48C0-8A6B-E2BEA53AF5F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5721" t="33798" r="-192" b="40161"/>
              <a:stretch>
                <a:fillRect/>
              </a:stretch>
            </p:blipFill>
            <p:spPr bwMode="auto">
              <a:xfrm>
                <a:off x="2751066" y="3987627"/>
                <a:ext cx="3113276" cy="27897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8" name="Rechteck 7">
                <a:extLst>
                  <a:ext uri="{FF2B5EF4-FFF2-40B4-BE49-F238E27FC236}">
                    <a16:creationId xmlns:a16="http://schemas.microsoft.com/office/drawing/2014/main" id="{55D8FC7C-112D-406B-BC0C-F2CBBFF99CE5}"/>
                  </a:ext>
                </a:extLst>
              </p:cNvPr>
              <p:cNvSpPr/>
              <p:nvPr/>
            </p:nvSpPr>
            <p:spPr>
              <a:xfrm>
                <a:off x="2535042" y="5025589"/>
                <a:ext cx="432169" cy="115117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US" sz="1500" dirty="0"/>
              </a:p>
            </p:txBody>
          </p:sp>
        </p:grpSp>
      </p:grpSp>
      <p:sp>
        <p:nvSpPr>
          <p:cNvPr id="9" name="Textfeld 2">
            <a:extLst>
              <a:ext uri="{FF2B5EF4-FFF2-40B4-BE49-F238E27FC236}">
                <a16:creationId xmlns:a16="http://schemas.microsoft.com/office/drawing/2014/main" id="{D58AD9C4-12DB-49EC-BC1D-BE8F09FA0C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4778" y="41449"/>
            <a:ext cx="3171061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en-US" sz="4400" dirty="0">
                <a:latin typeface="Roboto Light" panose="02000000000000000000" pitchFamily="2" charset="0"/>
              </a:rPr>
              <a:t>Liver cancer</a:t>
            </a:r>
            <a:endParaRPr lang="en-US" altLang="en-US" sz="4400" dirty="0">
              <a:latin typeface="Roboto Light" panose="02000000000000000000" pitchFamily="2" charset="0"/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E7619A6F-9E00-4E65-88BA-1AA92B02FB28}"/>
              </a:ext>
            </a:extLst>
          </p:cNvPr>
          <p:cNvSpPr/>
          <p:nvPr/>
        </p:nvSpPr>
        <p:spPr>
          <a:xfrm>
            <a:off x="6429229" y="2276872"/>
            <a:ext cx="1388280" cy="504056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extfeld 1">
            <a:extLst>
              <a:ext uri="{FF2B5EF4-FFF2-40B4-BE49-F238E27FC236}">
                <a16:creationId xmlns:a16="http://schemas.microsoft.com/office/drawing/2014/main" id="{B659A3B0-13FF-4802-B67A-D183DC8185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667" y="5976006"/>
            <a:ext cx="216918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200" dirty="0">
                <a:latin typeface="Roboto Light" panose="02000000000000000000" pitchFamily="2" charset="0"/>
              </a:rPr>
              <a:t>Global Cancer Statistics 2020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200" dirty="0">
                <a:latin typeface="Roboto Light" panose="02000000000000000000" pitchFamily="2" charset="0"/>
              </a:rPr>
              <a:t>GLOBOCAN</a:t>
            </a:r>
          </a:p>
        </p:txBody>
      </p:sp>
      <p:sp>
        <p:nvSpPr>
          <p:cNvPr id="14" name="Textfeld 1">
            <a:extLst>
              <a:ext uri="{FF2B5EF4-FFF2-40B4-BE49-F238E27FC236}">
                <a16:creationId xmlns:a16="http://schemas.microsoft.com/office/drawing/2014/main" id="{25F57C3F-D6D3-42E1-B67D-C16E1630D9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52870" y="6132281"/>
            <a:ext cx="4911922" cy="52322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2800" dirty="0">
                <a:latin typeface="Roboto Light" panose="02000000000000000000" pitchFamily="2" charset="0"/>
              </a:rPr>
              <a:t>&gt;1million deaths/year by 2030</a:t>
            </a:r>
          </a:p>
        </p:txBody>
      </p:sp>
      <p:pic>
        <p:nvPicPr>
          <p:cNvPr id="15" name="Bildplatzhalter 7" descr="UKE - ELBS – European Liquid Biopsy Society">
            <a:extLst>
              <a:ext uri="{FF2B5EF4-FFF2-40B4-BE49-F238E27FC236}">
                <a16:creationId xmlns:a16="http://schemas.microsoft.com/office/drawing/2014/main" id="{F88DDB58-66DF-4E65-AAB3-604AD1414ED3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681693" y="6243979"/>
            <a:ext cx="1487728" cy="577823"/>
          </a:xfrm>
          <a:prstGeom prst="rect">
            <a:avLst/>
          </a:prstGeom>
        </p:spPr>
      </p:pic>
      <p:cxnSp>
        <p:nvCxnSpPr>
          <p:cNvPr id="16" name="Gerader Verbinder 15">
            <a:extLst>
              <a:ext uri="{FF2B5EF4-FFF2-40B4-BE49-F238E27FC236}">
                <a16:creationId xmlns:a16="http://schemas.microsoft.com/office/drawing/2014/main" id="{EDA3BA19-2346-4F73-B610-067AD207A77A}"/>
              </a:ext>
            </a:extLst>
          </p:cNvPr>
          <p:cNvCxnSpPr/>
          <p:nvPr/>
        </p:nvCxnSpPr>
        <p:spPr>
          <a:xfrm>
            <a:off x="0" y="764704"/>
            <a:ext cx="847226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ußzeilenplatzhalter 1">
            <a:extLst>
              <a:ext uri="{FF2B5EF4-FFF2-40B4-BE49-F238E27FC236}">
                <a16:creationId xmlns:a16="http://schemas.microsoft.com/office/drawing/2014/main" id="{A75770B3-88F9-4980-939B-0DA4223BBF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9416" y="6597372"/>
            <a:ext cx="9625376" cy="180000"/>
          </a:xfrm>
        </p:spPr>
        <p:txBody>
          <a:bodyPr/>
          <a:lstStyle/>
          <a:p>
            <a:r>
              <a:rPr lang="de-DE" dirty="0"/>
              <a:t>ELBS GA | Barcelona 26-27.11.2024 </a:t>
            </a:r>
          </a:p>
        </p:txBody>
      </p:sp>
    </p:spTree>
    <p:extLst>
      <p:ext uri="{BB962C8B-B14F-4D97-AF65-F5344CB8AC3E}">
        <p14:creationId xmlns:p14="http://schemas.microsoft.com/office/powerpoint/2010/main" val="3148043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>
            <a:extLst>
              <a:ext uri="{FF2B5EF4-FFF2-40B4-BE49-F238E27FC236}">
                <a16:creationId xmlns:a16="http://schemas.microsoft.com/office/drawing/2014/main" id="{FE571577-3302-414C-8215-C85CA51EB4D4}"/>
              </a:ext>
            </a:extLst>
          </p:cNvPr>
          <p:cNvSpPr txBox="1"/>
          <p:nvPr/>
        </p:nvSpPr>
        <p:spPr>
          <a:xfrm>
            <a:off x="1883532" y="2420888"/>
            <a:ext cx="842493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lnSpc>
                <a:spcPct val="150000"/>
              </a:lnSpc>
              <a:buNone/>
              <a:defRPr/>
            </a:pPr>
            <a:r>
              <a:rPr lang="en-US" sz="3600" dirty="0">
                <a:latin typeface="Roboto Light" panose="02000000000000000000" pitchFamily="2" charset="0"/>
                <a:ea typeface="Roboto Light" panose="02000000000000000000" pitchFamily="2" charset="0"/>
              </a:rPr>
              <a:t>Why is HCC associated to high mortality?</a:t>
            </a:r>
          </a:p>
        </p:txBody>
      </p:sp>
      <p:pic>
        <p:nvPicPr>
          <p:cNvPr id="7" name="Bildplatzhalter 7" descr="UKE - ELBS – European Liquid Biopsy Society">
            <a:extLst>
              <a:ext uri="{FF2B5EF4-FFF2-40B4-BE49-F238E27FC236}">
                <a16:creationId xmlns:a16="http://schemas.microsoft.com/office/drawing/2014/main" id="{7576F9F4-CC6A-463A-AEAE-37B5A9B1A71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681693" y="6243979"/>
            <a:ext cx="1487728" cy="577823"/>
          </a:xfrm>
          <a:prstGeom prst="rect">
            <a:avLst/>
          </a:prstGeom>
        </p:spPr>
      </p:pic>
      <p:sp>
        <p:nvSpPr>
          <p:cNvPr id="8" name="Fußzeilenplatzhalter 1">
            <a:extLst>
              <a:ext uri="{FF2B5EF4-FFF2-40B4-BE49-F238E27FC236}">
                <a16:creationId xmlns:a16="http://schemas.microsoft.com/office/drawing/2014/main" id="{997F0535-8C01-4F37-ADED-19DA22BC59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9416" y="6597372"/>
            <a:ext cx="9625376" cy="180000"/>
          </a:xfrm>
        </p:spPr>
        <p:txBody>
          <a:bodyPr/>
          <a:lstStyle/>
          <a:p>
            <a:r>
              <a:rPr lang="de-DE" dirty="0"/>
              <a:t>ELBS GA | Barcelona 26-27.11.2024 </a:t>
            </a:r>
          </a:p>
        </p:txBody>
      </p:sp>
    </p:spTree>
    <p:extLst>
      <p:ext uri="{BB962C8B-B14F-4D97-AF65-F5344CB8AC3E}">
        <p14:creationId xmlns:p14="http://schemas.microsoft.com/office/powerpoint/2010/main" val="4195398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EC9423-385C-4586-BB31-C840C2B89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7A7E8-3F45-46AC-80A6-5B03F18BB502}" type="slidenum">
              <a:rPr lang="de-DE" smtClean="0"/>
              <a:t>5</a:t>
            </a:fld>
            <a:endParaRPr lang="de-DE" dirty="0"/>
          </a:p>
        </p:txBody>
      </p:sp>
      <p:sp>
        <p:nvSpPr>
          <p:cNvPr id="4" name="Textfeld 9">
            <a:extLst>
              <a:ext uri="{FF2B5EF4-FFF2-40B4-BE49-F238E27FC236}">
                <a16:creationId xmlns:a16="http://schemas.microsoft.com/office/drawing/2014/main" id="{D44FFB87-5250-4C04-84E0-9E3AD7FEBD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328" y="80628"/>
            <a:ext cx="360226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dirty="0">
                <a:latin typeface="Roboto Light" panose="02000000000000000000" pitchFamily="2" charset="0"/>
              </a:rPr>
              <a:t>1. Late diagnosis</a:t>
            </a:r>
          </a:p>
        </p:txBody>
      </p:sp>
      <p:pic>
        <p:nvPicPr>
          <p:cNvPr id="5" name="Bildplatzhalter 6" descr="EASL Clinical Practice Guidelines: Management of hepatocellular carcinoma">
            <a:extLst>
              <a:ext uri="{FF2B5EF4-FFF2-40B4-BE49-F238E27FC236}">
                <a16:creationId xmlns:a16="http://schemas.microsoft.com/office/drawing/2014/main" id="{EBB9568D-9049-4A7F-8CFF-78CB5FA9FF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225" y="980728"/>
            <a:ext cx="4547811" cy="12961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46621534-3D90-49BB-B1FD-D726DAEEC8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276" y="2348880"/>
            <a:ext cx="4547810" cy="40679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Grafik 1">
            <a:extLst>
              <a:ext uri="{FF2B5EF4-FFF2-40B4-BE49-F238E27FC236}">
                <a16:creationId xmlns:a16="http://schemas.microsoft.com/office/drawing/2014/main" id="{DD42FCEB-800B-4324-9EB6-551FC4350A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4614" y="977778"/>
            <a:ext cx="7190110" cy="509887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feld 9">
            <a:extLst>
              <a:ext uri="{FF2B5EF4-FFF2-40B4-BE49-F238E27FC236}">
                <a16:creationId xmlns:a16="http://schemas.microsoft.com/office/drawing/2014/main" id="{F84DE56A-8F59-449A-9570-1247C5556F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85530" y="6203749"/>
            <a:ext cx="157927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en-US" altLang="en-US" sz="1400" dirty="0">
                <a:latin typeface="Roboto Light" panose="02000000000000000000" pitchFamily="2" charset="0"/>
                <a:ea typeface="Roboto Light" panose="02000000000000000000" pitchFamily="2" charset="0"/>
              </a:rPr>
              <a:t>EASL, </a:t>
            </a:r>
            <a:r>
              <a:rPr lang="en-US" altLang="en-US" sz="1400" dirty="0" err="1">
                <a:latin typeface="Roboto Light" panose="02000000000000000000" pitchFamily="2" charset="0"/>
                <a:ea typeface="Roboto Light" panose="02000000000000000000" pitchFamily="2" charset="0"/>
              </a:rPr>
              <a:t>JHep</a:t>
            </a:r>
            <a:r>
              <a:rPr lang="en-US" altLang="en-US" sz="1400" dirty="0">
                <a:latin typeface="Roboto Light" panose="02000000000000000000" pitchFamily="2" charset="0"/>
                <a:ea typeface="Roboto Light" panose="02000000000000000000" pitchFamily="2" charset="0"/>
              </a:rPr>
              <a:t> 2018</a:t>
            </a:r>
            <a:r>
              <a:rPr lang="en-US" altLang="en-US" sz="1400" dirty="0">
                <a:latin typeface="Roboto Light" panose="02000000000000000000" pitchFamily="2" charset="0"/>
              </a:rPr>
              <a:t> </a:t>
            </a:r>
          </a:p>
        </p:txBody>
      </p:sp>
      <p:cxnSp>
        <p:nvCxnSpPr>
          <p:cNvPr id="11" name="Gerader Verbinder 10">
            <a:extLst>
              <a:ext uri="{FF2B5EF4-FFF2-40B4-BE49-F238E27FC236}">
                <a16:creationId xmlns:a16="http://schemas.microsoft.com/office/drawing/2014/main" id="{825E6F25-254D-4EC3-9077-842F4C2A1585}"/>
              </a:ext>
            </a:extLst>
          </p:cNvPr>
          <p:cNvCxnSpPr>
            <a:cxnSpLocks/>
          </p:cNvCxnSpPr>
          <p:nvPr/>
        </p:nvCxnSpPr>
        <p:spPr>
          <a:xfrm>
            <a:off x="0" y="764704"/>
            <a:ext cx="991242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Fußzeilenplatzhalter 1">
            <a:extLst>
              <a:ext uri="{FF2B5EF4-FFF2-40B4-BE49-F238E27FC236}">
                <a16:creationId xmlns:a16="http://schemas.microsoft.com/office/drawing/2014/main" id="{3BD6B832-11D6-4891-99D6-12C712CB6C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9416" y="6597372"/>
            <a:ext cx="9625376" cy="180000"/>
          </a:xfrm>
        </p:spPr>
        <p:txBody>
          <a:bodyPr/>
          <a:lstStyle/>
          <a:p>
            <a:r>
              <a:rPr lang="de-DE" dirty="0"/>
              <a:t>ELBS GA | Barcelona 26-27.11.2024 </a:t>
            </a:r>
          </a:p>
        </p:txBody>
      </p:sp>
    </p:spTree>
    <p:extLst>
      <p:ext uri="{BB962C8B-B14F-4D97-AF65-F5344CB8AC3E}">
        <p14:creationId xmlns:p14="http://schemas.microsoft.com/office/powerpoint/2010/main" val="3695371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514E1A82-A73C-4B02-890E-DBF2AE5B4FBC}"/>
              </a:ext>
            </a:extLst>
          </p:cNvPr>
          <p:cNvGrpSpPr/>
          <p:nvPr/>
        </p:nvGrpSpPr>
        <p:grpSpPr>
          <a:xfrm>
            <a:off x="1559496" y="2505528"/>
            <a:ext cx="8723994" cy="4104456"/>
            <a:chOff x="2806700" y="4799013"/>
            <a:chExt cx="10744200" cy="5487987"/>
          </a:xfrm>
        </p:grpSpPr>
        <p:pic>
          <p:nvPicPr>
            <p:cNvPr id="5" name="Picture 3">
              <a:extLst>
                <a:ext uri="{FF2B5EF4-FFF2-40B4-BE49-F238E27FC236}">
                  <a16:creationId xmlns:a16="http://schemas.microsoft.com/office/drawing/2014/main" id="{BFB9022C-42DA-4940-8536-A19B530B01D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7774" r="11005" b="43700"/>
            <a:stretch>
              <a:fillRect/>
            </a:stretch>
          </p:blipFill>
          <p:spPr bwMode="auto">
            <a:xfrm>
              <a:off x="3311525" y="4799013"/>
              <a:ext cx="6192838" cy="1663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Grafik 5">
              <a:extLst>
                <a:ext uri="{FF2B5EF4-FFF2-40B4-BE49-F238E27FC236}">
                  <a16:creationId xmlns:a16="http://schemas.microsoft.com/office/drawing/2014/main" id="{DC81E891-10E8-4D2C-AAEC-BCB185CEDFC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06700" y="4832350"/>
              <a:ext cx="10744200" cy="5454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" name="Textfeld 2">
            <a:extLst>
              <a:ext uri="{FF2B5EF4-FFF2-40B4-BE49-F238E27FC236}">
                <a16:creationId xmlns:a16="http://schemas.microsoft.com/office/drawing/2014/main" id="{95AD12E8-F207-4E6E-8E68-C0776398E7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6789" y="11472"/>
            <a:ext cx="6824304" cy="1138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en-US" sz="2400" dirty="0">
                <a:latin typeface="Roboto Light" panose="02000000000000000000" pitchFamily="2" charset="0"/>
              </a:rPr>
              <a:t>Diagnosis is based on imaging without histology  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en-US" sz="2400" b="1" dirty="0">
                <a:latin typeface="Roboto Light" panose="02000000000000000000" pitchFamily="2" charset="0"/>
              </a:rPr>
              <a:t>HOWEVER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34B826DB-393C-4557-87FF-61F40471237A}"/>
              </a:ext>
            </a:extLst>
          </p:cNvPr>
          <p:cNvSpPr/>
          <p:nvPr/>
        </p:nvSpPr>
        <p:spPr>
          <a:xfrm>
            <a:off x="1397080" y="1792452"/>
            <a:ext cx="7987661" cy="4001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457200" indent="-457200" eaLnBrk="1" hangingPunct="1">
              <a:buFont typeface="Wingdings" panose="05000000000000000000" pitchFamily="2" charset="2"/>
              <a:buChar char="Ø"/>
              <a:defRPr/>
            </a:pPr>
            <a:r>
              <a:rPr lang="en-US" altLang="en-US" sz="2000" dirty="0">
                <a:latin typeface="Roboto Light" panose="02000000000000000000" pitchFamily="2" charset="0"/>
              </a:rPr>
              <a:t>Low sensitivity of additional diagnostic biomarkers such as AFP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43B048E5-0CEC-4901-A68E-B2F081D2576A}"/>
              </a:ext>
            </a:extLst>
          </p:cNvPr>
          <p:cNvSpPr txBox="1"/>
          <p:nvPr/>
        </p:nvSpPr>
        <p:spPr>
          <a:xfrm>
            <a:off x="2423592" y="1379115"/>
            <a:ext cx="5934638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altLang="en-US" sz="2000" dirty="0">
                <a:latin typeface="Roboto Light" panose="02000000000000000000" pitchFamily="2" charset="0"/>
              </a:rPr>
              <a:t>Limited to tumor size &gt;1 cm and hemodynamic</a:t>
            </a:r>
          </a:p>
        </p:txBody>
      </p:sp>
      <p:pic>
        <p:nvPicPr>
          <p:cNvPr id="11" name="Bildplatzhalter 7" descr="UKE - ELBS – European Liquid Biopsy Society">
            <a:extLst>
              <a:ext uri="{FF2B5EF4-FFF2-40B4-BE49-F238E27FC236}">
                <a16:creationId xmlns:a16="http://schemas.microsoft.com/office/drawing/2014/main" id="{33807DFF-938F-43FF-9767-71D5753058B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681693" y="6243979"/>
            <a:ext cx="1487728" cy="577823"/>
          </a:xfrm>
          <a:prstGeom prst="rect">
            <a:avLst/>
          </a:prstGeom>
        </p:spPr>
      </p:pic>
      <p:sp>
        <p:nvSpPr>
          <p:cNvPr id="12" name="Fußzeilenplatzhalter 1">
            <a:extLst>
              <a:ext uri="{FF2B5EF4-FFF2-40B4-BE49-F238E27FC236}">
                <a16:creationId xmlns:a16="http://schemas.microsoft.com/office/drawing/2014/main" id="{9A4B868B-E659-43EF-A78F-0E7AC1105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9416" y="6597372"/>
            <a:ext cx="9625376" cy="180000"/>
          </a:xfrm>
        </p:spPr>
        <p:txBody>
          <a:bodyPr/>
          <a:lstStyle/>
          <a:p>
            <a:r>
              <a:rPr lang="de-DE" dirty="0"/>
              <a:t>ELBS GA | Barcelona 26-27.11.2024 </a:t>
            </a:r>
          </a:p>
        </p:txBody>
      </p:sp>
      <p:pic>
        <p:nvPicPr>
          <p:cNvPr id="13" name="Bildplatzhalter 4" descr="Screenshot 2024-11-24 at 14.51.45 - m.alunni@gmail.com - Gmail und 1 weitere Seite - Geschäftlich – Microsoft​ Edge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01991" y="2430195"/>
            <a:ext cx="1920924" cy="1376471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4" name="Bildplatzhalter 4" descr="Screenshot 2024-11-24 at 14.51.45 - m.alunni@gmail.com - Gmail und 1 weitere Seite - Geschäftlich – Microsoft​ Edge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422915" y="2430194"/>
            <a:ext cx="1920924" cy="137647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</p:pic>
      <p:sp>
        <p:nvSpPr>
          <p:cNvPr id="2" name="Ellipse 1"/>
          <p:cNvSpPr/>
          <p:nvPr/>
        </p:nvSpPr>
        <p:spPr>
          <a:xfrm>
            <a:off x="7810545" y="2739917"/>
            <a:ext cx="360040" cy="360040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500" dirty="0" err="1" smtClean="0"/>
          </a:p>
        </p:txBody>
      </p:sp>
      <p:sp>
        <p:nvSpPr>
          <p:cNvPr id="15" name="Ellipse 14"/>
          <p:cNvSpPr/>
          <p:nvPr/>
        </p:nvSpPr>
        <p:spPr>
          <a:xfrm>
            <a:off x="9689040" y="2870294"/>
            <a:ext cx="360040" cy="360040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500" dirty="0" err="1" smtClean="0"/>
          </a:p>
        </p:txBody>
      </p:sp>
    </p:spTree>
    <p:extLst>
      <p:ext uri="{BB962C8B-B14F-4D97-AF65-F5344CB8AC3E}">
        <p14:creationId xmlns:p14="http://schemas.microsoft.com/office/powerpoint/2010/main" val="1819310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Grafik 22">
            <a:extLst>
              <a:ext uri="{FF2B5EF4-FFF2-40B4-BE49-F238E27FC236}">
                <a16:creationId xmlns:a16="http://schemas.microsoft.com/office/drawing/2014/main" id="{DDC4DF04-102B-493C-90CF-11BABF4CC9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815" y="665272"/>
            <a:ext cx="10586369" cy="6112100"/>
          </a:xfrm>
          <a:prstGeom prst="rect">
            <a:avLst/>
          </a:prstGeom>
        </p:spPr>
      </p:pic>
      <p:sp>
        <p:nvSpPr>
          <p:cNvPr id="4" name="Textfeld 9">
            <a:extLst>
              <a:ext uri="{FF2B5EF4-FFF2-40B4-BE49-F238E27FC236}">
                <a16:creationId xmlns:a16="http://schemas.microsoft.com/office/drawing/2014/main" id="{42CDCCEE-F680-4B1F-9F1F-44530BC2B6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3352" y="97812"/>
            <a:ext cx="478368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dirty="0">
                <a:latin typeface="Roboto Light" panose="02000000000000000000" pitchFamily="2" charset="0"/>
              </a:rPr>
              <a:t>2. High recurrence rate</a:t>
            </a:r>
          </a:p>
        </p:txBody>
      </p:sp>
      <p:pic>
        <p:nvPicPr>
          <p:cNvPr id="5" name="Bildplatzhalter 7" descr="UKE - ELBS – European Liquid Biopsy Society">
            <a:extLst>
              <a:ext uri="{FF2B5EF4-FFF2-40B4-BE49-F238E27FC236}">
                <a16:creationId xmlns:a16="http://schemas.microsoft.com/office/drawing/2014/main" id="{15C9C006-9443-4001-BB4B-FE45B4847669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681693" y="6243979"/>
            <a:ext cx="1487728" cy="577823"/>
          </a:xfrm>
          <a:prstGeom prst="rect">
            <a:avLst/>
          </a:prstGeom>
        </p:spPr>
      </p:pic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5B00D3FE-FD83-4DA1-BD74-7D45C15247BA}"/>
              </a:ext>
            </a:extLst>
          </p:cNvPr>
          <p:cNvCxnSpPr>
            <a:cxnSpLocks/>
          </p:cNvCxnSpPr>
          <p:nvPr/>
        </p:nvCxnSpPr>
        <p:spPr>
          <a:xfrm>
            <a:off x="0" y="764704"/>
            <a:ext cx="523190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723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Grafik 22">
            <a:extLst>
              <a:ext uri="{FF2B5EF4-FFF2-40B4-BE49-F238E27FC236}">
                <a16:creationId xmlns:a16="http://schemas.microsoft.com/office/drawing/2014/main" id="{DDC4DF04-102B-493C-90CF-11BABF4CC9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680" y="801491"/>
            <a:ext cx="9032154" cy="5012913"/>
          </a:xfrm>
          <a:prstGeom prst="rect">
            <a:avLst/>
          </a:prstGeom>
        </p:spPr>
      </p:pic>
      <p:sp>
        <p:nvSpPr>
          <p:cNvPr id="4" name="Textfeld 9">
            <a:extLst>
              <a:ext uri="{FF2B5EF4-FFF2-40B4-BE49-F238E27FC236}">
                <a16:creationId xmlns:a16="http://schemas.microsoft.com/office/drawing/2014/main" id="{42CDCCEE-F680-4B1F-9F1F-44530BC2B6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3352" y="97812"/>
            <a:ext cx="478368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dirty="0">
                <a:latin typeface="Roboto Light" panose="02000000000000000000" pitchFamily="2" charset="0"/>
              </a:rPr>
              <a:t>2. High recurrence rate</a:t>
            </a:r>
          </a:p>
        </p:txBody>
      </p:sp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5B00D3FE-FD83-4DA1-BD74-7D45C15247BA}"/>
              </a:ext>
            </a:extLst>
          </p:cNvPr>
          <p:cNvCxnSpPr>
            <a:cxnSpLocks/>
          </p:cNvCxnSpPr>
          <p:nvPr/>
        </p:nvCxnSpPr>
        <p:spPr>
          <a:xfrm>
            <a:off x="0" y="764704"/>
            <a:ext cx="523190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uppieren 2"/>
          <p:cNvGrpSpPr/>
          <p:nvPr/>
        </p:nvGrpSpPr>
        <p:grpSpPr>
          <a:xfrm>
            <a:off x="4727848" y="1136722"/>
            <a:ext cx="6502265" cy="4428666"/>
            <a:chOff x="4727848" y="1136722"/>
            <a:chExt cx="6502265" cy="4428666"/>
          </a:xfrm>
        </p:grpSpPr>
        <p:pic>
          <p:nvPicPr>
            <p:cNvPr id="7" name="Grafik 6">
              <a:extLst>
                <a:ext uri="{FF2B5EF4-FFF2-40B4-BE49-F238E27FC236}">
                  <a16:creationId xmlns:a16="http://schemas.microsoft.com/office/drawing/2014/main" id="{3C16E53D-0094-4588-BC9B-258C2ED586A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9134"/>
            <a:stretch/>
          </p:blipFill>
          <p:spPr>
            <a:xfrm>
              <a:off x="4727848" y="1136722"/>
              <a:ext cx="6502265" cy="4428666"/>
            </a:xfrm>
            <a:prstGeom prst="rect">
              <a:avLst/>
            </a:prstGeom>
            <a:ln w="38100">
              <a:solidFill>
                <a:schemeClr val="tx1"/>
              </a:solidFill>
            </a:ln>
          </p:spPr>
        </p:pic>
        <p:sp>
          <p:nvSpPr>
            <p:cNvPr id="9" name="Rechteck 8">
              <a:extLst>
                <a:ext uri="{FF2B5EF4-FFF2-40B4-BE49-F238E27FC236}">
                  <a16:creationId xmlns:a16="http://schemas.microsoft.com/office/drawing/2014/main" id="{5EB62E4A-1488-46E8-8677-EACECACA0F5E}"/>
                </a:ext>
              </a:extLst>
            </p:cNvPr>
            <p:cNvSpPr/>
            <p:nvPr/>
          </p:nvSpPr>
          <p:spPr>
            <a:xfrm>
              <a:off x="5131838" y="1143916"/>
              <a:ext cx="556414" cy="425597"/>
            </a:xfrm>
            <a:prstGeom prst="rect">
              <a:avLst/>
            </a:pr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500" dirty="0" err="1"/>
            </a:p>
          </p:txBody>
        </p:sp>
      </p:grpSp>
      <p:pic>
        <p:nvPicPr>
          <p:cNvPr id="10" name="Bildplatzhalter 7" descr="UKE - ELBS – European Liquid Biopsy Society">
            <a:extLst>
              <a:ext uri="{FF2B5EF4-FFF2-40B4-BE49-F238E27FC236}">
                <a16:creationId xmlns:a16="http://schemas.microsoft.com/office/drawing/2014/main" id="{0C5A5FD3-036E-4FC6-B3AD-5089E0097BC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681693" y="6243979"/>
            <a:ext cx="1487728" cy="577823"/>
          </a:xfrm>
          <a:prstGeom prst="rect">
            <a:avLst/>
          </a:prstGeom>
        </p:spPr>
      </p:pic>
      <p:sp>
        <p:nvSpPr>
          <p:cNvPr id="11" name="Rechteck 12">
            <a:extLst>
              <a:ext uri="{FF2B5EF4-FFF2-40B4-BE49-F238E27FC236}">
                <a16:creationId xmlns:a16="http://schemas.microsoft.com/office/drawing/2014/main" id="{A0569260-1ACE-462E-AED9-5ACA052823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04241" y="5614155"/>
            <a:ext cx="218546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en-US" sz="1200" b="1" dirty="0">
                <a:solidFill>
                  <a:srgbClr val="000000"/>
                </a:solidFill>
                <a:latin typeface="Roboto Light" panose="02000000000000000000" pitchFamily="2" charset="0"/>
              </a:rPr>
              <a:t>Yao et al.  Ann </a:t>
            </a:r>
            <a:r>
              <a:rPr lang="de-DE" altLang="en-US" sz="1200" b="1" dirty="0" err="1">
                <a:solidFill>
                  <a:srgbClr val="000000"/>
                </a:solidFill>
                <a:latin typeface="Roboto Light" panose="02000000000000000000" pitchFamily="2" charset="0"/>
              </a:rPr>
              <a:t>Surg</a:t>
            </a:r>
            <a:r>
              <a:rPr lang="de-DE" altLang="en-US" sz="1200" b="1" dirty="0">
                <a:solidFill>
                  <a:srgbClr val="000000"/>
                </a:solidFill>
                <a:latin typeface="Roboto Light" panose="02000000000000000000" pitchFamily="2" charset="0"/>
              </a:rPr>
              <a:t> </a:t>
            </a:r>
            <a:r>
              <a:rPr lang="de-DE" altLang="en-US" sz="1200" b="1" dirty="0" err="1">
                <a:solidFill>
                  <a:srgbClr val="000000"/>
                </a:solidFill>
                <a:latin typeface="Roboto Light" panose="02000000000000000000" pitchFamily="2" charset="0"/>
              </a:rPr>
              <a:t>Onc</a:t>
            </a:r>
            <a:r>
              <a:rPr lang="de-DE" altLang="en-US" sz="1200" b="1" dirty="0">
                <a:solidFill>
                  <a:srgbClr val="000000"/>
                </a:solidFill>
                <a:latin typeface="Roboto Light" panose="02000000000000000000" pitchFamily="2" charset="0"/>
              </a:rPr>
              <a:t> 2022</a:t>
            </a:r>
          </a:p>
        </p:txBody>
      </p:sp>
      <p:sp>
        <p:nvSpPr>
          <p:cNvPr id="2" name="Rechteck 1"/>
          <p:cNvSpPr/>
          <p:nvPr/>
        </p:nvSpPr>
        <p:spPr>
          <a:xfrm>
            <a:off x="1703512" y="6046834"/>
            <a:ext cx="95770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2000" dirty="0">
                <a:latin typeface="Roboto Light" panose="02000000000000000000" pitchFamily="2" charset="0"/>
              </a:rPr>
              <a:t>Early recurrence </a:t>
            </a:r>
            <a:r>
              <a:rPr lang="en-US" altLang="en-US" sz="2000" dirty="0" smtClean="0">
                <a:latin typeface="Roboto Light" panose="02000000000000000000" pitchFamily="2" charset="0"/>
              </a:rPr>
              <a:t>has </a:t>
            </a:r>
            <a:r>
              <a:rPr lang="en-US" altLang="en-US" sz="2000" dirty="0">
                <a:latin typeface="Roboto Light" panose="02000000000000000000" pitchFamily="2" charset="0"/>
              </a:rPr>
              <a:t>often a more aggressive biology and is associated with poorer long term clinical outcome </a:t>
            </a:r>
            <a:endParaRPr lang="en-US" altLang="en-US" sz="2000" dirty="0">
              <a:latin typeface="Roboto Light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3342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Bildplatzhalter 7" descr="IMbrave 050: A Phase III Trial of Atezolizumab Plus Bevacizumab in High-Risk Hepatocellular Carcinoma after Curative Resection or Ablation">
            <a:extLst>
              <a:ext uri="{FF2B5EF4-FFF2-40B4-BE49-F238E27FC236}">
                <a16:creationId xmlns:a16="http://schemas.microsoft.com/office/drawing/2014/main" id="{C9985759-A73B-4E2C-AB8D-BF02788BF2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2981" y="865458"/>
            <a:ext cx="7951980" cy="3014057"/>
          </a:xfrm>
          <a:prstGeom prst="rect">
            <a:avLst/>
          </a:prstGeom>
        </p:spPr>
      </p:pic>
      <p:sp>
        <p:nvSpPr>
          <p:cNvPr id="4" name="Rechteck 3">
            <a:extLst>
              <a:ext uri="{FF2B5EF4-FFF2-40B4-BE49-F238E27FC236}">
                <a16:creationId xmlns:a16="http://schemas.microsoft.com/office/drawing/2014/main" id="{CEDD0492-5565-48CE-B83F-7C389C06B136}"/>
              </a:ext>
            </a:extLst>
          </p:cNvPr>
          <p:cNvSpPr/>
          <p:nvPr/>
        </p:nvSpPr>
        <p:spPr>
          <a:xfrm>
            <a:off x="119336" y="726959"/>
            <a:ext cx="11953328" cy="605041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500" dirty="0" err="1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4B73EDDC-E10E-49DE-8F8B-F5A6FAB01EAF}"/>
              </a:ext>
            </a:extLst>
          </p:cNvPr>
          <p:cNvSpPr txBox="1"/>
          <p:nvPr/>
        </p:nvSpPr>
        <p:spPr>
          <a:xfrm>
            <a:off x="224862" y="726959"/>
            <a:ext cx="91044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Imbrave050: Atezolizumab plus bevacizumab versus active surveillance in patients with resected of ablated high-risk HCC</a:t>
            </a:r>
          </a:p>
        </p:txBody>
      </p:sp>
      <p:pic>
        <p:nvPicPr>
          <p:cNvPr id="15" name="Bildplatzhalter 7" descr="Atezolizumab plus bevacizumab versus active surveillance in patients with resected or ablated high-risk hepatocellular carcinoma (IMbrave050): a randomised, open-label, multicentre, phase 3 trial">
            <a:extLst>
              <a:ext uri="{FF2B5EF4-FFF2-40B4-BE49-F238E27FC236}">
                <a16:creationId xmlns:a16="http://schemas.microsoft.com/office/drawing/2014/main" id="{EA034577-E533-4C73-96E5-60882374754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6" t="3639" r="3282"/>
          <a:stretch/>
        </p:blipFill>
        <p:spPr>
          <a:xfrm>
            <a:off x="219656" y="3850119"/>
            <a:ext cx="5530972" cy="2663877"/>
          </a:xfrm>
          <a:prstGeom prst="rect">
            <a:avLst/>
          </a:prstGeom>
        </p:spPr>
      </p:pic>
      <p:pic>
        <p:nvPicPr>
          <p:cNvPr id="16" name="Bildplatzhalter 7" descr="Arndt Vogel on X: &quot;Updated data for atezo + bev vs surveillance in resected or ablated high risk HCC #ESMO24 🔎IMbrave050 👉RFS 33.2 vs 36 mo, HR 0.9 👉OS: HR: 1.26 🧐Benefit not sustained! Disappointing.. 🧐Caveat of (too) early read outs… @myESMO #ESMOAmbas">
            <a:extLst>
              <a:ext uri="{FF2B5EF4-FFF2-40B4-BE49-F238E27FC236}">
                <a16:creationId xmlns:a16="http://schemas.microsoft.com/office/drawing/2014/main" id="{6AE23E81-A5F2-479D-8F85-8722C73BC7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628426" y="3898239"/>
            <a:ext cx="4921164" cy="2755239"/>
          </a:xfrm>
          <a:prstGeom prst="rect">
            <a:avLst/>
          </a:prstGeom>
        </p:spPr>
      </p:pic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9559CE16-727F-48F6-99C6-0F4E57A3648D}"/>
              </a:ext>
            </a:extLst>
          </p:cNvPr>
          <p:cNvSpPr txBox="1">
            <a:spLocks/>
          </p:cNvSpPr>
          <p:nvPr/>
        </p:nvSpPr>
        <p:spPr bwMode="auto">
          <a:xfrm>
            <a:off x="8171636" y="1092405"/>
            <a:ext cx="3456383" cy="2336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76213" indent="-17621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358775" indent="-182563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534988" indent="-176213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717550" indent="-182563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893763" indent="-176213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1350963" indent="-176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1808163" indent="-176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2265363" indent="-176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2722563" indent="-176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altLang="en-US" sz="1800" dirty="0">
                <a:latin typeface="Roboto Light" panose="02000000000000000000" pitchFamily="2" charset="0"/>
                <a:ea typeface="Roboto Light" panose="02000000000000000000" pitchFamily="2" charset="0"/>
              </a:rPr>
              <a:t>Initial RFS benefit with atezo + bev vs. active surveillance is not sustained</a:t>
            </a:r>
          </a:p>
          <a:p>
            <a:pPr eaLnBrk="1" hangingPunct="1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altLang="en-US" sz="1800" dirty="0">
                <a:latin typeface="Roboto Light" panose="02000000000000000000" pitchFamily="2" charset="0"/>
                <a:ea typeface="Roboto Light" panose="02000000000000000000" pitchFamily="2" charset="0"/>
              </a:rPr>
              <a:t>The benefit-risk profile does not support atezo + bev as adjuvant therapy for all high risk HCC</a:t>
            </a:r>
          </a:p>
        </p:txBody>
      </p:sp>
      <p:sp>
        <p:nvSpPr>
          <p:cNvPr id="18" name="Rechteck 12">
            <a:extLst>
              <a:ext uri="{FF2B5EF4-FFF2-40B4-BE49-F238E27FC236}">
                <a16:creationId xmlns:a16="http://schemas.microsoft.com/office/drawing/2014/main" id="{680C8526-A3C1-460F-BE5B-CC15D7866B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11668" y="6544507"/>
            <a:ext cx="165618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en-US" sz="1200" b="1" dirty="0">
                <a:solidFill>
                  <a:srgbClr val="000000"/>
                </a:solidFill>
                <a:latin typeface="Roboto Light" panose="02000000000000000000" pitchFamily="2" charset="0"/>
              </a:rPr>
              <a:t>Qin et al. Lancet 2023</a:t>
            </a:r>
          </a:p>
        </p:txBody>
      </p:sp>
      <p:sp>
        <p:nvSpPr>
          <p:cNvPr id="19" name="Rechteck 12">
            <a:extLst>
              <a:ext uri="{FF2B5EF4-FFF2-40B4-BE49-F238E27FC236}">
                <a16:creationId xmlns:a16="http://schemas.microsoft.com/office/drawing/2014/main" id="{2D278B1F-78F4-4DEF-90FF-9B12E88C9E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27895" y="6552201"/>
            <a:ext cx="1585281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en-US" sz="1050" b="1" dirty="0" err="1">
                <a:solidFill>
                  <a:srgbClr val="000000"/>
                </a:solidFill>
                <a:latin typeface="Roboto Light" panose="02000000000000000000" pitchFamily="2" charset="0"/>
              </a:rPr>
              <a:t>Yopp</a:t>
            </a:r>
            <a:r>
              <a:rPr lang="de-DE" altLang="en-US" sz="1050" b="1" dirty="0">
                <a:solidFill>
                  <a:srgbClr val="000000"/>
                </a:solidFill>
                <a:latin typeface="Roboto Light" panose="02000000000000000000" pitchFamily="2" charset="0"/>
              </a:rPr>
              <a:t> et al. ESMO 2024</a:t>
            </a:r>
          </a:p>
        </p:txBody>
      </p:sp>
      <p:sp>
        <p:nvSpPr>
          <p:cNvPr id="20" name="Textfeld 9">
            <a:extLst>
              <a:ext uri="{FF2B5EF4-FFF2-40B4-BE49-F238E27FC236}">
                <a16:creationId xmlns:a16="http://schemas.microsoft.com/office/drawing/2014/main" id="{8AA09C43-7631-46A2-93E0-9BCF0C8BB8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336" y="80628"/>
            <a:ext cx="439735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dirty="0">
                <a:latin typeface="Roboto Light" panose="02000000000000000000" pitchFamily="2" charset="0"/>
              </a:rPr>
              <a:t>3. Low response rate</a:t>
            </a:r>
          </a:p>
        </p:txBody>
      </p:sp>
      <p:sp>
        <p:nvSpPr>
          <p:cNvPr id="21" name="Rechteck 20">
            <a:extLst>
              <a:ext uri="{FF2B5EF4-FFF2-40B4-BE49-F238E27FC236}">
                <a16:creationId xmlns:a16="http://schemas.microsoft.com/office/drawing/2014/main" id="{AB333E76-A156-4465-9704-747492168D08}"/>
              </a:ext>
            </a:extLst>
          </p:cNvPr>
          <p:cNvSpPr/>
          <p:nvPr/>
        </p:nvSpPr>
        <p:spPr>
          <a:xfrm>
            <a:off x="6477077" y="5148423"/>
            <a:ext cx="302698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500" dirty="0" err="1"/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65D2F59B-C6B2-40F3-AE51-7BC8F4F4BB10}"/>
              </a:ext>
            </a:extLst>
          </p:cNvPr>
          <p:cNvSpPr/>
          <p:nvPr/>
        </p:nvSpPr>
        <p:spPr>
          <a:xfrm>
            <a:off x="11309425" y="5045200"/>
            <a:ext cx="302698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500" dirty="0" err="1"/>
          </a:p>
        </p:txBody>
      </p:sp>
    </p:spTree>
    <p:extLst>
      <p:ext uri="{BB962C8B-B14F-4D97-AF65-F5344CB8AC3E}">
        <p14:creationId xmlns:p14="http://schemas.microsoft.com/office/powerpoint/2010/main" val="481601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0"/>
</p:tagLst>
</file>

<file path=ppt/theme/theme1.xml><?xml version="1.0" encoding="utf-8"?>
<a:theme xmlns:a="http://schemas.openxmlformats.org/drawingml/2006/main" name="LMU">
  <a:themeElements>
    <a:clrScheme name="Benutzerdefiniert 222">
      <a:dk1>
        <a:sysClr val="windowText" lastClr="000000"/>
      </a:dk1>
      <a:lt1>
        <a:sysClr val="window" lastClr="FFFFFF"/>
      </a:lt1>
      <a:dk2>
        <a:srgbClr val="9D9D9D"/>
      </a:dk2>
      <a:lt2>
        <a:srgbClr val="D0D0D0"/>
      </a:lt2>
      <a:accent1>
        <a:srgbClr val="007E36"/>
      </a:accent1>
      <a:accent2>
        <a:srgbClr val="59AB7C"/>
      </a:accent2>
      <a:accent3>
        <a:srgbClr val="A6D2B9"/>
      </a:accent3>
      <a:accent4>
        <a:srgbClr val="A6CA56"/>
      </a:accent4>
      <a:accent5>
        <a:srgbClr val="C5DC91"/>
      </a:accent5>
      <a:accent6>
        <a:srgbClr val="E0ECC4"/>
      </a:accent6>
      <a:hlink>
        <a:srgbClr val="000000"/>
      </a:hlink>
      <a:folHlink>
        <a:srgbClr val="000000"/>
      </a:folHlink>
    </a:clrScheme>
    <a:fontScheme name="Verdana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15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 algn="l">
          <a:defRPr sz="1500" dirty="0" err="1" smtClean="0"/>
        </a:defPPr>
      </a:lstStyle>
    </a:txDef>
  </a:objectDefaults>
  <a:extraClrSchemeLst/>
  <a:custClrLst>
    <a:custClr name="Orange">
      <a:srgbClr val="E68200"/>
    </a:custClr>
    <a:custClr name="Orange 65%">
      <a:srgbClr val="EFAE59"/>
    </a:custClr>
    <a:custClr name="Lila">
      <a:srgbClr val="863776"/>
    </a:custClr>
    <a:custClr name="Lila 65%">
      <a:srgbClr val="B07DA6"/>
    </a:custClr>
    <a:custClr name="Gelb">
      <a:srgbClr val="FDC500"/>
    </a:custClr>
    <a:custClr name="Gelb 65%">
      <a:srgbClr val="FED959"/>
    </a:custClr>
    <a:custClr name="Rosa">
      <a:srgbClr val="F6AA8A"/>
    </a:custClr>
    <a:custClr name="Rosa 65%">
      <a:srgbClr val="F9C8B3"/>
    </a:custClr>
    <a:custClr name="Pink">
      <a:srgbClr val="E60060"/>
    </a:custClr>
    <a:custClr name="Pink 65%">
      <a:srgbClr val="EF5997"/>
    </a:custClr>
    <a:custClr name="Rostrot">
      <a:srgbClr val="9C1006"/>
    </a:custClr>
    <a:custClr name="Rostrot 65%">
      <a:srgbClr val="BF635D"/>
    </a:custClr>
    <a:custClr name="Flieder">
      <a:srgbClr val="5F388E"/>
    </a:custClr>
    <a:custClr name="Flieder 65%">
      <a:srgbClr val="977DB5"/>
    </a:custClr>
    <a:custClr name="Hellblau">
      <a:srgbClr val="29BDEF"/>
    </a:custClr>
    <a:custClr name="Hellblau 65%">
      <a:srgbClr val="74D4F5"/>
    </a:custClr>
    <a:custClr name="Petrol">
      <a:srgbClr val="007188"/>
    </a:custClr>
    <a:custClr name="Petrol 65%">
      <a:srgbClr val="59A3B2"/>
    </a:custClr>
    <a:custClr name="Olivgrün">
      <a:srgbClr val="5C6833"/>
    </a:custClr>
    <a:custClr name="Olivgrün 65%">
      <a:srgbClr val="959D7A"/>
    </a:custClr>
    <a:custClr name="Mittelbraun">
      <a:srgbClr val="77482D"/>
    </a:custClr>
    <a:custClr name="Mittelbraun 65%">
      <a:srgbClr val="A68876"/>
    </a:custClr>
  </a:custClrLst>
  <a:extLst>
    <a:ext uri="{05A4C25C-085E-4340-85A3-A5531E510DB2}">
      <thm15:themeFamily xmlns:thm15="http://schemas.microsoft.com/office/thememl/2012/main" name="LMU Klinikum_PowerPoint_16x9.potx" id="{10DD0EC3-A2FC-4DB9-96E2-3E013604DDEB}" vid="{DF7B04B0-7EF3-4205-988B-84CE49114099}"/>
    </a:ext>
  </a:extLst>
</a:theme>
</file>

<file path=ppt/theme/theme2.xml><?xml version="1.0" encoding="utf-8"?>
<a:theme xmlns:a="http://schemas.openxmlformats.org/drawingml/2006/main" name="Office">
  <a:themeElements>
    <a:clrScheme name="Benutzerdefiniert 222">
      <a:dk1>
        <a:sysClr val="windowText" lastClr="000000"/>
      </a:dk1>
      <a:lt1>
        <a:sysClr val="window" lastClr="FFFFFF"/>
      </a:lt1>
      <a:dk2>
        <a:srgbClr val="9D9D9D"/>
      </a:dk2>
      <a:lt2>
        <a:srgbClr val="D0D0D0"/>
      </a:lt2>
      <a:accent1>
        <a:srgbClr val="007E36"/>
      </a:accent1>
      <a:accent2>
        <a:srgbClr val="59AB7C"/>
      </a:accent2>
      <a:accent3>
        <a:srgbClr val="A6D2B9"/>
      </a:accent3>
      <a:accent4>
        <a:srgbClr val="A6CA56"/>
      </a:accent4>
      <a:accent5>
        <a:srgbClr val="C5DC91"/>
      </a:accent5>
      <a:accent6>
        <a:srgbClr val="E0ECC4"/>
      </a:accent6>
      <a:hlink>
        <a:srgbClr val="000000"/>
      </a:hlink>
      <a:folHlink>
        <a:srgbClr val="000000"/>
      </a:folHlink>
    </a:clrScheme>
    <a:fontScheme name="Verdana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Benutzerdefiniert 222">
      <a:dk1>
        <a:sysClr val="windowText" lastClr="000000"/>
      </a:dk1>
      <a:lt1>
        <a:sysClr val="window" lastClr="FFFFFF"/>
      </a:lt1>
      <a:dk2>
        <a:srgbClr val="9D9D9D"/>
      </a:dk2>
      <a:lt2>
        <a:srgbClr val="D0D0D0"/>
      </a:lt2>
      <a:accent1>
        <a:srgbClr val="007E36"/>
      </a:accent1>
      <a:accent2>
        <a:srgbClr val="59AB7C"/>
      </a:accent2>
      <a:accent3>
        <a:srgbClr val="A6D2B9"/>
      </a:accent3>
      <a:accent4>
        <a:srgbClr val="A6CA56"/>
      </a:accent4>
      <a:accent5>
        <a:srgbClr val="C5DC91"/>
      </a:accent5>
      <a:accent6>
        <a:srgbClr val="E0ECC4"/>
      </a:accent6>
      <a:hlink>
        <a:srgbClr val="000000"/>
      </a:hlink>
      <a:folHlink>
        <a:srgbClr val="000000"/>
      </a:folHlink>
    </a:clrScheme>
    <a:fontScheme name="Verdana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191031_LMU Klinikum_PowerPoint_16x9</Template>
  <TotalTime>0</TotalTime>
  <Words>1062</Words>
  <Application>Microsoft Office PowerPoint</Application>
  <PresentationFormat>Breitbild</PresentationFormat>
  <Paragraphs>309</Paragraphs>
  <Slides>29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29</vt:i4>
      </vt:variant>
    </vt:vector>
  </HeadingPairs>
  <TitlesOfParts>
    <vt:vector size="36" baseType="lpstr">
      <vt:lpstr>Arial</vt:lpstr>
      <vt:lpstr>Courier New</vt:lpstr>
      <vt:lpstr>LMU CompatilFact</vt:lpstr>
      <vt:lpstr>Roboto Light</vt:lpstr>
      <vt:lpstr>Verdana</vt:lpstr>
      <vt:lpstr>Wingdings</vt:lpstr>
      <vt:lpstr>LMU</vt:lpstr>
      <vt:lpstr>Longitudinal evaluation of CTC to predict recurrence risk in early HCC treated with local ablative therapy - the INTENT study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Klinikum der Universitaet Muenchen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Titel der Präsentation</dc:title>
  <dc:creator>hthun</dc:creator>
  <cp:lastModifiedBy>malunni</cp:lastModifiedBy>
  <cp:revision>336</cp:revision>
  <cp:lastPrinted>2024-10-21T11:35:24Z</cp:lastPrinted>
  <dcterms:created xsi:type="dcterms:W3CDTF">2020-02-12T10:35:02Z</dcterms:created>
  <dcterms:modified xsi:type="dcterms:W3CDTF">2024-11-24T22:45:29Z</dcterms:modified>
</cp:coreProperties>
</file>