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9" r:id="rId2"/>
  </p:sldMasterIdLst>
  <p:notesMasterIdLst>
    <p:notesMasterId r:id="rId26"/>
  </p:notesMasterIdLst>
  <p:sldIdLst>
    <p:sldId id="336" r:id="rId3"/>
    <p:sldId id="257" r:id="rId4"/>
    <p:sldId id="258" r:id="rId5"/>
    <p:sldId id="328" r:id="rId6"/>
    <p:sldId id="259" r:id="rId7"/>
    <p:sldId id="331" r:id="rId8"/>
    <p:sldId id="335" r:id="rId9"/>
    <p:sldId id="260" r:id="rId10"/>
    <p:sldId id="267" r:id="rId11"/>
    <p:sldId id="320" r:id="rId12"/>
    <p:sldId id="324" r:id="rId13"/>
    <p:sldId id="325" r:id="rId14"/>
    <p:sldId id="332" r:id="rId15"/>
    <p:sldId id="333" r:id="rId16"/>
    <p:sldId id="340" r:id="rId17"/>
    <p:sldId id="268" r:id="rId18"/>
    <p:sldId id="338" r:id="rId19"/>
    <p:sldId id="266" r:id="rId20"/>
    <p:sldId id="265" r:id="rId21"/>
    <p:sldId id="326" r:id="rId22"/>
    <p:sldId id="261" r:id="rId23"/>
    <p:sldId id="262" r:id="rId24"/>
    <p:sldId id="33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13" autoAdjust="0"/>
    <p:restoredTop sz="94660"/>
  </p:normalViewPr>
  <p:slideViewPr>
    <p:cSldViewPr snapToGrid="0">
      <p:cViewPr>
        <p:scale>
          <a:sx n="80" d="100"/>
          <a:sy n="80" d="100"/>
        </p:scale>
        <p:origin x="1248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CBD12-54B2-4C9F-8FD9-4CF24E438AA1}" type="datetimeFigureOut">
              <a:rPr lang="en-US" smtClean="0"/>
              <a:t>11/25/24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9A6AB-15E1-4A32-B5D7-36A6790CA47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622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2681" y="2240692"/>
            <a:ext cx="10074876" cy="152464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74292"/>
            <a:ext cx="9144000" cy="88350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European Liquid Biopsy Society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756" y="542513"/>
            <a:ext cx="2935979" cy="131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72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483" y="333596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Autor (Vorname Nachname)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ADAA-0E0F-4CCF-A4EE-0670361578A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9206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9225"/>
            <a:ext cx="864355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9531"/>
            <a:ext cx="2293428" cy="703711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12000" y="1276862"/>
            <a:ext cx="1220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638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0987"/>
            <a:ext cx="843760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1293"/>
            <a:ext cx="2293428" cy="703711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-12000" y="1268624"/>
            <a:ext cx="1220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691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99225"/>
            <a:ext cx="842778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9531"/>
            <a:ext cx="2293428" cy="70371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-12000" y="1276862"/>
            <a:ext cx="1220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543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9225"/>
            <a:ext cx="842936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9531"/>
            <a:ext cx="2293428" cy="703711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2000" y="1276862"/>
            <a:ext cx="1220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61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439531"/>
            <a:ext cx="2293428" cy="70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15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285103"/>
            <a:ext cx="6172200" cy="45759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324199"/>
            <a:ext cx="2293428" cy="70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987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276865"/>
            <a:ext cx="6172200" cy="4584189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324199"/>
            <a:ext cx="2293428" cy="70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03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843760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‹Nr.›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534" y="324199"/>
            <a:ext cx="2293428" cy="70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505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European Liquid Biopsy Society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22567-DB23-427C-B99F-0BA720C11A2B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965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b="1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Autor (Vorname Nachname)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Fußzeile (Titel der Präsentation)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B2CADAA-0E0F-4CCF-A4EE-0670361578AD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8" name="Gerader Verbinder 7"/>
          <p:cNvCxnSpPr/>
          <p:nvPr userDrawn="1"/>
        </p:nvCxnSpPr>
        <p:spPr>
          <a:xfrm>
            <a:off x="0" y="1007806"/>
            <a:ext cx="1216800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478" y="156011"/>
            <a:ext cx="2339305" cy="71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16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481B7-D5CD-A128-BA6C-B96CCB11B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4C09C-E492-6CFB-6CDB-F7F780749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029118"/>
            <a:ext cx="12192000" cy="3776666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ELBS General Assembly 2024</a:t>
            </a:r>
            <a:b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WG: </a:t>
            </a:r>
            <a:r>
              <a:rPr lang="en-GB" sz="4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CTC Technology</a:t>
            </a:r>
            <a:br>
              <a:rPr lang="en-GB" sz="4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4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Evi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Lianidou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Yong-Jie Lu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&amp; Nick Stoecklein</a:t>
            </a:r>
            <a:br>
              <a:rPr lang="de-DE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E6832B-8561-2F18-53CC-3819B510F7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39084"/>
            <a:ext cx="9144000" cy="1095632"/>
          </a:xfrm>
        </p:spPr>
        <p:txBody>
          <a:bodyPr>
            <a:normAutofit fontScale="92500" lnSpcReduction="20000"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</a:rPr>
              <a:t>November 26</a:t>
            </a:r>
            <a:r>
              <a:rPr lang="en-GB" baseline="3000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</a:rPr>
              <a:t>- 28</a:t>
            </a:r>
            <a:r>
              <a:rPr lang="en-GB" baseline="3000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</a:rPr>
              <a:t>PRBB, </a:t>
            </a:r>
          </a:p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</a:rPr>
              <a:t>Barcelona, Spain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09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EQA Scheme – </a:t>
            </a:r>
            <a:r>
              <a:rPr lang="en-GB" dirty="0" err="1"/>
              <a:t>CellSearch</a:t>
            </a:r>
            <a:r>
              <a:rPr lang="en-GB" dirty="0"/>
              <a:t>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2CADAA-0E0F-4CCF-A4EE-0670361578AD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4492" y="1999214"/>
            <a:ext cx="12153120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Oncopole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Toulouse University Cancer Institute, </a:t>
            </a: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Toulouse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France 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kumimoji="0" lang="x-none" sz="17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Anne </a:t>
            </a:r>
            <a:r>
              <a:rPr kumimoji="0" lang="x-none" sz="1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Pradines </a:t>
            </a:r>
            <a:r>
              <a:rPr kumimoji="0" lang="en-GB" sz="1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 </a:t>
            </a:r>
            <a:r>
              <a:rPr kumimoji="0" lang="x-none" sz="1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Laura Keller</a:t>
            </a:r>
            <a:endParaRPr kumimoji="0" lang="en-GB" sz="17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Institute of </a:t>
            </a:r>
            <a:r>
              <a:rPr kumimoji="0" lang="en-GB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Tumor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Biology, </a:t>
            </a:r>
            <a:r>
              <a:rPr kumimoji="0" lang="x-none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UKE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Hamburg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Germany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kumimoji="0" lang="en-GB" sz="1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Sabine Riethdorf</a:t>
            </a: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Institut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Curie, </a:t>
            </a: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Paris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France 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kumimoji="0" lang="x-none" sz="17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Jean-Yves </a:t>
            </a:r>
            <a:r>
              <a:rPr kumimoji="0" lang="x-none" sz="1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Pie</a:t>
            </a:r>
            <a:r>
              <a:rPr kumimoji="0" lang="en-GB" sz="1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</a:t>
            </a:r>
            <a:r>
              <a:rPr kumimoji="0" lang="x-none" sz="1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</a:t>
            </a:r>
            <a:r>
              <a:rPr kumimoji="0" lang="en-GB" sz="1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/ </a:t>
            </a:r>
            <a:r>
              <a:rPr kumimoji="0" lang="x-none" sz="1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Renault Shufang</a:t>
            </a:r>
            <a:endParaRPr kumimoji="0" lang="en-GB" sz="17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Oslo</a:t>
            </a:r>
            <a:r>
              <a:rPr kumimoji="0" lang="x-none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University</a:t>
            </a:r>
            <a:r>
              <a:rPr kumimoji="0" lang="x-none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Hospital, </a:t>
            </a: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Oslo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Norway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kumimoji="0" lang="en-GB" sz="1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Elin Faye Borgen / Hege Russnes</a:t>
            </a: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Translational Medical Oncology Group (</a:t>
            </a:r>
            <a:r>
              <a:rPr kumimoji="0" lang="en-GB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Oncomet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Santiago de Compostela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Spain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kumimoji="0" lang="en-US" sz="1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Laura Muinelo Romay</a:t>
            </a: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ACTC Lab, University of Athens, </a:t>
            </a: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Athens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Greece 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kumimoji="0" lang="en-GB" sz="17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Evi</a:t>
            </a:r>
            <a:r>
              <a:rPr kumimoji="0" lang="en-GB" sz="1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Lianidou</a:t>
            </a: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University Clinic Düsseldorf, </a:t>
            </a: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Düsseldorf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Germany 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kumimoji="0" lang="x-none" sz="17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Nikolas Stoecklein</a:t>
            </a:r>
            <a:r>
              <a:rPr kumimoji="0" lang="de-DE" sz="1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/ Christiane </a:t>
            </a:r>
            <a:r>
              <a:rPr kumimoji="0" lang="de-DE" sz="17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Driemel</a:t>
            </a:r>
            <a:r>
              <a:rPr kumimoji="0" lang="de-DE" sz="1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/ Rui Neves </a:t>
            </a:r>
            <a:endParaRPr kumimoji="0" lang="en-GB" sz="17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Erasmus University Medical </a:t>
            </a:r>
            <a:r>
              <a:rPr kumimoji="0" lang="en-GB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Center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Rotterdam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Netherlands 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kumimoji="0" lang="en-GB" sz="1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Jaco </a:t>
            </a:r>
            <a:r>
              <a:rPr kumimoji="0" lang="en-GB" sz="17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Kraan</a:t>
            </a:r>
            <a:endParaRPr kumimoji="0" lang="en-GB" sz="17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Menarini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HQ/</a:t>
            </a: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Bologna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lab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2657D99-F05C-DFF6-A530-CDBE5A81647D}"/>
              </a:ext>
            </a:extLst>
          </p:cNvPr>
          <p:cNvSpPr txBox="1"/>
          <p:nvPr/>
        </p:nvSpPr>
        <p:spPr>
          <a:xfrm>
            <a:off x="617482" y="1318502"/>
            <a:ext cx="100298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Nine participating ELBS member sites (8 academic)</a:t>
            </a:r>
            <a:endParaRPr lang="de-D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745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8D92B03-8B3B-EAE1-4221-1C648FB24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17" y="2120990"/>
            <a:ext cx="10515600" cy="401900"/>
          </a:xfrm>
        </p:spPr>
        <p:txBody>
          <a:bodyPr/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CELLSEARCH EQA RESULTS-ELBS</a:t>
            </a:r>
            <a:endParaRPr lang="el-G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BF2D8A9E-E5DA-CD38-B2D8-B5C0C4ABE6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17" y="2984722"/>
            <a:ext cx="11871565" cy="201116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77ED8FD-9248-7C6E-3CC8-5E7B79C58C6C}"/>
              </a:ext>
            </a:extLst>
          </p:cNvPr>
          <p:cNvSpPr txBox="1">
            <a:spLocks/>
          </p:cNvSpPr>
          <p:nvPr/>
        </p:nvSpPr>
        <p:spPr>
          <a:xfrm>
            <a:off x="617483" y="333596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EQA Scheme – </a:t>
            </a:r>
            <a:r>
              <a:rPr lang="en-GB" dirty="0" err="1"/>
              <a:t>CellSearch</a:t>
            </a:r>
            <a:r>
              <a:rPr lang="en-GB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997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C6B1841-E45D-B59B-777B-C74DD716F1D4}"/>
              </a:ext>
            </a:extLst>
          </p:cNvPr>
          <p:cNvSpPr txBox="1">
            <a:spLocks/>
          </p:cNvSpPr>
          <p:nvPr/>
        </p:nvSpPr>
        <p:spPr>
          <a:xfrm>
            <a:off x="617483" y="333596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EQA Scheme – </a:t>
            </a:r>
            <a:r>
              <a:rPr lang="en-GB" dirty="0" err="1"/>
              <a:t>CellSearch</a:t>
            </a:r>
            <a:r>
              <a:rPr lang="en-GB" dirty="0"/>
              <a:t> </a:t>
            </a:r>
            <a:endParaRPr lang="en-US" dirty="0"/>
          </a:p>
        </p:txBody>
      </p:sp>
      <p:pic>
        <p:nvPicPr>
          <p:cNvPr id="5" name="Εικόνα 2">
            <a:extLst>
              <a:ext uri="{FF2B5EF4-FFF2-40B4-BE49-F238E27FC236}">
                <a16:creationId xmlns:a16="http://schemas.microsoft.com/office/drawing/2014/main" id="{DA474B59-13DA-A10F-6E57-6FFFBB1C42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899" y="1087951"/>
            <a:ext cx="9359478" cy="5581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5162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F6EFC-0221-565D-D0E6-E93469422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EQA Scheme – </a:t>
            </a:r>
            <a:r>
              <a:rPr lang="en-GB" dirty="0" err="1"/>
              <a:t>CellSearch</a:t>
            </a:r>
            <a:r>
              <a:rPr lang="en-GB" dirty="0"/>
              <a:t> </a:t>
            </a:r>
            <a:br>
              <a:rPr lang="en-US" dirty="0"/>
            </a:b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CD4FE74-9D6B-7E4A-4BCC-9D3B2D20A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083" y="1042161"/>
            <a:ext cx="8290881" cy="5815839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E6482921-24CA-768C-7314-859199018945}"/>
              </a:ext>
            </a:extLst>
          </p:cNvPr>
          <p:cNvSpPr/>
          <p:nvPr/>
        </p:nvSpPr>
        <p:spPr>
          <a:xfrm>
            <a:off x="8822266" y="2367723"/>
            <a:ext cx="1491564" cy="4156681"/>
          </a:xfrm>
          <a:prstGeom prst="rect">
            <a:avLst/>
          </a:prstGeom>
          <a:noFill/>
          <a:ln w="57150">
            <a:solidFill>
              <a:schemeClr val="accent6">
                <a:alpha val="77463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491564"/>
                      <a:gd name="connsiteY0" fmla="*/ 0 h 4156681"/>
                      <a:gd name="connsiteX1" fmla="*/ 482272 w 1491564"/>
                      <a:gd name="connsiteY1" fmla="*/ 0 h 4156681"/>
                      <a:gd name="connsiteX2" fmla="*/ 934713 w 1491564"/>
                      <a:gd name="connsiteY2" fmla="*/ 0 h 4156681"/>
                      <a:gd name="connsiteX3" fmla="*/ 1491564 w 1491564"/>
                      <a:gd name="connsiteY3" fmla="*/ 0 h 4156681"/>
                      <a:gd name="connsiteX4" fmla="*/ 1491564 w 1491564"/>
                      <a:gd name="connsiteY4" fmla="*/ 552245 h 4156681"/>
                      <a:gd name="connsiteX5" fmla="*/ 1491564 w 1491564"/>
                      <a:gd name="connsiteY5" fmla="*/ 1062923 h 4156681"/>
                      <a:gd name="connsiteX6" fmla="*/ 1491564 w 1491564"/>
                      <a:gd name="connsiteY6" fmla="*/ 1573601 h 4156681"/>
                      <a:gd name="connsiteX7" fmla="*/ 1491564 w 1491564"/>
                      <a:gd name="connsiteY7" fmla="*/ 2167412 h 4156681"/>
                      <a:gd name="connsiteX8" fmla="*/ 1491564 w 1491564"/>
                      <a:gd name="connsiteY8" fmla="*/ 2761224 h 4156681"/>
                      <a:gd name="connsiteX9" fmla="*/ 1491564 w 1491564"/>
                      <a:gd name="connsiteY9" fmla="*/ 3271902 h 4156681"/>
                      <a:gd name="connsiteX10" fmla="*/ 1491564 w 1491564"/>
                      <a:gd name="connsiteY10" fmla="*/ 4156681 h 4156681"/>
                      <a:gd name="connsiteX11" fmla="*/ 994376 w 1491564"/>
                      <a:gd name="connsiteY11" fmla="*/ 4156681 h 4156681"/>
                      <a:gd name="connsiteX12" fmla="*/ 512104 w 1491564"/>
                      <a:gd name="connsiteY12" fmla="*/ 4156681 h 4156681"/>
                      <a:gd name="connsiteX13" fmla="*/ 0 w 1491564"/>
                      <a:gd name="connsiteY13" fmla="*/ 4156681 h 4156681"/>
                      <a:gd name="connsiteX14" fmla="*/ 0 w 1491564"/>
                      <a:gd name="connsiteY14" fmla="*/ 3479736 h 4156681"/>
                      <a:gd name="connsiteX15" fmla="*/ 0 w 1491564"/>
                      <a:gd name="connsiteY15" fmla="*/ 2802791 h 4156681"/>
                      <a:gd name="connsiteX16" fmla="*/ 0 w 1491564"/>
                      <a:gd name="connsiteY16" fmla="*/ 2208979 h 4156681"/>
                      <a:gd name="connsiteX17" fmla="*/ 0 w 1491564"/>
                      <a:gd name="connsiteY17" fmla="*/ 1656734 h 4156681"/>
                      <a:gd name="connsiteX18" fmla="*/ 0 w 1491564"/>
                      <a:gd name="connsiteY18" fmla="*/ 1187623 h 4156681"/>
                      <a:gd name="connsiteX19" fmla="*/ 0 w 1491564"/>
                      <a:gd name="connsiteY19" fmla="*/ 676945 h 4156681"/>
                      <a:gd name="connsiteX20" fmla="*/ 0 w 1491564"/>
                      <a:gd name="connsiteY20" fmla="*/ 0 h 41566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491564" h="4156681" extrusionOk="0">
                        <a:moveTo>
                          <a:pt x="0" y="0"/>
                        </a:moveTo>
                        <a:cubicBezTo>
                          <a:pt x="102357" y="-8256"/>
                          <a:pt x="312267" y="44383"/>
                          <a:pt x="482272" y="0"/>
                        </a:cubicBezTo>
                        <a:cubicBezTo>
                          <a:pt x="652277" y="-44383"/>
                          <a:pt x="709355" y="36506"/>
                          <a:pt x="934713" y="0"/>
                        </a:cubicBezTo>
                        <a:cubicBezTo>
                          <a:pt x="1160071" y="-36506"/>
                          <a:pt x="1358718" y="62614"/>
                          <a:pt x="1491564" y="0"/>
                        </a:cubicBezTo>
                        <a:cubicBezTo>
                          <a:pt x="1537394" y="223908"/>
                          <a:pt x="1458037" y="351037"/>
                          <a:pt x="1491564" y="552245"/>
                        </a:cubicBezTo>
                        <a:cubicBezTo>
                          <a:pt x="1525091" y="753454"/>
                          <a:pt x="1438231" y="944160"/>
                          <a:pt x="1491564" y="1062923"/>
                        </a:cubicBezTo>
                        <a:cubicBezTo>
                          <a:pt x="1544897" y="1181686"/>
                          <a:pt x="1458712" y="1419064"/>
                          <a:pt x="1491564" y="1573601"/>
                        </a:cubicBezTo>
                        <a:cubicBezTo>
                          <a:pt x="1524416" y="1728138"/>
                          <a:pt x="1447155" y="1882547"/>
                          <a:pt x="1491564" y="2167412"/>
                        </a:cubicBezTo>
                        <a:cubicBezTo>
                          <a:pt x="1535973" y="2452277"/>
                          <a:pt x="1429619" y="2568919"/>
                          <a:pt x="1491564" y="2761224"/>
                        </a:cubicBezTo>
                        <a:cubicBezTo>
                          <a:pt x="1553509" y="2953529"/>
                          <a:pt x="1476013" y="3024925"/>
                          <a:pt x="1491564" y="3271902"/>
                        </a:cubicBezTo>
                        <a:cubicBezTo>
                          <a:pt x="1507115" y="3518879"/>
                          <a:pt x="1460242" y="3902478"/>
                          <a:pt x="1491564" y="4156681"/>
                        </a:cubicBezTo>
                        <a:cubicBezTo>
                          <a:pt x="1258790" y="4171559"/>
                          <a:pt x="1227831" y="4109049"/>
                          <a:pt x="994376" y="4156681"/>
                        </a:cubicBezTo>
                        <a:cubicBezTo>
                          <a:pt x="760921" y="4204313"/>
                          <a:pt x="711319" y="4117950"/>
                          <a:pt x="512104" y="4156681"/>
                        </a:cubicBezTo>
                        <a:cubicBezTo>
                          <a:pt x="312889" y="4195412"/>
                          <a:pt x="240104" y="4127238"/>
                          <a:pt x="0" y="4156681"/>
                        </a:cubicBezTo>
                        <a:cubicBezTo>
                          <a:pt x="-59888" y="3958570"/>
                          <a:pt x="46468" y="3656841"/>
                          <a:pt x="0" y="3479736"/>
                        </a:cubicBezTo>
                        <a:cubicBezTo>
                          <a:pt x="-46468" y="3302632"/>
                          <a:pt x="26019" y="3130271"/>
                          <a:pt x="0" y="2802791"/>
                        </a:cubicBezTo>
                        <a:cubicBezTo>
                          <a:pt x="-26019" y="2475312"/>
                          <a:pt x="24012" y="2501918"/>
                          <a:pt x="0" y="2208979"/>
                        </a:cubicBezTo>
                        <a:cubicBezTo>
                          <a:pt x="-24012" y="1916040"/>
                          <a:pt x="26317" y="1918736"/>
                          <a:pt x="0" y="1656734"/>
                        </a:cubicBezTo>
                        <a:cubicBezTo>
                          <a:pt x="-26317" y="1394733"/>
                          <a:pt x="51380" y="1364173"/>
                          <a:pt x="0" y="1187623"/>
                        </a:cubicBezTo>
                        <a:cubicBezTo>
                          <a:pt x="-51380" y="1011073"/>
                          <a:pt x="2002" y="871993"/>
                          <a:pt x="0" y="676945"/>
                        </a:cubicBezTo>
                        <a:cubicBezTo>
                          <a:pt x="-2002" y="481897"/>
                          <a:pt x="14559" y="31356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19E0E1C-146C-DFF9-C11F-16B574B06700}"/>
              </a:ext>
            </a:extLst>
          </p:cNvPr>
          <p:cNvSpPr/>
          <p:nvPr/>
        </p:nvSpPr>
        <p:spPr>
          <a:xfrm>
            <a:off x="5406189" y="2367723"/>
            <a:ext cx="2069432" cy="415668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330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8CC65C-7BC3-81CD-9417-4B6C344C1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EQA Scheme – </a:t>
            </a:r>
            <a:r>
              <a:rPr lang="en-GB" dirty="0" err="1"/>
              <a:t>CellSearch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071A16B-FA03-911A-843E-B61BA4513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97" y="1422021"/>
            <a:ext cx="9558186" cy="543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457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24CFE-BD9A-4C7F-FC3C-2A73B7A33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61EEAA-B1EA-FE72-C2E6-73F11775A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EQA Scheme – Other Technologies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80752AC-CC00-6242-30B7-93F5085C6096}"/>
              </a:ext>
            </a:extLst>
          </p:cNvPr>
          <p:cNvSpPr txBox="1"/>
          <p:nvPr/>
        </p:nvSpPr>
        <p:spPr>
          <a:xfrm>
            <a:off x="1599448" y="2521059"/>
            <a:ext cx="962148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Next Project: Ring trial </a:t>
            </a:r>
            <a:r>
              <a:rPr lang="de-DE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Parsortix</a:t>
            </a:r>
            <a:endParaRPr lang="de-D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 like </a:t>
            </a:r>
            <a:r>
              <a:rPr lang="de-DE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welcome</a:t>
            </a:r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technologies</a:t>
            </a:r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 and PIs!  </a:t>
            </a:r>
          </a:p>
        </p:txBody>
      </p:sp>
    </p:spTree>
    <p:extLst>
      <p:ext uri="{BB962C8B-B14F-4D97-AF65-F5344CB8AC3E}">
        <p14:creationId xmlns:p14="http://schemas.microsoft.com/office/powerpoint/2010/main" val="2577612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25E498-84FA-E2E7-B231-949D3A846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European Liquid Biopsy Society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66D4B22-5112-5D65-DE24-B0D3A4738254}"/>
              </a:ext>
            </a:extLst>
          </p:cNvPr>
          <p:cNvSpPr/>
          <p:nvPr/>
        </p:nvSpPr>
        <p:spPr>
          <a:xfrm>
            <a:off x="838200" y="1903690"/>
            <a:ext cx="10777538" cy="46550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 marR="0" lvl="0" indent="-34290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Networking &amp; Scientific Exchange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Active online-platform to facilitate long-term goals and enable scientific exchange and communication</a:t>
            </a:r>
          </a:p>
          <a:p>
            <a:pPr marL="114300" marR="0" lvl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100" kern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n-US" sz="2100" b="1" kern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Meetings (3/4 done – the last one in December)  </a:t>
            </a:r>
          </a:p>
          <a:p>
            <a:pPr marL="114300" marR="0" lvl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- “</a:t>
            </a:r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Working group” pitches 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started</a:t>
            </a:r>
          </a:p>
          <a:p>
            <a:pPr marL="114300" marR="0" lvl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21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Ring trial &amp; Technology </a:t>
            </a:r>
            <a:r>
              <a:rPr lang="en-US" sz="2100" b="1" kern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lang="en-US" sz="2100" b="1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ssessment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Organize method-specific working groups and completed </a:t>
            </a:r>
            <a:r>
              <a:rPr kumimoji="0" lang="en-US" sz="21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CellSearch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(Evi) and plan to start the Angle (Yong-Jie)</a:t>
            </a:r>
          </a:p>
          <a:p>
            <a:pPr marL="114300" marR="0" lvl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2100" kern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34290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Preparing New </a:t>
            </a:r>
            <a:r>
              <a:rPr lang="en-US" sz="2100" b="1" kern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en-US" sz="21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urvey</a:t>
            </a:r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114300" marR="0" lvl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100" b="1" kern="0" dirty="0">
                <a:latin typeface="Arial" panose="020B0604020202020204" pitchFamily="34" charset="0"/>
                <a:cs typeface="Arial" panose="020B0604020202020204" pitchFamily="34" charset="0"/>
              </a:rPr>
              <a:t>	- Use and best practice of CTCs among ELBS members and beyond</a:t>
            </a:r>
            <a:endParaRPr kumimoji="0" lang="en-US" sz="21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el 10">
            <a:extLst>
              <a:ext uri="{FF2B5EF4-FFF2-40B4-BE49-F238E27FC236}">
                <a16:creationId xmlns:a16="http://schemas.microsoft.com/office/drawing/2014/main" id="{ED5A10A5-DDCC-CB8F-DE5A-0901D433C00F}"/>
              </a:ext>
            </a:extLst>
          </p:cNvPr>
          <p:cNvSpPr txBox="1">
            <a:spLocks/>
          </p:cNvSpPr>
          <p:nvPr/>
        </p:nvSpPr>
        <p:spPr>
          <a:xfrm>
            <a:off x="915691" y="596327"/>
            <a:ext cx="8643551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  <a:defRPr/>
            </a:pPr>
            <a:r>
              <a:rPr lang="en-US" spc="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rPr>
              <a:t>WG CTC Technologies – 2024 activities</a:t>
            </a:r>
          </a:p>
        </p:txBody>
      </p:sp>
    </p:spTree>
    <p:extLst>
      <p:ext uri="{BB962C8B-B14F-4D97-AF65-F5344CB8AC3E}">
        <p14:creationId xmlns:p14="http://schemas.microsoft.com/office/powerpoint/2010/main" val="2301759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7E5362-EA3F-6622-EB47-C686D8459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Upcoming</a:t>
            </a:r>
            <a:r>
              <a:rPr lang="de-DE" dirty="0"/>
              <a:t> Survey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D38D963-8825-8008-C47C-F25A76767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6CD7FB9-2AF6-9C9B-11A7-B1CC97526EE0}"/>
              </a:ext>
            </a:extLst>
          </p:cNvPr>
          <p:cNvSpPr txBox="1"/>
          <p:nvPr/>
        </p:nvSpPr>
        <p:spPr>
          <a:xfrm>
            <a:off x="3043990" y="1874891"/>
            <a:ext cx="6120062" cy="4347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de-DE" sz="2800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2800" b="1" dirty="0" err="1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Demographics</a:t>
            </a:r>
            <a:r>
              <a:rPr lang="de-DE" sz="2800" b="1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Background</a:t>
            </a:r>
            <a:endParaRPr lang="de-DE" sz="2800" dirty="0">
              <a:solidFill>
                <a:srgbClr val="0E0E0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900"/>
              </a:spcBef>
            </a:pPr>
            <a:r>
              <a:rPr lang="de-DE" sz="2800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800" b="1" dirty="0" err="1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lang="de-DE" sz="2800" b="1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Use </a:t>
            </a:r>
            <a:r>
              <a:rPr lang="de-DE" sz="2800" b="1" dirty="0" err="1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800" b="1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CTC Technology</a:t>
            </a:r>
            <a:endParaRPr lang="de-DE" sz="2800" dirty="0">
              <a:solidFill>
                <a:srgbClr val="0E0E0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900"/>
              </a:spcBef>
            </a:pPr>
            <a:r>
              <a:rPr lang="de-DE" sz="2800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b="1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Challenges and </a:t>
            </a:r>
            <a:r>
              <a:rPr lang="de-DE" sz="2800" b="1" dirty="0" err="1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Barriers</a:t>
            </a:r>
            <a:endParaRPr lang="de-DE" sz="2800" dirty="0">
              <a:solidFill>
                <a:srgbClr val="0E0E0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900"/>
              </a:spcBef>
            </a:pPr>
            <a:r>
              <a:rPr lang="de-DE" sz="2800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2800" b="1" dirty="0" err="1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Standardization</a:t>
            </a:r>
            <a:r>
              <a:rPr lang="de-DE" sz="2800" b="1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2800" b="1" dirty="0" err="1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Protocols</a:t>
            </a:r>
            <a:endParaRPr lang="de-DE" sz="2800" dirty="0">
              <a:solidFill>
                <a:srgbClr val="0E0E0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900"/>
              </a:spcBef>
            </a:pPr>
            <a:r>
              <a:rPr lang="de-DE" sz="2800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2800" b="1" dirty="0" err="1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Perception</a:t>
            </a:r>
            <a:r>
              <a:rPr lang="de-DE" sz="2800" b="1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800" b="1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Value</a:t>
            </a:r>
            <a:endParaRPr lang="de-DE" sz="2800" dirty="0">
              <a:solidFill>
                <a:srgbClr val="0E0E0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900"/>
              </a:spcBef>
            </a:pPr>
            <a:r>
              <a:rPr lang="de-DE" sz="2800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de-DE" sz="2800" b="1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Future </a:t>
            </a:r>
            <a:r>
              <a:rPr lang="de-DE" sz="2800" b="1" dirty="0" err="1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Directions</a:t>
            </a:r>
            <a:endParaRPr lang="de-DE" sz="2800" dirty="0">
              <a:solidFill>
                <a:srgbClr val="0E0E0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900"/>
              </a:spcBef>
            </a:pPr>
            <a:r>
              <a:rPr lang="de-DE" sz="2800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de-DE" sz="2800" b="1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Training and Education</a:t>
            </a:r>
            <a:endParaRPr lang="de-DE" sz="2800" dirty="0">
              <a:solidFill>
                <a:srgbClr val="0E0E0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900"/>
              </a:spcBef>
            </a:pPr>
            <a:r>
              <a:rPr lang="de-DE" sz="2800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de-DE" sz="2800" b="1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Feedback and </a:t>
            </a:r>
            <a:r>
              <a:rPr lang="de-DE" sz="2800" b="1" dirty="0" err="1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Suggestions</a:t>
            </a:r>
            <a:endParaRPr lang="de-DE" sz="2800" dirty="0">
              <a:solidFill>
                <a:srgbClr val="0E0E0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23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3E2FD80-805E-4966-1344-F349B4D46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European Liquid Biopsy Society</a:t>
            </a:r>
          </a:p>
        </p:txBody>
      </p:sp>
      <p:pic>
        <p:nvPicPr>
          <p:cNvPr id="5" name="Picture 19">
            <a:extLst>
              <a:ext uri="{FF2B5EF4-FFF2-40B4-BE49-F238E27FC236}">
                <a16:creationId xmlns:a16="http://schemas.microsoft.com/office/drawing/2014/main" id="{778F392C-89F3-3024-8313-FE458F26B3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9" b="50000"/>
          <a:stretch/>
        </p:blipFill>
        <p:spPr bwMode="auto">
          <a:xfrm>
            <a:off x="202955" y="1810173"/>
            <a:ext cx="7129434" cy="35238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EF83241-15E9-EED8-0F6C-97AC9933D42B}"/>
              </a:ext>
            </a:extLst>
          </p:cNvPr>
          <p:cNvSpPr txBox="1"/>
          <p:nvPr/>
        </p:nvSpPr>
        <p:spPr>
          <a:xfrm>
            <a:off x="567272" y="5842000"/>
            <a:ext cx="5061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Neves and CANCER-ID et al, Clinical Chemistry 2021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1A47009-03A6-5B4B-207F-00203B27C9CD}"/>
              </a:ext>
            </a:extLst>
          </p:cNvPr>
          <p:cNvSpPr txBox="1"/>
          <p:nvPr/>
        </p:nvSpPr>
        <p:spPr>
          <a:xfrm>
            <a:off x="202955" y="1859279"/>
            <a:ext cx="2019299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de-DE" sz="2000" b="1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CANCER-ID </a:t>
            </a:r>
            <a:endParaRPr lang="de-D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feil nach rechts 9">
            <a:extLst>
              <a:ext uri="{FF2B5EF4-FFF2-40B4-BE49-F238E27FC236}">
                <a16:creationId xmlns:a16="http://schemas.microsoft.com/office/drawing/2014/main" id="{619E1EA8-FBEE-6B3C-98F9-CE5BDF70062A}"/>
              </a:ext>
            </a:extLst>
          </p:cNvPr>
          <p:cNvSpPr/>
          <p:nvPr/>
        </p:nvSpPr>
        <p:spPr>
          <a:xfrm>
            <a:off x="7316896" y="3303197"/>
            <a:ext cx="410634" cy="8087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24DEF53-6384-5049-2F96-009A9DD23549}"/>
              </a:ext>
            </a:extLst>
          </p:cNvPr>
          <p:cNvGrpSpPr/>
          <p:nvPr/>
        </p:nvGrpSpPr>
        <p:grpSpPr>
          <a:xfrm>
            <a:off x="7871006" y="2140051"/>
            <a:ext cx="4104009" cy="3740826"/>
            <a:chOff x="7972604" y="2140051"/>
            <a:chExt cx="4104009" cy="3740826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F069E6AC-A83C-8D72-6A5C-E318EEB616E4}"/>
                </a:ext>
              </a:extLst>
            </p:cNvPr>
            <p:cNvSpPr txBox="1"/>
            <p:nvPr/>
          </p:nvSpPr>
          <p:spPr>
            <a:xfrm>
              <a:off x="8585655" y="2140051"/>
              <a:ext cx="28392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BioRad</a:t>
              </a:r>
              <a:r>
                <a:rPr lang="de-DE" b="1" dirty="0">
                  <a:latin typeface="Arial" panose="020B0604020202020204" pitchFamily="34" charset="0"/>
                  <a:cs typeface="Arial" panose="020B0604020202020204" pitchFamily="34" charset="0"/>
                </a:rPr>
                <a:t> Genesis System</a:t>
              </a: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948DDD6C-5D61-C756-53AB-C0A63E2A97DF}"/>
                </a:ext>
              </a:extLst>
            </p:cNvPr>
            <p:cNvSpPr txBox="1"/>
            <p:nvPr/>
          </p:nvSpPr>
          <p:spPr>
            <a:xfrm>
              <a:off x="7972604" y="3042641"/>
              <a:ext cx="4104009" cy="16312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b="1" dirty="0">
                  <a:latin typeface="Arial" panose="020B0604020202020204" pitchFamily="34" charset="0"/>
                  <a:cs typeface="Arial" panose="020B0604020202020204" pitchFamily="34" charset="0"/>
                </a:rPr>
                <a:t>Integrated Biobank </a:t>
              </a:r>
              <a:r>
                <a:rPr lang="de-DE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of</a:t>
              </a:r>
              <a:r>
                <a:rPr lang="de-DE" b="1" dirty="0">
                  <a:latin typeface="Arial" panose="020B0604020202020204" pitchFamily="34" charset="0"/>
                  <a:cs typeface="Arial" panose="020B0604020202020204" pitchFamily="34" charset="0"/>
                </a:rPr>
                <a:t> Luxembourg </a:t>
              </a:r>
            </a:p>
            <a:p>
              <a:pPr algn="ctr"/>
              <a:r>
                <a:rPr lang="de-DE" b="1" dirty="0">
                  <a:latin typeface="Arial" panose="020B0604020202020204" pitchFamily="34" charset="0"/>
                  <a:cs typeface="Arial" panose="020B0604020202020204" pitchFamily="34" charset="0"/>
                </a:rPr>
                <a:t>IBBL</a:t>
              </a:r>
            </a:p>
            <a:p>
              <a:pPr algn="ctr"/>
              <a:endParaRPr lang="de-D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de-D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de-DE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Athens Düsseldorf Hamburg Montpellier Paris</a:t>
              </a:r>
            </a:p>
          </p:txBody>
        </p: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FD01B98E-2BCE-C0C1-5220-DCA06048E8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22267" y="3707550"/>
              <a:ext cx="1194942" cy="5596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426F1D40-CE94-5002-AF99-31ABE5A8EA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19738" y="3707550"/>
              <a:ext cx="604870" cy="5257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mit Pfeil 17">
              <a:extLst>
                <a:ext uri="{FF2B5EF4-FFF2-40B4-BE49-F238E27FC236}">
                  <a16:creationId xmlns:a16="http://schemas.microsoft.com/office/drawing/2014/main" id="{270237F1-0D91-8003-1C54-93AD363ECF56}"/>
                </a:ext>
              </a:extLst>
            </p:cNvPr>
            <p:cNvCxnSpPr>
              <a:cxnSpLocks/>
            </p:cNvCxnSpPr>
            <p:nvPr/>
          </p:nvCxnSpPr>
          <p:spPr>
            <a:xfrm>
              <a:off x="10017209" y="3707550"/>
              <a:ext cx="7399" cy="5257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mit Pfeil 20">
              <a:extLst>
                <a:ext uri="{FF2B5EF4-FFF2-40B4-BE49-F238E27FC236}">
                  <a16:creationId xmlns:a16="http://schemas.microsoft.com/office/drawing/2014/main" id="{295C728B-B6B2-9A55-CCD0-C398F5BB8280}"/>
                </a:ext>
              </a:extLst>
            </p:cNvPr>
            <p:cNvCxnSpPr>
              <a:cxnSpLocks/>
            </p:cNvCxnSpPr>
            <p:nvPr/>
          </p:nvCxnSpPr>
          <p:spPr>
            <a:xfrm>
              <a:off x="10024608" y="3707550"/>
              <a:ext cx="620958" cy="5257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mit Pfeil 23">
              <a:extLst>
                <a:ext uri="{FF2B5EF4-FFF2-40B4-BE49-F238E27FC236}">
                  <a16:creationId xmlns:a16="http://schemas.microsoft.com/office/drawing/2014/main" id="{982F56F2-816A-7AEA-DA17-9D61C43DAB51}"/>
                </a:ext>
              </a:extLst>
            </p:cNvPr>
            <p:cNvCxnSpPr>
              <a:cxnSpLocks/>
            </p:cNvCxnSpPr>
            <p:nvPr/>
          </p:nvCxnSpPr>
          <p:spPr>
            <a:xfrm>
              <a:off x="10017209" y="3707550"/>
              <a:ext cx="1407685" cy="5596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E82BE681-65AD-A25B-EDF2-BC84DAE9C2C5}"/>
                </a:ext>
              </a:extLst>
            </p:cNvPr>
            <p:cNvGrpSpPr/>
            <p:nvPr/>
          </p:nvGrpSpPr>
          <p:grpSpPr>
            <a:xfrm rot="10800000">
              <a:off x="8677509" y="4704112"/>
              <a:ext cx="2602627" cy="559650"/>
              <a:chOff x="9593407" y="4932109"/>
              <a:chExt cx="2602627" cy="559650"/>
            </a:xfrm>
          </p:grpSpPr>
          <p:cxnSp>
            <p:nvCxnSpPr>
              <p:cNvPr id="48" name="Gerade Verbindung mit Pfeil 47">
                <a:extLst>
                  <a:ext uri="{FF2B5EF4-FFF2-40B4-BE49-F238E27FC236}">
                    <a16:creationId xmlns:a16="http://schemas.microsoft.com/office/drawing/2014/main" id="{73F4F9C1-456F-E786-423C-605DAF5722A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593407" y="4932109"/>
                <a:ext cx="1194942" cy="559650"/>
              </a:xfrm>
              <a:prstGeom prst="straightConnector1">
                <a:avLst/>
              </a:prstGeom>
              <a:ln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Gerade Verbindung mit Pfeil 48">
                <a:extLst>
                  <a:ext uri="{FF2B5EF4-FFF2-40B4-BE49-F238E27FC236}">
                    <a16:creationId xmlns:a16="http://schemas.microsoft.com/office/drawing/2014/main" id="{5F89033F-30F3-BE6E-24E1-0FB4AE52921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90878" y="4932109"/>
                <a:ext cx="604870" cy="525781"/>
              </a:xfrm>
              <a:prstGeom prst="straightConnector1">
                <a:avLst/>
              </a:prstGeom>
              <a:ln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Gerade Verbindung mit Pfeil 49">
                <a:extLst>
                  <a:ext uri="{FF2B5EF4-FFF2-40B4-BE49-F238E27FC236}">
                    <a16:creationId xmlns:a16="http://schemas.microsoft.com/office/drawing/2014/main" id="{963D0080-4331-8D36-EBBF-45774EF612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88349" y="4932109"/>
                <a:ext cx="7399" cy="525781"/>
              </a:xfrm>
              <a:prstGeom prst="straightConnector1">
                <a:avLst/>
              </a:prstGeom>
              <a:ln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Gerade Verbindung mit Pfeil 50">
                <a:extLst>
                  <a:ext uri="{FF2B5EF4-FFF2-40B4-BE49-F238E27FC236}">
                    <a16:creationId xmlns:a16="http://schemas.microsoft.com/office/drawing/2014/main" id="{7B53A763-BFC9-417A-61CE-3DE24441B7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95748" y="4932109"/>
                <a:ext cx="620958" cy="525781"/>
              </a:xfrm>
              <a:prstGeom prst="straightConnector1">
                <a:avLst/>
              </a:prstGeom>
              <a:ln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Gerade Verbindung mit Pfeil 51">
                <a:extLst>
                  <a:ext uri="{FF2B5EF4-FFF2-40B4-BE49-F238E27FC236}">
                    <a16:creationId xmlns:a16="http://schemas.microsoft.com/office/drawing/2014/main" id="{C5AD5224-F136-9FFA-794D-E61E7395F3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88349" y="4932109"/>
                <a:ext cx="1407685" cy="559650"/>
              </a:xfrm>
              <a:prstGeom prst="straightConnector1">
                <a:avLst/>
              </a:prstGeom>
              <a:ln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697034A5-30B4-CF8B-5D81-CB3A2E457A10}"/>
                </a:ext>
              </a:extLst>
            </p:cNvPr>
            <p:cNvSpPr txBox="1"/>
            <p:nvPr/>
          </p:nvSpPr>
          <p:spPr>
            <a:xfrm>
              <a:off x="8133024" y="5511545"/>
              <a:ext cx="39419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latin typeface="Arial" panose="020B0604020202020204" pitchFamily="34" charset="0"/>
                  <a:cs typeface="Arial" panose="020B0604020202020204" pitchFamily="34" charset="0"/>
                </a:rPr>
                <a:t>Central Assessment / ACCEPT / AI</a:t>
              </a:r>
            </a:p>
          </p:txBody>
        </p:sp>
      </p:grpSp>
      <p:sp>
        <p:nvSpPr>
          <p:cNvPr id="56" name="Pfeil nach unten 55">
            <a:extLst>
              <a:ext uri="{FF2B5EF4-FFF2-40B4-BE49-F238E27FC236}">
                <a16:creationId xmlns:a16="http://schemas.microsoft.com/office/drawing/2014/main" id="{470DDD63-BAD7-FC66-8FBB-CA18269EA3AE}"/>
              </a:ext>
            </a:extLst>
          </p:cNvPr>
          <p:cNvSpPr/>
          <p:nvPr/>
        </p:nvSpPr>
        <p:spPr>
          <a:xfrm>
            <a:off x="9744737" y="2613675"/>
            <a:ext cx="317878" cy="27468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Titel 10">
            <a:extLst>
              <a:ext uri="{FF2B5EF4-FFF2-40B4-BE49-F238E27FC236}">
                <a16:creationId xmlns:a16="http://schemas.microsoft.com/office/drawing/2014/main" id="{7293B55D-3AC4-F700-7F50-35B94C5D30C2}"/>
              </a:ext>
            </a:extLst>
          </p:cNvPr>
          <p:cNvSpPr txBox="1">
            <a:spLocks/>
          </p:cNvSpPr>
          <p:nvPr/>
        </p:nvSpPr>
        <p:spPr>
          <a:xfrm>
            <a:off x="915691" y="596327"/>
            <a:ext cx="8643551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  <a:defRPr/>
            </a:pPr>
            <a:r>
              <a:rPr lang="en-US" spc="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rPr>
              <a:t>WG CTC Technologies – Proficiency Testing</a:t>
            </a:r>
          </a:p>
        </p:txBody>
      </p:sp>
    </p:spTree>
    <p:extLst>
      <p:ext uri="{BB962C8B-B14F-4D97-AF65-F5344CB8AC3E}">
        <p14:creationId xmlns:p14="http://schemas.microsoft.com/office/powerpoint/2010/main" val="262358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DB51A7C-B560-9379-1501-5C00ECFB0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48873"/>
            <a:ext cx="6362903" cy="451667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D4794196-086E-7B22-10DE-F58BD4E6FB43}"/>
              </a:ext>
            </a:extLst>
          </p:cNvPr>
          <p:cNvSpPr txBox="1"/>
          <p:nvPr/>
        </p:nvSpPr>
        <p:spPr>
          <a:xfrm>
            <a:off x="311257" y="1560815"/>
            <a:ext cx="69574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i="0" dirty="0">
                <a:solidFill>
                  <a:srgbClr val="4C4F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COST </a:t>
            </a:r>
            <a:r>
              <a:rPr lang="de-DE" b="1" i="0" dirty="0">
                <a:solidFill>
                  <a:srgbClr val="4C4F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de-DE" b="1" i="0" dirty="0">
                <a:solidFill>
                  <a:srgbClr val="4C4F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European </a:t>
            </a:r>
            <a:r>
              <a:rPr lang="de-DE" sz="2000" b="1" i="0" dirty="0" err="1">
                <a:solidFill>
                  <a:srgbClr val="4C4F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2000" b="1" dirty="0" err="1">
                <a:solidFill>
                  <a:srgbClr val="4C4F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b="1" i="0" dirty="0" err="1">
                <a:solidFill>
                  <a:srgbClr val="4C4F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operation</a:t>
            </a:r>
            <a:r>
              <a:rPr lang="de-DE" b="1" i="0" dirty="0">
                <a:solidFill>
                  <a:srgbClr val="4C4F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2000" b="1" i="0" dirty="0">
                <a:solidFill>
                  <a:srgbClr val="4C4F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b="1" i="0" dirty="0">
                <a:solidFill>
                  <a:srgbClr val="4C4F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cience and </a:t>
            </a:r>
            <a:r>
              <a:rPr lang="de-DE" sz="2000" b="1" i="0" dirty="0">
                <a:solidFill>
                  <a:srgbClr val="4C4F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de-DE" b="1" i="0" dirty="0">
                <a:solidFill>
                  <a:srgbClr val="4C4F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echnology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566E604-9078-B37F-F03B-BCD21672A006}"/>
              </a:ext>
            </a:extLst>
          </p:cNvPr>
          <p:cNvSpPr txBox="1"/>
          <p:nvPr/>
        </p:nvSpPr>
        <p:spPr>
          <a:xfrm>
            <a:off x="8341419" y="2412344"/>
            <a:ext cx="3012381" cy="346783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Meetings</a:t>
            </a:r>
          </a:p>
          <a:p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Training Schools</a:t>
            </a:r>
          </a:p>
          <a:p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Short Term Scientific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Missions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(STSM)</a:t>
            </a:r>
          </a:p>
          <a:p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Networking Tools</a:t>
            </a:r>
          </a:p>
        </p:txBody>
      </p:sp>
      <p:sp>
        <p:nvSpPr>
          <p:cNvPr id="13" name="Titel 10">
            <a:extLst>
              <a:ext uri="{FF2B5EF4-FFF2-40B4-BE49-F238E27FC236}">
                <a16:creationId xmlns:a16="http://schemas.microsoft.com/office/drawing/2014/main" id="{D99AA930-941D-0C2A-723D-986CD6339194}"/>
              </a:ext>
            </a:extLst>
          </p:cNvPr>
          <p:cNvSpPr txBox="1">
            <a:spLocks/>
          </p:cNvSpPr>
          <p:nvPr/>
        </p:nvSpPr>
        <p:spPr>
          <a:xfrm>
            <a:off x="915691" y="596327"/>
            <a:ext cx="8643551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  <a:defRPr/>
            </a:pPr>
            <a:r>
              <a:rPr lang="en-US" spc="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rPr>
              <a:t>COST Action 2023 -2025</a:t>
            </a:r>
          </a:p>
        </p:txBody>
      </p:sp>
    </p:spTree>
    <p:extLst>
      <p:ext uri="{BB962C8B-B14F-4D97-AF65-F5344CB8AC3E}">
        <p14:creationId xmlns:p14="http://schemas.microsoft.com/office/powerpoint/2010/main" val="338022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22567-DB23-427C-B99F-0BA720C11A2B}" type="slidenum">
              <a:rPr lang="en-US" smtClean="0"/>
              <a:t>2</a:t>
            </a:fld>
            <a:endParaRPr lang="en-US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2905532-63D6-DB17-C527-8A11531CCBED}"/>
              </a:ext>
            </a:extLst>
          </p:cNvPr>
          <p:cNvSpPr/>
          <p:nvPr/>
        </p:nvSpPr>
        <p:spPr>
          <a:xfrm>
            <a:off x="2677586" y="1434031"/>
            <a:ext cx="10001925" cy="1110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Networking &amp; Scientific Exchange</a:t>
            </a:r>
            <a:endParaRPr lang="de-DE" sz="19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“open channel” for discussion of technologies and issues</a:t>
            </a:r>
            <a:endParaRPr lang="de-DE" sz="1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Exchange between users and technology providers</a:t>
            </a:r>
            <a:endParaRPr lang="de-DE" sz="1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F75FA0FC-3075-DC72-3EE1-FE227C6A72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5691" y="229011"/>
            <a:ext cx="8643551" cy="1325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WG CTC Technologies – Long Term Goals  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C2B74A97-FEA0-430D-59FB-55AC25D71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65" y="1411276"/>
            <a:ext cx="1681206" cy="1002647"/>
          </a:xfrm>
          <a:prstGeom prst="rect">
            <a:avLst/>
          </a:prstGeom>
        </p:spPr>
      </p:pic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110BB623-AD68-A1BD-28ED-2AD5BB2F0465}"/>
              </a:ext>
            </a:extLst>
          </p:cNvPr>
          <p:cNvGrpSpPr/>
          <p:nvPr/>
        </p:nvGrpSpPr>
        <p:grpSpPr>
          <a:xfrm>
            <a:off x="857364" y="2626614"/>
            <a:ext cx="11061225" cy="1282339"/>
            <a:chOff x="857364" y="2626614"/>
            <a:chExt cx="11061225" cy="1282339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53D30AF4-45F9-D761-8C0A-94C560919AE7}"/>
                </a:ext>
              </a:extLst>
            </p:cNvPr>
            <p:cNvSpPr/>
            <p:nvPr/>
          </p:nvSpPr>
          <p:spPr>
            <a:xfrm>
              <a:off x="2695603" y="2626614"/>
              <a:ext cx="9222986" cy="12823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en-US" sz="19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Ring trials and technology assessment</a:t>
              </a:r>
              <a:endParaRPr lang="de-DE" sz="19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9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Organization of ring trials</a:t>
              </a:r>
              <a:endParaRPr lang="de-DE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US" sz="19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“Pre-competitive arena” for companies</a:t>
              </a:r>
              <a:endParaRPr lang="de-DE" sz="1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900" lvl="0" indent="-34290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GB" sz="19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Possibility to technically validate new technologies</a:t>
              </a:r>
            </a:p>
          </p:txBody>
        </p:sp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2C79BE1C-5276-D509-5166-CFEF6CB68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7364" y="2626614"/>
              <a:ext cx="1397000" cy="1257300"/>
            </a:xfrm>
            <a:prstGeom prst="rect">
              <a:avLst/>
            </a:prstGeom>
          </p:spPr>
        </p:pic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781920CC-B60E-BB91-B555-6BF4BE5F9DF3}"/>
              </a:ext>
            </a:extLst>
          </p:cNvPr>
          <p:cNvGrpSpPr/>
          <p:nvPr/>
        </p:nvGrpSpPr>
        <p:grpSpPr>
          <a:xfrm>
            <a:off x="863604" y="3629261"/>
            <a:ext cx="11938798" cy="1785184"/>
            <a:chOff x="863604" y="3629261"/>
            <a:chExt cx="11938798" cy="1785184"/>
          </a:xfrm>
        </p:grpSpPr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D8F5D6B5-5C68-66CC-3F34-37E23E9D2383}"/>
                </a:ext>
              </a:extLst>
            </p:cNvPr>
            <p:cNvSpPr/>
            <p:nvPr/>
          </p:nvSpPr>
          <p:spPr>
            <a:xfrm>
              <a:off x="2534196" y="3629261"/>
              <a:ext cx="10268206" cy="178518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/>
            <a:p>
              <a:pPr>
                <a:lnSpc>
                  <a:spcPct val="90000"/>
                </a:lnSpc>
                <a:spcAft>
                  <a:spcPts val="800"/>
                </a:spcAft>
              </a:pPr>
              <a:r>
                <a:rPr lang="en-US" sz="1900" b="1" dirty="0">
                  <a:latin typeface="Arial" panose="020B0604020202020204" pitchFamily="34" charset="0"/>
                  <a:cs typeface="Arial" panose="020B0604020202020204" pitchFamily="34" charset="0"/>
                </a:rPr>
                <a:t>Promoting development of assays with clinical utility  </a:t>
              </a:r>
              <a:endParaRPr lang="en-US" sz="19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indent="-342900">
                <a:lnSpc>
                  <a:spcPct val="90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1900" dirty="0">
                  <a:latin typeface="Arial" panose="020B0604020202020204" pitchFamily="34" charset="0"/>
                  <a:cs typeface="Arial" panose="020B0604020202020204" pitchFamily="34" charset="0"/>
                </a:rPr>
                <a:t>“wish-list” from Clinical WG for clinically relevant assays </a:t>
              </a:r>
            </a:p>
            <a:p>
              <a:pPr marL="457200" indent="-342900">
                <a:lnSpc>
                  <a:spcPct val="90000"/>
                </a:lnSpc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1900" dirty="0">
                  <a:latin typeface="Arial" panose="020B0604020202020204" pitchFamily="34" charset="0"/>
                  <a:cs typeface="Arial" panose="020B0604020202020204" pitchFamily="34" charset="0"/>
                </a:rPr>
                <a:t>Developed and/or standardization of “wish-list assays”</a:t>
              </a:r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092ED942-B07A-57E5-DF6B-61B802460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3604" y="3992899"/>
              <a:ext cx="1145214" cy="1030693"/>
            </a:xfrm>
            <a:prstGeom prst="rect">
              <a:avLst/>
            </a:prstGeom>
          </p:spPr>
        </p:pic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01B5B458-A8C9-FE1A-51A2-CC7E270E9E94}"/>
              </a:ext>
            </a:extLst>
          </p:cNvPr>
          <p:cNvGrpSpPr/>
          <p:nvPr/>
        </p:nvGrpSpPr>
        <p:grpSpPr>
          <a:xfrm>
            <a:off x="768772" y="4958849"/>
            <a:ext cx="11133231" cy="1785184"/>
            <a:chOff x="768772" y="4958849"/>
            <a:chExt cx="11133231" cy="1785184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30FE095D-DC0A-E5B4-4990-122084BD71E3}"/>
                </a:ext>
              </a:extLst>
            </p:cNvPr>
            <p:cNvSpPr/>
            <p:nvPr/>
          </p:nvSpPr>
          <p:spPr>
            <a:xfrm>
              <a:off x="2502656" y="4958849"/>
              <a:ext cx="9399347" cy="178518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/>
            <a:p>
              <a:pPr>
                <a:lnSpc>
                  <a:spcPct val="90000"/>
                </a:lnSpc>
                <a:spcAft>
                  <a:spcPts val="800"/>
                </a:spcAft>
              </a:pPr>
              <a:r>
                <a:rPr lang="en-US" sz="1900" b="1" dirty="0">
                  <a:latin typeface="Arial" panose="020B0604020202020204" pitchFamily="34" charset="0"/>
                  <a:cs typeface="Arial" panose="020B0604020202020204" pitchFamily="34" charset="0"/>
                </a:rPr>
                <a:t>Working towards accreditation (and reimbursement)</a:t>
              </a:r>
              <a:endParaRPr lang="en-US" sz="1900" b="1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lvl="0" indent="-22860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US" sz="1900" dirty="0">
                  <a:latin typeface="Arial" panose="020B0604020202020204" pitchFamily="34" charset="0"/>
                  <a:cs typeface="Arial" panose="020B0604020202020204" pitchFamily="34" charset="0"/>
                </a:rPr>
                <a:t>Markers of immediate interest for ISO15189 certification</a:t>
              </a:r>
              <a:endParaRPr lang="en-US" sz="19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lvl="0" indent="-22860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en-US" sz="1900" dirty="0">
                  <a:latin typeface="Arial" panose="020B0604020202020204" pitchFamily="34" charset="0"/>
                  <a:cs typeface="Arial" panose="020B0604020202020204" pitchFamily="34" charset="0"/>
                </a:rPr>
                <a:t>Establishment of a validation pipeline</a:t>
              </a:r>
              <a:endParaRPr lang="en-US" sz="19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lvl="0" indent="-228600">
                <a:lnSpc>
                  <a:spcPct val="90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 sz="1900" dirty="0">
                  <a:latin typeface="Arial" panose="020B0604020202020204" pitchFamily="34" charset="0"/>
                  <a:cs typeface="Arial" panose="020B0604020202020204" pitchFamily="34" charset="0"/>
                </a:rPr>
                <a:t>Distribution of protocols and support for certification</a:t>
              </a:r>
            </a:p>
          </p:txBody>
        </p:sp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8872184A-F436-1527-8FF4-CD10E8473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8772" y="5281616"/>
              <a:ext cx="1397000" cy="1257300"/>
            </a:xfrm>
            <a:prstGeom prst="rect">
              <a:avLst/>
            </a:prstGeom>
          </p:spPr>
        </p:pic>
      </p:grpSp>
      <p:sp>
        <p:nvSpPr>
          <p:cNvPr id="22" name="Textfeld 21">
            <a:extLst>
              <a:ext uri="{FF2B5EF4-FFF2-40B4-BE49-F238E27FC236}">
                <a16:creationId xmlns:a16="http://schemas.microsoft.com/office/drawing/2014/main" id="{334D96A0-EA8A-04D6-F1C0-7C97336E62B9}"/>
              </a:ext>
            </a:extLst>
          </p:cNvPr>
          <p:cNvSpPr txBox="1"/>
          <p:nvPr/>
        </p:nvSpPr>
        <p:spPr>
          <a:xfrm>
            <a:off x="10815864" y="6556827"/>
            <a:ext cx="12650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mages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Borender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2203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D6D6419-0D26-29DE-AFAF-07E683E378DE}"/>
              </a:ext>
            </a:extLst>
          </p:cNvPr>
          <p:cNvSpPr txBox="1"/>
          <p:nvPr/>
        </p:nvSpPr>
        <p:spPr>
          <a:xfrm>
            <a:off x="4267502" y="1548588"/>
            <a:ext cx="7740799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b="1" dirty="0">
                <a:effectLst/>
                <a:latin typeface="Helvetica" pitchFamily="2" charset="0"/>
              </a:rPr>
              <a:t>Best Practice Alliance </a:t>
            </a:r>
            <a:r>
              <a:rPr lang="de-DE" b="1" dirty="0" err="1">
                <a:effectLst/>
                <a:latin typeface="Helvetica" pitchFamily="2" charset="0"/>
              </a:rPr>
              <a:t>for</a:t>
            </a:r>
            <a:r>
              <a:rPr lang="de-DE" b="1" dirty="0">
                <a:effectLst/>
                <a:latin typeface="Helvetica" pitchFamily="2" charset="0"/>
              </a:rPr>
              <a:t> Liquid </a:t>
            </a:r>
            <a:r>
              <a:rPr lang="de-DE" b="1" dirty="0" err="1">
                <a:effectLst/>
                <a:latin typeface="Helvetica" pitchFamily="2" charset="0"/>
              </a:rPr>
              <a:t>Biopsy</a:t>
            </a:r>
            <a:r>
              <a:rPr lang="de-DE" b="1" dirty="0">
                <a:effectLst/>
                <a:latin typeface="Helvetica" pitchFamily="2" charset="0"/>
              </a:rPr>
              <a:t> in Europe (BPALE)</a:t>
            </a:r>
          </a:p>
          <a:p>
            <a:pPr algn="just"/>
            <a:endParaRPr lang="de-DE" dirty="0">
              <a:solidFill>
                <a:srgbClr val="606060"/>
              </a:solidFill>
              <a:effectLst/>
              <a:latin typeface="Helvetica" pitchFamily="2" charset="0"/>
            </a:endParaRPr>
          </a:p>
          <a:p>
            <a:pPr algn="just"/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Liquid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biopsy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techniques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,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focusing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on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the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analysis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of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Circulating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Tumor Cells (CTCs),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circulating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tumor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DNA (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ctDNA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),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Extracellular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Vesicles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(EVs), and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other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circulating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biomarkers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,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promise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to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revolutionize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cancer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patient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management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.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However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,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their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widespread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adoption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in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clinical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settings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is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challenged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by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method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variability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, interpretative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discrepancies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, and a lack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of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standardization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. These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challenges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are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further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compounded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by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Europe's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fragmented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research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 </a:t>
            </a:r>
            <a:r>
              <a:rPr lang="de-DE" dirty="0" err="1">
                <a:solidFill>
                  <a:srgbClr val="606060"/>
                </a:solidFill>
                <a:effectLst/>
                <a:latin typeface="Helvetica" pitchFamily="2" charset="0"/>
              </a:rPr>
              <a:t>landscape</a:t>
            </a:r>
            <a:r>
              <a:rPr lang="de-DE" dirty="0">
                <a:solidFill>
                  <a:srgbClr val="606060"/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de-DE" dirty="0">
              <a:solidFill>
                <a:srgbClr val="606060"/>
              </a:solidFill>
              <a:effectLst/>
              <a:latin typeface="Helvetica" pitchFamily="2" charset="0"/>
            </a:endParaRPr>
          </a:p>
          <a:p>
            <a:pPr algn="just"/>
            <a:r>
              <a:rPr lang="de-DE" b="1" dirty="0">
                <a:effectLst/>
                <a:latin typeface="Helvetica" pitchFamily="2" charset="0"/>
              </a:rPr>
              <a:t>BPALE </a:t>
            </a:r>
            <a:r>
              <a:rPr lang="de-DE" b="1" dirty="0" err="1">
                <a:effectLst/>
                <a:latin typeface="Helvetica" pitchFamily="2" charset="0"/>
              </a:rPr>
              <a:t>addresses</a:t>
            </a:r>
            <a:r>
              <a:rPr lang="de-DE" b="1" dirty="0">
                <a:effectLst/>
                <a:latin typeface="Helvetica" pitchFamily="2" charset="0"/>
              </a:rPr>
              <a:t> </a:t>
            </a:r>
            <a:r>
              <a:rPr lang="de-DE" b="1" dirty="0" err="1">
                <a:effectLst/>
                <a:latin typeface="Helvetica" pitchFamily="2" charset="0"/>
              </a:rPr>
              <a:t>these</a:t>
            </a:r>
            <a:r>
              <a:rPr lang="de-DE" b="1" dirty="0">
                <a:effectLst/>
                <a:latin typeface="Helvetica" pitchFamily="2" charset="0"/>
              </a:rPr>
              <a:t> </a:t>
            </a:r>
            <a:r>
              <a:rPr lang="de-DE" b="1" dirty="0" err="1">
                <a:effectLst/>
                <a:latin typeface="Helvetica" pitchFamily="2" charset="0"/>
              </a:rPr>
              <a:t>challenges</a:t>
            </a:r>
            <a:r>
              <a:rPr lang="de-DE" b="1" dirty="0">
                <a:effectLst/>
                <a:latin typeface="Helvetica" pitchFamily="2" charset="0"/>
              </a:rPr>
              <a:t> </a:t>
            </a:r>
            <a:r>
              <a:rPr lang="de-DE" b="1" dirty="0" err="1">
                <a:effectLst/>
                <a:latin typeface="Helvetica" pitchFamily="2" charset="0"/>
              </a:rPr>
              <a:t>by</a:t>
            </a:r>
            <a:r>
              <a:rPr lang="de-DE" b="1" dirty="0">
                <a:latin typeface="Helvetica" pitchFamily="2" charset="0"/>
              </a:rPr>
              <a:t>:</a:t>
            </a:r>
          </a:p>
          <a:p>
            <a:pPr algn="just"/>
            <a:endParaRPr lang="de-DE" b="1" dirty="0">
              <a:solidFill>
                <a:srgbClr val="606060"/>
              </a:solidFill>
              <a:effectLst/>
              <a:latin typeface="Helvetica" pitchFamily="2" charset="0"/>
            </a:endParaRPr>
          </a:p>
          <a:p>
            <a:pPr algn="just"/>
            <a:r>
              <a:rPr lang="de-DE" dirty="0">
                <a:effectLst/>
                <a:latin typeface="Helvetica" pitchFamily="2" charset="0"/>
              </a:rPr>
              <a:t>- </a:t>
            </a:r>
            <a:r>
              <a:rPr lang="de-DE" dirty="0" err="1">
                <a:effectLst/>
                <a:latin typeface="Helvetica" pitchFamily="2" charset="0"/>
              </a:rPr>
              <a:t>Establishing</a:t>
            </a:r>
            <a:r>
              <a:rPr lang="de-DE" dirty="0">
                <a:effectLst/>
                <a:latin typeface="Helvetica" pitchFamily="2" charset="0"/>
              </a:rPr>
              <a:t> a </a:t>
            </a:r>
            <a:r>
              <a:rPr lang="de-DE" dirty="0" err="1">
                <a:effectLst/>
                <a:latin typeface="Helvetica" pitchFamily="2" charset="0"/>
              </a:rPr>
              <a:t>Standardized</a:t>
            </a:r>
            <a:r>
              <a:rPr lang="de-DE" dirty="0">
                <a:effectLst/>
                <a:latin typeface="Helvetica" pitchFamily="2" charset="0"/>
              </a:rPr>
              <a:t> Framework </a:t>
            </a:r>
            <a:r>
              <a:rPr lang="de-DE" dirty="0" err="1">
                <a:effectLst/>
                <a:latin typeface="Helvetica" pitchFamily="2" charset="0"/>
              </a:rPr>
              <a:t>for</a:t>
            </a:r>
            <a:r>
              <a:rPr lang="de-DE" dirty="0">
                <a:effectLst/>
                <a:latin typeface="Helvetica" pitchFamily="2" charset="0"/>
              </a:rPr>
              <a:t> Liquid </a:t>
            </a:r>
            <a:r>
              <a:rPr lang="de-DE" dirty="0" err="1">
                <a:effectLst/>
                <a:latin typeface="Helvetica" pitchFamily="2" charset="0"/>
              </a:rPr>
              <a:t>Biopsy</a:t>
            </a:r>
            <a:endParaRPr lang="de-DE" dirty="0">
              <a:effectLst/>
              <a:latin typeface="Helvetica" pitchFamily="2" charset="0"/>
            </a:endParaRPr>
          </a:p>
          <a:p>
            <a:pPr algn="just"/>
            <a:r>
              <a:rPr lang="de-DE" dirty="0">
                <a:effectLst/>
                <a:latin typeface="Helvetica" pitchFamily="2" charset="0"/>
              </a:rPr>
              <a:t>- </a:t>
            </a:r>
            <a:r>
              <a:rPr lang="de-DE" dirty="0" err="1">
                <a:effectLst/>
                <a:latin typeface="Helvetica" pitchFamily="2" charset="0"/>
              </a:rPr>
              <a:t>Promoting</a:t>
            </a:r>
            <a:r>
              <a:rPr lang="de-DE" dirty="0">
                <a:effectLst/>
                <a:latin typeface="Helvetica" pitchFamily="2" charset="0"/>
              </a:rPr>
              <a:t> Technological </a:t>
            </a:r>
            <a:r>
              <a:rPr lang="de-DE" dirty="0" err="1">
                <a:effectLst/>
                <a:latin typeface="Helvetica" pitchFamily="2" charset="0"/>
              </a:rPr>
              <a:t>Advancements</a:t>
            </a:r>
            <a:endParaRPr lang="de-DE" dirty="0">
              <a:effectLst/>
              <a:latin typeface="Helvetica" pitchFamily="2" charset="0"/>
            </a:endParaRPr>
          </a:p>
          <a:p>
            <a:pPr algn="just"/>
            <a:r>
              <a:rPr lang="de-DE" dirty="0">
                <a:effectLst/>
                <a:latin typeface="Helvetica" pitchFamily="2" charset="0"/>
              </a:rPr>
              <a:t>- </a:t>
            </a:r>
            <a:r>
              <a:rPr lang="de-DE" dirty="0" err="1">
                <a:effectLst/>
                <a:latin typeface="Helvetica" pitchFamily="2" charset="0"/>
              </a:rPr>
              <a:t>Facilitating</a:t>
            </a:r>
            <a:r>
              <a:rPr lang="de-DE" dirty="0">
                <a:effectLst/>
                <a:latin typeface="Helvetica" pitchFamily="2" charset="0"/>
              </a:rPr>
              <a:t> </a:t>
            </a:r>
            <a:r>
              <a:rPr lang="de-DE" dirty="0" err="1">
                <a:effectLst/>
                <a:latin typeface="Helvetica" pitchFamily="2" charset="0"/>
              </a:rPr>
              <a:t>Interdisciplinary</a:t>
            </a:r>
            <a:r>
              <a:rPr lang="de-DE" dirty="0">
                <a:effectLst/>
                <a:latin typeface="Helvetica" pitchFamily="2" charset="0"/>
              </a:rPr>
              <a:t> </a:t>
            </a:r>
            <a:r>
              <a:rPr lang="de-DE" dirty="0" err="1">
                <a:effectLst/>
                <a:latin typeface="Helvetica" pitchFamily="2" charset="0"/>
              </a:rPr>
              <a:t>Collaboration</a:t>
            </a:r>
            <a:endParaRPr lang="de-DE" dirty="0">
              <a:effectLst/>
              <a:latin typeface="Helvetica" pitchFamily="2" charset="0"/>
            </a:endParaRPr>
          </a:p>
          <a:p>
            <a:pPr algn="just"/>
            <a:r>
              <a:rPr lang="de-DE" dirty="0">
                <a:effectLst/>
                <a:latin typeface="Helvetica" pitchFamily="2" charset="0"/>
              </a:rPr>
              <a:t>- </a:t>
            </a:r>
            <a:r>
              <a:rPr lang="de-DE" dirty="0" err="1">
                <a:effectLst/>
                <a:latin typeface="Helvetica" pitchFamily="2" charset="0"/>
              </a:rPr>
              <a:t>Prioritizing</a:t>
            </a:r>
            <a:r>
              <a:rPr lang="de-DE" dirty="0">
                <a:effectLst/>
                <a:latin typeface="Helvetica" pitchFamily="2" charset="0"/>
              </a:rPr>
              <a:t> Patient-</a:t>
            </a:r>
            <a:r>
              <a:rPr lang="de-DE" dirty="0" err="1">
                <a:effectLst/>
                <a:latin typeface="Helvetica" pitchFamily="2" charset="0"/>
              </a:rPr>
              <a:t>Centric</a:t>
            </a:r>
            <a:r>
              <a:rPr lang="de-DE" dirty="0">
                <a:effectLst/>
                <a:latin typeface="Helvetica" pitchFamily="2" charset="0"/>
              </a:rPr>
              <a:t> </a:t>
            </a:r>
            <a:r>
              <a:rPr lang="de-DE" dirty="0" err="1">
                <a:effectLst/>
                <a:latin typeface="Helvetica" pitchFamily="2" charset="0"/>
              </a:rPr>
              <a:t>Approaches</a:t>
            </a:r>
            <a:endParaRPr lang="de-DE" dirty="0">
              <a:effectLst/>
              <a:latin typeface="Helvetica" pitchFamily="2" charset="0"/>
            </a:endParaRPr>
          </a:p>
          <a:p>
            <a:pPr algn="just"/>
            <a:r>
              <a:rPr lang="de-DE" dirty="0">
                <a:effectLst/>
                <a:latin typeface="Helvetica" pitchFamily="2" charset="0"/>
              </a:rPr>
              <a:t>- </a:t>
            </a:r>
            <a:r>
              <a:rPr lang="de-DE" dirty="0" err="1">
                <a:effectLst/>
                <a:latin typeface="Helvetica" pitchFamily="2" charset="0"/>
              </a:rPr>
              <a:t>Emphasizing</a:t>
            </a:r>
            <a:r>
              <a:rPr lang="de-DE" dirty="0">
                <a:effectLst/>
                <a:latin typeface="Helvetica" pitchFamily="2" charset="0"/>
              </a:rPr>
              <a:t> Education and Training</a:t>
            </a:r>
          </a:p>
          <a:p>
            <a:pPr algn="just"/>
            <a:r>
              <a:rPr lang="de-DE" dirty="0">
                <a:effectLst/>
                <a:latin typeface="Helvetica" pitchFamily="2" charset="0"/>
              </a:rPr>
              <a:t>- </a:t>
            </a:r>
            <a:r>
              <a:rPr lang="de-DE" dirty="0" err="1">
                <a:effectLst/>
                <a:latin typeface="Helvetica" pitchFamily="2" charset="0"/>
              </a:rPr>
              <a:t>Navigating</a:t>
            </a:r>
            <a:r>
              <a:rPr lang="de-DE" dirty="0">
                <a:effectLst/>
                <a:latin typeface="Helvetica" pitchFamily="2" charset="0"/>
              </a:rPr>
              <a:t> </a:t>
            </a:r>
            <a:r>
              <a:rPr lang="de-DE" dirty="0" err="1">
                <a:effectLst/>
                <a:latin typeface="Helvetica" pitchFamily="2" charset="0"/>
              </a:rPr>
              <a:t>Regulatory</a:t>
            </a:r>
            <a:r>
              <a:rPr lang="de-DE" dirty="0">
                <a:effectLst/>
                <a:latin typeface="Helvetica" pitchFamily="2" charset="0"/>
              </a:rPr>
              <a:t> and </a:t>
            </a:r>
            <a:r>
              <a:rPr lang="de-DE" dirty="0" err="1">
                <a:effectLst/>
                <a:latin typeface="Helvetica" pitchFamily="2" charset="0"/>
              </a:rPr>
              <a:t>Ethical</a:t>
            </a:r>
            <a:r>
              <a:rPr lang="de-DE" dirty="0">
                <a:effectLst/>
                <a:latin typeface="Helvetica" pitchFamily="2" charset="0"/>
              </a:rPr>
              <a:t> Frameworks</a:t>
            </a:r>
            <a:endParaRPr lang="de-DE" dirty="0">
              <a:latin typeface="Helvetica" pitchFamily="2" charset="0"/>
            </a:endParaRPr>
          </a:p>
          <a:p>
            <a:pPr algn="just"/>
            <a:endParaRPr lang="de-DE" dirty="0">
              <a:solidFill>
                <a:srgbClr val="606060"/>
              </a:solidFill>
              <a:effectLst/>
              <a:latin typeface="Helvetica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73C9536-DD46-7B06-18CD-8CB119105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87" y="1624787"/>
            <a:ext cx="3378113" cy="496960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8" name="Titel 10">
            <a:extLst>
              <a:ext uri="{FF2B5EF4-FFF2-40B4-BE49-F238E27FC236}">
                <a16:creationId xmlns:a16="http://schemas.microsoft.com/office/drawing/2014/main" id="{AF4D51EA-DB12-AA4C-7C70-24DF7EDAC3C9}"/>
              </a:ext>
            </a:extLst>
          </p:cNvPr>
          <p:cNvSpPr txBox="1">
            <a:spLocks/>
          </p:cNvSpPr>
          <p:nvPr/>
        </p:nvSpPr>
        <p:spPr>
          <a:xfrm>
            <a:off x="915691" y="596327"/>
            <a:ext cx="8643551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  <a:defRPr/>
            </a:pPr>
            <a:r>
              <a:rPr lang="en-US" spc="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rPr>
              <a:t>COST Action 2023 </a:t>
            </a:r>
            <a:r>
              <a:rPr lang="en-US" spc="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  <a:sym typeface="Wingdings" pitchFamily="2" charset="2"/>
              </a:rPr>
              <a:t> 2025</a:t>
            </a:r>
            <a:endParaRPr lang="en-US" spc="0" dirty="0">
              <a:solidFill>
                <a:prstClr val="black"/>
              </a:solidFill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3760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3482583-E6A2-FD2F-AFF4-35F97B5E4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AFFE47C-B3AB-6A5A-F10A-6D1D6CBC3F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1" r="12104"/>
          <a:stretch/>
        </p:blipFill>
        <p:spPr>
          <a:xfrm>
            <a:off x="1542893" y="1299241"/>
            <a:ext cx="8022364" cy="542223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7103E9CB-6139-7831-51D9-577F10C5C7BE}"/>
              </a:ext>
            </a:extLst>
          </p:cNvPr>
          <p:cNvSpPr txBox="1"/>
          <p:nvPr/>
        </p:nvSpPr>
        <p:spPr>
          <a:xfrm>
            <a:off x="4299963" y="5670402"/>
            <a:ext cx="35920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17 Young Researcher and Innovators</a:t>
            </a:r>
          </a:p>
          <a:p>
            <a:endParaRPr lang="de-DE" dirty="0"/>
          </a:p>
          <a:p>
            <a:r>
              <a:rPr lang="de-DE" dirty="0"/>
              <a:t>1 </a:t>
            </a:r>
            <a:r>
              <a:rPr lang="de-DE" dirty="0" err="1"/>
              <a:t>patient</a:t>
            </a:r>
            <a:r>
              <a:rPr lang="de-DE" dirty="0"/>
              <a:t> </a:t>
            </a:r>
            <a:r>
              <a:rPr lang="de-DE" dirty="0" err="1"/>
              <a:t>advocate</a:t>
            </a:r>
            <a:r>
              <a:rPr lang="de-DE" dirty="0"/>
              <a:t> </a:t>
            </a:r>
            <a:r>
              <a:rPr lang="de-DE" dirty="0" err="1"/>
              <a:t>group</a:t>
            </a:r>
            <a:endParaRPr lang="de-DE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45C1FC5D-4B2C-CD00-D439-4AFBBFA716CC}"/>
              </a:ext>
            </a:extLst>
          </p:cNvPr>
          <p:cNvSpPr txBox="1">
            <a:spLocks/>
          </p:cNvSpPr>
          <p:nvPr/>
        </p:nvSpPr>
        <p:spPr>
          <a:xfrm>
            <a:off x="915691" y="596327"/>
            <a:ext cx="8643551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  <a:defRPr/>
            </a:pPr>
            <a:r>
              <a:rPr lang="en-US" spc="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rPr>
              <a:t>COST Action 2023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19E05BB-EE6F-584E-C540-6421B208C1CC}"/>
              </a:ext>
            </a:extLst>
          </p:cNvPr>
          <p:cNvSpPr txBox="1"/>
          <p:nvPr/>
        </p:nvSpPr>
        <p:spPr>
          <a:xfrm>
            <a:off x="4417017" y="3839950"/>
            <a:ext cx="479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ICT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1F2D0EB-5F8A-7219-ACD5-1264943FC1F0}"/>
              </a:ext>
            </a:extLst>
          </p:cNvPr>
          <p:cNvSpPr txBox="1"/>
          <p:nvPr/>
        </p:nvSpPr>
        <p:spPr>
          <a:xfrm>
            <a:off x="4234914" y="3429000"/>
            <a:ext cx="7428059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i="0" u="none" strike="noStrike" dirty="0" err="1">
                <a:solidFill>
                  <a:schemeClr val="accent6"/>
                </a:solidFill>
                <a:effectLst/>
                <a:latin typeface="effra"/>
              </a:rPr>
              <a:t>Submitted</a:t>
            </a:r>
            <a:r>
              <a:rPr lang="de-DE" sz="3200" b="1" i="0" u="none" strike="noStrike" dirty="0">
                <a:solidFill>
                  <a:schemeClr val="accent6"/>
                </a:solidFill>
                <a:effectLst/>
                <a:latin typeface="effra"/>
              </a:rPr>
              <a:t>: </a:t>
            </a:r>
            <a:r>
              <a:rPr lang="de-DE" sz="3200" b="1" i="0" u="none" strike="noStrike" dirty="0" err="1">
                <a:solidFill>
                  <a:schemeClr val="accent6"/>
                </a:solidFill>
                <a:effectLst/>
                <a:latin typeface="effra"/>
              </a:rPr>
              <a:t>October</a:t>
            </a:r>
            <a:r>
              <a:rPr lang="de-DE" sz="3200" b="1" i="0" u="none" strike="noStrike" dirty="0">
                <a:solidFill>
                  <a:schemeClr val="accent6"/>
                </a:solidFill>
                <a:effectLst/>
                <a:latin typeface="effra"/>
              </a:rPr>
              <a:t> 25, 2023</a:t>
            </a:r>
          </a:p>
          <a:p>
            <a:pPr algn="l"/>
            <a:r>
              <a:rPr lang="de-DE" sz="3200" b="1" i="0" u="none" strike="noStrike" dirty="0">
                <a:solidFill>
                  <a:schemeClr val="accent6"/>
                </a:solidFill>
                <a:effectLst/>
                <a:latin typeface="effra"/>
              </a:rPr>
              <a:t>Evaluation Feedback: May 22, 2024</a:t>
            </a:r>
          </a:p>
          <a:p>
            <a:pPr algn="l"/>
            <a:r>
              <a:rPr lang="de-DE" sz="3200" b="1" dirty="0">
                <a:solidFill>
                  <a:srgbClr val="FF0000"/>
                </a:solidFill>
                <a:latin typeface="effra"/>
                <a:sym typeface="Wingdings" pitchFamily="2" charset="2"/>
              </a:rPr>
              <a:t></a:t>
            </a:r>
            <a:r>
              <a:rPr lang="de-DE" sz="3200" b="1" dirty="0">
                <a:solidFill>
                  <a:schemeClr val="accent6"/>
                </a:solidFill>
                <a:latin typeface="effra"/>
                <a:sym typeface="Wingdings" pitchFamily="2" charset="2"/>
              </a:rPr>
              <a:t> </a:t>
            </a:r>
            <a:r>
              <a:rPr lang="de-DE" sz="3200" b="1" dirty="0">
                <a:solidFill>
                  <a:srgbClr val="FF0000"/>
                </a:solidFill>
                <a:latin typeface="effra"/>
                <a:sym typeface="Wingdings" pitchFamily="2" charset="2"/>
              </a:rPr>
              <a:t>44/50 </a:t>
            </a:r>
            <a:r>
              <a:rPr lang="de-DE" sz="3200" b="1" dirty="0" err="1">
                <a:solidFill>
                  <a:srgbClr val="FF0000"/>
                </a:solidFill>
                <a:latin typeface="effra"/>
                <a:sym typeface="Wingdings" pitchFamily="2" charset="2"/>
              </a:rPr>
              <a:t>points</a:t>
            </a:r>
            <a:r>
              <a:rPr lang="de-DE" sz="3200" b="1" dirty="0">
                <a:solidFill>
                  <a:srgbClr val="FF0000"/>
                </a:solidFill>
                <a:latin typeface="effra"/>
                <a:sym typeface="Wingdings" pitchFamily="2" charset="2"/>
              </a:rPr>
              <a:t>: 4x </a:t>
            </a:r>
            <a:r>
              <a:rPr lang="de-DE" sz="3200" b="1" dirty="0" err="1">
                <a:solidFill>
                  <a:srgbClr val="FF0000"/>
                </a:solidFill>
                <a:latin typeface="effra"/>
                <a:sym typeface="Wingdings" pitchFamily="2" charset="2"/>
              </a:rPr>
              <a:t>Excellent</a:t>
            </a:r>
            <a:r>
              <a:rPr lang="de-DE" sz="3200" b="1" dirty="0">
                <a:solidFill>
                  <a:srgbClr val="FF0000"/>
                </a:solidFill>
                <a:latin typeface="effra"/>
                <a:sym typeface="Wingdings" pitchFamily="2" charset="2"/>
              </a:rPr>
              <a:t>/6x </a:t>
            </a:r>
            <a:r>
              <a:rPr lang="de-DE" sz="3200" b="1" dirty="0" err="1">
                <a:solidFill>
                  <a:srgbClr val="FF0000"/>
                </a:solidFill>
                <a:latin typeface="effra"/>
                <a:sym typeface="Wingdings" pitchFamily="2" charset="2"/>
              </a:rPr>
              <a:t>very</a:t>
            </a:r>
            <a:r>
              <a:rPr lang="de-DE" sz="3200" b="1" dirty="0">
                <a:solidFill>
                  <a:srgbClr val="FF0000"/>
                </a:solidFill>
                <a:latin typeface="effra"/>
                <a:sym typeface="Wingdings" pitchFamily="2" charset="2"/>
              </a:rPr>
              <a:t> </a:t>
            </a:r>
            <a:r>
              <a:rPr lang="de-DE" sz="3200" b="1" dirty="0" err="1">
                <a:solidFill>
                  <a:srgbClr val="FF0000"/>
                </a:solidFill>
                <a:latin typeface="effra"/>
                <a:sym typeface="Wingdings" pitchFamily="2" charset="2"/>
              </a:rPr>
              <a:t>good</a:t>
            </a:r>
            <a:endParaRPr lang="de-DE" sz="3200" b="1" i="0" u="none" strike="noStrike" dirty="0">
              <a:solidFill>
                <a:srgbClr val="FF0000"/>
              </a:solidFill>
              <a:effectLst/>
              <a:latin typeface="effra"/>
            </a:endParaRPr>
          </a:p>
          <a:p>
            <a:r>
              <a:rPr lang="de-DE" sz="3200" b="1" dirty="0">
                <a:solidFill>
                  <a:schemeClr val="accent6"/>
                </a:solidFill>
                <a:latin typeface="effra"/>
                <a:sym typeface="Wingdings" pitchFamily="2" charset="2"/>
              </a:rPr>
              <a:t> </a:t>
            </a:r>
            <a:r>
              <a:rPr lang="de-DE" sz="3200" b="1" dirty="0" err="1">
                <a:solidFill>
                  <a:schemeClr val="accent6"/>
                </a:solidFill>
                <a:latin typeface="effra"/>
                <a:sym typeface="Wingdings" pitchFamily="2" charset="2"/>
              </a:rPr>
              <a:t>Address</a:t>
            </a:r>
            <a:r>
              <a:rPr lang="de-DE" sz="3200" b="1" dirty="0">
                <a:solidFill>
                  <a:schemeClr val="accent6"/>
                </a:solidFill>
                <a:latin typeface="effra"/>
                <a:sym typeface="Wingdings" pitchFamily="2" charset="2"/>
              </a:rPr>
              <a:t> </a:t>
            </a:r>
            <a:r>
              <a:rPr lang="de-DE" sz="3200" b="1" dirty="0" err="1">
                <a:solidFill>
                  <a:schemeClr val="accent6"/>
                </a:solidFill>
                <a:latin typeface="effra"/>
                <a:sym typeface="Wingdings" pitchFamily="2" charset="2"/>
              </a:rPr>
              <a:t>critiques</a:t>
            </a:r>
            <a:r>
              <a:rPr lang="de-DE" sz="3200" b="1" dirty="0">
                <a:solidFill>
                  <a:schemeClr val="accent6"/>
                </a:solidFill>
                <a:latin typeface="effra"/>
                <a:sym typeface="Wingdings" pitchFamily="2" charset="2"/>
              </a:rPr>
              <a:t> and </a:t>
            </a:r>
            <a:r>
              <a:rPr lang="de-DE" sz="3200" b="1" dirty="0" err="1">
                <a:solidFill>
                  <a:schemeClr val="accent6"/>
                </a:solidFill>
                <a:latin typeface="effra"/>
                <a:sym typeface="Wingdings" pitchFamily="2" charset="2"/>
              </a:rPr>
              <a:t>reapply</a:t>
            </a:r>
            <a:r>
              <a:rPr lang="de-DE" sz="3200" b="1" dirty="0">
                <a:solidFill>
                  <a:schemeClr val="accent6"/>
                </a:solidFill>
                <a:latin typeface="effra"/>
                <a:sym typeface="Wingdings" pitchFamily="2" charset="2"/>
              </a:rPr>
              <a:t> </a:t>
            </a:r>
            <a:endParaRPr lang="de-DE" sz="3200" b="1" dirty="0">
              <a:solidFill>
                <a:schemeClr val="accent6"/>
              </a:solidFill>
              <a:latin typeface="effra"/>
            </a:endParaRPr>
          </a:p>
        </p:txBody>
      </p:sp>
    </p:spTree>
    <p:extLst>
      <p:ext uri="{BB962C8B-B14F-4D97-AF65-F5344CB8AC3E}">
        <p14:creationId xmlns:p14="http://schemas.microsoft.com/office/powerpoint/2010/main" val="109152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50C58FE-CCA4-F986-8CC0-D5E1E6974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032" y="1581042"/>
            <a:ext cx="11289631" cy="4351338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Char char="-"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Continue with online WG meeting series (4x)</a:t>
            </a:r>
          </a:p>
          <a:p>
            <a:pPr>
              <a:buFontTx/>
              <a:buChar char="-"/>
            </a:pP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EQA:Ring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trial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Angle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>
              <a:buFont typeface="Wingdings" pitchFamily="2" charset="2"/>
              <a:buChar char="à"/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publication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/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report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on EQA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schemes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for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CTC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technologies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</a:p>
          <a:p>
            <a:pPr marL="0" indent="0">
              <a:buNone/>
            </a:pPr>
            <a:endParaRPr lang="de-DE" b="1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>
              <a:buFont typeface="Symbol" pitchFamily="2" charset="2"/>
              <a:buChar char="-"/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EQA:</a:t>
            </a: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 Exchange of image files for cross-validation (start with </a:t>
            </a:r>
            <a:r>
              <a:rPr lang="en-US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CellSearch</a:t>
            </a: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kern="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ISO15189</a:t>
            </a:r>
            <a:endParaRPr lang="en-US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CTC-Tech Survey </a:t>
            </a:r>
          </a:p>
          <a:p>
            <a:pPr marL="0" indent="0"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finalizing survey (workshop with WG)</a:t>
            </a:r>
          </a:p>
          <a:p>
            <a:pPr marL="0" indent="0">
              <a:buNone/>
            </a:pPr>
            <a:endParaRPr lang="en-US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COST Re-application </a:t>
            </a:r>
          </a:p>
          <a:p>
            <a:pPr>
              <a:buFontTx/>
              <a:buChar char="-"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workshop with clinical WG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moving CTC into clinic (e.g. molecular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tumor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boards) 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workshop with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ctDNA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WG and EV WG for integrated analysis</a:t>
            </a:r>
          </a:p>
          <a:p>
            <a:pPr>
              <a:buFontTx/>
              <a:buChar char="-"/>
            </a:pPr>
            <a:endParaRPr lang="en-GB" b="1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>
              <a:buFontTx/>
              <a:buChar char="-"/>
            </a:pP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el 10">
            <a:extLst>
              <a:ext uri="{FF2B5EF4-FFF2-40B4-BE49-F238E27FC236}">
                <a16:creationId xmlns:a16="http://schemas.microsoft.com/office/drawing/2014/main" id="{ACB737DF-CBF9-A7FB-8F77-A2275725E31E}"/>
              </a:ext>
            </a:extLst>
          </p:cNvPr>
          <p:cNvSpPr txBox="1">
            <a:spLocks/>
          </p:cNvSpPr>
          <p:nvPr/>
        </p:nvSpPr>
        <p:spPr>
          <a:xfrm>
            <a:off x="915691" y="596327"/>
            <a:ext cx="8643551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  <a:defRPr/>
            </a:pPr>
            <a:r>
              <a:rPr lang="en-US" spc="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rPr>
              <a:t>Plans for 2025</a:t>
            </a:r>
          </a:p>
        </p:txBody>
      </p:sp>
    </p:spTree>
    <p:extLst>
      <p:ext uri="{BB962C8B-B14F-4D97-AF65-F5344CB8AC3E}">
        <p14:creationId xmlns:p14="http://schemas.microsoft.com/office/powerpoint/2010/main" val="1026270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72808B40-E964-B1D7-F792-CE0960F1B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782" y="1653492"/>
            <a:ext cx="3910722" cy="3910722"/>
          </a:xfrm>
          <a:prstGeom prst="rect">
            <a:avLst/>
          </a:prstGeom>
        </p:spPr>
      </p:pic>
      <p:sp>
        <p:nvSpPr>
          <p:cNvPr id="3" name="Titel 13">
            <a:extLst>
              <a:ext uri="{FF2B5EF4-FFF2-40B4-BE49-F238E27FC236}">
                <a16:creationId xmlns:a16="http://schemas.microsoft.com/office/drawing/2014/main" id="{5406FABB-521B-56E0-4568-54F052E6B61D}"/>
              </a:ext>
            </a:extLst>
          </p:cNvPr>
          <p:cNvSpPr txBox="1">
            <a:spLocks/>
          </p:cNvSpPr>
          <p:nvPr/>
        </p:nvSpPr>
        <p:spPr>
          <a:xfrm>
            <a:off x="6889498" y="1884937"/>
            <a:ext cx="3443514" cy="34478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</a:pPr>
            <a:r>
              <a:rPr lang="en-US" sz="3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Thank you! </a:t>
            </a:r>
            <a:br>
              <a:rPr lang="en-US" sz="3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en-US" sz="3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32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Looking forward seeing you in the next WG meeting!!!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D78C279D-9B88-C0B7-09D1-671BC6574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14569" y="6356350"/>
            <a:ext cx="309603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European Liquid Biopsy Society</a:t>
            </a:r>
          </a:p>
        </p:txBody>
      </p:sp>
      <p:grpSp>
        <p:nvGrpSpPr>
          <p:cNvPr id="15" name="Group 10">
            <a:extLst>
              <a:ext uri="{FF2B5EF4-FFF2-40B4-BE49-F238E27FC236}">
                <a16:creationId xmlns:a16="http://schemas.microsoft.com/office/drawing/2014/main" id="{31C49F18-8757-4E87-5C2E-9D6D7B82B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6" name="Rectangle 11">
              <a:extLst>
                <a:ext uri="{FF2B5EF4-FFF2-40B4-BE49-F238E27FC236}">
                  <a16:creationId xmlns:a16="http://schemas.microsoft.com/office/drawing/2014/main" id="{25C84D91-E5BF-B919-ACEF-4A25262CE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id="{DD889E38-27CA-E23F-B646-8D7B4BB17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99962B35-A935-DB97-A525-6A8B89E4F7D0}"/>
              </a:ext>
            </a:extLst>
          </p:cNvPr>
          <p:cNvSpPr txBox="1"/>
          <p:nvPr/>
        </p:nvSpPr>
        <p:spPr>
          <a:xfrm>
            <a:off x="1391782" y="5749846"/>
            <a:ext cx="53138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Miró </a:t>
            </a:r>
            <a:r>
              <a:rPr lang="de-DE" sz="14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inspred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DALLE </a:t>
            </a:r>
            <a:r>
              <a:rPr lang="de-DE" sz="14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image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de-DE" sz="14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Circulating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Tumor Cells Workgroup and </a:t>
            </a:r>
            <a:r>
              <a:rPr lang="de-DE" sz="14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European Liquid </a:t>
            </a:r>
            <a:r>
              <a:rPr lang="de-DE" sz="14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Biopsy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Society </a:t>
            </a:r>
            <a:r>
              <a:rPr lang="de-DE" sz="140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meeting</a:t>
            </a:r>
            <a:r>
              <a:rPr lang="de-DE" sz="14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40827437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25E498-84FA-E2E7-B231-949D3A846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European Liquid Biopsy Society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66D4B22-5112-5D65-DE24-B0D3A4738254}"/>
              </a:ext>
            </a:extLst>
          </p:cNvPr>
          <p:cNvSpPr/>
          <p:nvPr/>
        </p:nvSpPr>
        <p:spPr>
          <a:xfrm>
            <a:off x="838200" y="1903690"/>
            <a:ext cx="10777538" cy="46550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 marR="0" lvl="0" indent="-34290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Networking &amp; Scientific Exchange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Active online-platform to facilitate long-term goals and enable scientific exchange and communication</a:t>
            </a:r>
          </a:p>
          <a:p>
            <a:pPr marL="114300" marR="0" lvl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1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- “</a:t>
            </a:r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Working group” pitches</a:t>
            </a:r>
            <a:endParaRPr kumimoji="0" lang="en-US" sz="2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marR="0" lvl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2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34290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Ring trial &amp; Technology Assessment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Organize method-specific working groups </a:t>
            </a:r>
            <a:r>
              <a:rPr kumimoji="0" lang="en-US" sz="21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CellSearch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performed </a:t>
            </a:r>
            <a:r>
              <a:rPr lang="en-US" sz="2100" kern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r</a:t>
            </a:r>
            <a:r>
              <a:rPr kumimoji="0" lang="en-US" sz="21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100" kern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trial for External Quality Assessment (EQA)</a:t>
            </a:r>
            <a:endParaRPr kumimoji="0" lang="en-US" sz="21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 marL="114300" marR="0" lvl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    </a:t>
            </a:r>
            <a:r>
              <a:rPr kumimoji="0" lang="en-US" sz="21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Parsortix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 in process forming a group</a:t>
            </a:r>
            <a:endParaRPr kumimoji="0" lang="en-US" sz="21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34290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en-US" sz="21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34290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Preparing New Survey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114300" marR="0" lvl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100" kern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Use and best practice of CTCs among ELBS members and beyond </a:t>
            </a:r>
            <a:endParaRPr kumimoji="0" lang="en-US" sz="21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294F3CFE-4285-50B6-902B-6183810F5B0C}"/>
              </a:ext>
            </a:extLst>
          </p:cNvPr>
          <p:cNvSpPr txBox="1">
            <a:spLocks/>
          </p:cNvSpPr>
          <p:nvPr/>
        </p:nvSpPr>
        <p:spPr>
          <a:xfrm>
            <a:off x="915691" y="596327"/>
            <a:ext cx="8643551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  <a:defRPr/>
            </a:pPr>
            <a:r>
              <a:rPr lang="en-US" spc="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rPr>
              <a:t>WG CTC Technologies – 2024 activities</a:t>
            </a:r>
          </a:p>
        </p:txBody>
      </p:sp>
    </p:spTree>
    <p:extLst>
      <p:ext uri="{BB962C8B-B14F-4D97-AF65-F5344CB8AC3E}">
        <p14:creationId xmlns:p14="http://schemas.microsoft.com/office/powerpoint/2010/main" val="192959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B663AB2-1FEC-977E-31A2-89CCF98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European Liquid Biopsy Society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8817573-35BC-9FA4-5227-9B953F1D41FC}"/>
              </a:ext>
            </a:extLst>
          </p:cNvPr>
          <p:cNvSpPr txBox="1"/>
          <p:nvPr/>
        </p:nvSpPr>
        <p:spPr>
          <a:xfrm>
            <a:off x="330486" y="2566338"/>
            <a:ext cx="11739372" cy="41551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00050" marR="0" lvl="0" indent="-3429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resentation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of timely paper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 OR 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novel methodological development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Format: presentation 15-20 min followed by a 10-15 min discussion (academic groups AND industry partners)</a:t>
            </a:r>
          </a:p>
          <a:p>
            <a:pPr marL="400050" marR="0" lvl="0" indent="-3429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marR="0" lvl="0" indent="-3429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Pitch to present institution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(5-10 min, no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discu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ssion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7150"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lang="en-US" sz="2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ddress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/raise a discussion point/question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concerning CTC-technologies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Format: 2-5 min 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introduction followed by open discussion</a:t>
            </a:r>
          </a:p>
          <a:p>
            <a:pPr marL="40005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kumimoji="0" lang="en-US" sz="2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Four meetings per year 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(Wednesdays 14:00 CEST) for max 2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hrs</a:t>
            </a:r>
            <a:endParaRPr kumimoji="0" lang="en-US" sz="20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  <a:defRPr/>
            </a:pPr>
            <a:endParaRPr kumimoji="0" lang="en-US" sz="20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20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4B685B5-1B84-651E-F91C-F9AB246153FF}"/>
              </a:ext>
            </a:extLst>
          </p:cNvPr>
          <p:cNvSpPr txBox="1"/>
          <p:nvPr/>
        </p:nvSpPr>
        <p:spPr>
          <a:xfrm>
            <a:off x="330486" y="1730709"/>
            <a:ext cx="76671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Regular CTC Technologies Meetings</a:t>
            </a:r>
            <a:endParaRPr lang="de-DE" sz="2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9A8FAE54-880C-27E7-9E74-7545435C2C81}"/>
              </a:ext>
            </a:extLst>
          </p:cNvPr>
          <p:cNvSpPr txBox="1">
            <a:spLocks/>
          </p:cNvSpPr>
          <p:nvPr/>
        </p:nvSpPr>
        <p:spPr>
          <a:xfrm>
            <a:off x="915691" y="596327"/>
            <a:ext cx="8643551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  <a:defRPr/>
            </a:pPr>
            <a:r>
              <a:rPr lang="en-US" spc="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rPr>
              <a:t>WG CTC Technologies – WG Meetings</a:t>
            </a:r>
          </a:p>
        </p:txBody>
      </p:sp>
    </p:spTree>
    <p:extLst>
      <p:ext uri="{BB962C8B-B14F-4D97-AF65-F5344CB8AC3E}">
        <p14:creationId xmlns:p14="http://schemas.microsoft.com/office/powerpoint/2010/main" val="613953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33E2A75-AB0C-A67C-8CCE-7C6CE2F3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443C4A6-0A8D-46D7-2161-66170128F29E}"/>
              </a:ext>
            </a:extLst>
          </p:cNvPr>
          <p:cNvSpPr/>
          <p:nvPr/>
        </p:nvSpPr>
        <p:spPr>
          <a:xfrm>
            <a:off x="1393712" y="1567462"/>
            <a:ext cx="9368767" cy="4172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14300" lvl="0">
              <a:lnSpc>
                <a:spcPct val="90000"/>
              </a:lnSpc>
              <a:spcAft>
                <a:spcPts val="600"/>
              </a:spcAft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0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Three CTC-Technologies meetings since last annual Meeting</a:t>
            </a:r>
          </a:p>
          <a:p>
            <a:pPr marL="114300" lvl="0">
              <a:lnSpc>
                <a:spcPct val="90000"/>
              </a:lnSpc>
              <a:spcAft>
                <a:spcPts val="600"/>
              </a:spcAft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0" indent="-28575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December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28575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May 29</a:t>
            </a:r>
            <a:r>
              <a:rPr lang="en-US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2024</a:t>
            </a:r>
          </a:p>
          <a:p>
            <a:pPr marL="400050" indent="-28575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Septemb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er 4</a:t>
            </a:r>
            <a:r>
              <a:rPr lang="en-US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2024</a:t>
            </a:r>
            <a:endParaRPr lang="en-US" sz="2400" b="1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0" indent="-285750">
              <a:lnSpc>
                <a:spcPct val="90000"/>
              </a:lnSpc>
              <a:spcAft>
                <a:spcPts val="600"/>
              </a:spcAft>
              <a:buFontTx/>
              <a:buChar char="-"/>
            </a:pPr>
            <a:endParaRPr lang="en-US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EC40DB9-1E05-D8BF-090A-5362600991F6}"/>
              </a:ext>
            </a:extLst>
          </p:cNvPr>
          <p:cNvSpPr txBox="1"/>
          <p:nvPr/>
        </p:nvSpPr>
        <p:spPr>
          <a:xfrm>
            <a:off x="6904273" y="3463785"/>
            <a:ext cx="389401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Meetings </a:t>
            </a:r>
            <a:r>
              <a:rPr lang="de-DE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58-67 </a:t>
            </a:r>
            <a:r>
              <a:rPr lang="de-DE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participants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9" name="Titel 10">
            <a:extLst>
              <a:ext uri="{FF2B5EF4-FFF2-40B4-BE49-F238E27FC236}">
                <a16:creationId xmlns:a16="http://schemas.microsoft.com/office/drawing/2014/main" id="{BE980D85-45F1-FA66-5E39-58FF93702354}"/>
              </a:ext>
            </a:extLst>
          </p:cNvPr>
          <p:cNvSpPr txBox="1">
            <a:spLocks/>
          </p:cNvSpPr>
          <p:nvPr/>
        </p:nvSpPr>
        <p:spPr>
          <a:xfrm>
            <a:off x="915691" y="596327"/>
            <a:ext cx="8643551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  <a:defRPr/>
            </a:pPr>
            <a:r>
              <a:rPr lang="en-US" spc="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rPr>
              <a:t>WG CTC Technologies – WG Meetings</a:t>
            </a:r>
          </a:p>
        </p:txBody>
      </p:sp>
    </p:spTree>
    <p:extLst>
      <p:ext uri="{BB962C8B-B14F-4D97-AF65-F5344CB8AC3E}">
        <p14:creationId xmlns:p14="http://schemas.microsoft.com/office/powerpoint/2010/main" val="370179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45C83-CED7-56DD-EB6B-2EC1DDFFC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671A0DF-C2FC-E07F-6433-714BD321F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9" name="Titel 10">
            <a:extLst>
              <a:ext uri="{FF2B5EF4-FFF2-40B4-BE49-F238E27FC236}">
                <a16:creationId xmlns:a16="http://schemas.microsoft.com/office/drawing/2014/main" id="{6F0BD83B-9542-92F4-09DD-E222D4015376}"/>
              </a:ext>
            </a:extLst>
          </p:cNvPr>
          <p:cNvSpPr txBox="1">
            <a:spLocks/>
          </p:cNvSpPr>
          <p:nvPr/>
        </p:nvSpPr>
        <p:spPr>
          <a:xfrm>
            <a:off x="915691" y="596327"/>
            <a:ext cx="8643551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  <a:defRPr/>
            </a:pPr>
            <a:r>
              <a:rPr lang="en-US" spc="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rPr>
              <a:t>WG CTC Technologies – WG Meetings</a:t>
            </a:r>
          </a:p>
        </p:txBody>
      </p:sp>
      <p:sp>
        <p:nvSpPr>
          <p:cNvPr id="2" name="Fußzeilenplatzhalter 2">
            <a:extLst>
              <a:ext uri="{FF2B5EF4-FFF2-40B4-BE49-F238E27FC236}">
                <a16:creationId xmlns:a16="http://schemas.microsoft.com/office/drawing/2014/main" id="{1CC7BCC4-00EE-FFA2-66D9-FDB6D29093F9}"/>
              </a:ext>
            </a:extLst>
          </p:cNvPr>
          <p:cNvSpPr txBox="1">
            <a:spLocks/>
          </p:cNvSpPr>
          <p:nvPr/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European Liquid Biopsy Society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74F4B40-6486-EC4A-FE13-290E7A4F8C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759"/>
          <a:stretch/>
        </p:blipFill>
        <p:spPr>
          <a:xfrm>
            <a:off x="4042559" y="1659159"/>
            <a:ext cx="4110924" cy="495886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10F0203-C0D2-0F68-71CF-70F0CA641B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53"/>
          <a:stretch/>
        </p:blipFill>
        <p:spPr>
          <a:xfrm>
            <a:off x="8001000" y="1645269"/>
            <a:ext cx="4191000" cy="508552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EA294E1-9DDD-F3C1-FE74-B11DBBB03F6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53"/>
          <a:stretch/>
        </p:blipFill>
        <p:spPr>
          <a:xfrm>
            <a:off x="0" y="1631378"/>
            <a:ext cx="4191000" cy="508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35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6D462-5F36-A47A-F9F2-78F072B7B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E19770F-FAE7-EDC0-92AE-344B05A69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European Liquid Biopsy Society</a:t>
            </a:r>
          </a:p>
        </p:txBody>
      </p:sp>
      <p:sp>
        <p:nvSpPr>
          <p:cNvPr id="9" name="Titel 10">
            <a:extLst>
              <a:ext uri="{FF2B5EF4-FFF2-40B4-BE49-F238E27FC236}">
                <a16:creationId xmlns:a16="http://schemas.microsoft.com/office/drawing/2014/main" id="{47E2A5ED-3D7C-D624-7EC8-B69E50F5D959}"/>
              </a:ext>
            </a:extLst>
          </p:cNvPr>
          <p:cNvSpPr txBox="1">
            <a:spLocks/>
          </p:cNvSpPr>
          <p:nvPr/>
        </p:nvSpPr>
        <p:spPr>
          <a:xfrm>
            <a:off x="915691" y="596327"/>
            <a:ext cx="8643551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  <a:defRPr/>
            </a:pPr>
            <a:r>
              <a:rPr lang="en-US" spc="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rPr>
              <a:t>ELBS Member PITCHES</a:t>
            </a:r>
          </a:p>
        </p:txBody>
      </p:sp>
      <p:sp>
        <p:nvSpPr>
          <p:cNvPr id="2" name="Fußzeilenplatzhalter 2">
            <a:extLst>
              <a:ext uri="{FF2B5EF4-FFF2-40B4-BE49-F238E27FC236}">
                <a16:creationId xmlns:a16="http://schemas.microsoft.com/office/drawing/2014/main" id="{C66D8EB7-2DB1-121A-0A43-DC73025B3E94}"/>
              </a:ext>
            </a:extLst>
          </p:cNvPr>
          <p:cNvSpPr txBox="1">
            <a:spLocks/>
          </p:cNvSpPr>
          <p:nvPr/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European Liquid Biopsy Society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36D7176-77C0-4415-7BDB-E63DA54FDB31}"/>
              </a:ext>
            </a:extLst>
          </p:cNvPr>
          <p:cNvSpPr txBox="1"/>
          <p:nvPr/>
        </p:nvSpPr>
        <p:spPr>
          <a:xfrm>
            <a:off x="1102894" y="1913741"/>
            <a:ext cx="9613231" cy="4262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600" b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Evi </a:t>
            </a:r>
            <a:r>
              <a:rPr lang="de-DE" sz="1600" b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Lianidou</a:t>
            </a:r>
            <a:r>
              <a:rPr lang="de-DE" sz="1600" b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(ACTC Lab, Department </a:t>
            </a:r>
            <a:r>
              <a:rPr lang="de-DE" sz="1600" b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600" b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Chemistry, University </a:t>
            </a:r>
            <a:r>
              <a:rPr lang="de-DE" sz="1600" b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600" b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Athens</a:t>
            </a:r>
            <a:r>
              <a:rPr lang="de-DE" sz="1600" b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1600" b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Athens, </a:t>
            </a:r>
            <a:r>
              <a:rPr lang="de-DE" sz="1600" b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Greece</a:t>
            </a:r>
            <a:r>
              <a:rPr lang="de-DE" sz="1600" b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600" b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Nikolas Stoecklein </a:t>
            </a:r>
            <a:r>
              <a:rPr lang="de-DE" sz="1600" b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(Experimental </a:t>
            </a:r>
            <a:r>
              <a:rPr lang="de-DE" sz="1600" b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Surgical</a:t>
            </a:r>
            <a:r>
              <a:rPr lang="de-DE" sz="1600" b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Oncology</a:t>
            </a:r>
            <a:r>
              <a:rPr lang="de-DE" sz="1600" b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University Medical Center Düsseldorf, Düsseldorf, Germany)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600" b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Hans Neubauer </a:t>
            </a:r>
            <a:r>
              <a:rPr lang="de-DE" sz="1600" b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(Department </a:t>
            </a:r>
            <a:r>
              <a:rPr lang="de-DE" sz="1600" b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600" b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Translational </a:t>
            </a:r>
            <a:r>
              <a:rPr lang="de-DE" sz="1600" b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Gynecology</a:t>
            </a:r>
            <a:r>
              <a:rPr lang="de-DE" sz="1600" b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University Medical Center Düsseldorf, Düsseldorf, Germany)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600" b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Klaus Pantel </a:t>
            </a:r>
            <a:r>
              <a:rPr lang="de-DE" sz="1600" b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(Institute </a:t>
            </a:r>
            <a:r>
              <a:rPr lang="de-DE" sz="1600" b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600" b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Tumor </a:t>
            </a:r>
            <a:r>
              <a:rPr lang="de-DE" sz="1600" b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Biology</a:t>
            </a:r>
            <a:r>
              <a:rPr lang="de-DE" sz="1600" b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University Medical Center Hamburg Eppendorf, Hamburg, Germany)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Laura Keller, PhD 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Université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Toulouse, </a:t>
            </a:r>
            <a:r>
              <a:rPr lang="de-DE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Université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Toulouse III-Paul Sabatier </a:t>
            </a:r>
            <a:r>
              <a:rPr lang="de-DE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Centre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Recherches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Cancérologie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Toulouse, Toulouse, France)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Daan van den Broek, PhD 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(Laboratory Medicine, The </a:t>
            </a:r>
            <a:r>
              <a:rPr lang="de-DE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Netherlands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Cancer Institute, Amsterdam, </a:t>
            </a:r>
            <a:r>
              <a:rPr lang="de-DE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Netherlands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Melanie Janning, MD 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(University </a:t>
            </a:r>
            <a:r>
              <a:rPr lang="de-DE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Mannheim, DGFZ Heidelberg, Germany)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Amin El-</a:t>
            </a:r>
            <a:r>
              <a:rPr lang="de-DE" sz="16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Heliebi</a:t>
            </a:r>
            <a:r>
              <a:rPr lang="de-DE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(Medical University </a:t>
            </a:r>
            <a:r>
              <a:rPr lang="de-DE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Graz, Graz, Austria)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Olga </a:t>
            </a:r>
            <a:r>
              <a:rPr lang="de-DE" sz="16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Kofanova</a:t>
            </a:r>
            <a:r>
              <a:rPr lang="de-DE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(Integrated Biobank </a:t>
            </a:r>
            <a:r>
              <a:rPr lang="de-DE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Luxembourg (IBBL), Luxembourg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Marianna </a:t>
            </a:r>
            <a:r>
              <a:rPr lang="de-DE" sz="16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Alunni-Fabbroni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Radiology</a:t>
            </a:r>
            <a:r>
              <a:rPr lang="de-DE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Department, Ludwig- Maximilians-University University Hospital, Munich</a:t>
            </a:r>
            <a:endParaRPr lang="de-D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>
              <a:lnSpc>
                <a:spcPts val="1080"/>
              </a:lnSpc>
              <a:spcBef>
                <a:spcPts val="450"/>
              </a:spcBef>
              <a:spcAft>
                <a:spcPts val="450"/>
              </a:spcAft>
            </a:pPr>
            <a:endParaRPr lang="de-DE" b="0" u="none" strike="noStrike" dirty="0">
              <a:solidFill>
                <a:srgbClr val="000000"/>
              </a:solidFill>
              <a:effectLst/>
              <a:latin typeface="-webkit-standard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D20F248-C48D-DF48-E392-FA7DCDEF9050}"/>
              </a:ext>
            </a:extLst>
          </p:cNvPr>
          <p:cNvSpPr txBox="1"/>
          <p:nvPr/>
        </p:nvSpPr>
        <p:spPr>
          <a:xfrm>
            <a:off x="915691" y="1365833"/>
            <a:ext cx="2621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de-DE" b="1" dirty="0" err="1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chronological</a:t>
            </a:r>
            <a:r>
              <a:rPr lang="de-DE" b="1" dirty="0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E0E0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order</a:t>
            </a:r>
            <a:endParaRPr lang="de-DE" dirty="0">
              <a:solidFill>
                <a:srgbClr val="0E0E0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804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2D2BE4A5-CBCE-924A-B71A-383C2421CAFB}"/>
              </a:ext>
            </a:extLst>
          </p:cNvPr>
          <p:cNvSpPr txBox="1"/>
          <p:nvPr/>
        </p:nvSpPr>
        <p:spPr>
          <a:xfrm>
            <a:off x="1627632" y="1752968"/>
            <a:ext cx="8936736" cy="36572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Upcoming ELBS CTC Technology meetings in 2024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Wednesday 2-4 pm CEST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8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11.12.2024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8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9848500-7615-C4CB-0DC4-E7A60CE85791}"/>
              </a:ext>
            </a:extLst>
          </p:cNvPr>
          <p:cNvSpPr txBox="1"/>
          <p:nvPr/>
        </p:nvSpPr>
        <p:spPr>
          <a:xfrm>
            <a:off x="4640606" y="4576637"/>
            <a:ext cx="7777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Participating</a:t>
            </a:r>
            <a:r>
              <a:rPr lang="de-DE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groups</a:t>
            </a:r>
            <a:r>
              <a:rPr lang="de-DE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Pitches</a:t>
            </a:r>
            <a:endParaRPr lang="de-DE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Academic &amp; Company </a:t>
            </a:r>
            <a:r>
              <a:rPr lang="de-DE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  <a:r>
              <a:rPr lang="de-DE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 Talks </a:t>
            </a:r>
            <a:endParaRPr lang="de-DE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259B2B76-735C-D87A-9573-605988B1A060}"/>
              </a:ext>
            </a:extLst>
          </p:cNvPr>
          <p:cNvGrpSpPr/>
          <p:nvPr/>
        </p:nvGrpSpPr>
        <p:grpSpPr>
          <a:xfrm>
            <a:off x="325464" y="3429000"/>
            <a:ext cx="6214820" cy="3412222"/>
            <a:chOff x="0" y="3340068"/>
            <a:chExt cx="6214820" cy="3412222"/>
          </a:xfrm>
        </p:grpSpPr>
        <p:pic>
          <p:nvPicPr>
            <p:cNvPr id="1026" name="Picture 2" descr="we need you">
              <a:extLst>
                <a:ext uri="{FF2B5EF4-FFF2-40B4-BE49-F238E27FC236}">
                  <a16:creationId xmlns:a16="http://schemas.microsoft.com/office/drawing/2014/main" id="{B310BD0E-9EA1-476E-9BCF-13C483DE6E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600" y="3340068"/>
              <a:ext cx="4211418" cy="3016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04E9F8A0-D0C3-E374-26AD-4E03F22E1763}"/>
                </a:ext>
              </a:extLst>
            </p:cNvPr>
            <p:cNvSpPr txBox="1"/>
            <p:nvPr/>
          </p:nvSpPr>
          <p:spPr>
            <a:xfrm>
              <a:off x="0" y="6444513"/>
              <a:ext cx="621482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https://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diginomica.com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us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-digital-service-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to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nyc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-designers-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we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-need-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you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Titel 10">
            <a:extLst>
              <a:ext uri="{FF2B5EF4-FFF2-40B4-BE49-F238E27FC236}">
                <a16:creationId xmlns:a16="http://schemas.microsoft.com/office/drawing/2014/main" id="{C8BFB3C2-CA53-EAA1-C12E-03EB1BE71686}"/>
              </a:ext>
            </a:extLst>
          </p:cNvPr>
          <p:cNvSpPr txBox="1">
            <a:spLocks/>
          </p:cNvSpPr>
          <p:nvPr/>
        </p:nvSpPr>
        <p:spPr>
          <a:xfrm>
            <a:off x="915691" y="596327"/>
            <a:ext cx="8643551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  <a:defRPr/>
            </a:pPr>
            <a:r>
              <a:rPr lang="en-US" spc="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rPr>
              <a:t>WG CTC Technologies – WG Meetings</a:t>
            </a:r>
          </a:p>
        </p:txBody>
      </p:sp>
    </p:spTree>
    <p:extLst>
      <p:ext uri="{BB962C8B-B14F-4D97-AF65-F5344CB8AC3E}">
        <p14:creationId xmlns:p14="http://schemas.microsoft.com/office/powerpoint/2010/main" val="1957400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25E498-84FA-E2E7-B231-949D3A846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European Liquid Biopsy Society</a:t>
            </a:r>
          </a:p>
        </p:txBody>
      </p:sp>
      <p:sp>
        <p:nvSpPr>
          <p:cNvPr id="7" name="Titel 10">
            <a:extLst>
              <a:ext uri="{FF2B5EF4-FFF2-40B4-BE49-F238E27FC236}">
                <a16:creationId xmlns:a16="http://schemas.microsoft.com/office/drawing/2014/main" id="{67687DA0-CC48-B26D-BB17-5231F76FF9E8}"/>
              </a:ext>
            </a:extLst>
          </p:cNvPr>
          <p:cNvSpPr txBox="1">
            <a:spLocks/>
          </p:cNvSpPr>
          <p:nvPr/>
        </p:nvSpPr>
        <p:spPr>
          <a:xfrm>
            <a:off x="915691" y="596327"/>
            <a:ext cx="8643551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  <a:defRPr/>
            </a:pPr>
            <a:r>
              <a:rPr lang="en-US" spc="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rPr>
              <a:t>WG CTC Technologies – 2024 activities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B6BFB5B6-D3B6-8642-8572-0A6D6539593E}"/>
              </a:ext>
            </a:extLst>
          </p:cNvPr>
          <p:cNvSpPr/>
          <p:nvPr/>
        </p:nvSpPr>
        <p:spPr>
          <a:xfrm>
            <a:off x="838200" y="1903690"/>
            <a:ext cx="10777538" cy="46550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 marR="0" lvl="0" indent="-34290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Networking &amp; Scientific Exchange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Active online-platform to facilitate long-term goals and enable scientific exchange and communication</a:t>
            </a:r>
          </a:p>
          <a:p>
            <a:pPr marL="114300" marR="0" lvl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100" kern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- “</a:t>
            </a:r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Working group” pitches</a:t>
            </a:r>
            <a:endParaRPr kumimoji="0" lang="en-US" sz="21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marR="0" lvl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2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34290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Ring trial &amp; Technology Assessment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Organize method-specific working groups </a:t>
            </a:r>
            <a:r>
              <a:rPr kumimoji="0" lang="en-US" sz="21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CellSearch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performed</a:t>
            </a:r>
          </a:p>
          <a:p>
            <a:pPr marL="114300" marR="0" lvl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    </a:t>
            </a:r>
            <a:r>
              <a:rPr kumimoji="0" lang="en-US" sz="21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Parsortix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 in process forming a group</a:t>
            </a:r>
          </a:p>
          <a:p>
            <a:pPr marL="114300" marR="0" lvl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21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34290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Preparing New </a:t>
            </a:r>
            <a:r>
              <a:rPr lang="en-US" sz="2100" b="1" kern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en-US" sz="2100" b="1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urvey</a:t>
            </a: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114300" marR="0" lvl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100" kern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Use and best practice of CTCs among ELBS members and beyond </a:t>
            </a:r>
            <a:endParaRPr kumimoji="0" lang="en-US" sz="21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34290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en-US" sz="21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344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1299</Words>
  <Application>Microsoft Macintosh PowerPoint</Application>
  <PresentationFormat>Breitbild</PresentationFormat>
  <Paragraphs>202</Paragraphs>
  <Slides>23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23</vt:i4>
      </vt:variant>
    </vt:vector>
  </HeadingPairs>
  <TitlesOfParts>
    <vt:vector size="33" baseType="lpstr">
      <vt:lpstr>-webkit-standard</vt:lpstr>
      <vt:lpstr>Arial</vt:lpstr>
      <vt:lpstr>Calibri</vt:lpstr>
      <vt:lpstr>Calibri Light</vt:lpstr>
      <vt:lpstr>effra</vt:lpstr>
      <vt:lpstr>Helvetica</vt:lpstr>
      <vt:lpstr>Symbol</vt:lpstr>
      <vt:lpstr>Wingdings</vt:lpstr>
      <vt:lpstr>Office Theme</vt:lpstr>
      <vt:lpstr>2_Benutzerdefiniertes Design</vt:lpstr>
      <vt:lpstr>ELBS General Assembly 2024  WG: CTC Technology  Evi Lianidou, Yong-Jie Lu &amp; Nick Stoecklein </vt:lpstr>
      <vt:lpstr>WG CTC Technologies – Long Term Goals 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EQA Scheme – CellSearch </vt:lpstr>
      <vt:lpstr>CELLSEARCH EQA RESULTS-ELBS</vt:lpstr>
      <vt:lpstr>PowerPoint-Präsentation</vt:lpstr>
      <vt:lpstr>EQA Scheme – CellSearch  </vt:lpstr>
      <vt:lpstr>EQA Scheme – CellSearch</vt:lpstr>
      <vt:lpstr>EQA Scheme – Other Technologies</vt:lpstr>
      <vt:lpstr>PowerPoint-Präsentation</vt:lpstr>
      <vt:lpstr>Upcoming Survey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Claudia Koch</dc:creator>
  <cp:lastModifiedBy>Nikolas Stoecklein</cp:lastModifiedBy>
  <cp:revision>37</cp:revision>
  <dcterms:created xsi:type="dcterms:W3CDTF">2023-09-29T07:50:30Z</dcterms:created>
  <dcterms:modified xsi:type="dcterms:W3CDTF">2024-11-26T10:06:59Z</dcterms:modified>
</cp:coreProperties>
</file>