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sldIdLst>
    <p:sldId id="356" r:id="rId2"/>
    <p:sldId id="348" r:id="rId3"/>
    <p:sldId id="349" r:id="rId4"/>
    <p:sldId id="3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udia Koch" initials="CK" lastIdx="2" clrIdx="0">
    <p:extLst>
      <p:ext uri="{19B8F6BF-5375-455C-9EA6-DF929625EA0E}">
        <p15:presenceInfo xmlns:p15="http://schemas.microsoft.com/office/powerpoint/2012/main" userId="Claudia Koc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1131C-448F-44CB-9820-6FD8E8810D3C}" type="datetimeFigureOut">
              <a:rPr lang="en-US" smtClean="0"/>
              <a:t>11/24/2024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82899-DAD4-41BB-984B-C35C52D0B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0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15491" y="272761"/>
            <a:ext cx="8638309" cy="1325563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6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17195-4377-4C64-84E5-60EF12AC87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5F5C-A34B-49DD-89E3-3ACFA2D04081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24.11.2024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43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file:////Users/detlevriller/Documents/_KUNDEN/2022/U%20K%20E/02_ELBS/__PRA&#776;SENTATION%2028.10.2022/BILDER/Signetdevelopment%2022.10.2022_8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0" y="1007806"/>
            <a:ext cx="12168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6">
            <a:extLst>
              <a:ext uri="{FF2B5EF4-FFF2-40B4-BE49-F238E27FC236}">
                <a16:creationId xmlns:a16="http://schemas.microsoft.com/office/drawing/2014/main" id="{C287A44A-5367-FB7E-6F2D-1E287E6729BC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8" y="165538"/>
            <a:ext cx="1877157" cy="74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9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2" r:id="rId2"/>
    <p:sldLayoutId id="2147483674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4670" y="1709530"/>
            <a:ext cx="9144000" cy="3866322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Welcome to the </a:t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ELBS General Assembly Meeting 2024</a:t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4000" b="1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/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26</a:t>
            </a:r>
            <a:r>
              <a:rPr lang="en-GB" sz="3200" baseline="300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th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of November (9 am </a:t>
            </a:r>
            <a:r>
              <a:rPr lang="en-DE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–</a:t>
            </a: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 6 pm)</a:t>
            </a:r>
            <a:b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</a:br>
            <a:r>
              <a:rPr lang="en-GB" sz="3200" dirty="0" smtClean="0">
                <a:ea typeface="Microsoft Sans Serif" panose="020B0604020202020204" pitchFamily="34" charset="0"/>
                <a:cs typeface="Segoe UI Light" panose="020B0502040204020203" pitchFamily="34" charset="0"/>
              </a:rPr>
              <a:t>Auditorium, PRBB, Barcelona, Spain</a:t>
            </a:r>
            <a:endParaRPr lang="en-US" sz="3200" dirty="0">
              <a:solidFill>
                <a:srgbClr val="0070C0"/>
              </a:solidFill>
              <a:ea typeface="Microsoft Sans Serif" panose="020B060402020202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17195-4377-4C64-84E5-60EF12AC87A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4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ELBS GA in Barcelona </a:t>
            </a:r>
            <a:r>
              <a:rPr lang="en-DE" dirty="0"/>
              <a:t>–</a:t>
            </a:r>
            <a:r>
              <a:rPr lang="en-GB" dirty="0"/>
              <a:t> 26./27.11.2024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368" y="4008394"/>
            <a:ext cx="3603709" cy="240364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020" y="4003886"/>
            <a:ext cx="3863928" cy="2408153"/>
          </a:xfrm>
          <a:prstGeom prst="rect">
            <a:avLst/>
          </a:prstGeom>
        </p:spPr>
      </p:pic>
      <p:pic>
        <p:nvPicPr>
          <p:cNvPr id="23" name="Picture 22" descr="CIBERONC | Rodrigo Toled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/>
          <a:stretch/>
        </p:blipFill>
        <p:spPr bwMode="auto">
          <a:xfrm>
            <a:off x="742887" y="1396034"/>
            <a:ext cx="2149400" cy="242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hteck 11"/>
          <p:cNvSpPr/>
          <p:nvPr/>
        </p:nvSpPr>
        <p:spPr>
          <a:xfrm>
            <a:off x="516395" y="4116425"/>
            <a:ext cx="2427696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/>
              <a:t>Rodrigo De Almeida Toledo</a:t>
            </a:r>
          </a:p>
          <a:p>
            <a:pPr algn="ctr"/>
            <a:r>
              <a:rPr lang="en-US" sz="1600" dirty="0"/>
              <a:t>VHIO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773657" y="1526610"/>
            <a:ext cx="72078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THANK YOU! </a:t>
            </a:r>
          </a:p>
          <a:p>
            <a:endParaRPr lang="de-DE" sz="2400" dirty="0" smtClean="0"/>
          </a:p>
          <a:p>
            <a:r>
              <a:rPr lang="de-DE" sz="2400" dirty="0" smtClean="0"/>
              <a:t>To our co-organizers Rodrigo Toledo (</a:t>
            </a:r>
            <a:r>
              <a:rPr lang="de-DE" sz="2400" i="1" dirty="0" smtClean="0"/>
              <a:t>VHIO</a:t>
            </a:r>
            <a:r>
              <a:rPr lang="de-DE" sz="2400" dirty="0" smtClean="0"/>
              <a:t>) and the </a:t>
            </a:r>
            <a:r>
              <a:rPr lang="de-DE" sz="2400" i="1" dirty="0" smtClean="0"/>
              <a:t>CIBERonc</a:t>
            </a:r>
            <a:r>
              <a:rPr lang="de-DE" sz="2400" dirty="0" smtClean="0"/>
              <a:t> team for helping us with organizing this event,</a:t>
            </a:r>
          </a:p>
          <a:p>
            <a:r>
              <a:rPr lang="de-DE" sz="2400" dirty="0" err="1"/>
              <a:t>f</a:t>
            </a:r>
            <a:r>
              <a:rPr lang="de-DE" sz="2400" dirty="0" err="1" smtClean="0"/>
              <a:t>inding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great</a:t>
            </a:r>
            <a:r>
              <a:rPr lang="de-DE" sz="2400" dirty="0" smtClean="0"/>
              <a:t> </a:t>
            </a:r>
            <a:r>
              <a:rPr lang="de-DE" sz="2400" dirty="0" err="1" smtClean="0"/>
              <a:t>location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having</a:t>
            </a:r>
            <a:r>
              <a:rPr lang="de-DE" sz="2400" dirty="0" smtClean="0"/>
              <a:t> </a:t>
            </a:r>
            <a:r>
              <a:rPr lang="de-DE" sz="2400" dirty="0" err="1" smtClean="0"/>
              <a:t>us</a:t>
            </a:r>
            <a:r>
              <a:rPr lang="de-DE" sz="2400" dirty="0" smtClean="0"/>
              <a:t> </a:t>
            </a:r>
            <a:r>
              <a:rPr lang="de-DE" sz="2400" dirty="0" err="1" smtClean="0"/>
              <a:t>here</a:t>
            </a:r>
            <a:r>
              <a:rPr lang="de-DE" sz="2400" dirty="0" smtClean="0"/>
              <a:t> in Barcelona!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31491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bgerundetes Rechteck 21"/>
          <p:cNvSpPr/>
          <p:nvPr/>
        </p:nvSpPr>
        <p:spPr>
          <a:xfrm>
            <a:off x="9234439" y="2437900"/>
            <a:ext cx="2384914" cy="3918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/>
        </p:nvSpPr>
        <p:spPr>
          <a:xfrm>
            <a:off x="748140" y="2437900"/>
            <a:ext cx="2375193" cy="39184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6234064" y="2459637"/>
            <a:ext cx="2733964" cy="38967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/>
          <p:cNvSpPr/>
          <p:nvPr/>
        </p:nvSpPr>
        <p:spPr>
          <a:xfrm>
            <a:off x="3389744" y="2459637"/>
            <a:ext cx="2577909" cy="389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5C85-97EC-4990-9179-2BBD5B714F5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Guidelines for a fruitful event: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14062" y="1196478"/>
            <a:ext cx="1043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cs typeface="Segoe UI Light" panose="020B0502040204020203" pitchFamily="34" charset="0"/>
                <a:sym typeface="Wingdings" panose="05000000000000000000" pitchFamily="2" charset="2"/>
              </a:rPr>
              <a:t>Registrations</a:t>
            </a:r>
            <a:r>
              <a:rPr lang="en-GB" b="1" dirty="0">
                <a:cs typeface="Segoe UI Light" panose="020B0502040204020203" pitchFamily="34" charset="0"/>
                <a:sym typeface="Wingdings" panose="05000000000000000000" pitchFamily="2" charset="2"/>
              </a:rPr>
              <a:t>: </a:t>
            </a:r>
            <a:r>
              <a:rPr lang="en-GB" dirty="0">
                <a:cs typeface="Segoe UI Light" panose="020B0502040204020203" pitchFamily="34" charset="0"/>
                <a:sym typeface="Wingdings" panose="05000000000000000000" pitchFamily="2" charset="2"/>
              </a:rPr>
              <a:t>131 participants across 78</a:t>
            </a:r>
            <a:r>
              <a:rPr lang="en-GB" dirty="0">
                <a:solidFill>
                  <a:srgbClr val="FF0000"/>
                </a:solidFill>
                <a:cs typeface="Segoe UI Ligh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cs typeface="Segoe UI Light" panose="020B0502040204020203" pitchFamily="34" charset="0"/>
                <a:sym typeface="Wingdings" panose="05000000000000000000" pitchFamily="2" charset="2"/>
              </a:rPr>
              <a:t>institutions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ensure a productive and enjoyable experience for everyone, please observe the following </a:t>
            </a:r>
            <a:r>
              <a:rPr lang="en-US" dirty="0" smtClean="0"/>
              <a:t>guidelines: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320807" y="2393922"/>
            <a:ext cx="1357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dirty="0" smtClean="0"/>
              <a:t>⌚</a:t>
            </a:r>
            <a:endParaRPr lang="de-DE" sz="9600" dirty="0"/>
          </a:p>
        </p:txBody>
      </p:sp>
      <p:sp>
        <p:nvSpPr>
          <p:cNvPr id="7" name="Rechteck 6"/>
          <p:cNvSpPr/>
          <p:nvPr/>
        </p:nvSpPr>
        <p:spPr>
          <a:xfrm>
            <a:off x="998119" y="3741985"/>
            <a:ext cx="20031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Punctuality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Please </a:t>
            </a:r>
            <a:r>
              <a:rPr lang="en-US" sz="1600" dirty="0"/>
              <a:t>be on time for all </a:t>
            </a:r>
            <a:r>
              <a:rPr lang="en-US" sz="1600" dirty="0" smtClean="0"/>
              <a:t>sessions.</a:t>
            </a:r>
          </a:p>
          <a:p>
            <a:r>
              <a:rPr lang="en-US" sz="1600" dirty="0" smtClean="0"/>
              <a:t>Arriving </a:t>
            </a:r>
            <a:r>
              <a:rPr lang="en-US" sz="1600" dirty="0"/>
              <a:t>promptly ensures that we stay on schedule and respect the time of our speakers and fellow attendees.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183737" y="2726323"/>
            <a:ext cx="12007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 smtClean="0"/>
              <a:t>📱</a:t>
            </a:r>
            <a:endParaRPr lang="de-DE" sz="6000" dirty="0"/>
          </a:p>
        </p:txBody>
      </p:sp>
      <p:sp>
        <p:nvSpPr>
          <p:cNvPr id="9" name="Rechteck 8"/>
          <p:cNvSpPr/>
          <p:nvPr/>
        </p:nvSpPr>
        <p:spPr>
          <a:xfrm>
            <a:off x="3583738" y="3741986"/>
            <a:ext cx="21889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Mobile Phones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Keep </a:t>
            </a:r>
            <a:r>
              <a:rPr lang="en-US" sz="1600" dirty="0"/>
              <a:t>your mobile phones on silent mode during sessions to avoid disruptions.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If </a:t>
            </a:r>
            <a:r>
              <a:rPr lang="en-US" sz="1600" dirty="0"/>
              <a:t>you need to take a call, please step outside the meeting room.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162463" y="2772591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dirty="0" smtClean="0"/>
              <a:t>🎤</a:t>
            </a:r>
            <a:endParaRPr lang="de-DE" sz="5400" dirty="0"/>
          </a:p>
        </p:txBody>
      </p:sp>
      <p:sp>
        <p:nvSpPr>
          <p:cNvPr id="15" name="Rechteck 14"/>
          <p:cNvSpPr/>
          <p:nvPr/>
        </p:nvSpPr>
        <p:spPr>
          <a:xfrm>
            <a:off x="9446813" y="3784829"/>
            <a:ext cx="20155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Last, but not least:</a:t>
            </a:r>
            <a:br>
              <a:rPr lang="en-US" sz="1600" b="1" dirty="0" smtClean="0"/>
            </a:br>
            <a:r>
              <a:rPr lang="en-US" sz="1600" dirty="0" smtClean="0"/>
              <a:t>Enjoy </a:t>
            </a:r>
            <a:r>
              <a:rPr lang="en-US" sz="1600" dirty="0"/>
              <a:t>the </a:t>
            </a:r>
            <a:r>
              <a:rPr lang="en-US" sz="1600" dirty="0" smtClean="0"/>
              <a:t>meeting! </a:t>
            </a:r>
            <a:br>
              <a:rPr lang="en-US" sz="1600" dirty="0" smtClean="0"/>
            </a:br>
            <a:r>
              <a:rPr lang="en-US" sz="1600" dirty="0" smtClean="0"/>
              <a:t>Take </a:t>
            </a:r>
            <a:r>
              <a:rPr lang="en-US" sz="1600" dirty="0"/>
              <a:t>this opportunity to </a:t>
            </a:r>
            <a:r>
              <a:rPr lang="en-US" sz="1600" dirty="0" smtClean="0"/>
              <a:t>actively contribute to discussions, connect to members, </a:t>
            </a:r>
            <a:r>
              <a:rPr lang="en-US" sz="1600" dirty="0"/>
              <a:t>and </a:t>
            </a:r>
            <a:r>
              <a:rPr lang="en-US" sz="1600" dirty="0" smtClean="0"/>
              <a:t>identify future initiatives you would like to become involved in.</a:t>
            </a:r>
            <a:r>
              <a:rPr lang="en-US" sz="1600" dirty="0" smtClean="0">
                <a:sym typeface="Wingdings" panose="05000000000000000000" pitchFamily="2" charset="2"/>
              </a:rPr>
              <a:t></a:t>
            </a:r>
            <a:endParaRPr lang="en-US" sz="1600" dirty="0"/>
          </a:p>
        </p:txBody>
      </p:sp>
      <p:sp>
        <p:nvSpPr>
          <p:cNvPr id="16" name="Textfeld 15"/>
          <p:cNvSpPr txBox="1"/>
          <p:nvPr/>
        </p:nvSpPr>
        <p:spPr>
          <a:xfrm>
            <a:off x="10042816" y="2750752"/>
            <a:ext cx="76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 smtClean="0"/>
              <a:t>☀</a:t>
            </a:r>
            <a:endParaRPr lang="de-DE" sz="5400" dirty="0"/>
          </a:p>
        </p:txBody>
      </p:sp>
      <p:sp>
        <p:nvSpPr>
          <p:cNvPr id="17" name="Rechteck 16"/>
          <p:cNvSpPr/>
          <p:nvPr/>
        </p:nvSpPr>
        <p:spPr>
          <a:xfrm>
            <a:off x="6359052" y="3741986"/>
            <a:ext cx="24839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Speakers</a:t>
            </a:r>
            <a:r>
              <a:rPr lang="en-US" sz="1600" dirty="0"/>
              <a:t>: </a:t>
            </a:r>
            <a:endParaRPr lang="en-US" sz="1600" dirty="0" smtClean="0"/>
          </a:p>
          <a:p>
            <a:r>
              <a:rPr lang="en-US" sz="1600" dirty="0" smtClean="0"/>
              <a:t>Please </a:t>
            </a:r>
            <a:r>
              <a:rPr lang="en-US" sz="1600" dirty="0"/>
              <a:t>meet with the technicians 5 minutes before your talk so they can attach your microphones.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As </a:t>
            </a:r>
            <a:r>
              <a:rPr lang="en-US" sz="1600" dirty="0"/>
              <a:t>we have a tight schedule, please keep an eye on your time. The clock at the edge of the stage will help you with this. </a:t>
            </a:r>
          </a:p>
        </p:txBody>
      </p:sp>
    </p:spTree>
    <p:extLst>
      <p:ext uri="{BB962C8B-B14F-4D97-AF65-F5344CB8AC3E}">
        <p14:creationId xmlns:p14="http://schemas.microsoft.com/office/powerpoint/2010/main" val="294367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Joint Dinner </a:t>
            </a:r>
            <a:r>
              <a:rPr lang="en-DE" b="1" dirty="0" smtClean="0"/>
              <a:t>–</a:t>
            </a:r>
            <a:r>
              <a:rPr lang="en-GB" b="1" dirty="0" smtClean="0"/>
              <a:t> Restaurant </a:t>
            </a:r>
            <a:r>
              <a:rPr lang="en-GB" b="1" dirty="0" err="1" smtClean="0"/>
              <a:t>Xiroi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54"/>
          <a:stretch/>
        </p:blipFill>
        <p:spPr>
          <a:xfrm>
            <a:off x="622738" y="1212575"/>
            <a:ext cx="3919445" cy="2118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38" y="3460115"/>
            <a:ext cx="3919445" cy="2945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119" y="3549566"/>
            <a:ext cx="4008067" cy="29452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13690" y="1351632"/>
            <a:ext cx="612807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Dinner: </a:t>
            </a:r>
            <a:r>
              <a:rPr lang="en-GB" sz="1600" dirty="0" smtClean="0"/>
              <a:t>Tuesday, 26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of November</a:t>
            </a:r>
          </a:p>
          <a:p>
            <a:endParaRPr lang="en-GB" sz="1600" b="1" dirty="0"/>
          </a:p>
          <a:p>
            <a:r>
              <a:rPr lang="en-GB" sz="1600" b="1" dirty="0" smtClean="0"/>
              <a:t>Address: </a:t>
            </a:r>
            <a:r>
              <a:rPr lang="pt-BR" sz="1600" dirty="0"/>
              <a:t>Xiroi, Passeig Marítim de la Nova Icària, 38, Sant Martí, 08005 Barcelona</a:t>
            </a:r>
            <a:r>
              <a:rPr lang="en-GB" sz="1600" dirty="0" smtClean="0"/>
              <a:t> </a:t>
            </a:r>
          </a:p>
          <a:p>
            <a:endParaRPr lang="en-GB" sz="1600" dirty="0"/>
          </a:p>
          <a:p>
            <a:r>
              <a:rPr lang="en-GB" sz="1600" b="1" dirty="0" smtClean="0"/>
              <a:t>Menu Choice: </a:t>
            </a:r>
            <a:r>
              <a:rPr lang="en-GB" sz="1600" dirty="0" smtClean="0"/>
              <a:t>Small card behind your name tag to remind you of your menu </a:t>
            </a:r>
            <a:r>
              <a:rPr lang="en-GB" sz="1600" dirty="0" err="1" smtClean="0"/>
              <a:t>choiuce</a:t>
            </a:r>
            <a:r>
              <a:rPr lang="en-GB" sz="1600" dirty="0" smtClean="0"/>
              <a:t> (meat, fish, vegetarian, vegan)</a:t>
            </a:r>
            <a:endParaRPr lang="en-GB" sz="1600" dirty="0"/>
          </a:p>
        </p:txBody>
      </p:sp>
      <p:sp>
        <p:nvSpPr>
          <p:cNvPr id="8" name="Rectangle 7"/>
          <p:cNvSpPr/>
          <p:nvPr/>
        </p:nvSpPr>
        <p:spPr>
          <a:xfrm>
            <a:off x="4721088" y="3899454"/>
            <a:ext cx="2749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Restaurant opens at 6.30 p.m.</a:t>
            </a:r>
          </a:p>
          <a:p>
            <a:r>
              <a:rPr lang="en-GB" sz="1600" dirty="0" smtClean="0"/>
              <a:t>&amp;</a:t>
            </a:r>
            <a:endParaRPr lang="en-GB" sz="1600" dirty="0"/>
          </a:p>
          <a:p>
            <a:r>
              <a:rPr lang="en-GB" sz="1600" dirty="0"/>
              <a:t>d</a:t>
            </a:r>
            <a:r>
              <a:rPr lang="en-GB" sz="1600" dirty="0" smtClean="0"/>
              <a:t>inner starts at 7 p.m.</a:t>
            </a:r>
          </a:p>
          <a:p>
            <a:endParaRPr lang="en-GB" sz="1600" dirty="0"/>
          </a:p>
          <a:p>
            <a:r>
              <a:rPr lang="en-GB" sz="1600" b="1" dirty="0" smtClean="0">
                <a:sym typeface="Wingdings" panose="05000000000000000000" pitchFamily="2" charset="2"/>
              </a:rPr>
              <a:t>Offer: </a:t>
            </a:r>
            <a:r>
              <a:rPr lang="en-GB" sz="1600" dirty="0" smtClean="0">
                <a:sym typeface="Wingdings" panose="05000000000000000000" pitchFamily="2" charset="2"/>
              </a:rPr>
              <a:t>Walk together starting from 6.15 p.m. in front of the PRBB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554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344</Words>
  <Application>Microsoft Office PowerPoint</Application>
  <PresentationFormat>Widescreen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Microsoft Sans Serif</vt:lpstr>
      <vt:lpstr>Segoe UI Light</vt:lpstr>
      <vt:lpstr>Wingdings</vt:lpstr>
      <vt:lpstr>2_Benutzerdefiniertes Design</vt:lpstr>
      <vt:lpstr>Welcome to the   ELBS General Assembly Meeting 2024   26th of November (9 am – 6 pm) Auditorium, PRBB, Barcelona, Spain</vt:lpstr>
      <vt:lpstr>ELBS GA in Barcelona – 26./27.11.2024</vt:lpstr>
      <vt:lpstr>Guidelines for a fruitful event: </vt:lpstr>
      <vt:lpstr>Joint Dinner – Restaurant Xiroi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ELBS: Translation from discovery  to clinical implementation</dc:title>
  <dc:creator>Klaus Pantel</dc:creator>
  <cp:lastModifiedBy>Claudia Koch</cp:lastModifiedBy>
  <cp:revision>585</cp:revision>
  <dcterms:created xsi:type="dcterms:W3CDTF">2021-02-24T12:09:54Z</dcterms:created>
  <dcterms:modified xsi:type="dcterms:W3CDTF">2024-11-24T17:13:08Z</dcterms:modified>
</cp:coreProperties>
</file>